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87" r:id="rId11"/>
    <p:sldId id="288" r:id="rId12"/>
    <p:sldId id="266" r:id="rId13"/>
    <p:sldId id="267" r:id="rId14"/>
    <p:sldId id="268" r:id="rId15"/>
    <p:sldId id="269" r:id="rId16"/>
    <p:sldId id="270" r:id="rId17"/>
    <p:sldId id="271" r:id="rId18"/>
    <p:sldId id="272" r:id="rId19"/>
    <p:sldId id="273" r:id="rId20"/>
    <p:sldId id="274" r:id="rId21"/>
    <p:sldId id="289" r:id="rId22"/>
    <p:sldId id="275" r:id="rId23"/>
    <p:sldId id="290" r:id="rId24"/>
    <p:sldId id="276" r:id="rId25"/>
    <p:sldId id="277" r:id="rId26"/>
    <p:sldId id="278" r:id="rId27"/>
    <p:sldId id="291" r:id="rId28"/>
    <p:sldId id="279" r:id="rId29"/>
    <p:sldId id="280" r:id="rId30"/>
    <p:sldId id="281" r:id="rId31"/>
    <p:sldId id="282" r:id="rId32"/>
    <p:sldId id="283" r:id="rId33"/>
    <p:sldId id="284" r:id="rId34"/>
    <p:sldId id="285" r:id="rId35"/>
    <p:sldId id="292" r:id="rId36"/>
    <p:sldId id="295" r:id="rId37"/>
    <p:sldId id="293" r:id="rId38"/>
    <p:sldId id="294" r:id="rId39"/>
    <p:sldId id="286" r:id="rId40"/>
    <p:sldId id="296" r:id="rId41"/>
    <p:sldId id="297" r:id="rId42"/>
    <p:sldId id="298" r:id="rId43"/>
    <p:sldId id="299" r:id="rId44"/>
    <p:sldId id="300" r:id="rId45"/>
    <p:sldId id="301" r:id="rId46"/>
    <p:sldId id="302" r:id="rId47"/>
    <p:sldId id="303" r:id="rId48"/>
    <p:sldId id="304" r:id="rId49"/>
    <p:sldId id="305" r:id="rId50"/>
    <p:sldId id="306" r:id="rId51"/>
    <p:sldId id="315" r:id="rId52"/>
    <p:sldId id="317" r:id="rId53"/>
    <p:sldId id="307" r:id="rId54"/>
    <p:sldId id="308" r:id="rId55"/>
    <p:sldId id="310" r:id="rId56"/>
    <p:sldId id="311" r:id="rId57"/>
    <p:sldId id="312" r:id="rId58"/>
    <p:sldId id="313" r:id="rId59"/>
    <p:sldId id="314" r:id="rId60"/>
    <p:sldId id="318" r:id="rId61"/>
    <p:sldId id="319" r:id="rId62"/>
    <p:sldId id="320" r:id="rId63"/>
    <p:sldId id="339" r:id="rId64"/>
    <p:sldId id="321" r:id="rId65"/>
    <p:sldId id="322" r:id="rId66"/>
    <p:sldId id="323" r:id="rId67"/>
    <p:sldId id="324" r:id="rId68"/>
    <p:sldId id="325" r:id="rId69"/>
    <p:sldId id="326" r:id="rId70"/>
    <p:sldId id="327" r:id="rId71"/>
    <p:sldId id="457" r:id="rId72"/>
    <p:sldId id="328" r:id="rId73"/>
    <p:sldId id="329" r:id="rId74"/>
    <p:sldId id="330" r:id="rId75"/>
    <p:sldId id="331" r:id="rId76"/>
    <p:sldId id="456" r:id="rId77"/>
    <p:sldId id="332" r:id="rId78"/>
    <p:sldId id="333" r:id="rId79"/>
    <p:sldId id="334" r:id="rId80"/>
    <p:sldId id="340" r:id="rId81"/>
    <p:sldId id="341" r:id="rId82"/>
    <p:sldId id="342" r:id="rId83"/>
    <p:sldId id="335" r:id="rId84"/>
    <p:sldId id="343" r:id="rId85"/>
    <p:sldId id="336" r:id="rId86"/>
    <p:sldId id="337" r:id="rId87"/>
    <p:sldId id="344" r:id="rId88"/>
    <p:sldId id="345" r:id="rId89"/>
    <p:sldId id="346" r:id="rId90"/>
    <p:sldId id="347" r:id="rId91"/>
    <p:sldId id="348" r:id="rId92"/>
    <p:sldId id="455" r:id="rId93"/>
    <p:sldId id="349" r:id="rId94"/>
    <p:sldId id="351" r:id="rId95"/>
    <p:sldId id="352" r:id="rId96"/>
    <p:sldId id="361" r:id="rId97"/>
    <p:sldId id="362" r:id="rId98"/>
    <p:sldId id="353" r:id="rId99"/>
    <p:sldId id="354" r:id="rId100"/>
    <p:sldId id="355" r:id="rId101"/>
    <p:sldId id="356" r:id="rId102"/>
    <p:sldId id="357" r:id="rId103"/>
    <p:sldId id="358" r:id="rId104"/>
    <p:sldId id="363" r:id="rId105"/>
    <p:sldId id="364" r:id="rId106"/>
    <p:sldId id="365" r:id="rId107"/>
    <p:sldId id="366" r:id="rId108"/>
    <p:sldId id="367" r:id="rId109"/>
    <p:sldId id="386" r:id="rId110"/>
    <p:sldId id="368" r:id="rId111"/>
    <p:sldId id="387" r:id="rId112"/>
    <p:sldId id="369" r:id="rId113"/>
    <p:sldId id="370" r:id="rId114"/>
    <p:sldId id="371" r:id="rId115"/>
    <p:sldId id="372" r:id="rId116"/>
    <p:sldId id="373" r:id="rId117"/>
    <p:sldId id="388" r:id="rId118"/>
    <p:sldId id="374" r:id="rId119"/>
    <p:sldId id="454" r:id="rId120"/>
    <p:sldId id="375" r:id="rId121"/>
    <p:sldId id="376" r:id="rId122"/>
    <p:sldId id="377" r:id="rId123"/>
    <p:sldId id="379" r:id="rId124"/>
    <p:sldId id="380" r:id="rId125"/>
    <p:sldId id="381" r:id="rId126"/>
    <p:sldId id="382" r:id="rId127"/>
    <p:sldId id="389" r:id="rId128"/>
    <p:sldId id="383" r:id="rId129"/>
    <p:sldId id="384" r:id="rId130"/>
    <p:sldId id="385" r:id="rId131"/>
    <p:sldId id="359" r:id="rId132"/>
    <p:sldId id="360" r:id="rId133"/>
    <p:sldId id="338" r:id="rId134"/>
    <p:sldId id="390" r:id="rId135"/>
    <p:sldId id="391" r:id="rId136"/>
    <p:sldId id="414" r:id="rId137"/>
    <p:sldId id="392" r:id="rId138"/>
    <p:sldId id="393" r:id="rId139"/>
    <p:sldId id="394" r:id="rId140"/>
    <p:sldId id="453" r:id="rId141"/>
    <p:sldId id="395" r:id="rId142"/>
    <p:sldId id="396" r:id="rId143"/>
    <p:sldId id="397" r:id="rId144"/>
    <p:sldId id="398" r:id="rId145"/>
    <p:sldId id="399" r:id="rId146"/>
    <p:sldId id="415" r:id="rId147"/>
    <p:sldId id="400" r:id="rId148"/>
    <p:sldId id="401" r:id="rId149"/>
    <p:sldId id="416" r:id="rId150"/>
    <p:sldId id="402" r:id="rId151"/>
    <p:sldId id="403" r:id="rId152"/>
    <p:sldId id="417" r:id="rId153"/>
    <p:sldId id="418" r:id="rId154"/>
    <p:sldId id="404" r:id="rId155"/>
    <p:sldId id="405" r:id="rId156"/>
    <p:sldId id="406" r:id="rId157"/>
    <p:sldId id="407" r:id="rId158"/>
    <p:sldId id="408" r:id="rId159"/>
    <p:sldId id="419" r:id="rId160"/>
    <p:sldId id="409" r:id="rId161"/>
    <p:sldId id="410" r:id="rId162"/>
    <p:sldId id="411" r:id="rId163"/>
    <p:sldId id="420" r:id="rId164"/>
    <p:sldId id="421" r:id="rId165"/>
    <p:sldId id="422" r:id="rId166"/>
    <p:sldId id="452" r:id="rId167"/>
    <p:sldId id="423" r:id="rId168"/>
    <p:sldId id="424" r:id="rId169"/>
    <p:sldId id="425" r:id="rId170"/>
    <p:sldId id="427" r:id="rId171"/>
    <p:sldId id="428" r:id="rId172"/>
    <p:sldId id="429" r:id="rId173"/>
    <p:sldId id="430" r:id="rId174"/>
    <p:sldId id="426" r:id="rId175"/>
    <p:sldId id="450" r:id="rId176"/>
    <p:sldId id="451" r:id="rId177"/>
    <p:sldId id="458" r:id="rId1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D12F4-D2CB-4D8D-BC05-51E8EE622F7E}" type="datetimeFigureOut">
              <a:rPr lang="en-US" smtClean="0"/>
              <a:pPr/>
              <a:t>6/17/22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3345B7-89D9-457D-A358-C9E131E69D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D12F4-D2CB-4D8D-BC05-51E8EE622F7E}" type="datetimeFigureOut">
              <a:rPr lang="en-US" smtClean="0"/>
              <a:pPr/>
              <a:t>6/17/22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345B7-89D9-457D-A358-C9E131E69D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Dermatoses</a:t>
            </a:r>
            <a:r>
              <a:rPr lang="en-US" dirty="0" smtClean="0"/>
              <a:t> of the Male Genitalia</a:t>
            </a:r>
            <a:endParaRPr lang="en-US" dirty="0"/>
          </a:p>
        </p:txBody>
      </p:sp>
      <p:sp>
        <p:nvSpPr>
          <p:cNvPr id="3" name="Subtitle 2"/>
          <p:cNvSpPr>
            <a:spLocks noGrp="1"/>
          </p:cNvSpPr>
          <p:nvPr>
            <p:ph type="subTitle" idx="1"/>
          </p:nvPr>
        </p:nvSpPr>
        <p:spPr/>
        <p:txBody>
          <a:bodyPr/>
          <a:lstStyle/>
          <a:p>
            <a:r>
              <a:rPr lang="en-US" dirty="0" smtClean="0"/>
              <a:t>DR KINZA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3000" y="1219200"/>
            <a:ext cx="7189099" cy="3657600"/>
          </a:xfrm>
          <a:prstGeom prst="rect">
            <a:avLst/>
          </a:prstGeom>
          <a:noFill/>
          <a:ln w="9525">
            <a:noFill/>
            <a:miter lim="800000"/>
            <a:headEnd/>
            <a:tailEnd/>
          </a:ln>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Non‐syphilitic </a:t>
            </a:r>
            <a:r>
              <a:rPr lang="en-US" dirty="0" err="1" smtClean="0"/>
              <a:t>spirochaetal</a:t>
            </a:r>
            <a:r>
              <a:rPr lang="en-US" dirty="0" smtClean="0"/>
              <a:t> ulcerative </a:t>
            </a:r>
            <a:r>
              <a:rPr lang="en-US" dirty="0" err="1" smtClean="0"/>
              <a:t>balanoposthitis</a:t>
            </a:r>
            <a:endParaRPr lang="en-US" dirty="0"/>
          </a:p>
        </p:txBody>
      </p:sp>
      <p:sp>
        <p:nvSpPr>
          <p:cNvPr id="3" name="Content Placeholder 2"/>
          <p:cNvSpPr>
            <a:spLocks noGrp="1"/>
          </p:cNvSpPr>
          <p:nvPr>
            <p:ph idx="1"/>
          </p:nvPr>
        </p:nvSpPr>
        <p:spPr/>
        <p:txBody>
          <a:bodyPr/>
          <a:lstStyle/>
          <a:p>
            <a:r>
              <a:rPr lang="en-US" dirty="0" smtClean="0"/>
              <a:t>presenting as large </a:t>
            </a:r>
            <a:r>
              <a:rPr lang="en-US" dirty="0" err="1" smtClean="0"/>
              <a:t>serpiginous</a:t>
            </a:r>
            <a:r>
              <a:rPr lang="en-US" dirty="0" smtClean="0"/>
              <a:t> foul‐smelling ulcers in uncircumcised men, associated in some with non‐tender inguinal </a:t>
            </a:r>
            <a:r>
              <a:rPr lang="en-US" dirty="0" err="1" smtClean="0"/>
              <a:t>lymphadenopathy</a:t>
            </a:r>
            <a:endParaRPr lang="en-US" dirty="0" smtClean="0"/>
          </a:p>
          <a:p>
            <a:r>
              <a:rPr lang="en-US" dirty="0" smtClean="0"/>
              <a:t>Treatment is with penicillin or </a:t>
            </a:r>
            <a:r>
              <a:rPr lang="en-US" dirty="0" err="1" smtClean="0"/>
              <a:t>metronidazole</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Candidosis</a:t>
            </a:r>
            <a:endParaRPr lang="en-US" dirty="0"/>
          </a:p>
        </p:txBody>
      </p:sp>
      <p:sp>
        <p:nvSpPr>
          <p:cNvPr id="3" name="Content Placeholder 2"/>
          <p:cNvSpPr>
            <a:spLocks noGrp="1"/>
          </p:cNvSpPr>
          <p:nvPr>
            <p:ph idx="1"/>
          </p:nvPr>
        </p:nvSpPr>
        <p:spPr/>
        <p:txBody>
          <a:bodyPr>
            <a:normAutofit lnSpcReduction="10000"/>
          </a:bodyPr>
          <a:lstStyle/>
          <a:p>
            <a:r>
              <a:rPr lang="en-US" dirty="0" err="1" smtClean="0"/>
              <a:t>Genito</a:t>
            </a:r>
            <a:r>
              <a:rPr lang="en-US" dirty="0" smtClean="0"/>
              <a:t>‐urinary physicians maintain that Candida can be the cause of </a:t>
            </a:r>
            <a:r>
              <a:rPr lang="en-US" dirty="0" err="1" smtClean="0"/>
              <a:t>urethritis</a:t>
            </a:r>
            <a:r>
              <a:rPr lang="en-US" dirty="0" smtClean="0"/>
              <a:t> and </a:t>
            </a:r>
            <a:r>
              <a:rPr lang="en-US" dirty="0" err="1" smtClean="0"/>
              <a:t>balanoposthitis</a:t>
            </a:r>
            <a:r>
              <a:rPr lang="en-US" dirty="0" smtClean="0"/>
              <a:t> and cause erosive disease of the </a:t>
            </a:r>
            <a:r>
              <a:rPr lang="en-US" dirty="0" err="1" smtClean="0"/>
              <a:t>glans</a:t>
            </a:r>
            <a:r>
              <a:rPr lang="en-US" dirty="0" smtClean="0"/>
              <a:t> and prepuce</a:t>
            </a:r>
          </a:p>
          <a:p>
            <a:r>
              <a:rPr lang="en-US" dirty="0" smtClean="0"/>
              <a:t>The </a:t>
            </a:r>
            <a:r>
              <a:rPr lang="en-US" dirty="0" err="1" smtClean="0"/>
              <a:t>glans</a:t>
            </a:r>
            <a:r>
              <a:rPr lang="en-US" dirty="0" smtClean="0"/>
              <a:t> penis and prepuce may be eroded</a:t>
            </a:r>
          </a:p>
          <a:p>
            <a:r>
              <a:rPr lang="en-US" dirty="0" smtClean="0"/>
              <a:t>Candida of the penis (with a prevalence of approximately 10% of that of vaginal </a:t>
            </a:r>
            <a:r>
              <a:rPr lang="en-US" dirty="0" err="1" smtClean="0"/>
              <a:t>candidosis</a:t>
            </a:r>
            <a:r>
              <a:rPr lang="en-US" dirty="0" smtClean="0"/>
              <a:t>) has attracted very little research interest</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 underlying dermatological or medical cause should be excluded</a:t>
            </a:r>
          </a:p>
          <a:p>
            <a:r>
              <a:rPr lang="en-US" dirty="0" smtClean="0"/>
              <a:t>The symptoms and signs of Candida may be more florid than the underlying predisposing cause</a:t>
            </a:r>
          </a:p>
          <a:p>
            <a:r>
              <a:rPr lang="en-US" dirty="0" smtClean="0"/>
              <a:t>Medical causes include diabetes, iatrogenic </a:t>
            </a:r>
            <a:r>
              <a:rPr lang="en-US" dirty="0" err="1" smtClean="0"/>
              <a:t>immunosuppression</a:t>
            </a:r>
            <a:r>
              <a:rPr lang="en-US" dirty="0" smtClean="0"/>
              <a:t> and systemic antibiotic treatment. Although </a:t>
            </a:r>
            <a:r>
              <a:rPr lang="en-US" dirty="0" err="1" smtClean="0"/>
              <a:t>oropharyngeal</a:t>
            </a:r>
            <a:r>
              <a:rPr lang="en-US" dirty="0" smtClean="0"/>
              <a:t> </a:t>
            </a:r>
            <a:r>
              <a:rPr lang="en-US" dirty="0" err="1" smtClean="0"/>
              <a:t>candidosis</a:t>
            </a:r>
            <a:r>
              <a:rPr lang="en-US" dirty="0" smtClean="0"/>
              <a:t> is almost invariably found in HIV infection, </a:t>
            </a:r>
            <a:r>
              <a:rPr lang="en-US" dirty="0" err="1" smtClean="0"/>
              <a:t>candidal</a:t>
            </a:r>
            <a:r>
              <a:rPr lang="en-US" dirty="0" smtClean="0"/>
              <a:t> </a:t>
            </a:r>
            <a:r>
              <a:rPr lang="en-US" dirty="0" err="1" smtClean="0"/>
              <a:t>balanoposthitis</a:t>
            </a:r>
            <a:r>
              <a:rPr lang="en-US" dirty="0" smtClean="0"/>
              <a:t> is not generally associated, perhaps because it is overlooked or because many patients take long‐term </a:t>
            </a:r>
            <a:r>
              <a:rPr lang="en-US" dirty="0" err="1" smtClean="0"/>
              <a:t>imidazole</a:t>
            </a:r>
            <a:r>
              <a:rPr lang="en-US" dirty="0" smtClean="0"/>
              <a:t> </a:t>
            </a:r>
            <a:r>
              <a:rPr lang="en-US" dirty="0" err="1" smtClean="0"/>
              <a:t>antifungals</a:t>
            </a:r>
            <a:r>
              <a:rPr lang="en-US" dirty="0" smtClean="0"/>
              <a:t> orally.</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Treatment includes topical </a:t>
            </a:r>
            <a:r>
              <a:rPr lang="en-US" dirty="0" err="1" smtClean="0"/>
              <a:t>nystatin</a:t>
            </a:r>
            <a:r>
              <a:rPr lang="en-US" dirty="0" smtClean="0"/>
              <a:t>, </a:t>
            </a:r>
            <a:r>
              <a:rPr lang="en-US" dirty="0" err="1" smtClean="0"/>
              <a:t>clioquinol</a:t>
            </a:r>
            <a:r>
              <a:rPr lang="en-US" dirty="0" smtClean="0"/>
              <a:t> or an </a:t>
            </a:r>
            <a:r>
              <a:rPr lang="en-US" dirty="0" err="1" smtClean="0"/>
              <a:t>imidazole</a:t>
            </a:r>
            <a:r>
              <a:rPr lang="en-US" dirty="0" smtClean="0"/>
              <a:t>, often usefully combined with hydrocortisone or a moderately potent corticosteroid</a:t>
            </a:r>
          </a:p>
          <a:p>
            <a:r>
              <a:rPr lang="en-US" dirty="0" smtClean="0"/>
              <a:t>In severe disease, an oral </a:t>
            </a:r>
            <a:r>
              <a:rPr lang="en-US" dirty="0" err="1" smtClean="0"/>
              <a:t>imidazole</a:t>
            </a:r>
            <a:r>
              <a:rPr lang="en-US" dirty="0" smtClean="0"/>
              <a:t> may be indicated.</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Dermatological aspects of sexually transmitted disease </a:t>
            </a:r>
            <a:endParaRPr lang="en-US" dirty="0"/>
          </a:p>
        </p:txBody>
      </p:sp>
      <p:sp>
        <p:nvSpPr>
          <p:cNvPr id="3" name="Content Placeholder 2"/>
          <p:cNvSpPr>
            <a:spLocks noGrp="1"/>
          </p:cNvSpPr>
          <p:nvPr>
            <p:ph idx="1"/>
          </p:nvPr>
        </p:nvSpPr>
        <p:spPr/>
        <p:txBody>
          <a:bodyPr>
            <a:normAutofit fontScale="85000" lnSpcReduction="20000"/>
          </a:bodyPr>
          <a:lstStyle/>
          <a:p>
            <a:r>
              <a:rPr lang="en-US" sz="3600" b="1" dirty="0" smtClean="0"/>
              <a:t>Syphilis</a:t>
            </a:r>
            <a:r>
              <a:rPr lang="en-US" dirty="0" smtClean="0"/>
              <a:t> is endemic throughout the world</a:t>
            </a:r>
          </a:p>
          <a:p>
            <a:r>
              <a:rPr lang="en-US" dirty="0" smtClean="0"/>
              <a:t>effect both heterosexual and homosexual populations</a:t>
            </a:r>
          </a:p>
          <a:p>
            <a:r>
              <a:rPr lang="en-US" dirty="0" smtClean="0"/>
              <a:t>All manifestations of syphilis can affect the genital region</a:t>
            </a:r>
          </a:p>
          <a:p>
            <a:r>
              <a:rPr lang="en-US" dirty="0" err="1" smtClean="0"/>
              <a:t>Balanoposthitis</a:t>
            </a:r>
            <a:r>
              <a:rPr lang="en-US" dirty="0" smtClean="0"/>
              <a:t> can complicate and obscure penile chancre</a:t>
            </a:r>
          </a:p>
          <a:p>
            <a:r>
              <a:rPr lang="en-US" dirty="0" err="1" smtClean="0"/>
              <a:t>granulomatous</a:t>
            </a:r>
            <a:r>
              <a:rPr lang="en-US" dirty="0" smtClean="0"/>
              <a:t> </a:t>
            </a:r>
            <a:r>
              <a:rPr lang="en-US" dirty="0" err="1" smtClean="0"/>
              <a:t>gumma</a:t>
            </a:r>
            <a:r>
              <a:rPr lang="en-US" dirty="0" smtClean="0"/>
              <a:t> may affect the genital area as an ulcer, a white plaque or as an atrophic scar</a:t>
            </a:r>
          </a:p>
          <a:p>
            <a:r>
              <a:rPr lang="en-US" dirty="0" err="1" smtClean="0"/>
              <a:t>Pseudochancre</a:t>
            </a:r>
            <a:r>
              <a:rPr lang="en-US" dirty="0" smtClean="0"/>
              <a:t> </a:t>
            </a:r>
            <a:r>
              <a:rPr lang="en-US" dirty="0" err="1" smtClean="0"/>
              <a:t>redux</a:t>
            </a:r>
            <a:r>
              <a:rPr lang="en-US" dirty="0" smtClean="0"/>
              <a:t> describes </a:t>
            </a:r>
            <a:r>
              <a:rPr lang="en-US" dirty="0" err="1" smtClean="0"/>
              <a:t>gummatous</a:t>
            </a:r>
            <a:r>
              <a:rPr lang="en-US" dirty="0" smtClean="0"/>
              <a:t> (tertiary stage) recurrence at the site of the primary chancre; it is very rare.</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Warts</a:t>
            </a:r>
            <a:endParaRPr lang="en-US" dirty="0"/>
          </a:p>
        </p:txBody>
      </p:sp>
      <p:sp>
        <p:nvSpPr>
          <p:cNvPr id="3" name="Content Placeholder 2"/>
          <p:cNvSpPr>
            <a:spLocks noGrp="1"/>
          </p:cNvSpPr>
          <p:nvPr>
            <p:ph idx="1"/>
          </p:nvPr>
        </p:nvSpPr>
        <p:spPr/>
        <p:txBody>
          <a:bodyPr/>
          <a:lstStyle/>
          <a:p>
            <a:r>
              <a:rPr lang="en-US" dirty="0" smtClean="0"/>
              <a:t>Circumcised men are more likely to have genital warts than the uncircumcised, but when warts are present in uncircumcised men they are more likely to be distally situated</a:t>
            </a:r>
          </a:p>
          <a:p>
            <a:r>
              <a:rPr lang="en-US" dirty="0" smtClean="0"/>
              <a:t>Subclinical or latent genital HPV infection may be 100 times more common than classical </a:t>
            </a:r>
            <a:r>
              <a:rPr lang="en-US" dirty="0" err="1" smtClean="0"/>
              <a:t>condylomas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The clinical diagnosis of HPV infection is usually certain, but </a:t>
            </a:r>
            <a:r>
              <a:rPr lang="en-US" dirty="0" err="1" smtClean="0"/>
              <a:t>condylomata</a:t>
            </a:r>
            <a:r>
              <a:rPr lang="en-US" dirty="0" smtClean="0"/>
              <a:t> </a:t>
            </a:r>
            <a:r>
              <a:rPr lang="en-US" dirty="0" err="1" smtClean="0"/>
              <a:t>lata</a:t>
            </a:r>
            <a:r>
              <a:rPr lang="en-US" dirty="0" smtClean="0"/>
              <a:t> (secondary syphilis), lichen </a:t>
            </a:r>
            <a:r>
              <a:rPr lang="en-US" dirty="0" err="1" smtClean="0"/>
              <a:t>planus</a:t>
            </a:r>
            <a:r>
              <a:rPr lang="en-US" dirty="0" smtClean="0"/>
              <a:t>, </a:t>
            </a:r>
            <a:r>
              <a:rPr lang="en-US" dirty="0" err="1" smtClean="0"/>
              <a:t>molluscum</a:t>
            </a:r>
            <a:r>
              <a:rPr lang="en-US" dirty="0" smtClean="0"/>
              <a:t> </a:t>
            </a:r>
            <a:r>
              <a:rPr lang="en-US" dirty="0" err="1" smtClean="0"/>
              <a:t>contagiosum</a:t>
            </a:r>
            <a:r>
              <a:rPr lang="en-US" dirty="0" smtClean="0"/>
              <a:t>, </a:t>
            </a:r>
            <a:r>
              <a:rPr lang="en-US" dirty="0" err="1" smtClean="0"/>
              <a:t>bowenoid</a:t>
            </a:r>
            <a:r>
              <a:rPr lang="en-US" dirty="0" smtClean="0"/>
              <a:t> </a:t>
            </a:r>
            <a:r>
              <a:rPr lang="en-US" dirty="0" err="1" smtClean="0"/>
              <a:t>papulosis</a:t>
            </a:r>
            <a:r>
              <a:rPr lang="en-US" dirty="0" smtClean="0"/>
              <a:t> and pearly penile papules enter the differential diagnosis.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Solitary lesions have a wider differential diagnosis, including giant </a:t>
            </a:r>
            <a:r>
              <a:rPr lang="en-US" dirty="0" err="1" smtClean="0"/>
              <a:t>condyloma</a:t>
            </a:r>
            <a:r>
              <a:rPr lang="en-US" dirty="0" smtClean="0"/>
              <a:t>, </a:t>
            </a:r>
            <a:r>
              <a:rPr lang="en-US" dirty="0" err="1" smtClean="0"/>
              <a:t>squamous</a:t>
            </a:r>
            <a:r>
              <a:rPr lang="en-US" dirty="0" smtClean="0"/>
              <a:t> carcinoma and transitional cell carcinoma of the distal urethra, which can present as a warty lesion at the urethral </a:t>
            </a:r>
            <a:r>
              <a:rPr lang="en-US" dirty="0" err="1" smtClean="0"/>
              <a:t>meatus</a:t>
            </a:r>
            <a:endParaRPr lang="en-US" dirty="0" smtClean="0"/>
          </a:p>
          <a:p>
            <a:r>
              <a:rPr lang="en-US" dirty="0" smtClean="0"/>
              <a:t>Biopsy should be performed if there is diagnostic doubt</a:t>
            </a:r>
          </a:p>
          <a:p>
            <a:r>
              <a:rPr lang="en-US" dirty="0" smtClean="0"/>
              <a:t>Patients with </a:t>
            </a:r>
            <a:r>
              <a:rPr lang="en-US" dirty="0" err="1" smtClean="0"/>
              <a:t>ano</a:t>
            </a:r>
            <a:r>
              <a:rPr lang="en-US" dirty="0" smtClean="0"/>
              <a:t>‐genital warts and their partners may require full STDs and sometimes colorectal assessment</a:t>
            </a:r>
          </a:p>
          <a:p>
            <a:r>
              <a:rPr lang="en-US" dirty="0" smtClean="0"/>
              <a:t>Treatment can be challenging </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infection</a:t>
            </a:r>
            <a:endParaRPr lang="en-US" dirty="0"/>
          </a:p>
        </p:txBody>
      </p:sp>
      <p:sp>
        <p:nvSpPr>
          <p:cNvPr id="3" name="Content Placeholder 2"/>
          <p:cNvSpPr>
            <a:spLocks noGrp="1"/>
          </p:cNvSpPr>
          <p:nvPr>
            <p:ph idx="1"/>
          </p:nvPr>
        </p:nvSpPr>
        <p:spPr/>
        <p:txBody>
          <a:bodyPr/>
          <a:lstStyle/>
          <a:p>
            <a:r>
              <a:rPr lang="en-US" dirty="0" smtClean="0"/>
              <a:t>Ulcerative genital disease is a risk factor for </a:t>
            </a:r>
            <a:r>
              <a:rPr lang="en-US" dirty="0" err="1" smtClean="0"/>
              <a:t>HIV,but</a:t>
            </a:r>
            <a:r>
              <a:rPr lang="en-US" dirty="0" smtClean="0"/>
              <a:t> </a:t>
            </a:r>
            <a:r>
              <a:rPr lang="en-US" dirty="0" err="1" smtClean="0"/>
              <a:t>ano</a:t>
            </a:r>
            <a:r>
              <a:rPr lang="en-US" dirty="0" smtClean="0"/>
              <a:t>‐ genital ulceration may be a consequence of HIV infection</a:t>
            </a:r>
          </a:p>
          <a:p>
            <a:r>
              <a:rPr lang="en-US" dirty="0" smtClean="0"/>
              <a:t>Biopsy, with special stains and culture, is mandatory</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00200" y="1295400"/>
            <a:ext cx="6249671" cy="3657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809625"/>
            <a:ext cx="7135090" cy="4905375"/>
          </a:xfrm>
          <a:prstGeom prst="rect">
            <a:avLst/>
          </a:prstGeom>
          <a:noFill/>
          <a:ln w="9525">
            <a:noFill/>
            <a:miter lim="800000"/>
            <a:headEnd/>
            <a:tailEnd/>
          </a:ln>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Scabies</a:t>
            </a:r>
            <a:endParaRPr lang="en-US" dirty="0"/>
          </a:p>
        </p:txBody>
      </p:sp>
      <p:sp>
        <p:nvSpPr>
          <p:cNvPr id="3" name="Content Placeholder 2"/>
          <p:cNvSpPr>
            <a:spLocks noGrp="1"/>
          </p:cNvSpPr>
          <p:nvPr>
            <p:ph idx="1"/>
          </p:nvPr>
        </p:nvSpPr>
        <p:spPr/>
        <p:txBody>
          <a:bodyPr>
            <a:normAutofit lnSpcReduction="10000"/>
          </a:bodyPr>
          <a:lstStyle/>
          <a:p>
            <a:r>
              <a:rPr lang="en-US" dirty="0" smtClean="0"/>
              <a:t>Scabies may present with </a:t>
            </a:r>
            <a:r>
              <a:rPr lang="en-US" dirty="0" err="1" smtClean="0"/>
              <a:t>ano</a:t>
            </a:r>
            <a:r>
              <a:rPr lang="en-US" dirty="0" smtClean="0"/>
              <a:t>‐genital itch, ‘</a:t>
            </a:r>
            <a:r>
              <a:rPr lang="en-US" dirty="0" err="1" smtClean="0"/>
              <a:t>folliculitis</a:t>
            </a:r>
            <a:r>
              <a:rPr lang="en-US" dirty="0" smtClean="0"/>
              <a:t>’ (including of the buttocks) and penile, scrotal and pubic nodules</a:t>
            </a:r>
          </a:p>
          <a:p>
            <a:r>
              <a:rPr lang="en-US" dirty="0" smtClean="0"/>
              <a:t>An AIDS patient with single non‐</a:t>
            </a:r>
            <a:r>
              <a:rPr lang="en-US" dirty="0" err="1" smtClean="0"/>
              <a:t>pruritic</a:t>
            </a:r>
            <a:r>
              <a:rPr lang="en-US" dirty="0" smtClean="0"/>
              <a:t>, ‘crusted’ lesion on the </a:t>
            </a:r>
            <a:r>
              <a:rPr lang="en-US" dirty="0" err="1" smtClean="0"/>
              <a:t>glans</a:t>
            </a:r>
            <a:r>
              <a:rPr lang="en-US" dirty="0" smtClean="0"/>
              <a:t> penis has been described</a:t>
            </a:r>
          </a:p>
          <a:p>
            <a:r>
              <a:rPr lang="en-US" dirty="0" smtClean="0"/>
              <a:t>Topical </a:t>
            </a:r>
            <a:r>
              <a:rPr lang="en-US" dirty="0" err="1" smtClean="0"/>
              <a:t>pimecrolimus</a:t>
            </a:r>
            <a:r>
              <a:rPr lang="en-US" dirty="0" smtClean="0"/>
              <a:t> has been used with benefit in the treatment of steroid‐resistant post‐scabies nodules</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92046" y="685800"/>
            <a:ext cx="5861267" cy="5738459"/>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Benign </a:t>
            </a:r>
            <a:r>
              <a:rPr lang="en-US" dirty="0" err="1" smtClean="0"/>
              <a:t>tumours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Median </a:t>
            </a:r>
            <a:r>
              <a:rPr lang="en-US" b="1" dirty="0" err="1" smtClean="0"/>
              <a:t>raphe</a:t>
            </a:r>
            <a:r>
              <a:rPr lang="en-US" b="1" dirty="0" smtClean="0"/>
              <a:t> cysts</a:t>
            </a:r>
          </a:p>
          <a:p>
            <a:r>
              <a:rPr lang="en-US" dirty="0" smtClean="0"/>
              <a:t>Congenital cystic median </a:t>
            </a:r>
            <a:r>
              <a:rPr lang="en-US" dirty="0" err="1" smtClean="0"/>
              <a:t>raphe</a:t>
            </a:r>
            <a:r>
              <a:rPr lang="en-US" dirty="0" smtClean="0"/>
              <a:t> anomalies may remain unobtrusive until adulthood</a:t>
            </a:r>
          </a:p>
          <a:p>
            <a:r>
              <a:rPr lang="en-US" dirty="0" smtClean="0"/>
              <a:t>Cystic or nodular and linear swellings of the ventral penis occur near the </a:t>
            </a:r>
            <a:r>
              <a:rPr lang="en-US" dirty="0" err="1" smtClean="0"/>
              <a:t>glans</a:t>
            </a:r>
            <a:endParaRPr lang="en-US" dirty="0" smtClean="0"/>
          </a:p>
          <a:p>
            <a:r>
              <a:rPr lang="en-US" dirty="0" smtClean="0"/>
              <a:t>In adolescence or adulthood they may become traumatized or infected with staphylococci, gonococci or </a:t>
            </a:r>
            <a:r>
              <a:rPr lang="en-US" dirty="0" err="1" smtClean="0"/>
              <a:t>Trichomonas</a:t>
            </a:r>
            <a:r>
              <a:rPr lang="en-US" dirty="0" smtClean="0"/>
              <a:t> and present as tender, </a:t>
            </a:r>
            <a:r>
              <a:rPr lang="en-US" dirty="0" err="1" smtClean="0"/>
              <a:t>erythematous</a:t>
            </a:r>
            <a:r>
              <a:rPr lang="en-US" dirty="0" smtClean="0"/>
              <a:t>, purulent nodules</a:t>
            </a:r>
          </a:p>
          <a:p>
            <a:r>
              <a:rPr lang="en-US" dirty="0" err="1" smtClean="0"/>
              <a:t>Histologically</a:t>
            </a:r>
            <a:r>
              <a:rPr lang="en-US" dirty="0" smtClean="0"/>
              <a:t>, they are either </a:t>
            </a:r>
            <a:r>
              <a:rPr lang="en-US" dirty="0" err="1" smtClean="0"/>
              <a:t>dermoid</a:t>
            </a:r>
            <a:r>
              <a:rPr lang="en-US" dirty="0" smtClean="0"/>
              <a:t> or </a:t>
            </a:r>
            <a:r>
              <a:rPr lang="en-US" dirty="0" err="1" smtClean="0"/>
              <a:t>mucoid</a:t>
            </a:r>
            <a:r>
              <a:rPr lang="en-US" dirty="0" smtClean="0"/>
              <a:t>, depending on their embryology or epithelial lining </a:t>
            </a:r>
          </a:p>
          <a:p>
            <a:r>
              <a:rPr lang="en-US" dirty="0" smtClean="0"/>
              <a:t>Very rarely, the basal epithelial lining of the cysts may contain </a:t>
            </a:r>
            <a:r>
              <a:rPr lang="en-US" dirty="0" err="1" smtClean="0"/>
              <a:t>melanocytes</a:t>
            </a:r>
            <a:r>
              <a:rPr lang="en-US" dirty="0" smtClean="0"/>
              <a:t>, imparting a brown‐black pigment to the lesion </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Mucoid</a:t>
            </a:r>
            <a:r>
              <a:rPr lang="en-US" dirty="0" smtClean="0"/>
              <a:t> cysts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are rare lesions that are present at birth or develop in childhood as small, flesh‐</a:t>
            </a:r>
            <a:r>
              <a:rPr lang="en-US" dirty="0" err="1" smtClean="0"/>
              <a:t>coloured</a:t>
            </a:r>
            <a:r>
              <a:rPr lang="en-US" dirty="0" smtClean="0"/>
              <a:t>, mobile cystic papules or nodules with no </a:t>
            </a:r>
            <a:r>
              <a:rPr lang="en-US" dirty="0" err="1" smtClean="0"/>
              <a:t>punctum</a:t>
            </a:r>
            <a:r>
              <a:rPr lang="en-US" dirty="0" smtClean="0"/>
              <a:t>, commonly on the ventral </a:t>
            </a:r>
            <a:r>
              <a:rPr lang="en-US" dirty="0" err="1" smtClean="0"/>
              <a:t>glans</a:t>
            </a:r>
            <a:r>
              <a:rPr lang="en-US" dirty="0" smtClean="0"/>
              <a:t> or foreskin, rarely in the perineum</a:t>
            </a:r>
          </a:p>
          <a:p>
            <a:r>
              <a:rPr lang="en-US" dirty="0" smtClean="0"/>
              <a:t>can be asymptomatic, become infected or interfere with intercourse</a:t>
            </a:r>
          </a:p>
          <a:p>
            <a:r>
              <a:rPr lang="en-US" dirty="0" smtClean="0"/>
              <a:t>The histological features suggest that they arise from ectopic urethral tissue during embryological development</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Scrotal </a:t>
            </a:r>
            <a:r>
              <a:rPr lang="en-US" dirty="0" err="1" smtClean="0"/>
              <a:t>calcinosis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relatively common, benign, idiopathic disorder</a:t>
            </a:r>
          </a:p>
          <a:p>
            <a:r>
              <a:rPr lang="en-US" dirty="0" smtClean="0"/>
              <a:t>presenting as solitary or multiple, hard, smooth, white papules or nodules on the scrotum, rarely the penis</a:t>
            </a:r>
          </a:p>
          <a:p>
            <a:r>
              <a:rPr lang="en-US" dirty="0" smtClean="0"/>
              <a:t>may become secondarily inflamed or infected following trauma</a:t>
            </a:r>
          </a:p>
          <a:p>
            <a:r>
              <a:rPr lang="en-US" dirty="0" smtClean="0"/>
              <a:t>Their origin has been debated: they have been said to arise from </a:t>
            </a:r>
            <a:r>
              <a:rPr lang="en-US" dirty="0" err="1" smtClean="0"/>
              <a:t>epidermoid</a:t>
            </a:r>
            <a:r>
              <a:rPr lang="en-US" dirty="0" smtClean="0"/>
              <a:t> cysts, </a:t>
            </a:r>
            <a:r>
              <a:rPr lang="en-US" dirty="0" err="1" smtClean="0"/>
              <a:t>eccrine</a:t>
            </a:r>
            <a:r>
              <a:rPr lang="en-US" dirty="0" smtClean="0"/>
              <a:t> duct </a:t>
            </a:r>
            <a:r>
              <a:rPr lang="en-US" dirty="0" err="1" smtClean="0"/>
              <a:t>milia</a:t>
            </a:r>
            <a:r>
              <a:rPr lang="en-US" dirty="0" smtClean="0"/>
              <a:t>, </a:t>
            </a:r>
            <a:r>
              <a:rPr lang="en-US" dirty="0" err="1" smtClean="0"/>
              <a:t>eccrine</a:t>
            </a:r>
            <a:r>
              <a:rPr lang="en-US" dirty="0" smtClean="0"/>
              <a:t> epithelial cysts, dystrophy of the </a:t>
            </a:r>
            <a:r>
              <a:rPr lang="en-US" dirty="0" err="1" smtClean="0"/>
              <a:t>dartos</a:t>
            </a:r>
            <a:r>
              <a:rPr lang="en-US" dirty="0" smtClean="0"/>
              <a:t> muscle, trauma and the presence of foreign bodies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may occur after </a:t>
            </a:r>
            <a:r>
              <a:rPr lang="en-US" dirty="0" err="1" smtClean="0"/>
              <a:t>meconium</a:t>
            </a:r>
            <a:r>
              <a:rPr lang="en-US" dirty="0" smtClean="0"/>
              <a:t> peritonitis, with leakage of </a:t>
            </a:r>
            <a:r>
              <a:rPr lang="en-US" dirty="0" err="1" smtClean="0"/>
              <a:t>meconium</a:t>
            </a:r>
            <a:r>
              <a:rPr lang="en-US" dirty="0" smtClean="0"/>
              <a:t> through the </a:t>
            </a:r>
            <a:r>
              <a:rPr lang="en-US" dirty="0" err="1" smtClean="0"/>
              <a:t>processus</a:t>
            </a:r>
            <a:r>
              <a:rPr lang="en-US" dirty="0" smtClean="0"/>
              <a:t> </a:t>
            </a:r>
            <a:r>
              <a:rPr lang="en-US" dirty="0" err="1" smtClean="0"/>
              <a:t>vaginalis</a:t>
            </a:r>
            <a:r>
              <a:rPr lang="en-US" dirty="0" smtClean="0"/>
              <a:t>, and in testicular </a:t>
            </a:r>
            <a:r>
              <a:rPr lang="en-US" dirty="0" err="1" smtClean="0"/>
              <a:t>tumours</a:t>
            </a:r>
            <a:r>
              <a:rPr lang="en-US" dirty="0" smtClean="0"/>
              <a:t> such as </a:t>
            </a:r>
            <a:r>
              <a:rPr lang="en-US" dirty="0" err="1" smtClean="0"/>
              <a:t>teratomas</a:t>
            </a:r>
            <a:r>
              <a:rPr lang="en-US" dirty="0" smtClean="0"/>
              <a:t>, </a:t>
            </a:r>
            <a:r>
              <a:rPr lang="en-US" dirty="0" err="1" smtClean="0"/>
              <a:t>gonadoblastomas</a:t>
            </a:r>
            <a:r>
              <a:rPr lang="en-US" dirty="0" smtClean="0"/>
              <a:t> and </a:t>
            </a:r>
            <a:r>
              <a:rPr lang="en-US" dirty="0" err="1" smtClean="0"/>
              <a:t>Leydig</a:t>
            </a:r>
            <a:r>
              <a:rPr lang="en-US" dirty="0" smtClean="0"/>
              <a:t> cell </a:t>
            </a:r>
            <a:r>
              <a:rPr lang="en-US" dirty="0" err="1" smtClean="0"/>
              <a:t>tumours</a:t>
            </a:r>
            <a:endParaRPr lang="en-US" dirty="0" smtClean="0"/>
          </a:p>
          <a:p>
            <a:r>
              <a:rPr lang="en-US" dirty="0" smtClean="0"/>
              <a:t>In endemic areas of </a:t>
            </a:r>
            <a:r>
              <a:rPr lang="en-US" dirty="0" err="1" smtClean="0"/>
              <a:t>onchocerciasis</a:t>
            </a:r>
            <a:r>
              <a:rPr lang="en-US" dirty="0" smtClean="0"/>
              <a:t>, calcified scrotal cysts may be caused by the living or dead nematodes, and patients have evidence of the disease elsewhere</a:t>
            </a:r>
          </a:p>
          <a:p>
            <a:r>
              <a:rPr lang="en-US" dirty="0" err="1" smtClean="0"/>
              <a:t>Onchocercal</a:t>
            </a:r>
            <a:r>
              <a:rPr lang="en-US" dirty="0" smtClean="0"/>
              <a:t> nodules are more common on the iliac crests and the rib cage</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unsightly and embarrassing lesions can be treated by incision and </a:t>
            </a:r>
            <a:r>
              <a:rPr lang="en-US" dirty="0" err="1" smtClean="0"/>
              <a:t>eventration</a:t>
            </a:r>
            <a:r>
              <a:rPr lang="en-US" dirty="0" smtClean="0"/>
              <a:t> under local </a:t>
            </a:r>
            <a:r>
              <a:rPr lang="en-US" dirty="0" err="1" smtClean="0"/>
              <a:t>anaesthesia</a:t>
            </a:r>
            <a:endParaRPr lang="en-US" dirty="0" smtClean="0"/>
          </a:p>
          <a:p>
            <a:r>
              <a:rPr lang="en-US" dirty="0" smtClean="0"/>
              <a:t>Idiopathic </a:t>
            </a:r>
            <a:r>
              <a:rPr lang="en-US" dirty="0" err="1" smtClean="0"/>
              <a:t>calcinosis</a:t>
            </a:r>
            <a:r>
              <a:rPr lang="en-US" dirty="0" smtClean="0"/>
              <a:t> of the penis is very rare</a:t>
            </a:r>
          </a:p>
          <a:p>
            <a:r>
              <a:rPr lang="en-US" dirty="0" smtClean="0"/>
              <a:t>A man who presented with a dome‐ shaped nodule on his </a:t>
            </a:r>
            <a:r>
              <a:rPr lang="en-US" dirty="0" err="1" smtClean="0"/>
              <a:t>glans</a:t>
            </a:r>
            <a:r>
              <a:rPr lang="en-US" dirty="0" smtClean="0"/>
              <a:t> has been described; the dystrophic </a:t>
            </a:r>
            <a:r>
              <a:rPr lang="en-US" dirty="0" err="1" smtClean="0"/>
              <a:t>calcinosis</a:t>
            </a:r>
            <a:r>
              <a:rPr lang="en-US" dirty="0" smtClean="0"/>
              <a:t> here was thought to derive from </a:t>
            </a:r>
            <a:r>
              <a:rPr lang="en-US" dirty="0" err="1" smtClean="0"/>
              <a:t>syringoma</a:t>
            </a:r>
            <a:endParaRPr lang="en-US" dirty="0" smtClean="0"/>
          </a:p>
          <a:p>
            <a:r>
              <a:rPr lang="en-US" dirty="0" smtClean="0"/>
              <a:t>Other associations are trauma, self‐injection with </a:t>
            </a:r>
            <a:r>
              <a:rPr lang="en-US" dirty="0" err="1" smtClean="0"/>
              <a:t>papaverine</a:t>
            </a:r>
            <a:r>
              <a:rPr lang="en-US" dirty="0" smtClean="0"/>
              <a:t>, </a:t>
            </a:r>
            <a:r>
              <a:rPr lang="en-US" dirty="0" err="1" smtClean="0"/>
              <a:t>Peyronie</a:t>
            </a:r>
            <a:r>
              <a:rPr lang="en-US" dirty="0" smtClean="0"/>
              <a:t> disease and </a:t>
            </a:r>
            <a:r>
              <a:rPr lang="en-US" dirty="0" err="1" smtClean="0"/>
              <a:t>cytotoxic</a:t>
            </a:r>
            <a:r>
              <a:rPr lang="en-US" dirty="0" smtClean="0"/>
              <a:t> chemotherapy</a:t>
            </a:r>
          </a:p>
          <a:p>
            <a:r>
              <a:rPr lang="en-US" dirty="0" smtClean="0"/>
              <a:t>Metastatic </a:t>
            </a:r>
            <a:r>
              <a:rPr lang="en-US" dirty="0" err="1" smtClean="0"/>
              <a:t>calcinosis</a:t>
            </a:r>
            <a:r>
              <a:rPr lang="en-US" dirty="0" smtClean="0"/>
              <a:t> is due to renal failure and secondary hyperparathyroidism.</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47800" y="838200"/>
            <a:ext cx="6593451" cy="4698781"/>
          </a:xfrm>
          <a:prstGeom prst="rect">
            <a:avLst/>
          </a:prstGeom>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Verruciform</a:t>
            </a:r>
            <a:r>
              <a:rPr lang="en-US" dirty="0" smtClean="0"/>
              <a:t> </a:t>
            </a:r>
            <a:r>
              <a:rPr lang="en-US" dirty="0" err="1" smtClean="0"/>
              <a:t>xanthoma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mainly affects the mouth</a:t>
            </a:r>
          </a:p>
          <a:p>
            <a:r>
              <a:rPr lang="en-US" dirty="0" smtClean="0"/>
              <a:t>genitalia are the next most frequently involved area, where it presents as a painless, yellow‐brown or red, </a:t>
            </a:r>
            <a:r>
              <a:rPr lang="en-US" dirty="0" err="1" smtClean="0"/>
              <a:t>verrucous</a:t>
            </a:r>
            <a:r>
              <a:rPr lang="en-US" dirty="0" smtClean="0"/>
              <a:t>, sessile or papillary plaque</a:t>
            </a:r>
          </a:p>
          <a:p>
            <a:r>
              <a:rPr lang="en-US" dirty="0" smtClean="0"/>
              <a:t>The histological findings are hyperkeratosis, focal </a:t>
            </a:r>
            <a:r>
              <a:rPr lang="en-US" dirty="0" err="1" smtClean="0"/>
              <a:t>parakeratosis</a:t>
            </a:r>
            <a:r>
              <a:rPr lang="en-US" dirty="0" smtClean="0"/>
              <a:t>, </a:t>
            </a:r>
            <a:r>
              <a:rPr lang="en-US" dirty="0" err="1" smtClean="0"/>
              <a:t>acanthosis</a:t>
            </a:r>
            <a:r>
              <a:rPr lang="en-US" dirty="0" smtClean="0"/>
              <a:t> and fat‐filled foam cells in the papillary dermis</a:t>
            </a:r>
          </a:p>
          <a:p>
            <a:r>
              <a:rPr lang="en-US" dirty="0" smtClean="0"/>
              <a:t>represent epidermal degeneration, with </a:t>
            </a:r>
            <a:r>
              <a:rPr lang="en-US" dirty="0" err="1" smtClean="0"/>
              <a:t>keratinocyte</a:t>
            </a:r>
            <a:r>
              <a:rPr lang="en-US" dirty="0" smtClean="0"/>
              <a:t> lipid then taken up by dermal macrophages or fibroblasts to form the foam cells</a:t>
            </a:r>
          </a:p>
          <a:p>
            <a:r>
              <a:rPr lang="en-US" dirty="0" smtClean="0"/>
              <a:t>HPV infection and </a:t>
            </a:r>
            <a:r>
              <a:rPr lang="en-US" dirty="0" err="1" smtClean="0"/>
              <a:t>lymphoedema</a:t>
            </a:r>
            <a:r>
              <a:rPr lang="en-US" dirty="0" smtClean="0"/>
              <a:t> have crucial cofactors in the pathogenesis</a:t>
            </a:r>
          </a:p>
          <a:p>
            <a:r>
              <a:rPr lang="en-US" dirty="0" smtClean="0"/>
              <a:t>Treatment is by surgical excision.</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185547" y="1524000"/>
            <a:ext cx="6772904" cy="3200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dermatoses</a:t>
            </a:r>
            <a:endParaRPr lang="en-US" dirty="0"/>
          </a:p>
        </p:txBody>
      </p:sp>
      <p:sp>
        <p:nvSpPr>
          <p:cNvPr id="3" name="Content Placeholder 2"/>
          <p:cNvSpPr>
            <a:spLocks noGrp="1"/>
          </p:cNvSpPr>
          <p:nvPr>
            <p:ph idx="1"/>
          </p:nvPr>
        </p:nvSpPr>
        <p:spPr/>
        <p:txBody>
          <a:bodyPr>
            <a:normAutofit/>
          </a:bodyPr>
          <a:lstStyle/>
          <a:p>
            <a:pPr>
              <a:buNone/>
            </a:pPr>
            <a:r>
              <a:rPr lang="en-US" b="1" dirty="0" smtClean="0"/>
              <a:t>    Psoriasis </a:t>
            </a:r>
          </a:p>
          <a:p>
            <a:pPr>
              <a:buNone/>
            </a:pPr>
            <a:r>
              <a:rPr lang="en-US" dirty="0"/>
              <a:t> </a:t>
            </a:r>
            <a:r>
              <a:rPr lang="en-US" dirty="0" smtClean="0"/>
              <a:t>   common condition that can affect the male genital region in isolation or as part of widely distributed disease</a:t>
            </a:r>
          </a:p>
          <a:p>
            <a:pPr>
              <a:buNone/>
            </a:pPr>
            <a:r>
              <a:rPr lang="en-US" dirty="0"/>
              <a:t> </a:t>
            </a:r>
            <a:r>
              <a:rPr lang="en-US" dirty="0" smtClean="0"/>
              <a:t>   </a:t>
            </a:r>
            <a:endParaRPr lang="en-US" b="1"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Erythroplasia</a:t>
            </a:r>
            <a:r>
              <a:rPr lang="en-US" sz="3200" b="1" dirty="0" smtClean="0"/>
              <a:t> of </a:t>
            </a:r>
            <a:r>
              <a:rPr lang="en-US" sz="3200" b="1" dirty="0" err="1" smtClean="0"/>
              <a:t>Queyrat</a:t>
            </a:r>
            <a:r>
              <a:rPr lang="en-US" sz="3200" b="1" dirty="0" smtClean="0"/>
              <a:t>, Bowen disease of the penis and </a:t>
            </a:r>
            <a:r>
              <a:rPr lang="en-US" sz="3200" b="1" dirty="0" err="1" smtClean="0"/>
              <a:t>bowenoid</a:t>
            </a:r>
            <a:r>
              <a:rPr lang="en-US" sz="3200" b="1" dirty="0" smtClean="0"/>
              <a:t> </a:t>
            </a:r>
            <a:r>
              <a:rPr lang="en-US" sz="3200" b="1" dirty="0" err="1" smtClean="0"/>
              <a:t>papulosis</a:t>
            </a:r>
            <a:endParaRPr lang="en-US" sz="3200" b="1" dirty="0"/>
          </a:p>
        </p:txBody>
      </p:sp>
      <p:sp>
        <p:nvSpPr>
          <p:cNvPr id="3" name="Content Placeholder 2"/>
          <p:cNvSpPr>
            <a:spLocks noGrp="1"/>
          </p:cNvSpPr>
          <p:nvPr>
            <p:ph idx="1"/>
          </p:nvPr>
        </p:nvSpPr>
        <p:spPr/>
        <p:txBody>
          <a:bodyPr/>
          <a:lstStyle/>
          <a:p>
            <a:r>
              <a:rPr lang="en-US" dirty="0" err="1" smtClean="0"/>
              <a:t>Erythroplasia</a:t>
            </a:r>
            <a:r>
              <a:rPr lang="en-US" dirty="0" smtClean="0"/>
              <a:t> of </a:t>
            </a:r>
            <a:r>
              <a:rPr lang="en-US" dirty="0" err="1" smtClean="0"/>
              <a:t>Queyrat</a:t>
            </a:r>
            <a:r>
              <a:rPr lang="en-US" dirty="0" smtClean="0"/>
              <a:t>, Bowen disease of the penis (BDP) and </a:t>
            </a:r>
            <a:r>
              <a:rPr lang="en-US" dirty="0" err="1" smtClean="0"/>
              <a:t>bowenoid</a:t>
            </a:r>
            <a:r>
              <a:rPr lang="en-US" dirty="0" smtClean="0"/>
              <a:t> </a:t>
            </a:r>
            <a:r>
              <a:rPr lang="en-US" dirty="0" err="1" smtClean="0"/>
              <a:t>papulosis</a:t>
            </a:r>
            <a:r>
              <a:rPr lang="en-US" dirty="0" smtClean="0"/>
              <a:t> (BP) are three clinical variants of carcinoma in situ of the penis.</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Distinct morphological subtypes of </a:t>
            </a:r>
            <a:r>
              <a:rPr lang="en-US" dirty="0" err="1" smtClean="0"/>
              <a:t>PeIN</a:t>
            </a:r>
            <a:r>
              <a:rPr lang="en-US" dirty="0" smtClean="0"/>
              <a:t>, differentiated and undifferentiated (</a:t>
            </a:r>
            <a:r>
              <a:rPr lang="en-US" dirty="0" err="1" smtClean="0"/>
              <a:t>bowenoid</a:t>
            </a:r>
            <a:r>
              <a:rPr lang="en-US" dirty="0" smtClean="0"/>
              <a:t>), are recognized, and the latter can be subdivided into warty, </a:t>
            </a:r>
            <a:r>
              <a:rPr lang="en-US" dirty="0" err="1" smtClean="0"/>
              <a:t>basaloid</a:t>
            </a:r>
            <a:r>
              <a:rPr lang="en-US" dirty="0" smtClean="0"/>
              <a:t> and warty‐</a:t>
            </a:r>
            <a:r>
              <a:rPr lang="en-US" dirty="0" err="1" smtClean="0"/>
              <a:t>basaloid</a:t>
            </a:r>
            <a:r>
              <a:rPr lang="en-US" dirty="0" smtClean="0"/>
              <a:t>: mixed types can be encountered</a:t>
            </a:r>
          </a:p>
          <a:p>
            <a:r>
              <a:rPr lang="en-US" dirty="0" smtClean="0"/>
              <a:t>Differentiated </a:t>
            </a:r>
            <a:r>
              <a:rPr lang="en-US" dirty="0" err="1" smtClean="0"/>
              <a:t>PeIN</a:t>
            </a:r>
            <a:r>
              <a:rPr lang="en-US" dirty="0" smtClean="0"/>
              <a:t> manifests basal and </a:t>
            </a:r>
            <a:r>
              <a:rPr lang="en-US" dirty="0" err="1" smtClean="0"/>
              <a:t>parabasal</a:t>
            </a:r>
            <a:r>
              <a:rPr lang="en-US" dirty="0" smtClean="0"/>
              <a:t> </a:t>
            </a:r>
            <a:r>
              <a:rPr lang="en-US" dirty="0" err="1" smtClean="0"/>
              <a:t>atypia</a:t>
            </a:r>
            <a:r>
              <a:rPr lang="en-US" dirty="0" smtClean="0"/>
              <a:t> (and this can be subtle) and is associated with SH and lichen </a:t>
            </a:r>
            <a:r>
              <a:rPr lang="en-US" dirty="0" err="1" smtClean="0"/>
              <a:t>sclerosus</a:t>
            </a:r>
            <a:r>
              <a:rPr lang="en-US" dirty="0" smtClean="0"/>
              <a:t> and the ‘usual’ and </a:t>
            </a:r>
            <a:r>
              <a:rPr lang="en-US" dirty="0" err="1" smtClean="0"/>
              <a:t>verrucous</a:t>
            </a:r>
            <a:r>
              <a:rPr lang="en-US" dirty="0" smtClean="0"/>
              <a:t> keratinizing subtypes of </a:t>
            </a:r>
            <a:r>
              <a:rPr lang="en-US" dirty="0" err="1" smtClean="0"/>
              <a:t>squamous</a:t>
            </a:r>
            <a:r>
              <a:rPr lang="en-US" dirty="0" smtClean="0"/>
              <a:t> carcinoma of the penis</a:t>
            </a:r>
          </a:p>
          <a:p>
            <a:r>
              <a:rPr lang="en-US" dirty="0" smtClean="0"/>
              <a:t>Undifferentiated (or ‘usual’ type </a:t>
            </a:r>
            <a:r>
              <a:rPr lang="en-US" dirty="0" err="1" smtClean="0"/>
              <a:t>PeIN</a:t>
            </a:r>
            <a:r>
              <a:rPr lang="en-US" dirty="0" smtClean="0"/>
              <a:t>) has </a:t>
            </a:r>
            <a:r>
              <a:rPr lang="en-US" dirty="0" err="1" smtClean="0"/>
              <a:t>bowenoid</a:t>
            </a:r>
            <a:r>
              <a:rPr lang="en-US" dirty="0" smtClean="0"/>
              <a:t> histology (two thirds to full thickness </a:t>
            </a:r>
            <a:r>
              <a:rPr lang="en-US" dirty="0" err="1" smtClean="0"/>
              <a:t>PeIN</a:t>
            </a:r>
            <a:r>
              <a:rPr lang="en-US" dirty="0" smtClean="0"/>
              <a:t> type 3) </a:t>
            </a:r>
            <a:r>
              <a:rPr lang="en-US" dirty="0" err="1" smtClean="0"/>
              <a:t>koilocytic</a:t>
            </a:r>
            <a:r>
              <a:rPr lang="en-US" dirty="0" smtClean="0"/>
              <a:t> change and high‐grade SIL and is associated with HPV and the warty, </a:t>
            </a:r>
            <a:r>
              <a:rPr lang="en-US" dirty="0" err="1" smtClean="0"/>
              <a:t>condylomatous</a:t>
            </a:r>
            <a:r>
              <a:rPr lang="en-US" dirty="0" smtClean="0"/>
              <a:t>, </a:t>
            </a:r>
            <a:r>
              <a:rPr lang="en-US" dirty="0" err="1" smtClean="0"/>
              <a:t>basaloid</a:t>
            </a:r>
            <a:r>
              <a:rPr lang="en-US" dirty="0" smtClean="0"/>
              <a:t> and ‘mixed’ subtypes of penile </a:t>
            </a:r>
            <a:r>
              <a:rPr lang="en-US" dirty="0" err="1" smtClean="0"/>
              <a:t>squamous</a:t>
            </a:r>
            <a:r>
              <a:rPr lang="en-US" dirty="0" smtClean="0"/>
              <a:t> carcinoma</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Erythroplasia</a:t>
            </a:r>
            <a:r>
              <a:rPr lang="en-US" b="1" dirty="0" smtClean="0"/>
              <a:t> of </a:t>
            </a:r>
            <a:r>
              <a:rPr lang="en-US" b="1" dirty="0" err="1" smtClean="0"/>
              <a:t>Queyrat</a:t>
            </a:r>
            <a:r>
              <a:rPr lang="en-US" b="1" dirty="0" smtClean="0"/>
              <a:t> </a:t>
            </a:r>
            <a:r>
              <a:rPr lang="en-US" dirty="0" smtClean="0"/>
              <a:t>should be used to describe red shiny patches or plaques of the ‘mucosal’ penis (</a:t>
            </a:r>
            <a:r>
              <a:rPr lang="en-US" dirty="0" err="1" smtClean="0"/>
              <a:t>glans</a:t>
            </a:r>
            <a:r>
              <a:rPr lang="en-US" dirty="0" smtClean="0"/>
              <a:t> and prepuce of the uncircumcised), although </a:t>
            </a:r>
            <a:r>
              <a:rPr lang="en-US" dirty="0" err="1" smtClean="0"/>
              <a:t>erythroplasia</a:t>
            </a:r>
            <a:r>
              <a:rPr lang="en-US" dirty="0" smtClean="0"/>
              <a:t> of </a:t>
            </a:r>
            <a:r>
              <a:rPr lang="en-US" dirty="0" err="1" smtClean="0"/>
              <a:t>Queyrat</a:t>
            </a:r>
            <a:r>
              <a:rPr lang="en-US" dirty="0" smtClean="0"/>
              <a:t> has been recorded in a partially circumcised man</a:t>
            </a:r>
          </a:p>
          <a:p>
            <a:r>
              <a:rPr lang="en-US" b="1" dirty="0" smtClean="0"/>
              <a:t>BDP</a:t>
            </a:r>
            <a:r>
              <a:rPr lang="en-US" dirty="0" smtClean="0"/>
              <a:t> should be used to describe red, sometimes slightly pigmented, scaly patches and plaques of the keratinized penis</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r>
              <a:rPr lang="en-US" dirty="0" smtClean="0"/>
              <a:t>BP is analogous to, but clinically different from, </a:t>
            </a:r>
            <a:r>
              <a:rPr lang="en-US" dirty="0" err="1" smtClean="0"/>
              <a:t>erythroplasia</a:t>
            </a:r>
            <a:r>
              <a:rPr lang="en-US" dirty="0" smtClean="0"/>
              <a:t> of </a:t>
            </a:r>
            <a:r>
              <a:rPr lang="en-US" dirty="0" err="1" smtClean="0"/>
              <a:t>Queyrat</a:t>
            </a:r>
            <a:r>
              <a:rPr lang="en-US" dirty="0" smtClean="0"/>
              <a:t> and BDP</a:t>
            </a:r>
          </a:p>
          <a:p>
            <a:r>
              <a:rPr lang="en-US" dirty="0" smtClean="0"/>
              <a:t>BP lesions are less </a:t>
            </a:r>
            <a:r>
              <a:rPr lang="en-US" dirty="0" err="1" smtClean="0"/>
              <a:t>papillomatous</a:t>
            </a:r>
            <a:r>
              <a:rPr lang="en-US" dirty="0" smtClean="0"/>
              <a:t>, smoother topped, more polymorphic and more coalescent than common genital viral </a:t>
            </a:r>
            <a:r>
              <a:rPr lang="en-US" dirty="0" err="1" smtClean="0"/>
              <a:t>condylomata</a:t>
            </a:r>
            <a:r>
              <a:rPr lang="en-US" dirty="0" smtClean="0"/>
              <a:t> </a:t>
            </a:r>
            <a:r>
              <a:rPr lang="en-US" dirty="0" err="1" smtClean="0"/>
              <a:t>acuminata</a:t>
            </a:r>
            <a:r>
              <a:rPr lang="en-US" dirty="0" smtClean="0"/>
              <a:t>, and occur in younger, sexually active men, as opposed to the patches or scaly plaques of </a:t>
            </a:r>
            <a:r>
              <a:rPr lang="en-US" dirty="0" err="1" smtClean="0"/>
              <a:t>erythroplasia</a:t>
            </a:r>
            <a:r>
              <a:rPr lang="en-US" dirty="0" smtClean="0"/>
              <a:t> of </a:t>
            </a:r>
            <a:r>
              <a:rPr lang="en-US" dirty="0" err="1" smtClean="0"/>
              <a:t>Queyrat</a:t>
            </a:r>
            <a:r>
              <a:rPr lang="en-US" dirty="0" smtClean="0"/>
              <a:t> and BDP, respectively, seen in older men</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BP may be associated with a lesser risk of </a:t>
            </a:r>
            <a:r>
              <a:rPr lang="en-US" dirty="0" err="1" smtClean="0"/>
              <a:t>squamous</a:t>
            </a:r>
            <a:r>
              <a:rPr lang="en-US" dirty="0" smtClean="0"/>
              <a:t> carcinoma than </a:t>
            </a:r>
            <a:r>
              <a:rPr lang="en-US" dirty="0" err="1" smtClean="0"/>
              <a:t>erythroplasia</a:t>
            </a:r>
            <a:r>
              <a:rPr lang="en-US" dirty="0" smtClean="0"/>
              <a:t> of </a:t>
            </a:r>
            <a:r>
              <a:rPr lang="en-US" dirty="0" err="1" smtClean="0"/>
              <a:t>Queyrat</a:t>
            </a:r>
            <a:r>
              <a:rPr lang="en-US" dirty="0" smtClean="0"/>
              <a:t> and BDP</a:t>
            </a:r>
          </a:p>
          <a:p>
            <a:r>
              <a:rPr lang="en-US" dirty="0" smtClean="0"/>
              <a:t>associated with HPV infection (especially HPV‐16) and HIV infection</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Aetiology</a:t>
            </a:r>
            <a:r>
              <a:rPr lang="en-US" dirty="0" smtClean="0"/>
              <a:t> and </a:t>
            </a:r>
            <a:r>
              <a:rPr lang="en-US" dirty="0" err="1" smtClean="0"/>
              <a:t>pathophysiology</a:t>
            </a:r>
            <a:endParaRPr lang="en-US" dirty="0"/>
          </a:p>
        </p:txBody>
      </p:sp>
      <p:sp>
        <p:nvSpPr>
          <p:cNvPr id="3" name="Content Placeholder 2"/>
          <p:cNvSpPr>
            <a:spLocks noGrp="1"/>
          </p:cNvSpPr>
          <p:nvPr>
            <p:ph idx="1"/>
          </p:nvPr>
        </p:nvSpPr>
        <p:spPr/>
        <p:txBody>
          <a:bodyPr/>
          <a:lstStyle/>
          <a:p>
            <a:r>
              <a:rPr lang="en-US" dirty="0" smtClean="0"/>
              <a:t>The exact </a:t>
            </a:r>
            <a:r>
              <a:rPr lang="en-US" dirty="0" err="1" smtClean="0"/>
              <a:t>aetiology</a:t>
            </a:r>
            <a:r>
              <a:rPr lang="en-US" dirty="0" smtClean="0"/>
              <a:t> of </a:t>
            </a:r>
            <a:r>
              <a:rPr lang="en-US" dirty="0" err="1" smtClean="0"/>
              <a:t>erythroplasia</a:t>
            </a:r>
            <a:r>
              <a:rPr lang="en-US" dirty="0" smtClean="0"/>
              <a:t> of </a:t>
            </a:r>
            <a:r>
              <a:rPr lang="en-US" dirty="0" err="1" smtClean="0"/>
              <a:t>Queyrat</a:t>
            </a:r>
            <a:r>
              <a:rPr lang="en-US" dirty="0" smtClean="0"/>
              <a:t>, BDP and BP is not known</a:t>
            </a:r>
          </a:p>
          <a:p>
            <a:r>
              <a:rPr lang="en-US" dirty="0" smtClean="0"/>
              <a:t>Local carcinogenic influences in uncircumcised men such as poor hygiene, </a:t>
            </a:r>
            <a:r>
              <a:rPr lang="en-US" dirty="0" err="1" smtClean="0"/>
              <a:t>smegma</a:t>
            </a:r>
            <a:r>
              <a:rPr lang="en-US" dirty="0" smtClean="0"/>
              <a:t>, trauma, friction, heat, maceration, inflammation, </a:t>
            </a:r>
            <a:r>
              <a:rPr lang="en-US" dirty="0" err="1" smtClean="0"/>
              <a:t>phimosis</a:t>
            </a:r>
            <a:r>
              <a:rPr lang="en-US" dirty="0" smtClean="0"/>
              <a:t>, </a:t>
            </a:r>
            <a:r>
              <a:rPr lang="en-US" dirty="0" err="1" smtClean="0"/>
              <a:t>dermatoses</a:t>
            </a:r>
            <a:r>
              <a:rPr lang="en-US" dirty="0" smtClean="0"/>
              <a:t> such as lichen </a:t>
            </a:r>
            <a:r>
              <a:rPr lang="en-US" dirty="0" err="1" smtClean="0"/>
              <a:t>sclerosus</a:t>
            </a:r>
            <a:r>
              <a:rPr lang="en-US" dirty="0" smtClean="0"/>
              <a:t> and smoking (tar metabolites in urine)</a:t>
            </a:r>
          </a:p>
          <a:p>
            <a:r>
              <a:rPr lang="en-US" dirty="0" smtClean="0"/>
              <a:t>HPV (commonly types 16, 18, 39 and 51) </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lesions may be quite young</a:t>
            </a:r>
          </a:p>
          <a:p>
            <a:r>
              <a:rPr lang="en-US" dirty="0" smtClean="0"/>
              <a:t>There may be several foci of BDP or </a:t>
            </a:r>
            <a:r>
              <a:rPr lang="en-US" dirty="0" err="1" smtClean="0"/>
              <a:t>erythroplasia</a:t>
            </a:r>
            <a:r>
              <a:rPr lang="en-US" dirty="0" smtClean="0"/>
              <a:t> of </a:t>
            </a:r>
            <a:r>
              <a:rPr lang="en-US" dirty="0" err="1" smtClean="0"/>
              <a:t>Queyrat</a:t>
            </a:r>
            <a:r>
              <a:rPr lang="en-US" dirty="0" smtClean="0"/>
              <a:t> and they may occur concomitantly</a:t>
            </a:r>
          </a:p>
          <a:p>
            <a:r>
              <a:rPr lang="en-US" dirty="0" smtClean="0"/>
              <a:t>The non‐specificity of the clinical appearances makes for an important differential diagnosis, which includes psoriasis, lichen </a:t>
            </a:r>
            <a:r>
              <a:rPr lang="en-US" dirty="0" err="1" smtClean="0"/>
              <a:t>sclerosus</a:t>
            </a:r>
            <a:r>
              <a:rPr lang="en-US" dirty="0" smtClean="0"/>
              <a:t>, lichen </a:t>
            </a:r>
            <a:r>
              <a:rPr lang="en-US" dirty="0" err="1" smtClean="0"/>
              <a:t>planus</a:t>
            </a:r>
            <a:r>
              <a:rPr lang="en-US" dirty="0" smtClean="0"/>
              <a:t>, Zoon </a:t>
            </a:r>
            <a:r>
              <a:rPr lang="en-US" dirty="0" err="1" smtClean="0"/>
              <a:t>balanitis</a:t>
            </a:r>
            <a:r>
              <a:rPr lang="en-US" dirty="0" smtClean="0"/>
              <a:t> and </a:t>
            </a:r>
            <a:r>
              <a:rPr lang="en-US" dirty="0" err="1" smtClean="0"/>
              <a:t>extramammary</a:t>
            </a:r>
            <a:r>
              <a:rPr lang="en-US" dirty="0" smtClean="0"/>
              <a:t> Paget disease  </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981200" y="914400"/>
            <a:ext cx="6076950" cy="4673685"/>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normAutofit/>
          </a:bodyPr>
          <a:lstStyle/>
          <a:p>
            <a:r>
              <a:rPr lang="en-US" dirty="0" smtClean="0"/>
              <a:t>lichen </a:t>
            </a:r>
            <a:r>
              <a:rPr lang="en-US" dirty="0" err="1" smtClean="0"/>
              <a:t>planus</a:t>
            </a:r>
            <a:endParaRPr lang="en-US" dirty="0" smtClean="0"/>
          </a:p>
          <a:p>
            <a:r>
              <a:rPr lang="en-US" dirty="0" smtClean="0"/>
              <a:t>common warts</a:t>
            </a:r>
          </a:p>
          <a:p>
            <a:r>
              <a:rPr lang="en-US" dirty="0" err="1" smtClean="0"/>
              <a:t>seborrhoeic</a:t>
            </a:r>
            <a:r>
              <a:rPr lang="en-US" dirty="0" smtClean="0"/>
              <a:t> warts</a:t>
            </a:r>
          </a:p>
          <a:p>
            <a:r>
              <a:rPr lang="en-US" dirty="0" err="1" smtClean="0"/>
              <a:t>naevi</a:t>
            </a:r>
            <a:r>
              <a:rPr lang="en-US" dirty="0" smtClean="0"/>
              <a:t> and</a:t>
            </a:r>
          </a:p>
          <a:p>
            <a:r>
              <a:rPr lang="en-US" dirty="0" err="1" smtClean="0"/>
              <a:t>condylomata</a:t>
            </a:r>
            <a:r>
              <a:rPr lang="en-US" dirty="0" smtClean="0"/>
              <a:t> </a:t>
            </a:r>
            <a:r>
              <a:rPr lang="en-US" dirty="0" err="1" smtClean="0"/>
              <a:t>lata</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A biopsy is indicated in instances where the clinical diagnosis is uncertain</a:t>
            </a:r>
          </a:p>
          <a:p>
            <a:r>
              <a:rPr lang="en-US" dirty="0" smtClean="0"/>
              <a:t>Reflectance </a:t>
            </a:r>
            <a:r>
              <a:rPr lang="en-US" dirty="0" err="1" smtClean="0"/>
              <a:t>confocal</a:t>
            </a:r>
            <a:r>
              <a:rPr lang="en-US" dirty="0" smtClean="0"/>
              <a:t> microscopy shows promise</a:t>
            </a:r>
          </a:p>
          <a:p>
            <a:r>
              <a:rPr lang="en-US" dirty="0" smtClean="0"/>
              <a:t>Secondary </a:t>
            </a:r>
            <a:r>
              <a:rPr lang="en-US" dirty="0" err="1" smtClean="0"/>
              <a:t>amyloid</a:t>
            </a:r>
            <a:r>
              <a:rPr lang="en-US" dirty="0" smtClean="0"/>
              <a:t> deposition has been reported </a:t>
            </a:r>
            <a:r>
              <a:rPr lang="en-US" dirty="0" err="1" smtClean="0"/>
              <a:t>histologically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Epidemiology</a:t>
            </a:r>
            <a:r>
              <a:rPr lang="en-US" dirty="0" smtClean="0"/>
              <a:t> </a:t>
            </a:r>
          </a:p>
          <a:p>
            <a:r>
              <a:rPr lang="en-US" dirty="0" smtClean="0"/>
              <a:t>Approximately 2% of the population are said to have psoriasis </a:t>
            </a:r>
          </a:p>
          <a:p>
            <a:r>
              <a:rPr lang="en-US" b="1" dirty="0" err="1" smtClean="0"/>
              <a:t>Pathophysiology</a:t>
            </a:r>
            <a:r>
              <a:rPr lang="en-US" dirty="0" smtClean="0"/>
              <a:t> Psoriasis and its clinical manifestations and the relationship of psoriasis to HIV/AIDS </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Occasionally, it may be necessary to perform several biopsies</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Treatment choice depends on many factors</a:t>
            </a:r>
          </a:p>
          <a:p>
            <a:r>
              <a:rPr lang="en-US" dirty="0" smtClean="0"/>
              <a:t>Circumcision removes a major risk factor for cancer and provides extensive tissue for histology</a:t>
            </a:r>
          </a:p>
          <a:p>
            <a:r>
              <a:rPr lang="en-US" dirty="0" smtClean="0"/>
              <a:t>Topical 5‐fluorouracil as a 5% cream</a:t>
            </a:r>
          </a:p>
          <a:p>
            <a:r>
              <a:rPr lang="en-US" dirty="0" smtClean="0"/>
              <a:t>Other treatments include cryosurgery, curettage and </a:t>
            </a:r>
            <a:r>
              <a:rPr lang="en-US" dirty="0" err="1" smtClean="0"/>
              <a:t>electrocautery</a:t>
            </a:r>
            <a:r>
              <a:rPr lang="en-US" dirty="0" smtClean="0"/>
              <a:t>, </a:t>
            </a:r>
            <a:r>
              <a:rPr lang="en-US" dirty="0" err="1" smtClean="0"/>
              <a:t>excisional</a:t>
            </a:r>
            <a:r>
              <a:rPr lang="en-US" dirty="0" smtClean="0"/>
              <a:t> surgery, </a:t>
            </a:r>
            <a:r>
              <a:rPr lang="en-US" dirty="0" err="1" smtClean="0"/>
              <a:t>glans</a:t>
            </a:r>
            <a:r>
              <a:rPr lang="en-US" dirty="0" smtClean="0"/>
              <a:t> resurfacing, </a:t>
            </a:r>
            <a:r>
              <a:rPr lang="en-US" dirty="0" err="1" smtClean="0"/>
              <a:t>Mohs</a:t>
            </a:r>
            <a:r>
              <a:rPr lang="en-US" dirty="0" smtClean="0"/>
              <a:t> micrographic surgery, laser and photodynamic therapy </a:t>
            </a:r>
          </a:p>
          <a:p>
            <a:r>
              <a:rPr lang="en-US" dirty="0" smtClean="0"/>
              <a:t>Radiotherapy should be avoided</a:t>
            </a:r>
          </a:p>
          <a:p>
            <a:r>
              <a:rPr lang="en-US" dirty="0" smtClean="0"/>
              <a:t> Topical </a:t>
            </a:r>
            <a:r>
              <a:rPr lang="en-US" dirty="0" err="1" smtClean="0"/>
              <a:t>imiquimod</a:t>
            </a:r>
            <a:r>
              <a:rPr lang="en-US" dirty="0" smtClean="0"/>
              <a:t> may help some patients</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Topical </a:t>
            </a:r>
            <a:r>
              <a:rPr lang="en-US" dirty="0" err="1" smtClean="0"/>
              <a:t>cidofovir</a:t>
            </a:r>
            <a:r>
              <a:rPr lang="en-US" dirty="0" smtClean="0"/>
              <a:t> has been used</a:t>
            </a:r>
          </a:p>
          <a:p>
            <a:r>
              <a:rPr lang="en-US" dirty="0" smtClean="0"/>
              <a:t>A recent retrospective review of patients with penile carcinoma in situ using topical 5‐ fluorouracil as first line therapy, and topical </a:t>
            </a:r>
            <a:r>
              <a:rPr lang="en-US" dirty="0" err="1" smtClean="0"/>
              <a:t>imiquimod</a:t>
            </a:r>
            <a:r>
              <a:rPr lang="en-US" dirty="0" smtClean="0"/>
              <a:t> as second line treatment, demonstrated a complete response in 57%, partial response in 13.6%, and no response in 29.5% </a:t>
            </a:r>
          </a:p>
          <a:p>
            <a:r>
              <a:rPr lang="en-US" dirty="0" smtClean="0"/>
              <a:t>HPV vaccination may have a part to play in prevention and treatment</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t>
            </a:r>
            <a:endParaRPr lang="en-US" dirty="0"/>
          </a:p>
        </p:txBody>
      </p:sp>
      <p:sp>
        <p:nvSpPr>
          <p:cNvPr id="3" name="Content Placeholder 2"/>
          <p:cNvSpPr>
            <a:spLocks noGrp="1"/>
          </p:cNvSpPr>
          <p:nvPr>
            <p:ph idx="1"/>
          </p:nvPr>
        </p:nvSpPr>
        <p:spPr/>
        <p:txBody>
          <a:bodyPr>
            <a:normAutofit lnSpcReduction="10000"/>
          </a:bodyPr>
          <a:lstStyle/>
          <a:p>
            <a:r>
              <a:rPr lang="en-US" dirty="0" smtClean="0"/>
              <a:t>Patients with these conditions should be </a:t>
            </a:r>
            <a:r>
              <a:rPr lang="en-US" dirty="0" err="1" smtClean="0"/>
              <a:t>counselled</a:t>
            </a:r>
            <a:r>
              <a:rPr lang="en-US" dirty="0" smtClean="0"/>
              <a:t> and screened for HPV and other sexually transmitted diseases, including HIV infection</a:t>
            </a:r>
          </a:p>
          <a:p>
            <a:r>
              <a:rPr lang="en-US" dirty="0" smtClean="0"/>
              <a:t>stop smoking</a:t>
            </a:r>
          </a:p>
          <a:p>
            <a:r>
              <a:rPr lang="en-US" dirty="0" smtClean="0"/>
              <a:t>Sexual partners should be advised to seek assessment</a:t>
            </a:r>
          </a:p>
          <a:p>
            <a:r>
              <a:rPr lang="en-US" dirty="0" smtClean="0"/>
              <a:t>Follow‐up may need to be long term depending on individual circumstances </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Squamous</a:t>
            </a:r>
            <a:r>
              <a:rPr lang="en-US" dirty="0" smtClean="0"/>
              <a:t> hyperplasia and </a:t>
            </a:r>
            <a:r>
              <a:rPr lang="en-US" dirty="0" err="1" smtClean="0"/>
              <a:t>squamous</a:t>
            </a:r>
            <a:r>
              <a:rPr lang="en-US" dirty="0" smtClean="0"/>
              <a:t> intraepithelial lesion(s)</a:t>
            </a:r>
            <a:endParaRPr lang="en-US" dirty="0"/>
          </a:p>
        </p:txBody>
      </p:sp>
      <p:sp>
        <p:nvSpPr>
          <p:cNvPr id="3" name="Content Placeholder 2"/>
          <p:cNvSpPr>
            <a:spLocks noGrp="1"/>
          </p:cNvSpPr>
          <p:nvPr>
            <p:ph idx="1"/>
          </p:nvPr>
        </p:nvSpPr>
        <p:spPr/>
        <p:txBody>
          <a:bodyPr>
            <a:normAutofit fontScale="92500"/>
          </a:bodyPr>
          <a:lstStyle/>
          <a:p>
            <a:r>
              <a:rPr lang="en-US" dirty="0" smtClean="0"/>
              <a:t>SH lesions consist of white patches and </a:t>
            </a:r>
            <a:r>
              <a:rPr lang="en-US" dirty="0" smtClean="0"/>
              <a:t>plaques</a:t>
            </a:r>
          </a:p>
          <a:p>
            <a:r>
              <a:rPr lang="en-US" dirty="0" smtClean="0"/>
              <a:t>most </a:t>
            </a:r>
            <a:r>
              <a:rPr lang="en-US" dirty="0" smtClean="0"/>
              <a:t>common epithelial abnormality found in association with invasive </a:t>
            </a:r>
            <a:r>
              <a:rPr lang="en-US" dirty="0" err="1" smtClean="0"/>
              <a:t>squamous</a:t>
            </a:r>
            <a:r>
              <a:rPr lang="en-US" dirty="0" smtClean="0"/>
              <a:t> carcinoma of the </a:t>
            </a:r>
            <a:r>
              <a:rPr lang="en-US" dirty="0" smtClean="0"/>
              <a:t>penis</a:t>
            </a:r>
          </a:p>
          <a:p>
            <a:r>
              <a:rPr lang="en-US" dirty="0" err="1" smtClean="0"/>
              <a:t>histologically</a:t>
            </a:r>
            <a:r>
              <a:rPr lang="en-US" dirty="0" smtClean="0"/>
              <a:t> </a:t>
            </a:r>
            <a:r>
              <a:rPr lang="en-US" dirty="0" smtClean="0"/>
              <a:t>there is no cytological </a:t>
            </a:r>
            <a:r>
              <a:rPr lang="en-US" dirty="0" err="1" smtClean="0"/>
              <a:t>atypia</a:t>
            </a:r>
            <a:r>
              <a:rPr lang="en-US" dirty="0" smtClean="0"/>
              <a:t>, </a:t>
            </a:r>
            <a:r>
              <a:rPr lang="en-US" dirty="0" err="1" smtClean="0"/>
              <a:t>Acanthosis</a:t>
            </a:r>
            <a:r>
              <a:rPr lang="en-US" dirty="0" smtClean="0"/>
              <a:t> and </a:t>
            </a:r>
            <a:r>
              <a:rPr lang="en-US" dirty="0" err="1" smtClean="0"/>
              <a:t>orthokeratotic</a:t>
            </a:r>
            <a:r>
              <a:rPr lang="en-US" dirty="0" smtClean="0"/>
              <a:t> hyperkeratosis </a:t>
            </a:r>
            <a:r>
              <a:rPr lang="en-US" dirty="0" smtClean="0"/>
              <a:t>; </a:t>
            </a:r>
            <a:r>
              <a:rPr lang="en-US" dirty="0" smtClean="0"/>
              <a:t>it is associated with differentiated </a:t>
            </a:r>
            <a:r>
              <a:rPr lang="en-US" dirty="0" err="1" smtClean="0"/>
              <a:t>PeIN</a:t>
            </a:r>
            <a:r>
              <a:rPr lang="en-US" dirty="0" smtClean="0"/>
              <a:t>, underlying lichen </a:t>
            </a:r>
            <a:r>
              <a:rPr lang="en-US" dirty="0" err="1" smtClean="0"/>
              <a:t>sclerosus</a:t>
            </a:r>
            <a:r>
              <a:rPr lang="en-US" dirty="0" smtClean="0"/>
              <a:t> and penile carcinoma of the ‘usual’ and </a:t>
            </a:r>
            <a:r>
              <a:rPr lang="en-US" dirty="0" err="1" smtClean="0"/>
              <a:t>verrucous</a:t>
            </a:r>
            <a:r>
              <a:rPr lang="en-US" dirty="0" smtClean="0"/>
              <a:t> </a:t>
            </a:r>
            <a:r>
              <a:rPr lang="en-US" dirty="0" smtClean="0"/>
              <a:t>subtypes.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SIL presents clinically as redder or more pigmented papules and </a:t>
            </a:r>
            <a:r>
              <a:rPr lang="en-US" dirty="0" smtClean="0"/>
              <a:t>plaques</a:t>
            </a:r>
          </a:p>
          <a:p>
            <a:r>
              <a:rPr lang="en-US" dirty="0" smtClean="0"/>
              <a:t>classified </a:t>
            </a:r>
            <a:r>
              <a:rPr lang="en-US" dirty="0" err="1" smtClean="0"/>
              <a:t>histologically</a:t>
            </a:r>
            <a:r>
              <a:rPr lang="en-US" dirty="0" smtClean="0"/>
              <a:t> into </a:t>
            </a:r>
            <a:r>
              <a:rPr lang="en-US" dirty="0" err="1" smtClean="0"/>
              <a:t>squamous</a:t>
            </a:r>
            <a:r>
              <a:rPr lang="en-US" dirty="0" smtClean="0"/>
              <a:t>, </a:t>
            </a:r>
            <a:r>
              <a:rPr lang="en-US" dirty="0" err="1" smtClean="0"/>
              <a:t>basaloid</a:t>
            </a:r>
            <a:r>
              <a:rPr lang="en-US" dirty="0" smtClean="0"/>
              <a:t> or warty, high‐ or low‐grade </a:t>
            </a:r>
            <a:r>
              <a:rPr lang="en-US" dirty="0" smtClean="0"/>
              <a:t>subtypes</a:t>
            </a:r>
          </a:p>
          <a:p>
            <a:r>
              <a:rPr lang="en-US" dirty="0" smtClean="0"/>
              <a:t>it </a:t>
            </a:r>
            <a:r>
              <a:rPr lang="en-US" dirty="0" smtClean="0"/>
              <a:t>is associated with undifferentiated (or ‘usual’ type) </a:t>
            </a:r>
            <a:r>
              <a:rPr lang="en-US" dirty="0" err="1" smtClean="0"/>
              <a:t>bowenoid</a:t>
            </a:r>
            <a:r>
              <a:rPr lang="en-US" dirty="0" smtClean="0"/>
              <a:t> </a:t>
            </a:r>
            <a:r>
              <a:rPr lang="en-US" dirty="0" err="1" smtClean="0"/>
              <a:t>PeIN</a:t>
            </a:r>
            <a:r>
              <a:rPr lang="en-US" dirty="0" smtClean="0"/>
              <a:t>, HPV and the warty, </a:t>
            </a:r>
            <a:r>
              <a:rPr lang="en-US" dirty="0" err="1" smtClean="0"/>
              <a:t>condylomatous</a:t>
            </a:r>
            <a:r>
              <a:rPr lang="en-US" dirty="0" smtClean="0"/>
              <a:t>, </a:t>
            </a:r>
            <a:r>
              <a:rPr lang="en-US" dirty="0" err="1" smtClean="0"/>
              <a:t>basaloid</a:t>
            </a:r>
            <a:r>
              <a:rPr lang="en-US" dirty="0" smtClean="0"/>
              <a:t> and ‘mixed’ subtypes of penile </a:t>
            </a:r>
            <a:r>
              <a:rPr lang="en-US" dirty="0" err="1" smtClean="0"/>
              <a:t>squamous</a:t>
            </a:r>
            <a:r>
              <a:rPr lang="en-US" dirty="0" smtClean="0"/>
              <a:t> carcinoma </a:t>
            </a:r>
          </a:p>
          <a:p>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6800" y="956452"/>
            <a:ext cx="6961991" cy="4910948"/>
          </a:xfrm>
          <a:prstGeom prst="rect">
            <a:avLst/>
          </a:prstGeom>
          <a:noFill/>
          <a:ln w="9525">
            <a:no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Penile horn</a:t>
            </a:r>
            <a:endParaRPr lang="en-US" dirty="0"/>
          </a:p>
        </p:txBody>
      </p:sp>
      <p:sp>
        <p:nvSpPr>
          <p:cNvPr id="3" name="Content Placeholder 2"/>
          <p:cNvSpPr>
            <a:spLocks noGrp="1"/>
          </p:cNvSpPr>
          <p:nvPr>
            <p:ph idx="1"/>
          </p:nvPr>
        </p:nvSpPr>
        <p:spPr/>
        <p:txBody>
          <a:bodyPr>
            <a:normAutofit lnSpcReduction="10000"/>
          </a:bodyPr>
          <a:lstStyle/>
          <a:p>
            <a:r>
              <a:rPr lang="en-US" dirty="0" smtClean="0"/>
              <a:t>It </a:t>
            </a:r>
            <a:r>
              <a:rPr lang="en-US" dirty="0" smtClean="0"/>
              <a:t>is rare for </a:t>
            </a:r>
            <a:r>
              <a:rPr lang="en-US" dirty="0" err="1" smtClean="0"/>
              <a:t>cutaneous</a:t>
            </a:r>
            <a:r>
              <a:rPr lang="en-US" dirty="0" smtClean="0"/>
              <a:t> horn to affect the </a:t>
            </a:r>
            <a:r>
              <a:rPr lang="en-US" dirty="0" smtClean="0"/>
              <a:t>penis</a:t>
            </a:r>
          </a:p>
          <a:p>
            <a:r>
              <a:rPr lang="en-US" dirty="0" smtClean="0"/>
              <a:t>Multiple </a:t>
            </a:r>
            <a:r>
              <a:rPr lang="en-US" dirty="0" smtClean="0"/>
              <a:t>lesions </a:t>
            </a:r>
            <a:r>
              <a:rPr lang="en-US" dirty="0" smtClean="0"/>
              <a:t>in </a:t>
            </a:r>
            <a:r>
              <a:rPr lang="en-US" dirty="0" smtClean="0"/>
              <a:t>a 70‐year‐old </a:t>
            </a:r>
            <a:r>
              <a:rPr lang="en-US" dirty="0" smtClean="0"/>
              <a:t>man</a:t>
            </a:r>
          </a:p>
          <a:p>
            <a:r>
              <a:rPr lang="en-US" dirty="0" smtClean="0"/>
              <a:t>underlying </a:t>
            </a:r>
            <a:r>
              <a:rPr lang="en-US" dirty="0" smtClean="0"/>
              <a:t>causes include </a:t>
            </a:r>
            <a:r>
              <a:rPr lang="en-US" dirty="0" err="1" smtClean="0"/>
              <a:t>pseudoepitheliomatous</a:t>
            </a:r>
            <a:r>
              <a:rPr lang="en-US" dirty="0" smtClean="0"/>
              <a:t> </a:t>
            </a:r>
            <a:r>
              <a:rPr lang="en-US" dirty="0" err="1" smtClean="0"/>
              <a:t>micaceous</a:t>
            </a:r>
            <a:r>
              <a:rPr lang="en-US" dirty="0" smtClean="0"/>
              <a:t> and </a:t>
            </a:r>
            <a:r>
              <a:rPr lang="en-US" dirty="0" err="1" smtClean="0"/>
              <a:t>keratotic</a:t>
            </a:r>
            <a:r>
              <a:rPr lang="en-US" dirty="0" smtClean="0"/>
              <a:t> </a:t>
            </a:r>
            <a:r>
              <a:rPr lang="en-US" dirty="0" err="1" smtClean="0"/>
              <a:t>balanitis</a:t>
            </a:r>
            <a:r>
              <a:rPr lang="en-US" dirty="0" smtClean="0"/>
              <a:t> </a:t>
            </a:r>
            <a:r>
              <a:rPr lang="en-US" dirty="0" smtClean="0"/>
              <a:t>, </a:t>
            </a:r>
            <a:r>
              <a:rPr lang="en-US" dirty="0" err="1" smtClean="0"/>
              <a:t>verrucous</a:t>
            </a:r>
            <a:r>
              <a:rPr lang="en-US" dirty="0" smtClean="0"/>
              <a:t> </a:t>
            </a:r>
            <a:r>
              <a:rPr lang="en-US" dirty="0" smtClean="0"/>
              <a:t>carcinoma </a:t>
            </a:r>
            <a:r>
              <a:rPr lang="en-US" dirty="0" smtClean="0"/>
              <a:t>and </a:t>
            </a:r>
            <a:r>
              <a:rPr lang="en-US" dirty="0" err="1" smtClean="0"/>
              <a:t>squamous</a:t>
            </a:r>
            <a:r>
              <a:rPr lang="en-US" dirty="0" smtClean="0"/>
              <a:t> </a:t>
            </a:r>
            <a:r>
              <a:rPr lang="en-US" dirty="0" smtClean="0"/>
              <a:t>carcinoma</a:t>
            </a:r>
          </a:p>
          <a:p>
            <a:r>
              <a:rPr lang="en-US" dirty="0" smtClean="0"/>
              <a:t>Chronic </a:t>
            </a:r>
            <a:r>
              <a:rPr lang="en-US" dirty="0" smtClean="0"/>
              <a:t>inflammation and recent circumcision for longstanding </a:t>
            </a:r>
            <a:r>
              <a:rPr lang="en-US" dirty="0" err="1" smtClean="0"/>
              <a:t>phimosis</a:t>
            </a:r>
            <a:r>
              <a:rPr lang="en-US" dirty="0" smtClean="0"/>
              <a:t> are said to be important predisposing </a:t>
            </a:r>
            <a:r>
              <a:rPr lang="en-US" dirty="0" smtClean="0"/>
              <a:t>factors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pre‐malignant or, in one‐third of cases, malignant at presentation, with </a:t>
            </a:r>
            <a:r>
              <a:rPr lang="en-US" dirty="0" err="1" smtClean="0"/>
              <a:t>squamous</a:t>
            </a:r>
            <a:r>
              <a:rPr lang="en-US" dirty="0" smtClean="0"/>
              <a:t> carcinoma the underlying </a:t>
            </a:r>
            <a:r>
              <a:rPr lang="en-US" dirty="0" smtClean="0"/>
              <a:t>pathology</a:t>
            </a:r>
          </a:p>
          <a:p>
            <a:r>
              <a:rPr lang="en-US" b="1" dirty="0" smtClean="0"/>
              <a:t>Treatment</a:t>
            </a:r>
            <a:r>
              <a:rPr lang="en-US" dirty="0" smtClean="0"/>
              <a:t> </a:t>
            </a:r>
            <a:r>
              <a:rPr lang="en-US" dirty="0" smtClean="0"/>
              <a:t>should be dictated by precise diagnosis achieved by adequate excision and histology of the whole </a:t>
            </a:r>
            <a:r>
              <a:rPr lang="en-US" dirty="0" smtClean="0"/>
              <a:t>lesion</a:t>
            </a:r>
          </a:p>
          <a:p>
            <a:r>
              <a:rPr lang="en-US" dirty="0" smtClean="0"/>
              <a:t>Follow‐up </a:t>
            </a:r>
            <a:r>
              <a:rPr lang="en-US" dirty="0" smtClean="0"/>
              <a:t>is mandatory because recurrence may occur.</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Porokeratosis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Genital </a:t>
            </a:r>
            <a:r>
              <a:rPr lang="en-US" dirty="0" err="1" smtClean="0"/>
              <a:t>porokeratosis</a:t>
            </a:r>
            <a:r>
              <a:rPr lang="en-US" dirty="0" smtClean="0"/>
              <a:t> of </a:t>
            </a:r>
            <a:r>
              <a:rPr lang="en-US" dirty="0" err="1" smtClean="0"/>
              <a:t>Mibelli</a:t>
            </a:r>
            <a:r>
              <a:rPr lang="en-US" dirty="0" smtClean="0"/>
              <a:t> is </a:t>
            </a:r>
            <a:r>
              <a:rPr lang="en-US" dirty="0" smtClean="0"/>
              <a:t>rare</a:t>
            </a:r>
          </a:p>
          <a:p>
            <a:r>
              <a:rPr lang="en-US" dirty="0" smtClean="0"/>
              <a:t>classical </a:t>
            </a:r>
            <a:r>
              <a:rPr lang="en-US" dirty="0" smtClean="0"/>
              <a:t>lesions have been reported on the penis and </a:t>
            </a:r>
            <a:r>
              <a:rPr lang="en-US" dirty="0" smtClean="0"/>
              <a:t>scrotum</a:t>
            </a:r>
          </a:p>
          <a:p>
            <a:r>
              <a:rPr lang="en-US" dirty="0" smtClean="0"/>
              <a:t>commoner </a:t>
            </a:r>
            <a:r>
              <a:rPr lang="en-US" dirty="0" smtClean="0"/>
              <a:t>in Asian </a:t>
            </a:r>
            <a:r>
              <a:rPr lang="en-US" dirty="0" smtClean="0"/>
              <a:t>populations</a:t>
            </a:r>
          </a:p>
          <a:p>
            <a:r>
              <a:rPr lang="en-US" dirty="0" err="1" smtClean="0"/>
              <a:t>Pruritus</a:t>
            </a:r>
            <a:r>
              <a:rPr lang="en-US" dirty="0" smtClean="0"/>
              <a:t> </a:t>
            </a:r>
            <a:r>
              <a:rPr lang="en-US" dirty="0" smtClean="0"/>
              <a:t>and ulceration may </a:t>
            </a:r>
            <a:r>
              <a:rPr lang="en-US" dirty="0" smtClean="0"/>
              <a:t>occur</a:t>
            </a:r>
          </a:p>
          <a:p>
            <a:r>
              <a:rPr lang="en-US" dirty="0" smtClean="0"/>
              <a:t>It can be confused </a:t>
            </a:r>
            <a:r>
              <a:rPr lang="en-US" dirty="0" smtClean="0"/>
              <a:t>with psoriasis, Bowen disease, </a:t>
            </a:r>
            <a:r>
              <a:rPr lang="en-US" dirty="0" err="1" smtClean="0"/>
              <a:t>granuloma</a:t>
            </a:r>
            <a:r>
              <a:rPr lang="en-US" dirty="0" smtClean="0"/>
              <a:t> </a:t>
            </a:r>
            <a:r>
              <a:rPr lang="en-US" dirty="0" err="1" smtClean="0"/>
              <a:t>annulare</a:t>
            </a:r>
            <a:r>
              <a:rPr lang="en-US" dirty="0" smtClean="0"/>
              <a:t> or lichen </a:t>
            </a:r>
            <a:r>
              <a:rPr lang="en-US" dirty="0" err="1" smtClean="0"/>
              <a:t>planus</a:t>
            </a:r>
            <a:endParaRPr lang="en-US" dirty="0" smtClean="0"/>
          </a:p>
          <a:p>
            <a:r>
              <a:rPr lang="en-US" dirty="0" smtClean="0"/>
              <a:t>biopsy </a:t>
            </a:r>
            <a:r>
              <a:rPr lang="en-US" dirty="0" smtClean="0"/>
              <a:t>differentiates these </a:t>
            </a:r>
            <a:r>
              <a:rPr lang="en-US" dirty="0" smtClean="0"/>
              <a:t>conditions</a:t>
            </a:r>
          </a:p>
          <a:p>
            <a:r>
              <a:rPr lang="en-US" dirty="0" smtClean="0"/>
              <a:t>Topical </a:t>
            </a:r>
            <a:r>
              <a:rPr lang="en-US" dirty="0" smtClean="0"/>
              <a:t>5‐fluorouracil and </a:t>
            </a:r>
            <a:r>
              <a:rPr lang="en-US" dirty="0" err="1" smtClean="0"/>
              <a:t>imiquimod</a:t>
            </a:r>
            <a:r>
              <a:rPr lang="en-US" dirty="0" smtClean="0"/>
              <a:t> have been used for treatment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Ano</a:t>
            </a:r>
            <a:r>
              <a:rPr lang="en-US" dirty="0" smtClean="0"/>
              <a:t>‐genital presentations of psoriasis may be vague in </a:t>
            </a:r>
            <a:r>
              <a:rPr lang="en-US" dirty="0" err="1" smtClean="0"/>
              <a:t>symptomatology</a:t>
            </a:r>
            <a:r>
              <a:rPr lang="en-US" dirty="0" smtClean="0"/>
              <a:t> and non‐specific on examination</a:t>
            </a:r>
          </a:p>
          <a:p>
            <a:r>
              <a:rPr lang="en-US" dirty="0" smtClean="0"/>
              <a:t> usually not itchy; significant itch should arouse suspicions of another </a:t>
            </a:r>
            <a:r>
              <a:rPr lang="en-US" dirty="0" err="1" smtClean="0"/>
              <a:t>dermatosis</a:t>
            </a:r>
            <a:r>
              <a:rPr lang="en-US" dirty="0" smtClean="0"/>
              <a:t> such as an eczematous dermatitis or </a:t>
            </a:r>
            <a:r>
              <a:rPr lang="en-US" dirty="0" err="1" smtClean="0"/>
              <a:t>tinea</a:t>
            </a:r>
            <a:r>
              <a:rPr lang="en-US" dirty="0" smtClean="0"/>
              <a:t>. </a:t>
            </a:r>
          </a:p>
          <a:p>
            <a:r>
              <a:rPr lang="en-US" dirty="0" smtClean="0"/>
              <a:t>Soreness occurs with </a:t>
            </a:r>
            <a:r>
              <a:rPr lang="en-US" dirty="0" err="1" smtClean="0"/>
              <a:t>superinfection</a:t>
            </a:r>
            <a:r>
              <a:rPr lang="en-US" dirty="0" smtClean="0"/>
              <a:t>, especially with Candida</a:t>
            </a:r>
          </a:p>
          <a:p>
            <a:r>
              <a:rPr lang="en-US" dirty="0" smtClean="0"/>
              <a:t>Other typically affected sites should be examined for signs of the disease.</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057400" y="1419616"/>
            <a:ext cx="4876800" cy="3896987"/>
          </a:xfrm>
          <a:prstGeom prst="rect">
            <a:avLst/>
          </a:prstGeom>
          <a:noFill/>
          <a:ln w="9525">
            <a:noFill/>
            <a:miter lim="800000"/>
            <a:headEnd/>
            <a:tailEnd/>
          </a:ln>
          <a:effec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Pseudoepitheliomatous</a:t>
            </a:r>
            <a:r>
              <a:rPr lang="en-US" dirty="0" smtClean="0"/>
              <a:t> </a:t>
            </a:r>
            <a:r>
              <a:rPr lang="en-US" dirty="0" err="1" smtClean="0"/>
              <a:t>micaceous</a:t>
            </a:r>
            <a:r>
              <a:rPr lang="en-US" dirty="0" smtClean="0"/>
              <a:t> and </a:t>
            </a:r>
            <a:r>
              <a:rPr lang="en-US" dirty="0" err="1" smtClean="0"/>
              <a:t>keratotic</a:t>
            </a:r>
            <a:r>
              <a:rPr lang="en-US" dirty="0" smtClean="0"/>
              <a:t> </a:t>
            </a:r>
            <a:r>
              <a:rPr lang="en-US" dirty="0" err="1" smtClean="0"/>
              <a:t>balanitis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rare </a:t>
            </a:r>
            <a:r>
              <a:rPr lang="en-US" dirty="0" smtClean="0"/>
              <a:t>penile </a:t>
            </a:r>
            <a:r>
              <a:rPr lang="en-US" dirty="0" smtClean="0"/>
              <a:t>condition</a:t>
            </a:r>
          </a:p>
          <a:p>
            <a:r>
              <a:rPr lang="en-US" dirty="0" smtClean="0"/>
              <a:t>It </a:t>
            </a:r>
            <a:r>
              <a:rPr lang="en-US" dirty="0" smtClean="0"/>
              <a:t>presents as thick scaly </a:t>
            </a:r>
            <a:r>
              <a:rPr lang="en-US" dirty="0" err="1" smtClean="0"/>
              <a:t>micaceous</a:t>
            </a:r>
            <a:r>
              <a:rPr lang="en-US" dirty="0" smtClean="0"/>
              <a:t> patches (possibly a </a:t>
            </a:r>
            <a:r>
              <a:rPr lang="en-US" dirty="0" err="1" smtClean="0"/>
              <a:t>cutaneous</a:t>
            </a:r>
            <a:r>
              <a:rPr lang="en-US" dirty="0" smtClean="0"/>
              <a:t> horn) on the </a:t>
            </a:r>
            <a:r>
              <a:rPr lang="en-US" dirty="0" err="1" smtClean="0"/>
              <a:t>glans</a:t>
            </a:r>
            <a:r>
              <a:rPr lang="en-US" dirty="0" smtClean="0"/>
              <a:t> penis in older uncircumcised </a:t>
            </a:r>
            <a:r>
              <a:rPr lang="en-US" dirty="0" smtClean="0"/>
              <a:t>men</a:t>
            </a:r>
          </a:p>
          <a:p>
            <a:r>
              <a:rPr lang="en-US" dirty="0" smtClean="0"/>
              <a:t> </a:t>
            </a:r>
            <a:r>
              <a:rPr lang="en-US" dirty="0" err="1" smtClean="0"/>
              <a:t>Perimeatal</a:t>
            </a:r>
            <a:r>
              <a:rPr lang="en-US" dirty="0" smtClean="0"/>
              <a:t> hyperkeratosis may cause multiple urinary streams on </a:t>
            </a:r>
            <a:r>
              <a:rPr lang="en-US" dirty="0" err="1" smtClean="0"/>
              <a:t>micturition</a:t>
            </a:r>
            <a:r>
              <a:rPr lang="en-US" dirty="0" smtClean="0"/>
              <a:t> – a ‘watering‐can </a:t>
            </a:r>
            <a:r>
              <a:rPr lang="en-US" dirty="0" smtClean="0"/>
              <a:t>penis’</a:t>
            </a:r>
          </a:p>
          <a:p>
            <a:r>
              <a:rPr lang="en-US" b="1" dirty="0" smtClean="0"/>
              <a:t>Histological</a:t>
            </a:r>
            <a:r>
              <a:rPr lang="en-US" dirty="0" smtClean="0"/>
              <a:t>  </a:t>
            </a:r>
            <a:r>
              <a:rPr lang="en-US" dirty="0" smtClean="0"/>
              <a:t>shows hyperkeratosis, </a:t>
            </a:r>
            <a:r>
              <a:rPr lang="en-US" dirty="0" err="1" smtClean="0"/>
              <a:t>parakeratosis</a:t>
            </a:r>
            <a:r>
              <a:rPr lang="en-US" dirty="0" smtClean="0"/>
              <a:t>, </a:t>
            </a:r>
            <a:r>
              <a:rPr lang="en-US" dirty="0" err="1" smtClean="0"/>
              <a:t>acanthosis</a:t>
            </a:r>
            <a:r>
              <a:rPr lang="en-US" dirty="0" smtClean="0"/>
              <a:t>, prolongation of the </a:t>
            </a:r>
            <a:r>
              <a:rPr lang="en-US" dirty="0" err="1" smtClean="0"/>
              <a:t>rete</a:t>
            </a:r>
            <a:r>
              <a:rPr lang="en-US" dirty="0" smtClean="0"/>
              <a:t> ridges and mild lower epidermal dysplasia, with a non‐specific dermal inflammatory infiltrate of </a:t>
            </a:r>
            <a:r>
              <a:rPr lang="en-US" dirty="0" err="1" smtClean="0"/>
              <a:t>eosinophils</a:t>
            </a:r>
            <a:r>
              <a:rPr lang="en-US" dirty="0" smtClean="0"/>
              <a:t> and </a:t>
            </a:r>
            <a:r>
              <a:rPr lang="en-US" dirty="0" smtClean="0"/>
              <a:t>lymphocytes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PEMKB </a:t>
            </a:r>
            <a:r>
              <a:rPr lang="en-US" dirty="0" smtClean="0"/>
              <a:t>is a variant of lichen </a:t>
            </a:r>
            <a:r>
              <a:rPr lang="en-US" dirty="0" err="1" smtClean="0"/>
              <a:t>sclerosus</a:t>
            </a:r>
            <a:r>
              <a:rPr lang="en-US" dirty="0" smtClean="0"/>
              <a:t> unassociated with HPV but strongly associated with </a:t>
            </a:r>
            <a:r>
              <a:rPr lang="en-US" dirty="0" err="1" smtClean="0"/>
              <a:t>verrucous</a:t>
            </a:r>
            <a:r>
              <a:rPr lang="en-US" dirty="0" smtClean="0"/>
              <a:t> </a:t>
            </a:r>
            <a:r>
              <a:rPr lang="en-US" dirty="0" smtClean="0"/>
              <a:t>carcinoma</a:t>
            </a:r>
          </a:p>
          <a:p>
            <a:r>
              <a:rPr lang="en-US" dirty="0" err="1" smtClean="0"/>
              <a:t>Metastastic</a:t>
            </a:r>
            <a:r>
              <a:rPr lang="en-US" dirty="0" smtClean="0"/>
              <a:t> </a:t>
            </a:r>
            <a:r>
              <a:rPr lang="en-US" dirty="0" smtClean="0"/>
              <a:t>spread has not occurred except where there was a penile </a:t>
            </a:r>
            <a:r>
              <a:rPr lang="en-US" dirty="0" smtClean="0"/>
              <a:t>horn </a:t>
            </a:r>
            <a:r>
              <a:rPr lang="en-US" dirty="0" smtClean="0"/>
              <a:t>and in one patient who developed an aggressive soft‐ tissue sarcoma of the </a:t>
            </a:r>
            <a:r>
              <a:rPr lang="en-US" dirty="0" smtClean="0"/>
              <a:t>penis</a:t>
            </a:r>
          </a:p>
          <a:p>
            <a:r>
              <a:rPr lang="en-US" dirty="0" smtClean="0"/>
              <a:t>Recurrence </a:t>
            </a:r>
            <a:r>
              <a:rPr lang="en-US" dirty="0" smtClean="0"/>
              <a:t>is </a:t>
            </a:r>
            <a:r>
              <a:rPr lang="en-US" dirty="0" smtClean="0"/>
              <a:t>common</a:t>
            </a:r>
          </a:p>
          <a:p>
            <a:r>
              <a:rPr lang="en-US" dirty="0" smtClean="0"/>
              <a:t>Topical </a:t>
            </a:r>
            <a:r>
              <a:rPr lang="en-US" dirty="0" smtClean="0"/>
              <a:t>5‐fluorouracil, radiotherapy and surgery have been the principal treatment </a:t>
            </a:r>
            <a:r>
              <a:rPr lang="en-US" dirty="0" smtClean="0"/>
              <a:t>choices</a:t>
            </a:r>
            <a:endParaRPr lang="en-US" dirty="0" smtClean="0"/>
          </a:p>
          <a:p>
            <a:pPr>
              <a:buNone/>
            </a:pP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Carcinoma of the penis</a:t>
            </a:r>
            <a:endParaRPr lang="en-US" dirty="0"/>
          </a:p>
        </p:txBody>
      </p:sp>
      <p:sp>
        <p:nvSpPr>
          <p:cNvPr id="3" name="Content Placeholder 2"/>
          <p:cNvSpPr>
            <a:spLocks noGrp="1"/>
          </p:cNvSpPr>
          <p:nvPr>
            <p:ph idx="1"/>
          </p:nvPr>
        </p:nvSpPr>
        <p:spPr/>
        <p:txBody>
          <a:bodyPr>
            <a:normAutofit fontScale="92500"/>
          </a:bodyPr>
          <a:lstStyle/>
          <a:p>
            <a:r>
              <a:rPr lang="en-US" dirty="0" smtClean="0"/>
              <a:t>The earliest stages of penis cancer and pre‐cancer form a </a:t>
            </a:r>
            <a:r>
              <a:rPr lang="en-US" dirty="0" err="1" smtClean="0"/>
              <a:t>heterogenous</a:t>
            </a:r>
            <a:r>
              <a:rPr lang="en-US" dirty="0" smtClean="0"/>
              <a:t> spectrum of </a:t>
            </a:r>
            <a:r>
              <a:rPr lang="en-US" dirty="0" smtClean="0"/>
              <a:t>disease</a:t>
            </a:r>
          </a:p>
          <a:p>
            <a:r>
              <a:rPr lang="en-US" dirty="0" smtClean="0"/>
              <a:t>some </a:t>
            </a:r>
            <a:r>
              <a:rPr lang="en-US" dirty="0" smtClean="0"/>
              <a:t>penile cancers arise de novo, others develop from pre‐malignant </a:t>
            </a:r>
            <a:r>
              <a:rPr lang="en-US" dirty="0" smtClean="0"/>
              <a:t>situations</a:t>
            </a:r>
          </a:p>
          <a:p>
            <a:r>
              <a:rPr lang="en-US" dirty="0" err="1" smtClean="0"/>
              <a:t>aetiologies</a:t>
            </a:r>
            <a:r>
              <a:rPr lang="en-US" dirty="0" smtClean="0"/>
              <a:t> unknown</a:t>
            </a:r>
          </a:p>
          <a:p>
            <a:r>
              <a:rPr lang="en-US" dirty="0" smtClean="0"/>
              <a:t>but </a:t>
            </a:r>
            <a:r>
              <a:rPr lang="en-US" dirty="0" smtClean="0"/>
              <a:t>the picture has become much clearer in recent years: there is a dichotomous pathway, HPV related or lichen </a:t>
            </a:r>
            <a:r>
              <a:rPr lang="en-US" dirty="0" err="1" smtClean="0"/>
              <a:t>sclerosus</a:t>
            </a:r>
            <a:r>
              <a:rPr lang="en-US" dirty="0" smtClean="0"/>
              <a:t> related, as in the vulva.</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Of </a:t>
            </a:r>
            <a:r>
              <a:rPr lang="en-US" dirty="0" smtClean="0"/>
              <a:t>the approximately 500 new cases per year, carcinoma of the penis causes about 100 deaths per annum in the UK and accounts for less than 1% of deaths from cancer in the </a:t>
            </a:r>
            <a:r>
              <a:rPr lang="en-US" dirty="0" smtClean="0"/>
              <a:t>USA</a:t>
            </a:r>
          </a:p>
          <a:p>
            <a:r>
              <a:rPr lang="en-US" dirty="0" smtClean="0"/>
              <a:t>10–20</a:t>
            </a:r>
            <a:r>
              <a:rPr lang="en-US" dirty="0" smtClean="0"/>
              <a:t>% of </a:t>
            </a:r>
            <a:r>
              <a:rPr lang="en-US" dirty="0" err="1" smtClean="0"/>
              <a:t>tumours</a:t>
            </a:r>
            <a:r>
              <a:rPr lang="en-US" dirty="0" smtClean="0"/>
              <a:t> seen in males in either developing countries or in areas where early circumcision is not commonly </a:t>
            </a:r>
            <a:r>
              <a:rPr lang="en-US" dirty="0" err="1" smtClean="0"/>
              <a:t>practised</a:t>
            </a:r>
            <a:endParaRPr lang="en-US" dirty="0" smtClean="0"/>
          </a:p>
          <a:p>
            <a:r>
              <a:rPr lang="en-US" dirty="0" smtClean="0"/>
              <a:t>highest </a:t>
            </a:r>
            <a:r>
              <a:rPr lang="en-US" dirty="0" smtClean="0"/>
              <a:t>incidence is in Africa, South America and Asia (2–4/100 000 inhabitants) and lowest in the USA and Europe (0.3–1/100 000</a:t>
            </a:r>
            <a:r>
              <a:rPr lang="en-US" dirty="0" smtClean="0"/>
              <a:t>)</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smtClean="0"/>
              <a:t>presence of a foreskin, HPV infection and lichen </a:t>
            </a:r>
            <a:r>
              <a:rPr lang="en-US" dirty="0" err="1" smtClean="0"/>
              <a:t>sclerosus</a:t>
            </a:r>
            <a:r>
              <a:rPr lang="en-US" dirty="0" smtClean="0"/>
              <a:t> are the most important </a:t>
            </a:r>
            <a:r>
              <a:rPr lang="en-US" dirty="0" smtClean="0"/>
              <a:t>considerations</a:t>
            </a:r>
          </a:p>
          <a:p>
            <a:r>
              <a:rPr lang="en-US" dirty="0" smtClean="0"/>
              <a:t>Neonatal </a:t>
            </a:r>
            <a:r>
              <a:rPr lang="en-US" dirty="0" smtClean="0"/>
              <a:t>circumcision protects against penile </a:t>
            </a:r>
            <a:r>
              <a:rPr lang="en-US" dirty="0" smtClean="0"/>
              <a:t>carcinoma</a:t>
            </a:r>
          </a:p>
          <a:p>
            <a:r>
              <a:rPr lang="en-US" dirty="0" smtClean="0"/>
              <a:t>Circumcision </a:t>
            </a:r>
            <a:r>
              <a:rPr lang="en-US" dirty="0" smtClean="0"/>
              <a:t>in later life may reduce the risk but does not abolish it, especially if the circumcision was performed for penile disease </a:t>
            </a:r>
            <a:endParaRPr lang="en-US" dirty="0" smtClean="0"/>
          </a:p>
          <a:p>
            <a:r>
              <a:rPr lang="en-US" dirty="0" smtClean="0"/>
              <a:t>associated </a:t>
            </a:r>
            <a:r>
              <a:rPr lang="en-US" dirty="0" smtClean="0"/>
              <a:t>with multiple sexual partners and previous sexually transmitted </a:t>
            </a:r>
            <a:r>
              <a:rPr lang="en-US" dirty="0" smtClean="0"/>
              <a:t>disease</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432114"/>
            <a:ext cx="6934200" cy="6309235"/>
          </a:xfrm>
          <a:prstGeom prst="rect">
            <a:avLst/>
          </a:prstGeom>
          <a:noFill/>
          <a:ln w="9525">
            <a:noFill/>
            <a:miter lim="800000"/>
            <a:headEnd/>
            <a:tailEnd/>
          </a:ln>
          <a:effec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HPV </a:t>
            </a:r>
            <a:r>
              <a:rPr lang="en-US" dirty="0" smtClean="0"/>
              <a:t>is certainly implicated in penis </a:t>
            </a:r>
            <a:r>
              <a:rPr lang="en-US" dirty="0" smtClean="0"/>
              <a:t>cancer, </a:t>
            </a:r>
            <a:r>
              <a:rPr lang="en-US" dirty="0" smtClean="0"/>
              <a:t>but many patients have no evidence of </a:t>
            </a:r>
            <a:r>
              <a:rPr lang="en-US" dirty="0" smtClean="0"/>
              <a:t>HPV</a:t>
            </a:r>
          </a:p>
          <a:p>
            <a:r>
              <a:rPr lang="en-US" dirty="0" err="1" smtClean="0"/>
              <a:t>Oncogenic</a:t>
            </a:r>
            <a:r>
              <a:rPr lang="en-US" dirty="0" smtClean="0"/>
              <a:t> </a:t>
            </a:r>
            <a:r>
              <a:rPr lang="en-US" dirty="0" smtClean="0"/>
              <a:t>HPV, particularly types 16 and 18 (but also types 31, 33, 35, 39, 45, 51, 52, 54, 56, 58, 59, 66, 68 and 69), have been incriminated in 22–45% of penile </a:t>
            </a:r>
            <a:r>
              <a:rPr lang="en-US" dirty="0" err="1" smtClean="0"/>
              <a:t>squamous</a:t>
            </a:r>
            <a:r>
              <a:rPr lang="en-US" dirty="0" smtClean="0"/>
              <a:t> cell carcinoma and in 70–100% of penile </a:t>
            </a:r>
            <a:r>
              <a:rPr lang="en-US" dirty="0" err="1" smtClean="0"/>
              <a:t>squamous</a:t>
            </a:r>
            <a:r>
              <a:rPr lang="en-US" dirty="0" smtClean="0"/>
              <a:t> cell carcinoma in situ</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normAutofit/>
          </a:bodyPr>
          <a:lstStyle/>
          <a:p>
            <a:r>
              <a:rPr lang="en-US" dirty="0" smtClean="0"/>
              <a:t>histological </a:t>
            </a:r>
            <a:r>
              <a:rPr lang="en-US" dirty="0" smtClean="0"/>
              <a:t>subtypes of penile </a:t>
            </a:r>
            <a:r>
              <a:rPr lang="en-US" dirty="0" err="1" smtClean="0"/>
              <a:t>squamous</a:t>
            </a:r>
            <a:r>
              <a:rPr lang="en-US" dirty="0" smtClean="0"/>
              <a:t> cell </a:t>
            </a:r>
            <a:r>
              <a:rPr lang="en-US" dirty="0" smtClean="0"/>
              <a:t>carcinoma</a:t>
            </a:r>
          </a:p>
          <a:p>
            <a:r>
              <a:rPr lang="en-US" dirty="0" smtClean="0"/>
              <a:t>Histological </a:t>
            </a:r>
            <a:r>
              <a:rPr lang="en-US" dirty="0" smtClean="0"/>
              <a:t>signs of SH, SIL, CIS, </a:t>
            </a:r>
            <a:r>
              <a:rPr lang="en-US" dirty="0" err="1" smtClean="0"/>
              <a:t>PeIN</a:t>
            </a:r>
            <a:r>
              <a:rPr lang="en-US" dirty="0" smtClean="0"/>
              <a:t>, lichen </a:t>
            </a:r>
            <a:r>
              <a:rPr lang="en-US" dirty="0" err="1" smtClean="0"/>
              <a:t>sclerosus</a:t>
            </a:r>
            <a:r>
              <a:rPr lang="en-US" dirty="0" smtClean="0"/>
              <a:t> and HPV are commonly </a:t>
            </a:r>
            <a:r>
              <a:rPr lang="en-US" dirty="0" smtClean="0"/>
              <a:t>found</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95400" y="990600"/>
            <a:ext cx="6737703" cy="4572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Genital appearances may be challenging to interpret, especially in the uncircumcised patient, because a mucosal site is affected rather than keratinized skin</a:t>
            </a:r>
          </a:p>
          <a:p>
            <a:r>
              <a:rPr lang="en-US" dirty="0" smtClean="0"/>
              <a:t>Inverse pattern psoriasis refers to the manifestation of the disease on </a:t>
            </a:r>
            <a:r>
              <a:rPr lang="en-US" dirty="0" err="1" smtClean="0"/>
              <a:t>intertriginous</a:t>
            </a:r>
            <a:r>
              <a:rPr lang="en-US" dirty="0" smtClean="0"/>
              <a:t> skin in the </a:t>
            </a:r>
            <a:r>
              <a:rPr lang="en-US" dirty="0" err="1" smtClean="0"/>
              <a:t>axillae</a:t>
            </a:r>
            <a:r>
              <a:rPr lang="en-US" dirty="0" smtClean="0"/>
              <a:t>, natal cleft, </a:t>
            </a:r>
            <a:r>
              <a:rPr lang="en-US" dirty="0" err="1" smtClean="0"/>
              <a:t>gluteal</a:t>
            </a:r>
            <a:r>
              <a:rPr lang="en-US" dirty="0" smtClean="0"/>
              <a:t> folds, groins and in the </a:t>
            </a:r>
            <a:r>
              <a:rPr lang="en-US" dirty="0" err="1" smtClean="0"/>
              <a:t>preputial</a:t>
            </a:r>
            <a:r>
              <a:rPr lang="en-US" dirty="0" smtClean="0"/>
              <a:t> sac and on the </a:t>
            </a:r>
            <a:r>
              <a:rPr lang="en-US" dirty="0" err="1" smtClean="0"/>
              <a:t>glans</a:t>
            </a:r>
            <a:r>
              <a:rPr lang="en-US" dirty="0" smtClean="0"/>
              <a:t> of the uncircumcised male, where its occurrence is probably brought about by the </a:t>
            </a:r>
            <a:r>
              <a:rPr lang="en-US" dirty="0" err="1" smtClean="0"/>
              <a:t>Koebner</a:t>
            </a:r>
            <a:r>
              <a:rPr lang="en-US" dirty="0" smtClean="0"/>
              <a:t> phenomenon</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Itch</a:t>
            </a:r>
            <a:r>
              <a:rPr lang="en-US" dirty="0" smtClean="0"/>
              <a:t>, irritation, pain, bleeding, discharge, ulceration or </a:t>
            </a:r>
            <a:r>
              <a:rPr lang="en-US" dirty="0" smtClean="0"/>
              <a:t>the mass</a:t>
            </a:r>
          </a:p>
          <a:p>
            <a:r>
              <a:rPr lang="en-US" dirty="0" smtClean="0"/>
              <a:t>long </a:t>
            </a:r>
            <a:r>
              <a:rPr lang="en-US" dirty="0" smtClean="0"/>
              <a:t>history of preceding problems with the penis and foreskin, manifest as </a:t>
            </a:r>
            <a:r>
              <a:rPr lang="en-US" dirty="0" err="1" smtClean="0"/>
              <a:t>dyspareunia</a:t>
            </a:r>
            <a:r>
              <a:rPr lang="en-US" dirty="0" smtClean="0"/>
              <a:t>, </a:t>
            </a:r>
            <a:r>
              <a:rPr lang="en-US" dirty="0" err="1" smtClean="0"/>
              <a:t>balanoposthitis</a:t>
            </a:r>
            <a:r>
              <a:rPr lang="en-US" dirty="0" smtClean="0"/>
              <a:t> or </a:t>
            </a:r>
            <a:r>
              <a:rPr lang="en-US" dirty="0" err="1" smtClean="0"/>
              <a:t>phimosis</a:t>
            </a:r>
            <a:r>
              <a:rPr lang="en-US" dirty="0" smtClean="0"/>
              <a:t> and </a:t>
            </a:r>
            <a:r>
              <a:rPr lang="en-US" dirty="0" err="1" smtClean="0"/>
              <a:t>dysuria</a:t>
            </a:r>
            <a:r>
              <a:rPr lang="en-US" dirty="0" smtClean="0"/>
              <a:t>. Irregular nodular and ulcerative morphology is found on </a:t>
            </a:r>
            <a:r>
              <a:rPr lang="en-US" dirty="0" smtClean="0"/>
              <a:t>examination</a:t>
            </a:r>
          </a:p>
          <a:p>
            <a:r>
              <a:rPr lang="en-US" dirty="0" smtClean="0"/>
              <a:t>there </a:t>
            </a:r>
            <a:r>
              <a:rPr lang="en-US" dirty="0" smtClean="0"/>
              <a:t>may be background BDP, </a:t>
            </a:r>
            <a:r>
              <a:rPr lang="en-US" dirty="0" err="1" smtClean="0"/>
              <a:t>erythroplasia</a:t>
            </a:r>
            <a:r>
              <a:rPr lang="en-US" dirty="0" smtClean="0"/>
              <a:t> of </a:t>
            </a:r>
            <a:r>
              <a:rPr lang="en-US" dirty="0" err="1" smtClean="0"/>
              <a:t>Queyrat</a:t>
            </a:r>
            <a:r>
              <a:rPr lang="en-US" dirty="0" smtClean="0"/>
              <a:t> and BP, lichen </a:t>
            </a:r>
            <a:r>
              <a:rPr lang="en-US" dirty="0" err="1" smtClean="0"/>
              <a:t>sclerosus</a:t>
            </a:r>
            <a:r>
              <a:rPr lang="en-US" dirty="0" smtClean="0"/>
              <a:t> or lichen </a:t>
            </a:r>
            <a:r>
              <a:rPr lang="en-US" dirty="0" err="1" smtClean="0"/>
              <a:t>planus</a:t>
            </a:r>
            <a:r>
              <a:rPr lang="en-US" dirty="0" smtClean="0"/>
              <a:t>. Undiagnosed, untreated disease is destructive and </a:t>
            </a:r>
            <a:r>
              <a:rPr lang="en-US" dirty="0" smtClean="0"/>
              <a:t>mutilating</a:t>
            </a:r>
          </a:p>
          <a:p>
            <a:r>
              <a:rPr lang="en-US" dirty="0" smtClean="0"/>
              <a:t>The </a:t>
            </a:r>
            <a:r>
              <a:rPr lang="en-US" dirty="0" smtClean="0"/>
              <a:t>inguinal lymph glands must be palpated, although in penile cancer only 50% of enlarged glands will be found to contain </a:t>
            </a:r>
            <a:r>
              <a:rPr lang="en-US" dirty="0" err="1" smtClean="0"/>
              <a:t>tumour</a:t>
            </a:r>
            <a:endParaRPr lang="en-US" dirty="0" smtClean="0"/>
          </a:p>
          <a:p>
            <a:r>
              <a:rPr lang="en-US" dirty="0" smtClean="0"/>
              <a:t>concomitant presence of </a:t>
            </a:r>
            <a:r>
              <a:rPr lang="en-US" dirty="0" smtClean="0"/>
              <a:t>STDs </a:t>
            </a:r>
            <a:r>
              <a:rPr lang="en-US" dirty="0" smtClean="0"/>
              <a:t>and </a:t>
            </a:r>
            <a:r>
              <a:rPr lang="en-US" dirty="0" err="1" smtClean="0"/>
              <a:t>immunocompromise</a:t>
            </a:r>
            <a:r>
              <a:rPr lang="en-US" dirty="0" smtClean="0"/>
              <a:t> should be excluded</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intraepithelial </a:t>
            </a:r>
            <a:r>
              <a:rPr lang="en-US" dirty="0" err="1" smtClean="0"/>
              <a:t>neoplasia</a:t>
            </a:r>
            <a:r>
              <a:rPr lang="en-US" dirty="0" smtClean="0"/>
              <a:t> (and the differential diagnosis of </a:t>
            </a:r>
            <a:r>
              <a:rPr lang="en-US" dirty="0" smtClean="0"/>
              <a:t>these)</a:t>
            </a:r>
          </a:p>
          <a:p>
            <a:r>
              <a:rPr lang="en-US" dirty="0" smtClean="0"/>
              <a:t>erosive </a:t>
            </a:r>
            <a:r>
              <a:rPr lang="en-US" dirty="0" smtClean="0"/>
              <a:t>or ulcerative </a:t>
            </a:r>
            <a:r>
              <a:rPr lang="en-US" dirty="0" smtClean="0"/>
              <a:t>STDs</a:t>
            </a:r>
          </a:p>
          <a:p>
            <a:r>
              <a:rPr lang="en-US" dirty="0" smtClean="0"/>
              <a:t>basal </a:t>
            </a:r>
            <a:r>
              <a:rPr lang="en-US" dirty="0" smtClean="0"/>
              <a:t>cell </a:t>
            </a:r>
            <a:r>
              <a:rPr lang="en-US" dirty="0" smtClean="0"/>
              <a:t>carcinoma</a:t>
            </a:r>
          </a:p>
          <a:p>
            <a:r>
              <a:rPr lang="en-US" dirty="0" smtClean="0"/>
              <a:t>Kaposi sarcoma</a:t>
            </a:r>
          </a:p>
          <a:p>
            <a:r>
              <a:rPr lang="en-US" dirty="0" err="1" smtClean="0"/>
              <a:t>pyoderma</a:t>
            </a:r>
            <a:r>
              <a:rPr lang="en-US" dirty="0" smtClean="0"/>
              <a:t> </a:t>
            </a:r>
            <a:r>
              <a:rPr lang="en-US" dirty="0" err="1" smtClean="0"/>
              <a:t>gangrenosum</a:t>
            </a:r>
            <a:r>
              <a:rPr lang="en-US" dirty="0" smtClean="0"/>
              <a:t> </a:t>
            </a:r>
            <a:r>
              <a:rPr lang="en-US" dirty="0" smtClean="0"/>
              <a:t>and</a:t>
            </a:r>
          </a:p>
          <a:p>
            <a:r>
              <a:rPr lang="en-US" dirty="0" err="1" smtClean="0"/>
              <a:t>artefact</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76400" y="609600"/>
            <a:ext cx="5638800" cy="5638800"/>
          </a:xfrm>
          <a:prstGeom prst="rect">
            <a:avLst/>
          </a:prstGeom>
          <a:noFill/>
          <a:ln w="9525">
            <a:noFill/>
            <a:miter lim="800000"/>
            <a:headEnd/>
            <a:tailEnd/>
          </a:ln>
          <a:effec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19200" y="466725"/>
            <a:ext cx="6019800" cy="5924550"/>
          </a:xfrm>
          <a:prstGeom prst="rect">
            <a:avLst/>
          </a:prstGeom>
          <a:noFill/>
          <a:ln w="9525">
            <a:noFill/>
            <a:miter lim="800000"/>
            <a:headEnd/>
            <a:tailEnd/>
          </a:ln>
          <a:effec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Diagnosis </a:t>
            </a:r>
            <a:r>
              <a:rPr lang="en-US" dirty="0" smtClean="0"/>
              <a:t>is confirmed </a:t>
            </a:r>
            <a:r>
              <a:rPr lang="en-US" dirty="0" err="1" smtClean="0"/>
              <a:t>histologically</a:t>
            </a:r>
            <a:r>
              <a:rPr lang="en-US" dirty="0" smtClean="0"/>
              <a:t> by </a:t>
            </a:r>
            <a:r>
              <a:rPr lang="en-US" dirty="0" err="1" smtClean="0"/>
              <a:t>incisional</a:t>
            </a:r>
            <a:r>
              <a:rPr lang="en-US" dirty="0" smtClean="0"/>
              <a:t> or </a:t>
            </a:r>
            <a:r>
              <a:rPr lang="en-US" dirty="0" err="1" smtClean="0"/>
              <a:t>excisional</a:t>
            </a:r>
            <a:r>
              <a:rPr lang="en-US" dirty="0" smtClean="0"/>
              <a:t> </a:t>
            </a:r>
            <a:r>
              <a:rPr lang="en-US" dirty="0" smtClean="0"/>
              <a:t>biopsy</a:t>
            </a:r>
          </a:p>
          <a:p>
            <a:r>
              <a:rPr lang="en-US" dirty="0" smtClean="0"/>
              <a:t>An </a:t>
            </a:r>
            <a:r>
              <a:rPr lang="en-US" dirty="0" err="1" smtClean="0"/>
              <a:t>incisional</a:t>
            </a:r>
            <a:r>
              <a:rPr lang="en-US" dirty="0" smtClean="0"/>
              <a:t> biopsy should be of adequate size and depth, and it may be necessary to sample several </a:t>
            </a:r>
            <a:r>
              <a:rPr lang="en-US" dirty="0" smtClean="0"/>
              <a:t>sites</a:t>
            </a:r>
          </a:p>
          <a:p>
            <a:r>
              <a:rPr lang="en-US" dirty="0" smtClean="0"/>
              <a:t>The </a:t>
            </a:r>
            <a:r>
              <a:rPr lang="en-US" dirty="0" smtClean="0"/>
              <a:t>biopsy(</a:t>
            </a:r>
            <a:r>
              <a:rPr lang="en-US" dirty="0" err="1" smtClean="0"/>
              <a:t>ies</a:t>
            </a:r>
            <a:r>
              <a:rPr lang="en-US" dirty="0" smtClean="0"/>
              <a:t>) may need to be performed by a urologist under general </a:t>
            </a:r>
            <a:r>
              <a:rPr lang="en-US" dirty="0" err="1" smtClean="0"/>
              <a:t>anaesthesia</a:t>
            </a:r>
            <a:endParaRPr lang="en-US" dirty="0" smtClean="0"/>
          </a:p>
          <a:p>
            <a:r>
              <a:rPr lang="en-US" dirty="0" smtClean="0"/>
              <a:t>Patients </a:t>
            </a:r>
            <a:r>
              <a:rPr lang="en-US" dirty="0" smtClean="0"/>
              <a:t>who have negative or equivocal biopsies, but who have risk factors or in whom there is a high index of suspicion, should be followed up closely and </a:t>
            </a:r>
            <a:r>
              <a:rPr lang="en-US" dirty="0" err="1" smtClean="0"/>
              <a:t>rebiopsied</a:t>
            </a:r>
            <a:r>
              <a:rPr lang="en-US" dirty="0" smtClean="0"/>
              <a:t> if indicated. Staging should not be based on </a:t>
            </a:r>
            <a:r>
              <a:rPr lang="en-US" dirty="0" err="1" smtClean="0"/>
              <a:t>incisional</a:t>
            </a:r>
            <a:r>
              <a:rPr lang="en-US" dirty="0" smtClean="0"/>
              <a:t> biopsies.</a:t>
            </a: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treatment of </a:t>
            </a:r>
            <a:r>
              <a:rPr lang="en-US" dirty="0" err="1" smtClean="0"/>
              <a:t>ano</a:t>
            </a:r>
            <a:r>
              <a:rPr lang="en-US" dirty="0" smtClean="0"/>
              <a:t>‐genital </a:t>
            </a:r>
            <a:r>
              <a:rPr lang="en-US" dirty="0" err="1" smtClean="0"/>
              <a:t>squamous</a:t>
            </a:r>
            <a:r>
              <a:rPr lang="en-US" dirty="0" smtClean="0"/>
              <a:t> carcinoma is not generally the province of the </a:t>
            </a:r>
            <a:r>
              <a:rPr lang="en-US" dirty="0" smtClean="0"/>
              <a:t>dermatologist</a:t>
            </a:r>
          </a:p>
          <a:p>
            <a:r>
              <a:rPr lang="en-US" dirty="0" smtClean="0"/>
              <a:t>The penile surgery may need to be radical, total or partial, depending on location and </a:t>
            </a:r>
            <a:r>
              <a:rPr lang="en-US" dirty="0" smtClean="0"/>
              <a:t>extent</a:t>
            </a:r>
          </a:p>
          <a:p>
            <a:r>
              <a:rPr lang="en-US" dirty="0" smtClean="0"/>
              <a:t>To </a:t>
            </a:r>
            <a:r>
              <a:rPr lang="en-US" dirty="0" smtClean="0"/>
              <a:t>conserve tissue and minimize residual sexual dysfunction, conservative techniques are increasingly used, with narrow </a:t>
            </a:r>
            <a:r>
              <a:rPr lang="en-US" dirty="0" err="1" smtClean="0"/>
              <a:t>excisional</a:t>
            </a:r>
            <a:r>
              <a:rPr lang="en-US" dirty="0" smtClean="0"/>
              <a:t> margins and innovative plastic repair, as are laser treatment and </a:t>
            </a:r>
            <a:r>
              <a:rPr lang="en-US" dirty="0" err="1" smtClean="0"/>
              <a:t>Mohs</a:t>
            </a:r>
            <a:r>
              <a:rPr lang="en-US" dirty="0" smtClean="0"/>
              <a:t> micrographic surgery for </a:t>
            </a:r>
            <a:r>
              <a:rPr lang="en-US" dirty="0" err="1" smtClean="0"/>
              <a:t>squamous</a:t>
            </a:r>
            <a:r>
              <a:rPr lang="en-US" dirty="0" smtClean="0"/>
              <a:t> carcinoma of the penis</a:t>
            </a: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indications </a:t>
            </a:r>
            <a:r>
              <a:rPr lang="en-US" dirty="0" smtClean="0"/>
              <a:t>for sentinel node biopsy and inguinal and pelvic </a:t>
            </a:r>
            <a:r>
              <a:rPr lang="en-US" dirty="0" err="1" smtClean="0"/>
              <a:t>lymphadenectomy</a:t>
            </a:r>
            <a:endParaRPr lang="en-US" dirty="0" smtClean="0"/>
          </a:p>
          <a:p>
            <a:r>
              <a:rPr lang="en-US" b="1" dirty="0" smtClean="0"/>
              <a:t>Radiotherapy</a:t>
            </a:r>
            <a:r>
              <a:rPr lang="en-US" dirty="0" smtClean="0"/>
              <a:t> </a:t>
            </a:r>
            <a:r>
              <a:rPr lang="en-US" dirty="0" smtClean="0"/>
              <a:t>may be offered as an adjunct to surgery or as definitive alternative </a:t>
            </a:r>
            <a:r>
              <a:rPr lang="en-US" dirty="0" smtClean="0"/>
              <a:t>treatment</a:t>
            </a:r>
          </a:p>
          <a:p>
            <a:r>
              <a:rPr lang="en-US" dirty="0" smtClean="0"/>
              <a:t>Combination </a:t>
            </a:r>
            <a:r>
              <a:rPr lang="en-US" dirty="0" smtClean="0"/>
              <a:t>chemotherapy has been used for palliation and adjuvant treatment of carcinoma of the penis, but remains under </a:t>
            </a:r>
            <a:r>
              <a:rPr lang="en-US" dirty="0" smtClean="0"/>
              <a:t>evaluation</a:t>
            </a:r>
          </a:p>
          <a:p>
            <a:r>
              <a:rPr lang="en-US" dirty="0" smtClean="0"/>
              <a:t>Lymphatic </a:t>
            </a:r>
            <a:r>
              <a:rPr lang="en-US" dirty="0" smtClean="0"/>
              <a:t>or </a:t>
            </a:r>
            <a:r>
              <a:rPr lang="en-US" dirty="0" err="1" smtClean="0"/>
              <a:t>haematogenous</a:t>
            </a:r>
            <a:r>
              <a:rPr lang="en-US" dirty="0" smtClean="0"/>
              <a:t> dissemination of genital cancer dictates individualized expert multidisciplinary treatment, in the UK, by a multidisciplinary team</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prognosis of penis cancer relates to the extent of inguinal </a:t>
            </a:r>
            <a:r>
              <a:rPr lang="en-US" dirty="0" err="1" smtClean="0"/>
              <a:t>lymphadenopathy</a:t>
            </a:r>
            <a:r>
              <a:rPr lang="en-US" dirty="0" smtClean="0"/>
              <a:t> and involvement of the </a:t>
            </a:r>
            <a:r>
              <a:rPr lang="en-US" dirty="0" smtClean="0"/>
              <a:t>corpus</a:t>
            </a:r>
          </a:p>
          <a:p>
            <a:r>
              <a:rPr lang="en-US" dirty="0" smtClean="0"/>
              <a:t>It </a:t>
            </a:r>
            <a:r>
              <a:rPr lang="en-US" dirty="0" smtClean="0"/>
              <a:t>does not correlate with HPV </a:t>
            </a:r>
            <a:r>
              <a:rPr lang="en-US" dirty="0" smtClean="0"/>
              <a:t>status</a:t>
            </a:r>
          </a:p>
          <a:p>
            <a:r>
              <a:rPr lang="en-US" dirty="0" smtClean="0"/>
              <a:t>Penile </a:t>
            </a:r>
            <a:r>
              <a:rPr lang="en-US" dirty="0" smtClean="0"/>
              <a:t>cancer puts female sexual partners at risk of cervical </a:t>
            </a:r>
            <a:r>
              <a:rPr lang="en-US" dirty="0" smtClean="0"/>
              <a:t>cancer</a:t>
            </a:r>
          </a:p>
          <a:p>
            <a:r>
              <a:rPr lang="en-US" dirty="0" smtClean="0"/>
              <a:t> prognosis </a:t>
            </a:r>
            <a:r>
              <a:rPr lang="en-US" dirty="0" smtClean="0"/>
              <a:t>for scrotal carcinoma is not good, despite apparently adequate primary surgical treatment: the 5‐year mortality is 50–60%.</a:t>
            </a: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Verrucous</a:t>
            </a:r>
            <a:r>
              <a:rPr lang="en-US" sz="3600" dirty="0" smtClean="0"/>
              <a:t> carcinoma/giant </a:t>
            </a:r>
            <a:r>
              <a:rPr lang="en-US" sz="3600" dirty="0" err="1" smtClean="0"/>
              <a:t>condyloma</a:t>
            </a:r>
            <a:r>
              <a:rPr lang="en-US" sz="3600" dirty="0" smtClean="0"/>
              <a:t>/ </a:t>
            </a:r>
            <a:r>
              <a:rPr lang="en-US" sz="3600" dirty="0" err="1" smtClean="0"/>
              <a:t>Buschke–Löwenstein</a:t>
            </a:r>
            <a:r>
              <a:rPr lang="en-US" sz="3600" dirty="0" smtClean="0"/>
              <a:t> </a:t>
            </a:r>
            <a:r>
              <a:rPr lang="en-US" sz="3600" dirty="0" err="1" smtClean="0"/>
              <a:t>tumour</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interchangeably </a:t>
            </a:r>
            <a:r>
              <a:rPr lang="en-US" dirty="0" smtClean="0"/>
              <a:t>for large </a:t>
            </a:r>
            <a:r>
              <a:rPr lang="en-US" dirty="0" err="1" smtClean="0"/>
              <a:t>verruciform</a:t>
            </a:r>
            <a:r>
              <a:rPr lang="en-US" dirty="0" smtClean="0"/>
              <a:t> </a:t>
            </a:r>
            <a:r>
              <a:rPr lang="en-US" dirty="0" err="1" smtClean="0"/>
              <a:t>tumours</a:t>
            </a:r>
            <a:r>
              <a:rPr lang="en-US" dirty="0" smtClean="0"/>
              <a:t> of the penis presenting with an </a:t>
            </a:r>
            <a:r>
              <a:rPr lang="en-US" dirty="0" err="1" smtClean="0"/>
              <a:t>exophytic</a:t>
            </a:r>
            <a:r>
              <a:rPr lang="en-US" dirty="0" smtClean="0"/>
              <a:t> and </a:t>
            </a:r>
            <a:r>
              <a:rPr lang="en-US" dirty="0" err="1" smtClean="0"/>
              <a:t>papillomatous</a:t>
            </a:r>
            <a:r>
              <a:rPr lang="en-US" dirty="0" smtClean="0"/>
              <a:t> pattern of </a:t>
            </a:r>
            <a:r>
              <a:rPr lang="en-US" dirty="0" smtClean="0"/>
              <a:t>growth</a:t>
            </a:r>
          </a:p>
          <a:p>
            <a:r>
              <a:rPr lang="en-US" dirty="0" smtClean="0"/>
              <a:t>well </a:t>
            </a:r>
            <a:r>
              <a:rPr lang="en-US" dirty="0" smtClean="0"/>
              <a:t>differentiated, with low metastatic rate and better survival compared with usual </a:t>
            </a:r>
            <a:r>
              <a:rPr lang="en-US" dirty="0" err="1" smtClean="0"/>
              <a:t>squamous</a:t>
            </a:r>
            <a:r>
              <a:rPr lang="en-US" dirty="0" smtClean="0"/>
              <a:t> cell </a:t>
            </a:r>
            <a:r>
              <a:rPr lang="en-US" dirty="0" smtClean="0"/>
              <a:t>carcinoma</a:t>
            </a:r>
          </a:p>
          <a:p>
            <a:r>
              <a:rPr lang="en-US" dirty="0" err="1" smtClean="0"/>
              <a:t>Verrucous</a:t>
            </a:r>
            <a:r>
              <a:rPr lang="en-US" dirty="0" smtClean="0"/>
              <a:t> </a:t>
            </a:r>
            <a:r>
              <a:rPr lang="en-US" dirty="0" smtClean="0"/>
              <a:t>carcinoma is HPV unrelated but associated with lichen </a:t>
            </a:r>
            <a:r>
              <a:rPr lang="en-US" dirty="0" err="1" smtClean="0"/>
              <a:t>sclerosus</a:t>
            </a:r>
            <a:r>
              <a:rPr lang="en-US" dirty="0" smtClean="0"/>
              <a:t> and more </a:t>
            </a:r>
            <a:r>
              <a:rPr lang="en-US" dirty="0" smtClean="0"/>
              <a:t>dangerous</a:t>
            </a:r>
          </a:p>
          <a:p>
            <a:r>
              <a:rPr lang="en-US" dirty="0" smtClean="0"/>
              <a:t>Dramatic </a:t>
            </a:r>
            <a:r>
              <a:rPr lang="en-US" dirty="0" err="1" smtClean="0"/>
              <a:t>polypoid</a:t>
            </a:r>
            <a:r>
              <a:rPr lang="en-US" dirty="0" smtClean="0"/>
              <a:t> or cauliflower‐like clinical lesions are encountered </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676400" y="685800"/>
            <a:ext cx="6062663" cy="552738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Eczema</a:t>
            </a:r>
          </a:p>
          <a:p>
            <a:r>
              <a:rPr lang="en-US" dirty="0" smtClean="0"/>
              <a:t>fixed drug eruption</a:t>
            </a:r>
          </a:p>
          <a:p>
            <a:r>
              <a:rPr lang="en-US" dirty="0" smtClean="0"/>
              <a:t>lichen </a:t>
            </a:r>
            <a:r>
              <a:rPr lang="en-US" dirty="0" err="1" smtClean="0"/>
              <a:t>planus</a:t>
            </a:r>
            <a:endParaRPr lang="en-US" dirty="0" smtClean="0"/>
          </a:p>
          <a:p>
            <a:r>
              <a:rPr lang="en-US" dirty="0" smtClean="0"/>
              <a:t>carcinoma in situ</a:t>
            </a:r>
          </a:p>
          <a:p>
            <a:r>
              <a:rPr lang="en-US" dirty="0" err="1" smtClean="0"/>
              <a:t>extramammary</a:t>
            </a:r>
            <a:r>
              <a:rPr lang="en-US" dirty="0" smtClean="0"/>
              <a:t> Paget disease.</a:t>
            </a: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As well as lichen </a:t>
            </a:r>
            <a:r>
              <a:rPr lang="en-US" dirty="0" err="1" smtClean="0"/>
              <a:t>sclerosus</a:t>
            </a:r>
            <a:r>
              <a:rPr lang="en-US" dirty="0" smtClean="0"/>
              <a:t>, </a:t>
            </a:r>
            <a:r>
              <a:rPr lang="en-US" dirty="0" err="1" smtClean="0"/>
              <a:t>tumours</a:t>
            </a:r>
            <a:r>
              <a:rPr lang="en-US" dirty="0" smtClean="0"/>
              <a:t> occurring on background </a:t>
            </a:r>
            <a:r>
              <a:rPr lang="en-US" dirty="0" err="1" smtClean="0"/>
              <a:t>hidradenitis</a:t>
            </a:r>
            <a:r>
              <a:rPr lang="en-US" dirty="0" smtClean="0"/>
              <a:t> </a:t>
            </a:r>
            <a:r>
              <a:rPr lang="en-US" dirty="0" err="1" smtClean="0"/>
              <a:t>suppurativa</a:t>
            </a:r>
            <a:r>
              <a:rPr lang="en-US" dirty="0" smtClean="0"/>
              <a:t> and very rarely lichen </a:t>
            </a:r>
            <a:r>
              <a:rPr lang="en-US" dirty="0" err="1" smtClean="0"/>
              <a:t>planus</a:t>
            </a:r>
            <a:r>
              <a:rPr lang="en-US" dirty="0" smtClean="0"/>
              <a:t> have </a:t>
            </a:r>
            <a:r>
              <a:rPr lang="en-US" dirty="0" smtClean="0"/>
              <a:t>occurred</a:t>
            </a:r>
          </a:p>
          <a:p>
            <a:r>
              <a:rPr lang="en-US" dirty="0" smtClean="0"/>
              <a:t>A </a:t>
            </a:r>
            <a:r>
              <a:rPr lang="en-US" dirty="0" smtClean="0"/>
              <a:t>deep surgical biopsy is </a:t>
            </a:r>
            <a:r>
              <a:rPr lang="en-US" dirty="0" smtClean="0"/>
              <a:t>necessary</a:t>
            </a:r>
          </a:p>
          <a:p>
            <a:r>
              <a:rPr lang="en-US" dirty="0" smtClean="0"/>
              <a:t>Surgical </a:t>
            </a:r>
            <a:r>
              <a:rPr lang="en-US" dirty="0" smtClean="0"/>
              <a:t>excision is the treatment usually recommended (e.g. </a:t>
            </a:r>
            <a:r>
              <a:rPr lang="en-US" dirty="0" err="1" smtClean="0"/>
              <a:t>glansectomy</a:t>
            </a:r>
            <a:r>
              <a:rPr lang="en-US" dirty="0" smtClean="0"/>
              <a:t> [5] or </a:t>
            </a:r>
            <a:r>
              <a:rPr lang="en-US" dirty="0" err="1" smtClean="0"/>
              <a:t>penectomy</a:t>
            </a:r>
            <a:r>
              <a:rPr lang="en-US" dirty="0" smtClean="0"/>
              <a:t>). </a:t>
            </a:r>
            <a:r>
              <a:rPr lang="en-US" dirty="0" err="1" smtClean="0"/>
              <a:t>Mohs</a:t>
            </a:r>
            <a:r>
              <a:rPr lang="en-US" dirty="0" smtClean="0"/>
              <a:t> micrographic </a:t>
            </a:r>
            <a:r>
              <a:rPr lang="en-US" dirty="0" smtClean="0"/>
              <a:t>surgery, </a:t>
            </a:r>
            <a:r>
              <a:rPr lang="en-US" dirty="0" err="1" smtClean="0"/>
              <a:t>cryotherapy</a:t>
            </a:r>
            <a:r>
              <a:rPr lang="en-US" dirty="0" smtClean="0"/>
              <a:t> </a:t>
            </a:r>
            <a:r>
              <a:rPr lang="en-US" dirty="0" smtClean="0"/>
              <a:t>, </a:t>
            </a:r>
            <a:r>
              <a:rPr lang="en-US" dirty="0" smtClean="0"/>
              <a:t>laser treatment </a:t>
            </a:r>
            <a:r>
              <a:rPr lang="en-US" dirty="0" smtClean="0"/>
              <a:t> </a:t>
            </a:r>
            <a:r>
              <a:rPr lang="en-US" dirty="0" smtClean="0"/>
              <a:t>interferon‐α </a:t>
            </a:r>
            <a:r>
              <a:rPr lang="en-US" dirty="0" smtClean="0"/>
              <a:t>, </a:t>
            </a:r>
            <a:r>
              <a:rPr lang="en-US" dirty="0" smtClean="0"/>
              <a:t>radiotherapy </a:t>
            </a:r>
            <a:r>
              <a:rPr lang="en-US" dirty="0" smtClean="0"/>
              <a:t> </a:t>
            </a:r>
            <a:r>
              <a:rPr lang="en-US" dirty="0" smtClean="0"/>
              <a:t>or </a:t>
            </a:r>
            <a:r>
              <a:rPr lang="en-US" dirty="0" err="1" smtClean="0"/>
              <a:t>bleomycin</a:t>
            </a:r>
            <a:endParaRPr lang="en-US" dirty="0" smtClean="0"/>
          </a:p>
          <a:p>
            <a:pPr>
              <a:buNone/>
            </a:pP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The prognosis can be poor because </a:t>
            </a:r>
            <a:r>
              <a:rPr lang="en-US" dirty="0" err="1" smtClean="0"/>
              <a:t>verrucous</a:t>
            </a:r>
            <a:r>
              <a:rPr lang="en-US" dirty="0" smtClean="0"/>
              <a:t> carcinoma might continue to grow and invade locally, causing death by </a:t>
            </a:r>
            <a:r>
              <a:rPr lang="en-US" dirty="0" err="1" smtClean="0"/>
              <a:t>exsanguination</a:t>
            </a:r>
            <a:r>
              <a:rPr lang="en-US" dirty="0" smtClean="0"/>
              <a:t> from femoral arterial invasion or </a:t>
            </a:r>
            <a:r>
              <a:rPr lang="en-US" dirty="0" err="1" smtClean="0"/>
              <a:t>cachexia</a:t>
            </a:r>
            <a:endParaRPr lang="en-US" dirty="0" smtClean="0"/>
          </a:p>
          <a:p>
            <a:r>
              <a:rPr lang="en-US" dirty="0" smtClean="0"/>
              <a:t>Even </a:t>
            </a:r>
            <a:r>
              <a:rPr lang="en-US" dirty="0" smtClean="0"/>
              <a:t>with treatment, recurrence and progressive malignant transformation do occur so follow‐up is necessary.</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Extramammary</a:t>
            </a:r>
            <a:r>
              <a:rPr lang="en-US" dirty="0" smtClean="0"/>
              <a:t> Paget disease </a:t>
            </a:r>
            <a:endParaRPr lang="en-US" dirty="0"/>
          </a:p>
        </p:txBody>
      </p:sp>
      <p:sp>
        <p:nvSpPr>
          <p:cNvPr id="3" name="Content Placeholder 2"/>
          <p:cNvSpPr>
            <a:spLocks noGrp="1"/>
          </p:cNvSpPr>
          <p:nvPr>
            <p:ph idx="1"/>
          </p:nvPr>
        </p:nvSpPr>
        <p:spPr/>
        <p:txBody>
          <a:bodyPr/>
          <a:lstStyle/>
          <a:p>
            <a:r>
              <a:rPr lang="en-US" dirty="0" err="1" smtClean="0"/>
              <a:t>Extramammary</a:t>
            </a:r>
            <a:r>
              <a:rPr lang="en-US" dirty="0" smtClean="0"/>
              <a:t> Paget disease is a malignant skin condition in which there is </a:t>
            </a:r>
            <a:r>
              <a:rPr lang="en-US" dirty="0" err="1" smtClean="0"/>
              <a:t>intraepidermal</a:t>
            </a:r>
            <a:r>
              <a:rPr lang="en-US" dirty="0" smtClean="0"/>
              <a:t> infiltration by </a:t>
            </a:r>
            <a:r>
              <a:rPr lang="en-US" dirty="0" err="1" smtClean="0"/>
              <a:t>neoplastic</a:t>
            </a:r>
            <a:r>
              <a:rPr lang="en-US" dirty="0" smtClean="0"/>
              <a:t> cells showing glandular </a:t>
            </a:r>
            <a:r>
              <a:rPr lang="en-US" dirty="0" smtClean="0"/>
              <a:t>differentiation</a:t>
            </a:r>
          </a:p>
          <a:p>
            <a:r>
              <a:rPr lang="en-US" b="1" dirty="0" smtClean="0"/>
              <a:t>Epidemiology </a:t>
            </a:r>
            <a:r>
              <a:rPr lang="en-US" dirty="0" smtClean="0"/>
              <a:t>presents </a:t>
            </a:r>
            <a:r>
              <a:rPr lang="en-US" dirty="0" smtClean="0"/>
              <a:t>in men aged 60–70 as irritating, itchy, burning, red scaly patches or plaques that may be solitary or multifocal.</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Immunohistochemical</a:t>
            </a:r>
            <a:r>
              <a:rPr lang="en-US" dirty="0" smtClean="0"/>
              <a:t> </a:t>
            </a:r>
            <a:r>
              <a:rPr lang="en-US" dirty="0" smtClean="0"/>
              <a:t>and enzyme </a:t>
            </a:r>
            <a:r>
              <a:rPr lang="en-US" dirty="0" err="1" smtClean="0"/>
              <a:t>histochemical</a:t>
            </a:r>
            <a:r>
              <a:rPr lang="en-US" dirty="0" smtClean="0"/>
              <a:t> evidence points to sweat gland epithelium as the source of Paget cells in </a:t>
            </a:r>
            <a:r>
              <a:rPr lang="en-US" dirty="0" err="1" smtClean="0"/>
              <a:t>extramammary</a:t>
            </a:r>
            <a:r>
              <a:rPr lang="en-US" dirty="0" smtClean="0"/>
              <a:t> Paget </a:t>
            </a:r>
            <a:r>
              <a:rPr lang="en-US" dirty="0" smtClean="0"/>
              <a:t>disease</a:t>
            </a:r>
          </a:p>
          <a:p>
            <a:r>
              <a:rPr lang="en-US" dirty="0" smtClean="0"/>
              <a:t>The </a:t>
            </a:r>
            <a:r>
              <a:rPr lang="en-US" dirty="0" smtClean="0"/>
              <a:t>distribution along the ‘milk line’ has led to the suggestion that the ‘clear cells of </a:t>
            </a:r>
            <a:r>
              <a:rPr lang="en-US" dirty="0" err="1" smtClean="0"/>
              <a:t>Toker</a:t>
            </a:r>
            <a:r>
              <a:rPr lang="en-US" dirty="0" smtClean="0"/>
              <a:t>’ are the </a:t>
            </a:r>
            <a:r>
              <a:rPr lang="en-US" dirty="0" err="1" smtClean="0"/>
              <a:t>histogenic</a:t>
            </a:r>
            <a:r>
              <a:rPr lang="en-US" dirty="0" smtClean="0"/>
              <a:t> precursors of both clear cell </a:t>
            </a:r>
            <a:r>
              <a:rPr lang="en-US" dirty="0" err="1" smtClean="0"/>
              <a:t>papulosis</a:t>
            </a:r>
            <a:r>
              <a:rPr lang="en-US" dirty="0" smtClean="0"/>
              <a:t> and mammary and </a:t>
            </a:r>
            <a:r>
              <a:rPr lang="en-US" dirty="0" err="1" smtClean="0"/>
              <a:t>extramammary</a:t>
            </a:r>
            <a:r>
              <a:rPr lang="en-US" dirty="0" smtClean="0"/>
              <a:t> Paget </a:t>
            </a:r>
            <a:r>
              <a:rPr lang="en-US" dirty="0" smtClean="0"/>
              <a:t>disease</a:t>
            </a:r>
          </a:p>
          <a:p>
            <a:r>
              <a:rPr lang="en-US" dirty="0" smtClean="0"/>
              <a:t>HPV </a:t>
            </a:r>
            <a:r>
              <a:rPr lang="en-US" dirty="0" smtClean="0"/>
              <a:t>is not </a:t>
            </a:r>
            <a:r>
              <a:rPr lang="en-US" dirty="0" smtClean="0"/>
              <a:t>present, </a:t>
            </a:r>
            <a:r>
              <a:rPr lang="en-US" dirty="0" smtClean="0"/>
              <a:t>but the c‐erbB‐2 </a:t>
            </a:r>
            <a:r>
              <a:rPr lang="en-US" dirty="0" err="1" smtClean="0"/>
              <a:t>oncoprotein</a:t>
            </a:r>
            <a:r>
              <a:rPr lang="en-US" dirty="0" smtClean="0"/>
              <a:t> may have a role in the pathogenesis of </a:t>
            </a:r>
            <a:r>
              <a:rPr lang="en-US" dirty="0" err="1" smtClean="0"/>
              <a:t>extramammary</a:t>
            </a:r>
            <a:r>
              <a:rPr lang="en-US" dirty="0" smtClean="0"/>
              <a:t> Paget disease</a:t>
            </a: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Histological </a:t>
            </a:r>
            <a:r>
              <a:rPr lang="en-US" dirty="0" smtClean="0"/>
              <a:t>examination shows nests of large vacuolated cells with circular nuclei and foamy pale cytoplasm in the epidermis (Paget </a:t>
            </a:r>
            <a:r>
              <a:rPr lang="en-US" dirty="0" smtClean="0"/>
              <a:t>cells)</a:t>
            </a:r>
          </a:p>
          <a:p>
            <a:r>
              <a:rPr lang="en-US" dirty="0" smtClean="0"/>
              <a:t>Dermal </a:t>
            </a:r>
            <a:r>
              <a:rPr lang="en-US" dirty="0" smtClean="0"/>
              <a:t>involvement signifies a poor prognosis. </a:t>
            </a:r>
            <a:r>
              <a:rPr lang="en-US" dirty="0" err="1" smtClean="0"/>
              <a:t>Pagetoid</a:t>
            </a:r>
            <a:r>
              <a:rPr lang="en-US" dirty="0" smtClean="0"/>
              <a:t> </a:t>
            </a:r>
            <a:r>
              <a:rPr lang="en-US" dirty="0" err="1" smtClean="0"/>
              <a:t>dyskeratosis</a:t>
            </a:r>
            <a:r>
              <a:rPr lang="en-US" dirty="0" smtClean="0"/>
              <a:t> can be found in a number of benign lesions such as </a:t>
            </a:r>
            <a:r>
              <a:rPr lang="en-US" dirty="0" err="1" smtClean="0"/>
              <a:t>naevi</a:t>
            </a:r>
            <a:r>
              <a:rPr lang="en-US" dirty="0" smtClean="0"/>
              <a:t>, skin tags and </a:t>
            </a:r>
            <a:r>
              <a:rPr lang="en-US" dirty="0" err="1" smtClean="0"/>
              <a:t>lentigines</a:t>
            </a:r>
            <a:endParaRPr lang="en-US" dirty="0" smtClean="0"/>
          </a:p>
          <a:p>
            <a:r>
              <a:rPr lang="en-US" dirty="0" smtClean="0"/>
              <a:t>Pale cells can </a:t>
            </a:r>
            <a:r>
              <a:rPr lang="en-US" dirty="0" smtClean="0"/>
              <a:t>be seen incidentally in benign </a:t>
            </a:r>
            <a:r>
              <a:rPr lang="en-US" dirty="0" err="1" smtClean="0"/>
              <a:t>papular</a:t>
            </a:r>
            <a:r>
              <a:rPr lang="en-US" dirty="0" smtClean="0"/>
              <a:t> </a:t>
            </a:r>
            <a:r>
              <a:rPr lang="en-US" dirty="0" err="1" smtClean="0"/>
              <a:t>intertriginous</a:t>
            </a:r>
            <a:r>
              <a:rPr lang="en-US" dirty="0" smtClean="0"/>
              <a:t> conditions, and in nearly 40% of prepuces sent for histological examination following circumcision for </a:t>
            </a:r>
            <a:r>
              <a:rPr lang="en-US" dirty="0" err="1" smtClean="0"/>
              <a:t>phimosis</a:t>
            </a:r>
            <a:endParaRPr lang="en-US" dirty="0" smtClean="0"/>
          </a:p>
          <a:p>
            <a:r>
              <a:rPr lang="en-US" dirty="0" err="1" smtClean="0"/>
              <a:t>Ano</a:t>
            </a:r>
            <a:r>
              <a:rPr lang="en-US" dirty="0" smtClean="0"/>
              <a:t>‐genital </a:t>
            </a:r>
            <a:r>
              <a:rPr lang="en-US" dirty="0" smtClean="0"/>
              <a:t>Paget disease can be accompanied by epidermal hyperplasia similar to </a:t>
            </a:r>
            <a:r>
              <a:rPr lang="en-US" dirty="0" err="1" smtClean="0"/>
              <a:t>fibroepithelioma</a:t>
            </a:r>
            <a:r>
              <a:rPr lang="en-US" dirty="0" smtClean="0"/>
              <a:t> of </a:t>
            </a:r>
            <a:r>
              <a:rPr lang="en-US" dirty="0" err="1" smtClean="0"/>
              <a:t>Pinkus</a:t>
            </a:r>
            <a:r>
              <a:rPr lang="en-US" dirty="0" smtClean="0"/>
              <a:t>.</a:t>
            </a: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Extramammary</a:t>
            </a:r>
            <a:r>
              <a:rPr lang="en-US" dirty="0" smtClean="0"/>
              <a:t> </a:t>
            </a:r>
            <a:r>
              <a:rPr lang="en-US" dirty="0" smtClean="0"/>
              <a:t>Paget disease can occur anywhere in the </a:t>
            </a:r>
            <a:r>
              <a:rPr lang="en-US" dirty="0" err="1" smtClean="0"/>
              <a:t>ano</a:t>
            </a:r>
            <a:r>
              <a:rPr lang="en-US" dirty="0" smtClean="0"/>
              <a:t>‐ genital area, including the </a:t>
            </a:r>
            <a:r>
              <a:rPr lang="en-US" dirty="0" err="1" smtClean="0"/>
              <a:t>glans</a:t>
            </a:r>
            <a:r>
              <a:rPr lang="en-US" dirty="0" smtClean="0"/>
              <a:t> </a:t>
            </a:r>
            <a:r>
              <a:rPr lang="en-US" dirty="0" smtClean="0"/>
              <a:t>penis</a:t>
            </a:r>
          </a:p>
          <a:p>
            <a:r>
              <a:rPr lang="en-US" dirty="0" smtClean="0"/>
              <a:t>it </a:t>
            </a:r>
            <a:r>
              <a:rPr lang="en-US" dirty="0" smtClean="0"/>
              <a:t>is frequently misdiagnosed as psoriasis, eczema, </a:t>
            </a:r>
            <a:r>
              <a:rPr lang="en-US" dirty="0" err="1" smtClean="0"/>
              <a:t>tinea</a:t>
            </a:r>
            <a:r>
              <a:rPr lang="en-US" dirty="0" smtClean="0"/>
              <a:t> or Bowen </a:t>
            </a:r>
            <a:r>
              <a:rPr lang="en-US" dirty="0" smtClean="0"/>
              <a:t>disease</a:t>
            </a:r>
          </a:p>
          <a:p>
            <a:r>
              <a:rPr lang="en-US" dirty="0" smtClean="0"/>
              <a:t>An </a:t>
            </a:r>
            <a:r>
              <a:rPr lang="en-US" dirty="0" smtClean="0"/>
              <a:t>‘underpants’ pattern of </a:t>
            </a:r>
            <a:r>
              <a:rPr lang="en-US" dirty="0" err="1" smtClean="0"/>
              <a:t>erythema</a:t>
            </a:r>
            <a:r>
              <a:rPr lang="en-US" dirty="0" smtClean="0"/>
              <a:t> has been reported in a number of </a:t>
            </a:r>
            <a:r>
              <a:rPr lang="en-US" dirty="0" smtClean="0"/>
              <a:t>patients</a:t>
            </a:r>
          </a:p>
          <a:p>
            <a:r>
              <a:rPr lang="en-US" dirty="0" smtClean="0"/>
              <a:t>Subclinical disease </a:t>
            </a:r>
            <a:r>
              <a:rPr lang="en-US" dirty="0" smtClean="0"/>
              <a:t>has been documented, where the skin looks normal macroscopically but is involved </a:t>
            </a:r>
            <a:r>
              <a:rPr lang="en-US" dirty="0" smtClean="0"/>
              <a:t>microscopically</a:t>
            </a:r>
          </a:p>
          <a:p>
            <a:r>
              <a:rPr lang="en-US" dirty="0" smtClean="0"/>
              <a:t>It behaves </a:t>
            </a:r>
            <a:r>
              <a:rPr lang="en-US" dirty="0" smtClean="0"/>
              <a:t>indolently, spreading by local extension and </a:t>
            </a:r>
            <a:r>
              <a:rPr lang="en-US" dirty="0" smtClean="0"/>
              <a:t>metastasis</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600200" y="1563658"/>
            <a:ext cx="5763986" cy="3617941"/>
          </a:xfrm>
          <a:prstGeom prst="rect">
            <a:avLst/>
          </a:prstGeom>
          <a:noFill/>
          <a:ln w="9525">
            <a:noFill/>
            <a:miter lim="800000"/>
            <a:headEnd/>
            <a:tailEnd/>
          </a:ln>
          <a:effec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err="1" smtClean="0"/>
              <a:t>Vitiligo</a:t>
            </a:r>
            <a:endParaRPr lang="en-US" dirty="0" smtClean="0"/>
          </a:p>
          <a:p>
            <a:r>
              <a:rPr lang="en-US" dirty="0" err="1" smtClean="0"/>
              <a:t>hypopigmented</a:t>
            </a:r>
            <a:r>
              <a:rPr lang="en-US" dirty="0" smtClean="0"/>
              <a:t> </a:t>
            </a:r>
            <a:r>
              <a:rPr lang="en-US" dirty="0" smtClean="0"/>
              <a:t>mycosis </a:t>
            </a:r>
            <a:r>
              <a:rPr lang="en-US" dirty="0" err="1" smtClean="0"/>
              <a:t>fungoides</a:t>
            </a:r>
            <a:r>
              <a:rPr lang="en-US" dirty="0" smtClean="0"/>
              <a:t> </a:t>
            </a:r>
            <a:r>
              <a:rPr lang="en-US" dirty="0" smtClean="0"/>
              <a:t>and</a:t>
            </a:r>
          </a:p>
          <a:p>
            <a:r>
              <a:rPr lang="en-US" dirty="0" smtClean="0"/>
              <a:t> </a:t>
            </a:r>
            <a:r>
              <a:rPr lang="en-US" dirty="0" smtClean="0"/>
              <a:t>lichen </a:t>
            </a:r>
            <a:r>
              <a:rPr lang="en-US" dirty="0" err="1" smtClean="0"/>
              <a:t>sclerosus</a:t>
            </a: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Diagnosis </a:t>
            </a:r>
            <a:r>
              <a:rPr lang="en-US" dirty="0" smtClean="0"/>
              <a:t>is by </a:t>
            </a:r>
            <a:r>
              <a:rPr lang="en-US" dirty="0" smtClean="0"/>
              <a:t>biopsy</a:t>
            </a:r>
          </a:p>
          <a:p>
            <a:r>
              <a:rPr lang="en-US" dirty="0" smtClean="0"/>
              <a:t>underlying </a:t>
            </a:r>
            <a:r>
              <a:rPr lang="en-US" dirty="0" err="1" smtClean="0"/>
              <a:t>adenocarcinoma</a:t>
            </a:r>
            <a:r>
              <a:rPr lang="en-US" dirty="0" smtClean="0"/>
              <a:t> should be undertaken</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Wide </a:t>
            </a:r>
            <a:r>
              <a:rPr lang="en-US" dirty="0" err="1" smtClean="0"/>
              <a:t>excisional</a:t>
            </a:r>
            <a:r>
              <a:rPr lang="en-US" dirty="0" smtClean="0"/>
              <a:t> surgery is the treatment of </a:t>
            </a:r>
            <a:r>
              <a:rPr lang="en-US" dirty="0" smtClean="0"/>
              <a:t>choice</a:t>
            </a:r>
          </a:p>
          <a:p>
            <a:r>
              <a:rPr lang="en-US" dirty="0" err="1" smtClean="0"/>
              <a:t>cryotherapy</a:t>
            </a:r>
            <a:r>
              <a:rPr lang="en-US" dirty="0" smtClean="0"/>
              <a:t> </a:t>
            </a:r>
            <a:r>
              <a:rPr lang="en-US" dirty="0" smtClean="0"/>
              <a:t>and topical 5‐fluorouracil, micrographic surgery, radiotherapy, and photodynamic </a:t>
            </a:r>
            <a:r>
              <a:rPr lang="en-US" dirty="0" smtClean="0"/>
              <a:t>therapy</a:t>
            </a:r>
          </a:p>
          <a:p>
            <a:r>
              <a:rPr lang="en-US" dirty="0" smtClean="0"/>
              <a:t>Topical </a:t>
            </a:r>
            <a:r>
              <a:rPr lang="en-US" dirty="0" err="1" smtClean="0"/>
              <a:t>imiquimod</a:t>
            </a:r>
            <a:r>
              <a:rPr lang="en-US" dirty="0" smtClean="0"/>
              <a:t> has been </a:t>
            </a:r>
            <a:r>
              <a:rPr lang="en-US" dirty="0" smtClean="0"/>
              <a:t>promising</a:t>
            </a:r>
          </a:p>
          <a:p>
            <a:r>
              <a:rPr lang="en-US" dirty="0" smtClean="0"/>
              <a:t>Recurrence </a:t>
            </a:r>
            <a:r>
              <a:rPr lang="en-US" dirty="0" smtClean="0"/>
              <a:t>is </a:t>
            </a:r>
            <a:r>
              <a:rPr lang="en-US" dirty="0" smtClean="0"/>
              <a:t>common</a:t>
            </a:r>
          </a:p>
          <a:p>
            <a:r>
              <a:rPr lang="en-US" dirty="0" smtClean="0"/>
              <a:t>Excision </a:t>
            </a:r>
            <a:r>
              <a:rPr lang="en-US" dirty="0" smtClean="0"/>
              <a:t>of an underlying neoplasm, if present, can cause regression of the </a:t>
            </a:r>
            <a:r>
              <a:rPr lang="en-US" dirty="0" err="1" smtClean="0"/>
              <a:t>extramammary</a:t>
            </a:r>
            <a:r>
              <a:rPr lang="en-US" dirty="0" smtClean="0"/>
              <a:t> Paget disease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Usually, diagnosis is clinical, but a biopsy may be necessary (e.g. of a solitary mucosal lesion in an uncircumcised individual) to distinguish psoriasis from Zoon </a:t>
            </a:r>
            <a:r>
              <a:rPr lang="en-US" dirty="0" err="1" smtClean="0"/>
              <a:t>balanitis</a:t>
            </a:r>
            <a:r>
              <a:rPr lang="en-US" dirty="0" smtClean="0"/>
              <a:t>, lichen </a:t>
            </a:r>
            <a:r>
              <a:rPr lang="en-US" dirty="0" err="1" smtClean="0"/>
              <a:t>planus</a:t>
            </a:r>
            <a:r>
              <a:rPr lang="en-US" dirty="0" smtClean="0"/>
              <a:t>, carcinoma in situ (Bowen disease, </a:t>
            </a:r>
            <a:r>
              <a:rPr lang="en-US" dirty="0" err="1" smtClean="0"/>
              <a:t>erythroplasia</a:t>
            </a:r>
            <a:r>
              <a:rPr lang="en-US" dirty="0" smtClean="0"/>
              <a:t> of </a:t>
            </a:r>
            <a:r>
              <a:rPr lang="en-US" dirty="0" err="1" smtClean="0"/>
              <a:t>Queyrat</a:t>
            </a:r>
            <a:r>
              <a:rPr lang="en-US" dirty="0" smtClean="0"/>
              <a:t>) or Kaposi sarcoma</a:t>
            </a:r>
          </a:p>
          <a:p>
            <a:r>
              <a:rPr lang="en-US" dirty="0" smtClean="0"/>
              <a:t>Carcinoma in situ and </a:t>
            </a:r>
            <a:r>
              <a:rPr lang="en-US" dirty="0" err="1" smtClean="0"/>
              <a:t>extramammary</a:t>
            </a:r>
            <a:r>
              <a:rPr lang="en-US" dirty="0" smtClean="0"/>
              <a:t> Paget disease may be misdiagnosed as psoriasis when there are single or several foci on the penile shaft and/or in the groins.</a:t>
            </a:r>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Malignant melanoma </a:t>
            </a:r>
            <a:endParaRPr lang="en-US" dirty="0"/>
          </a:p>
        </p:txBody>
      </p:sp>
      <p:sp>
        <p:nvSpPr>
          <p:cNvPr id="3" name="Content Placeholder 2"/>
          <p:cNvSpPr>
            <a:spLocks noGrp="1"/>
          </p:cNvSpPr>
          <p:nvPr>
            <p:ph idx="1"/>
          </p:nvPr>
        </p:nvSpPr>
        <p:spPr/>
        <p:txBody>
          <a:bodyPr/>
          <a:lstStyle/>
          <a:p>
            <a:r>
              <a:rPr lang="en-US" dirty="0" smtClean="0"/>
              <a:t>rare condition</a:t>
            </a:r>
          </a:p>
          <a:p>
            <a:r>
              <a:rPr lang="en-US" dirty="0" smtClean="0"/>
              <a:t>estimated </a:t>
            </a:r>
            <a:r>
              <a:rPr lang="en-US" dirty="0" smtClean="0"/>
              <a:t>to account for 1–1.5% of all malignancies of the penis </a:t>
            </a:r>
            <a:r>
              <a:rPr lang="en-US" dirty="0" smtClean="0"/>
              <a:t>and </a:t>
            </a:r>
            <a:r>
              <a:rPr lang="en-US" dirty="0" smtClean="0"/>
              <a:t>less than 0.15% of all </a:t>
            </a:r>
            <a:r>
              <a:rPr lang="en-US" dirty="0" smtClean="0"/>
              <a:t>melanomas</a:t>
            </a:r>
          </a:p>
          <a:p>
            <a:r>
              <a:rPr lang="en-US" dirty="0" smtClean="0"/>
              <a:t>Melanoma </a:t>
            </a:r>
            <a:r>
              <a:rPr lang="en-US" dirty="0" smtClean="0"/>
              <a:t>is even rarer on the </a:t>
            </a:r>
            <a:r>
              <a:rPr lang="en-US" dirty="0" smtClean="0"/>
              <a:t>scrotum</a:t>
            </a:r>
            <a:endParaRPr lang="en-US" dirty="0"/>
          </a:p>
        </p:txBody>
      </p:sp>
      <p:sp>
        <p:nvSpPr>
          <p:cNvPr id="4" name="Rectangle 3"/>
          <p:cNvSpPr/>
          <p:nvPr/>
        </p:nvSpPr>
        <p:spPr>
          <a:xfrm>
            <a:off x="3449994" y="3244334"/>
            <a:ext cx="237566" cy="369332"/>
          </a:xfrm>
          <a:prstGeom prst="rect">
            <a:avLst/>
          </a:prstGeom>
        </p:spPr>
        <p:txBody>
          <a:bodyPr wrap="none">
            <a:spAutoFit/>
          </a:bodyPr>
          <a:lstStyle/>
          <a:p>
            <a:r>
              <a:rPr lang="en-US" dirty="0" smtClean="0"/>
              <a:t> </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presents </a:t>
            </a:r>
            <a:r>
              <a:rPr lang="en-US" dirty="0" smtClean="0"/>
              <a:t>as a pigmented </a:t>
            </a:r>
            <a:r>
              <a:rPr lang="en-US" dirty="0" err="1" smtClean="0"/>
              <a:t>macule</a:t>
            </a:r>
            <a:r>
              <a:rPr lang="en-US" dirty="0" smtClean="0"/>
              <a:t> or as a pigmented or </a:t>
            </a:r>
            <a:r>
              <a:rPr lang="en-US" dirty="0" err="1" smtClean="0"/>
              <a:t>amelanotic</a:t>
            </a:r>
            <a:r>
              <a:rPr lang="en-US" dirty="0" smtClean="0"/>
              <a:t> papule or nodule, possibly developing from a </a:t>
            </a:r>
            <a:r>
              <a:rPr lang="en-US" dirty="0" err="1" smtClean="0"/>
              <a:t>lentiginous</a:t>
            </a:r>
            <a:r>
              <a:rPr lang="en-US" dirty="0" smtClean="0"/>
              <a:t> area or pre‐existing dysplastic </a:t>
            </a:r>
            <a:r>
              <a:rPr lang="en-US" dirty="0" err="1" smtClean="0"/>
              <a:t>naevus</a:t>
            </a:r>
            <a:r>
              <a:rPr lang="en-US" dirty="0" smtClean="0"/>
              <a:t> or ‘kissing’ </a:t>
            </a:r>
            <a:r>
              <a:rPr lang="en-US" dirty="0" err="1" smtClean="0"/>
              <a:t>naevus</a:t>
            </a:r>
            <a:r>
              <a:rPr lang="en-US" dirty="0" smtClean="0"/>
              <a:t>, that may ulcerate or </a:t>
            </a:r>
            <a:r>
              <a:rPr lang="en-US" dirty="0" smtClean="0"/>
              <a:t>bleed</a:t>
            </a:r>
          </a:p>
          <a:p>
            <a:r>
              <a:rPr lang="en-US" dirty="0" smtClean="0"/>
              <a:t>Multifocal </a:t>
            </a:r>
            <a:r>
              <a:rPr lang="en-US" dirty="0" smtClean="0"/>
              <a:t>melanoma of the </a:t>
            </a:r>
            <a:r>
              <a:rPr lang="en-US" dirty="0" err="1" smtClean="0"/>
              <a:t>glans</a:t>
            </a:r>
            <a:r>
              <a:rPr lang="en-US" dirty="0" smtClean="0"/>
              <a:t> </a:t>
            </a:r>
            <a:r>
              <a:rPr lang="en-US" dirty="0" smtClean="0"/>
              <a:t>penis</a:t>
            </a:r>
          </a:p>
          <a:p>
            <a:r>
              <a:rPr lang="en-US" dirty="0" smtClean="0"/>
              <a:t>middle‐aged </a:t>
            </a:r>
            <a:r>
              <a:rPr lang="en-US" dirty="0" smtClean="0"/>
              <a:t>or older, although it has been reported in a boy </a:t>
            </a:r>
            <a:endParaRPr lang="en-US" dirty="0" smtClean="0"/>
          </a:p>
          <a:p>
            <a:r>
              <a:rPr lang="en-US" dirty="0" smtClean="0"/>
              <a:t>The </a:t>
            </a:r>
            <a:r>
              <a:rPr lang="en-US" dirty="0" smtClean="0"/>
              <a:t>diagnosis is often delayed </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Between 60% and 70% of lesions occur on the </a:t>
            </a:r>
            <a:r>
              <a:rPr lang="en-US" dirty="0" err="1" smtClean="0"/>
              <a:t>glans</a:t>
            </a:r>
            <a:endParaRPr lang="en-US" dirty="0" smtClean="0"/>
          </a:p>
          <a:p>
            <a:r>
              <a:rPr lang="en-US" dirty="0" smtClean="0"/>
              <a:t>family </a:t>
            </a:r>
            <a:r>
              <a:rPr lang="en-US" dirty="0" smtClean="0"/>
              <a:t>history of melanoma and other atypical or ‘dysplastic’ </a:t>
            </a:r>
            <a:r>
              <a:rPr lang="en-US" dirty="0" err="1" smtClean="0"/>
              <a:t>naevi</a:t>
            </a:r>
            <a:r>
              <a:rPr lang="en-US" dirty="0" smtClean="0"/>
              <a:t> on </a:t>
            </a:r>
            <a:r>
              <a:rPr lang="en-US" dirty="0" smtClean="0"/>
              <a:t>examination</a:t>
            </a:r>
          </a:p>
          <a:p>
            <a:r>
              <a:rPr lang="en-US" dirty="0" smtClean="0"/>
              <a:t>The </a:t>
            </a:r>
            <a:r>
              <a:rPr lang="en-US" dirty="0" smtClean="0"/>
              <a:t>inguinal and other nodes, as well as the abdomen, should be palpated. Between 40% and 50% of patients have lymphatic or other metastatic dissemination at the time of </a:t>
            </a:r>
            <a:r>
              <a:rPr lang="en-US" dirty="0" smtClean="0"/>
              <a:t>presentation</a:t>
            </a:r>
          </a:p>
          <a:p>
            <a:r>
              <a:rPr lang="en-US" dirty="0" smtClean="0"/>
              <a:t>Clinically</a:t>
            </a:r>
            <a:r>
              <a:rPr lang="en-US" dirty="0" smtClean="0"/>
              <a:t>, atypical lesions should be </a:t>
            </a:r>
            <a:r>
              <a:rPr lang="en-US" dirty="0" smtClean="0"/>
              <a:t>biopsied</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Treatment is by primary excision. Subsequent management depends on the </a:t>
            </a:r>
            <a:r>
              <a:rPr lang="en-US" dirty="0" err="1" smtClean="0"/>
              <a:t>Breslow</a:t>
            </a:r>
            <a:r>
              <a:rPr lang="en-US" dirty="0" smtClean="0"/>
              <a:t> thickness of the lesion and complete clinical </a:t>
            </a:r>
            <a:r>
              <a:rPr lang="en-US" dirty="0" smtClean="0"/>
              <a:t>staging</a:t>
            </a:r>
          </a:p>
          <a:p>
            <a:r>
              <a:rPr lang="en-US" dirty="0" smtClean="0"/>
              <a:t>Radical </a:t>
            </a:r>
            <a:r>
              <a:rPr lang="en-US" dirty="0" smtClean="0"/>
              <a:t>surgery and chemotherapy may be needed, but the prognosis is poor for all melanomas that have already metastasized</a:t>
            </a: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Miscellaneous </a:t>
            </a:r>
            <a:r>
              <a:rPr lang="en-US" dirty="0" err="1" smtClean="0"/>
              <a:t>cutaneous</a:t>
            </a:r>
            <a:r>
              <a:rPr lang="en-US" dirty="0" smtClean="0"/>
              <a:t> male genital </a:t>
            </a:r>
            <a:r>
              <a:rPr lang="en-US" dirty="0" smtClean="0"/>
              <a:t>condition</a:t>
            </a:r>
            <a:endParaRPr lang="en-US" dirty="0"/>
          </a:p>
        </p:txBody>
      </p:sp>
      <p:sp>
        <p:nvSpPr>
          <p:cNvPr id="3" name="Content Placeholder 2"/>
          <p:cNvSpPr>
            <a:spLocks noGrp="1"/>
          </p:cNvSpPr>
          <p:nvPr>
            <p:ph idx="1"/>
          </p:nvPr>
        </p:nvSpPr>
        <p:spPr/>
        <p:txBody>
          <a:bodyPr/>
          <a:lstStyle/>
          <a:p>
            <a:r>
              <a:rPr lang="en-US" b="1" dirty="0" smtClean="0"/>
              <a:t>Penile </a:t>
            </a:r>
            <a:r>
              <a:rPr lang="en-US" b="1" dirty="0" err="1" smtClean="0"/>
              <a:t>melanosis</a:t>
            </a:r>
            <a:r>
              <a:rPr lang="en-US" b="1" dirty="0" smtClean="0"/>
              <a:t> </a:t>
            </a:r>
            <a:r>
              <a:rPr lang="en-US" dirty="0" smtClean="0"/>
              <a:t>They are benign but, because they may be large or enlarging, with irregular edges and multifocal and variegated </a:t>
            </a:r>
            <a:r>
              <a:rPr lang="en-US" dirty="0" err="1" smtClean="0"/>
              <a:t>pigmentary</a:t>
            </a:r>
            <a:r>
              <a:rPr lang="en-US" dirty="0" smtClean="0"/>
              <a:t> patterns, they arouse concern about atypical </a:t>
            </a:r>
            <a:r>
              <a:rPr lang="en-US" dirty="0" err="1" smtClean="0"/>
              <a:t>melanocytic</a:t>
            </a:r>
            <a:r>
              <a:rPr lang="en-US" dirty="0" smtClean="0"/>
              <a:t> proliferation and </a:t>
            </a:r>
            <a:r>
              <a:rPr lang="en-US" dirty="0" err="1" smtClean="0"/>
              <a:t>acral</a:t>
            </a:r>
            <a:r>
              <a:rPr lang="en-US" dirty="0" smtClean="0"/>
              <a:t> </a:t>
            </a:r>
            <a:r>
              <a:rPr lang="en-US" dirty="0" err="1" smtClean="0"/>
              <a:t>lentiginous</a:t>
            </a:r>
            <a:r>
              <a:rPr lang="en-US" dirty="0" smtClean="0"/>
              <a:t> melanoma. Such clinical concerns should lead to biopsy</a:t>
            </a:r>
            <a:endParaRPr lang="en-US" dirty="0" smtClean="0"/>
          </a:p>
          <a:p>
            <a:r>
              <a:rPr lang="en-US" dirty="0" err="1" smtClean="0"/>
              <a:t>Hypopigmentation</a:t>
            </a: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47800" y="520488"/>
            <a:ext cx="6248400" cy="5817025"/>
          </a:xfrm>
          <a:prstGeom prst="rect">
            <a:avLst/>
          </a:prstGeom>
          <a:noFill/>
          <a:ln w="9525">
            <a:noFill/>
            <a:miter lim="800000"/>
            <a:headEnd/>
            <a:tailEnd/>
          </a:ln>
          <a:effec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219200" y="1066800"/>
            <a:ext cx="6493293" cy="3429000"/>
          </a:xfrm>
          <a:prstGeom prst="rect">
            <a:avLst/>
          </a:prstGeom>
          <a:noFill/>
          <a:ln w="9525">
            <a:noFill/>
            <a:miter lim="800000"/>
            <a:headEnd/>
            <a:tailEnd/>
          </a:ln>
          <a:effec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347788" y="1128713"/>
            <a:ext cx="6448425" cy="46005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Topical treatment includes emollients, soap substitutes, corticosteroids combined with antibiotic and antifungal agents or weak tar solutions</a:t>
            </a:r>
          </a:p>
          <a:p>
            <a:r>
              <a:rPr lang="en-US" dirty="0" smtClean="0"/>
              <a:t>Strong crude tar preparations should be avoided at this site given that </a:t>
            </a:r>
            <a:r>
              <a:rPr lang="en-US" dirty="0" err="1" smtClean="0"/>
              <a:t>ano</a:t>
            </a:r>
            <a:r>
              <a:rPr lang="en-US" dirty="0" smtClean="0"/>
              <a:t>‐genital skin has a propensity to increased absorption of topical agents and because of the risk of genital cancer; one of the first occupational diseases described was scrotal carcinoma in chimney sweeps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err="1" smtClean="0"/>
              <a:t>Dithranol</a:t>
            </a:r>
            <a:r>
              <a:rPr lang="en-US" dirty="0" smtClean="0"/>
              <a:t> is usually avoided in this region</a:t>
            </a:r>
          </a:p>
          <a:p>
            <a:r>
              <a:rPr lang="en-US" dirty="0" smtClean="0"/>
              <a:t>vitamin D analogue </a:t>
            </a:r>
            <a:r>
              <a:rPr lang="en-US" dirty="0" err="1" smtClean="0"/>
              <a:t>calcipotriol</a:t>
            </a:r>
            <a:r>
              <a:rPr lang="en-US" dirty="0" smtClean="0"/>
              <a:t> can be helpful</a:t>
            </a:r>
          </a:p>
          <a:p>
            <a:r>
              <a:rPr lang="en-US" dirty="0" smtClean="0"/>
              <a:t>Topical </a:t>
            </a:r>
            <a:r>
              <a:rPr lang="en-US" dirty="0" err="1" smtClean="0"/>
              <a:t>ciclosporin</a:t>
            </a:r>
            <a:r>
              <a:rPr lang="en-US" dirty="0" smtClean="0"/>
              <a:t> (100 mg/</a:t>
            </a:r>
            <a:r>
              <a:rPr lang="en-US" dirty="0" err="1" smtClean="0"/>
              <a:t>mL</a:t>
            </a:r>
            <a:r>
              <a:rPr lang="en-US" dirty="0" smtClean="0"/>
              <a:t> in wet dressings three times daily) has been advocated </a:t>
            </a:r>
          </a:p>
          <a:p>
            <a:r>
              <a:rPr lang="en-US" dirty="0" smtClean="0"/>
              <a:t>Topical </a:t>
            </a:r>
            <a:r>
              <a:rPr lang="en-US" dirty="0" err="1" smtClean="0"/>
              <a:t>calcineurin</a:t>
            </a:r>
            <a:r>
              <a:rPr lang="en-US" dirty="0" smtClean="0"/>
              <a:t> inhibitors may be helpful and appear to be well tolerated but should be used with circumspection in the uncircumcised because of the </a:t>
            </a:r>
            <a:r>
              <a:rPr lang="en-US" dirty="0" err="1" smtClean="0"/>
              <a:t>squamous</a:t>
            </a:r>
            <a:r>
              <a:rPr lang="en-US" dirty="0" smtClean="0"/>
              <a:t> cancer risk</a:t>
            </a:r>
          </a:p>
          <a:p>
            <a:r>
              <a:rPr lang="en-US" dirty="0" smtClean="0"/>
              <a:t>Phototherapy is contraindicated because of the risk of </a:t>
            </a:r>
            <a:r>
              <a:rPr lang="en-US" dirty="0" err="1" smtClean="0"/>
              <a:t>ano</a:t>
            </a:r>
            <a:r>
              <a:rPr lang="en-US" dirty="0" smtClean="0"/>
              <a:t>‐genital cancer</a:t>
            </a:r>
          </a:p>
          <a:p>
            <a:r>
              <a:rPr lang="en-US" dirty="0" smtClean="0"/>
              <a:t>Severe cases is indication for systemic treatment</a:t>
            </a:r>
          </a:p>
          <a:p>
            <a:r>
              <a:rPr lang="en-US" dirty="0" err="1" smtClean="0"/>
              <a:t>Circinate</a:t>
            </a:r>
            <a:r>
              <a:rPr lang="en-US" dirty="0" smtClean="0"/>
              <a:t> </a:t>
            </a:r>
            <a:r>
              <a:rPr lang="en-US" dirty="0" err="1" smtClean="0"/>
              <a:t>balanitis</a:t>
            </a:r>
            <a:r>
              <a:rPr lang="en-US" dirty="0" smtClean="0"/>
              <a:t> responds to topical </a:t>
            </a:r>
            <a:r>
              <a:rPr lang="en-US" dirty="0" err="1" smtClean="0"/>
              <a:t>calcineurin</a:t>
            </a:r>
            <a:r>
              <a:rPr lang="en-US" dirty="0" smtClean="0"/>
              <a:t> inhibitors.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and </a:t>
            </a:r>
            <a:r>
              <a:rPr lang="en-US" dirty="0" err="1" smtClean="0"/>
              <a:t>artefact</a:t>
            </a:r>
            <a:endParaRPr lang="en-US" dirty="0"/>
          </a:p>
        </p:txBody>
      </p:sp>
      <p:sp>
        <p:nvSpPr>
          <p:cNvPr id="3" name="Content Placeholder 2"/>
          <p:cNvSpPr>
            <a:spLocks noGrp="1"/>
          </p:cNvSpPr>
          <p:nvPr>
            <p:ph idx="1"/>
          </p:nvPr>
        </p:nvSpPr>
        <p:spPr/>
        <p:txBody>
          <a:bodyPr/>
          <a:lstStyle/>
          <a:p>
            <a:r>
              <a:rPr lang="en-US" dirty="0" smtClean="0"/>
              <a:t>Penile </a:t>
            </a:r>
            <a:r>
              <a:rPr lang="en-US" dirty="0" err="1" smtClean="0"/>
              <a:t>haematoma</a:t>
            </a:r>
            <a:r>
              <a:rPr lang="en-US" dirty="0" smtClean="0"/>
              <a:t> and rupture</a:t>
            </a:r>
          </a:p>
          <a:p>
            <a:r>
              <a:rPr lang="en-US" dirty="0" err="1" smtClean="0"/>
              <a:t>Sclerosing</a:t>
            </a:r>
            <a:r>
              <a:rPr lang="en-US" dirty="0" smtClean="0"/>
              <a:t> </a:t>
            </a:r>
            <a:r>
              <a:rPr lang="en-US" dirty="0" err="1" smtClean="0"/>
              <a:t>lymphangitis</a:t>
            </a:r>
            <a:endParaRPr lang="en-US" dirty="0" smtClean="0"/>
          </a:p>
          <a:p>
            <a:r>
              <a:rPr lang="en-US" dirty="0" smtClean="0"/>
              <a:t>Strangulation of the penis</a:t>
            </a:r>
          </a:p>
          <a:p>
            <a:r>
              <a:rPr lang="en-US" dirty="0" smtClean="0"/>
              <a:t>Foreign body</a:t>
            </a:r>
          </a:p>
          <a:p>
            <a:r>
              <a:rPr lang="en-US" dirty="0" err="1" smtClean="0"/>
              <a:t>Lipogranuloma</a:t>
            </a:r>
            <a:endParaRPr lang="en-US" dirty="0" smtClean="0"/>
          </a:p>
          <a:p>
            <a:r>
              <a:rPr lang="en-US" dirty="0" smtClean="0"/>
              <a:t>Dermatitis </a:t>
            </a:r>
            <a:r>
              <a:rPr lang="en-US" dirty="0" err="1" smtClean="0"/>
              <a:t>artefacta</a:t>
            </a:r>
            <a:r>
              <a:rPr lang="en-US" dirty="0" smtClean="0"/>
              <a:t> and mutilation</a:t>
            </a:r>
          </a:p>
          <a:p>
            <a:r>
              <a:rPr lang="en-US" dirty="0" smtClean="0"/>
              <a:t>Child abuse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Eczema</a:t>
            </a:r>
            <a:endParaRPr lang="en-US" dirty="0"/>
          </a:p>
        </p:txBody>
      </p:sp>
      <p:sp>
        <p:nvSpPr>
          <p:cNvPr id="3" name="Content Placeholder 2"/>
          <p:cNvSpPr>
            <a:spLocks noGrp="1"/>
          </p:cNvSpPr>
          <p:nvPr>
            <p:ph idx="1"/>
          </p:nvPr>
        </p:nvSpPr>
        <p:spPr/>
        <p:txBody>
          <a:bodyPr>
            <a:normAutofit fontScale="92500"/>
          </a:bodyPr>
          <a:lstStyle/>
          <a:p>
            <a:r>
              <a:rPr lang="en-US" b="1" dirty="0" smtClean="0"/>
              <a:t>Eczematous </a:t>
            </a:r>
            <a:r>
              <a:rPr lang="en-US" b="1" dirty="0" err="1" smtClean="0"/>
              <a:t>dermatoses</a:t>
            </a:r>
            <a:endParaRPr lang="en-US" b="1" dirty="0"/>
          </a:p>
          <a:p>
            <a:r>
              <a:rPr lang="en-US" dirty="0" smtClean="0"/>
              <a:t>Itching and </a:t>
            </a:r>
            <a:r>
              <a:rPr lang="en-US" dirty="0" err="1" smtClean="0"/>
              <a:t>lichenification</a:t>
            </a:r>
            <a:r>
              <a:rPr lang="en-US" dirty="0" smtClean="0"/>
              <a:t>, particularly around the scrotum, are common presenting problems</a:t>
            </a:r>
          </a:p>
          <a:p>
            <a:r>
              <a:rPr lang="en-US" dirty="0" smtClean="0"/>
              <a:t>Contributory factors include pre‐ existing </a:t>
            </a:r>
            <a:r>
              <a:rPr lang="en-US" dirty="0" err="1" smtClean="0"/>
              <a:t>dermatoses</a:t>
            </a:r>
            <a:r>
              <a:rPr lang="en-US" dirty="0" smtClean="0"/>
              <a:t> such as </a:t>
            </a:r>
            <a:r>
              <a:rPr lang="en-US" dirty="0" err="1" smtClean="0"/>
              <a:t>xerosis</a:t>
            </a:r>
            <a:r>
              <a:rPr lang="en-US" dirty="0" smtClean="0"/>
              <a:t>, </a:t>
            </a:r>
            <a:r>
              <a:rPr lang="en-US" dirty="0" err="1" smtClean="0"/>
              <a:t>atopy</a:t>
            </a:r>
            <a:r>
              <a:rPr lang="en-US" dirty="0" smtClean="0"/>
              <a:t> and psoriasis, sedentary occupations, motor car and </a:t>
            </a:r>
            <a:r>
              <a:rPr lang="en-US" dirty="0" err="1" smtClean="0"/>
              <a:t>aeroplane</a:t>
            </a:r>
            <a:r>
              <a:rPr lang="en-US" dirty="0" smtClean="0"/>
              <a:t> travel, and tight underclothing and trousers</a:t>
            </a:r>
          </a:p>
          <a:p>
            <a:r>
              <a:rPr lang="en-US" dirty="0" smtClean="0"/>
              <a:t>Irritation is a key adverse exogenous influence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47800" y="934082"/>
            <a:ext cx="6177626" cy="493331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Lichen simplex </a:t>
            </a:r>
            <a:endParaRPr lang="en-US" b="1" dirty="0"/>
          </a:p>
          <a:p>
            <a:r>
              <a:rPr lang="en-US" dirty="0" smtClean="0"/>
              <a:t>common around the male genitalia</a:t>
            </a:r>
          </a:p>
          <a:p>
            <a:r>
              <a:rPr lang="en-US" dirty="0" smtClean="0"/>
              <a:t>not usually a flexural condition but can be seen on the penile shaft and scrotum</a:t>
            </a:r>
          </a:p>
          <a:p>
            <a:r>
              <a:rPr lang="en-US" dirty="0" smtClean="0"/>
              <a:t>Giant forms (of </a:t>
            </a:r>
            <a:r>
              <a:rPr lang="en-US" dirty="0" err="1" smtClean="0"/>
              <a:t>Pautrier</a:t>
            </a:r>
            <a:r>
              <a:rPr lang="en-US" dirty="0" smtClean="0"/>
              <a:t>) occur, giving a pineapple appearance .The skin may be broken by excoriations and become </a:t>
            </a:r>
            <a:r>
              <a:rPr lang="en-US" dirty="0" err="1" smtClean="0"/>
              <a:t>secondily</a:t>
            </a:r>
            <a:r>
              <a:rPr lang="en-US" dirty="0" smtClean="0"/>
              <a:t> </a:t>
            </a:r>
            <a:r>
              <a:rPr lang="en-US" dirty="0" err="1" smtClean="0"/>
              <a:t>impetiginized</a:t>
            </a:r>
            <a:r>
              <a:rPr lang="en-US" dirty="0" smtClean="0"/>
              <a:t> or colonized by Candida</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24000" y="1102097"/>
            <a:ext cx="6840935" cy="522250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Allergic contact dermatitis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risks of allergic contact dermatitis </a:t>
            </a:r>
          </a:p>
          <a:p>
            <a:r>
              <a:rPr lang="en-US" dirty="0" smtClean="0"/>
              <a:t> (</a:t>
            </a:r>
            <a:r>
              <a:rPr lang="en-US" dirty="0" err="1" smtClean="0"/>
              <a:t>i</a:t>
            </a:r>
            <a:r>
              <a:rPr lang="en-US" dirty="0" smtClean="0"/>
              <a:t>) direct contact with the allergen (e.g. medicaments – even coal tar allergy has been reported, contraceptive usage and prosthetic limbs in amputees</a:t>
            </a:r>
          </a:p>
          <a:p>
            <a:r>
              <a:rPr lang="en-US" dirty="0" smtClean="0"/>
              <a:t>(ii) transfer of allergen (e.g. </a:t>
            </a:r>
            <a:r>
              <a:rPr lang="en-US" dirty="0" err="1" smtClean="0"/>
              <a:t>urushiol</a:t>
            </a:r>
            <a:r>
              <a:rPr lang="en-US" dirty="0" smtClean="0"/>
              <a:t> as in poison oak, poison ivy and poison sumac dermatitis) to the genitalia and possibly subsequent exposure to sunlight (e.g. </a:t>
            </a:r>
            <a:r>
              <a:rPr lang="en-US" dirty="0" err="1" smtClean="0"/>
              <a:t>psoralens</a:t>
            </a:r>
            <a:r>
              <a:rPr lang="en-US" dirty="0" smtClean="0"/>
              <a:t> from fig or citrus plants, as in </a:t>
            </a:r>
            <a:r>
              <a:rPr lang="en-US" dirty="0" err="1" smtClean="0"/>
              <a:t>phytodermatitis</a:t>
            </a:r>
            <a:endParaRPr lang="en-US" dirty="0"/>
          </a:p>
          <a:p>
            <a:r>
              <a:rPr lang="en-US" dirty="0" smtClean="0"/>
              <a:t>(iii) involvement in a more generalized eczematous response (e.g. to a medicament or dressing used on venous eczema or ulceration, as in the </a:t>
            </a:r>
            <a:r>
              <a:rPr lang="en-US" dirty="0" err="1" smtClean="0"/>
              <a:t>autosensitization</a:t>
            </a:r>
            <a:r>
              <a:rPr lang="en-US" dirty="0" smtClean="0"/>
              <a:t>/secondary spread/secondary generalization syndrome).].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Eczematous </a:t>
            </a:r>
            <a:r>
              <a:rPr lang="en-US" dirty="0" err="1" smtClean="0"/>
              <a:t>symptomatology</a:t>
            </a:r>
            <a:r>
              <a:rPr lang="en-US" dirty="0" smtClean="0"/>
              <a:t> can appear approximately 1 week after first contact with the allergen if previously </a:t>
            </a:r>
            <a:r>
              <a:rPr lang="en-US" dirty="0" err="1" smtClean="0"/>
              <a:t>unsensitized</a:t>
            </a:r>
            <a:r>
              <a:rPr lang="en-US" dirty="0" smtClean="0"/>
              <a:t>, or within a few hours if already allergic</a:t>
            </a:r>
          </a:p>
          <a:p>
            <a:r>
              <a:rPr lang="en-US" dirty="0" smtClean="0"/>
              <a:t>The patient may present with </a:t>
            </a:r>
            <a:r>
              <a:rPr lang="en-US" dirty="0" err="1" smtClean="0"/>
              <a:t>pruritus</a:t>
            </a:r>
            <a:r>
              <a:rPr lang="en-US" dirty="0" smtClean="0"/>
              <a:t> </a:t>
            </a:r>
            <a:r>
              <a:rPr lang="en-US" dirty="0" err="1" smtClean="0"/>
              <a:t>ani</a:t>
            </a:r>
            <a:r>
              <a:rPr lang="en-US" dirty="0" smtClean="0"/>
              <a:t> or </a:t>
            </a:r>
            <a:r>
              <a:rPr lang="en-US" dirty="0" err="1" smtClean="0"/>
              <a:t>paraphimosis</a:t>
            </a:r>
            <a:r>
              <a:rPr lang="en-US" dirty="0" smtClean="0"/>
              <a:t>  </a:t>
            </a:r>
          </a:p>
          <a:p>
            <a:r>
              <a:rPr lang="en-US" dirty="0" smtClean="0"/>
              <a:t>More immediate </a:t>
            </a:r>
            <a:r>
              <a:rPr lang="en-US" dirty="0" err="1" smtClean="0"/>
              <a:t>symptomatology</a:t>
            </a:r>
            <a:r>
              <a:rPr lang="en-US" dirty="0" smtClean="0"/>
              <a:t> and acute </a:t>
            </a:r>
            <a:r>
              <a:rPr lang="en-US" dirty="0" err="1" smtClean="0"/>
              <a:t>erythema</a:t>
            </a:r>
            <a:r>
              <a:rPr lang="en-US" dirty="0" smtClean="0"/>
              <a:t> and </a:t>
            </a:r>
            <a:r>
              <a:rPr lang="en-US" dirty="0" err="1" smtClean="0"/>
              <a:t>angio‐oedema</a:t>
            </a:r>
            <a:r>
              <a:rPr lang="en-US" dirty="0" smtClean="0"/>
              <a:t> suggest a contact </a:t>
            </a:r>
            <a:r>
              <a:rPr lang="en-US" dirty="0" err="1" smtClean="0"/>
              <a:t>urticaria</a:t>
            </a:r>
            <a:r>
              <a:rPr lang="en-US" dirty="0" smtClean="0"/>
              <a:t>, which can occur with some of the rubber constituents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Atopic eczema</a:t>
            </a:r>
            <a:endParaRPr lang="en-US" dirty="0"/>
          </a:p>
        </p:txBody>
      </p:sp>
      <p:sp>
        <p:nvSpPr>
          <p:cNvPr id="3" name="Content Placeholder 2"/>
          <p:cNvSpPr>
            <a:spLocks noGrp="1"/>
          </p:cNvSpPr>
          <p:nvPr>
            <p:ph idx="1"/>
          </p:nvPr>
        </p:nvSpPr>
        <p:spPr/>
        <p:txBody>
          <a:bodyPr>
            <a:normAutofit fontScale="92500"/>
          </a:bodyPr>
          <a:lstStyle/>
          <a:p>
            <a:r>
              <a:rPr lang="en-US" dirty="0" smtClean="0"/>
              <a:t>Genital skin disease caused by atopic eczema is not uncommon but rarely occurs in isolation, unlike other common chronic </a:t>
            </a:r>
            <a:r>
              <a:rPr lang="en-US" dirty="0" err="1" smtClean="0"/>
              <a:t>dermatoses</a:t>
            </a:r>
            <a:r>
              <a:rPr lang="en-US" dirty="0" smtClean="0"/>
              <a:t> such as </a:t>
            </a:r>
            <a:r>
              <a:rPr lang="en-US" dirty="0" err="1" smtClean="0"/>
              <a:t>seborrhoeic</a:t>
            </a:r>
            <a:r>
              <a:rPr lang="en-US" dirty="0" smtClean="0"/>
              <a:t> dermatitis and psoriasis</a:t>
            </a:r>
          </a:p>
          <a:p>
            <a:r>
              <a:rPr lang="en-US" dirty="0" smtClean="0"/>
              <a:t>Evidence of </a:t>
            </a:r>
            <a:r>
              <a:rPr lang="en-US" dirty="0" err="1" smtClean="0"/>
              <a:t>atopy</a:t>
            </a:r>
            <a:r>
              <a:rPr lang="en-US" dirty="0" smtClean="0"/>
              <a:t> was found in a possible 67% of a total of 72% of patients diagnosed as having irritant dermatitis from a consecutive series of men presenting to a </a:t>
            </a:r>
            <a:r>
              <a:rPr lang="en-US" dirty="0" err="1" smtClean="0"/>
              <a:t>genito</a:t>
            </a:r>
            <a:r>
              <a:rPr lang="en-US" dirty="0" smtClean="0"/>
              <a:t>‐urinary clinic with ‘</a:t>
            </a:r>
            <a:r>
              <a:rPr lang="en-US" dirty="0" err="1" smtClean="0"/>
              <a:t>balanitis</a:t>
            </a:r>
            <a:r>
              <a:rPr lang="en-US" dirty="0" smtClean="0"/>
              <a:t>’ – probably </a:t>
            </a:r>
            <a:r>
              <a:rPr lang="en-US" dirty="0" err="1" smtClean="0"/>
              <a:t>balanoposthitis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84200" y="1143000"/>
            <a:ext cx="8108527" cy="4648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Radiodermatitis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Radiodermatitis</a:t>
            </a:r>
            <a:r>
              <a:rPr lang="en-US" dirty="0" smtClean="0"/>
              <a:t> is not usually a diagnostic challenge or a therapeutic problem in the acute stage after radiotherapy to the </a:t>
            </a:r>
            <a:r>
              <a:rPr lang="en-US" dirty="0" err="1" smtClean="0"/>
              <a:t>ano</a:t>
            </a:r>
            <a:r>
              <a:rPr lang="en-US" dirty="0" smtClean="0"/>
              <a:t>‐ genital skin for skin disease or internal cancer. In the chronic state, there may be </a:t>
            </a:r>
            <a:r>
              <a:rPr lang="en-US" dirty="0" err="1" smtClean="0"/>
              <a:t>pruritus</a:t>
            </a:r>
            <a:r>
              <a:rPr lang="en-US" dirty="0" smtClean="0"/>
              <a:t> together with the typical </a:t>
            </a:r>
            <a:r>
              <a:rPr lang="en-US" dirty="0" err="1" smtClean="0"/>
              <a:t>poikiloderm</a:t>
            </a:r>
            <a:endParaRPr lang="en-US" dirty="0" smtClean="0"/>
          </a:p>
          <a:p>
            <a:r>
              <a:rPr lang="en-US" dirty="0" smtClean="0"/>
              <a:t>Radiotherapy has been used for the treatment of numerous </a:t>
            </a:r>
            <a:r>
              <a:rPr lang="en-US" dirty="0" err="1" smtClean="0"/>
              <a:t>ano</a:t>
            </a:r>
            <a:r>
              <a:rPr lang="en-US" dirty="0" smtClean="0"/>
              <a:t>‐genital </a:t>
            </a:r>
            <a:r>
              <a:rPr lang="en-US" dirty="0" err="1" smtClean="0"/>
              <a:t>dermatoses</a:t>
            </a:r>
            <a:r>
              <a:rPr lang="en-US" dirty="0" smtClean="0"/>
              <a:t> over the years, including Bowen disease, </a:t>
            </a:r>
            <a:r>
              <a:rPr lang="en-US" dirty="0" err="1" smtClean="0"/>
              <a:t>erythroplasia</a:t>
            </a:r>
            <a:r>
              <a:rPr lang="en-US" dirty="0" smtClean="0"/>
              <a:t> of </a:t>
            </a:r>
            <a:r>
              <a:rPr lang="en-US" dirty="0" err="1" smtClean="0"/>
              <a:t>Queyrat</a:t>
            </a:r>
            <a:r>
              <a:rPr lang="en-US" dirty="0" smtClean="0"/>
              <a:t>, </a:t>
            </a:r>
            <a:r>
              <a:rPr lang="en-US" dirty="0" err="1" smtClean="0"/>
              <a:t>squamous</a:t>
            </a:r>
            <a:r>
              <a:rPr lang="en-US" dirty="0" smtClean="0"/>
              <a:t> carcinoma, psoriasis, </a:t>
            </a:r>
            <a:r>
              <a:rPr lang="en-US" dirty="0" err="1" smtClean="0"/>
              <a:t>Peyronie</a:t>
            </a:r>
            <a:r>
              <a:rPr lang="en-US" dirty="0" smtClean="0"/>
              <a:t> disease and </a:t>
            </a:r>
            <a:r>
              <a:rPr lang="en-US" dirty="0" err="1" smtClean="0"/>
              <a:t>pruritus</a:t>
            </a:r>
            <a:r>
              <a:rPr lang="en-US" dirty="0" smtClean="0"/>
              <a:t> </a:t>
            </a:r>
            <a:r>
              <a:rPr lang="en-US" dirty="0" err="1" smtClean="0"/>
              <a:t>ani</a:t>
            </a:r>
            <a:endParaRPr lang="en-US" dirty="0"/>
          </a:p>
          <a:p>
            <a:r>
              <a:rPr lang="en-US" dirty="0" smtClean="0"/>
              <a:t>Radiotherapy confers a long‐term increased risk of skin cancer, especially basal cell carcinoma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Seborrhoeic</a:t>
            </a:r>
            <a:r>
              <a:rPr lang="en-US" dirty="0" smtClean="0"/>
              <a:t> dermatitis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Genital involvement is frequent with this common </a:t>
            </a:r>
            <a:r>
              <a:rPr lang="en-US" dirty="0" err="1" smtClean="0"/>
              <a:t>dermatosis</a:t>
            </a:r>
            <a:endParaRPr lang="en-US" dirty="0" smtClean="0"/>
          </a:p>
          <a:p>
            <a:r>
              <a:rPr lang="en-US" dirty="0" smtClean="0"/>
              <a:t>The groins and penis may be the only sites involved</a:t>
            </a:r>
          </a:p>
          <a:p>
            <a:r>
              <a:rPr lang="en-US" dirty="0" smtClean="0"/>
              <a:t>A good history (including family history) and careful examination of other sites typically affected aid the diagnosis</a:t>
            </a:r>
          </a:p>
          <a:p>
            <a:r>
              <a:rPr lang="en-US" dirty="0" smtClean="0"/>
              <a:t>On the scalp, the face, in the flexures and at </a:t>
            </a:r>
            <a:r>
              <a:rPr lang="en-US" dirty="0" err="1" smtClean="0"/>
              <a:t>ano</a:t>
            </a:r>
            <a:r>
              <a:rPr lang="en-US" dirty="0" smtClean="0"/>
              <a:t>‐genital sites </a:t>
            </a:r>
            <a:r>
              <a:rPr lang="en-US" dirty="0" err="1" smtClean="0"/>
              <a:t>seborrhoeic</a:t>
            </a:r>
            <a:r>
              <a:rPr lang="en-US" dirty="0" smtClean="0"/>
              <a:t> dermatitis and psoriasis may be indistinguishable.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Penile </a:t>
            </a:r>
            <a:r>
              <a:rPr lang="en-US" dirty="0" err="1" smtClean="0"/>
              <a:t>haematoma</a:t>
            </a:r>
            <a:r>
              <a:rPr lang="en-US" dirty="0" smtClean="0"/>
              <a:t> and rupture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genitals may be readily traumatized, including by sexual activity</a:t>
            </a:r>
          </a:p>
          <a:p>
            <a:r>
              <a:rPr lang="en-US" dirty="0" smtClean="0"/>
              <a:t>The penis is very vascular but </a:t>
            </a:r>
            <a:r>
              <a:rPr lang="en-US" dirty="0" err="1" smtClean="0"/>
              <a:t>haematoma</a:t>
            </a:r>
            <a:r>
              <a:rPr lang="en-US" dirty="0" smtClean="0"/>
              <a:t> formation and ‘fracture’ (penile rupture) are quite rare</a:t>
            </a:r>
          </a:p>
          <a:p>
            <a:r>
              <a:rPr lang="en-US" dirty="0" smtClean="0"/>
              <a:t>Pain, swelling and deformity associated with the history of a cracking noise during strenuous or contorted intercourse characterize the diagnosis</a:t>
            </a:r>
          </a:p>
          <a:p>
            <a:r>
              <a:rPr lang="en-US" dirty="0" smtClean="0"/>
              <a:t> Splitting of the tunica </a:t>
            </a:r>
            <a:r>
              <a:rPr lang="en-US" dirty="0" err="1" smtClean="0"/>
              <a:t>albuginea</a:t>
            </a:r>
            <a:r>
              <a:rPr lang="en-US" dirty="0" smtClean="0"/>
              <a:t> of the corpus </a:t>
            </a:r>
            <a:r>
              <a:rPr lang="en-US" dirty="0" err="1" smtClean="0"/>
              <a:t>cavernosum</a:t>
            </a:r>
            <a:r>
              <a:rPr lang="en-US" dirty="0" smtClean="0"/>
              <a:t> can result in urethral damage, </a:t>
            </a:r>
            <a:r>
              <a:rPr lang="en-US" dirty="0" err="1" smtClean="0"/>
              <a:t>haematoma</a:t>
            </a:r>
            <a:r>
              <a:rPr lang="en-US" dirty="0" smtClean="0"/>
              <a:t> and retention</a:t>
            </a:r>
          </a:p>
          <a:p>
            <a:r>
              <a:rPr lang="en-US" dirty="0" smtClean="0"/>
              <a:t>The prognosis is generally good but </a:t>
            </a:r>
            <a:r>
              <a:rPr lang="en-US" dirty="0" err="1" smtClean="0"/>
              <a:t>Peyronie</a:t>
            </a:r>
            <a:r>
              <a:rPr lang="en-US" dirty="0" smtClean="0"/>
              <a:t> disease can occur</a:t>
            </a:r>
          </a:p>
          <a:p>
            <a:r>
              <a:rPr lang="en-US" dirty="0" smtClean="0"/>
              <a:t>Injection of drugs for erectile dysfunction can be complicated by </a:t>
            </a:r>
            <a:r>
              <a:rPr lang="en-US" dirty="0" err="1" smtClean="0"/>
              <a:t>haematoma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The diagnosis is usually clinical</a:t>
            </a:r>
          </a:p>
          <a:p>
            <a:r>
              <a:rPr lang="en-US" dirty="0" smtClean="0"/>
              <a:t>Biopsy is rarely required</a:t>
            </a:r>
          </a:p>
          <a:p>
            <a:r>
              <a:rPr lang="en-US" dirty="0" smtClean="0"/>
              <a:t>Patch testing may be suggested for cases suspicious of a contact precipitant.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dirty="0" smtClean="0"/>
          </a:p>
          <a:p>
            <a:r>
              <a:rPr lang="en-US" dirty="0" smtClean="0"/>
              <a:t>Irritants should be identified and eliminated or reduced</a:t>
            </a:r>
          </a:p>
          <a:p>
            <a:r>
              <a:rPr lang="en-US" dirty="0" smtClean="0"/>
              <a:t>Advice is given about soap substitutes, moisturizers, towels and toilet paper</a:t>
            </a:r>
          </a:p>
          <a:p>
            <a:r>
              <a:rPr lang="en-US" dirty="0" smtClean="0"/>
              <a:t>Topical corticosteroid ointments, with or without antibiotic and </a:t>
            </a:r>
            <a:r>
              <a:rPr lang="en-US" dirty="0" err="1" smtClean="0"/>
              <a:t>anticandidal</a:t>
            </a:r>
            <a:r>
              <a:rPr lang="en-US" dirty="0" smtClean="0"/>
              <a:t> agents</a:t>
            </a:r>
          </a:p>
          <a:p>
            <a:r>
              <a:rPr lang="en-US" dirty="0" smtClean="0"/>
              <a:t>Oral antihistamines</a:t>
            </a:r>
          </a:p>
          <a:p>
            <a:r>
              <a:rPr lang="en-US" dirty="0" smtClean="0"/>
              <a:t>No treatment of </a:t>
            </a:r>
            <a:r>
              <a:rPr lang="en-US" dirty="0" err="1" smtClean="0"/>
              <a:t>seborrhoeic</a:t>
            </a:r>
            <a:r>
              <a:rPr lang="en-US" dirty="0" smtClean="0"/>
              <a:t> dermatitis may be required other than reassurance that it is not sexually transmitted or related to poor hygiene</a:t>
            </a:r>
          </a:p>
          <a:p>
            <a:r>
              <a:rPr lang="en-US" dirty="0" smtClean="0"/>
              <a:t>Topical local </a:t>
            </a:r>
            <a:r>
              <a:rPr lang="en-US" dirty="0" err="1" smtClean="0"/>
              <a:t>anaesthetics</a:t>
            </a:r>
            <a:r>
              <a:rPr lang="en-US" dirty="0" smtClean="0"/>
              <a:t> should be avoided because of the risk of sensitization</a:t>
            </a:r>
          </a:p>
          <a:p>
            <a:r>
              <a:rPr lang="en-US" dirty="0" smtClean="0"/>
              <a:t> secondary infection may be severe; a swab should be taken and oral antibiotics and oral </a:t>
            </a:r>
            <a:r>
              <a:rPr lang="en-US" dirty="0" err="1" smtClean="0"/>
              <a:t>antifungals</a:t>
            </a:r>
            <a:r>
              <a:rPr lang="en-US" dirty="0" smtClean="0"/>
              <a:t> prescribed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Zoon </a:t>
            </a:r>
            <a:r>
              <a:rPr lang="en-US" dirty="0" err="1" smtClean="0"/>
              <a:t>balanitis</a:t>
            </a:r>
            <a:endParaRPr lang="en-US" dirty="0"/>
          </a:p>
        </p:txBody>
      </p:sp>
      <p:sp>
        <p:nvSpPr>
          <p:cNvPr id="3" name="Content Placeholder 2"/>
          <p:cNvSpPr>
            <a:spLocks noGrp="1"/>
          </p:cNvSpPr>
          <p:nvPr>
            <p:ph idx="1"/>
          </p:nvPr>
        </p:nvSpPr>
        <p:spPr/>
        <p:txBody>
          <a:bodyPr>
            <a:normAutofit/>
          </a:bodyPr>
          <a:lstStyle/>
          <a:p>
            <a:r>
              <a:rPr lang="en-US" dirty="0" smtClean="0"/>
              <a:t>An asymptomatic, inflammatory and irritant condition of the </a:t>
            </a:r>
            <a:r>
              <a:rPr lang="en-US" dirty="0" err="1" smtClean="0"/>
              <a:t>glans</a:t>
            </a:r>
            <a:r>
              <a:rPr lang="en-US" dirty="0" smtClean="0"/>
              <a:t> and mucosal prepuce that is probably </a:t>
            </a:r>
            <a:r>
              <a:rPr lang="en-US" dirty="0" err="1" smtClean="0"/>
              <a:t>overdiagnosed</a:t>
            </a:r>
            <a:endParaRPr lang="en-US" dirty="0" smtClean="0"/>
          </a:p>
          <a:p>
            <a:r>
              <a:rPr lang="en-US" b="1" dirty="0" smtClean="0"/>
              <a:t>Epidemiology</a:t>
            </a:r>
            <a:r>
              <a:rPr lang="en-US" dirty="0" smtClean="0"/>
              <a:t> </a:t>
            </a:r>
            <a:endParaRPr lang="en-US" dirty="0"/>
          </a:p>
          <a:p>
            <a:r>
              <a:rPr lang="en-US" dirty="0" smtClean="0"/>
              <a:t>middle‐aged and older uncircumcised male although an analogous condition has been reported to afflict the vulva, mouth, lips  and epiglottis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chronic, reactive, principally irritant </a:t>
            </a:r>
            <a:r>
              <a:rPr lang="en-US" dirty="0" err="1" smtClean="0"/>
              <a:t>dermatosis</a:t>
            </a:r>
            <a:r>
              <a:rPr lang="en-US" dirty="0" smtClean="0"/>
              <a:t> brought about by a dysfunctional prepuce</a:t>
            </a:r>
          </a:p>
          <a:p>
            <a:r>
              <a:rPr lang="en-US" dirty="0" smtClean="0"/>
              <a:t>Retention of urine and </a:t>
            </a:r>
            <a:r>
              <a:rPr lang="en-US" dirty="0" err="1" smtClean="0"/>
              <a:t>squames</a:t>
            </a:r>
            <a:r>
              <a:rPr lang="en-US" dirty="0" smtClean="0"/>
              <a:t> between two tightly apposed and infrequently and inadequately separated and/or inappropriately bathed, commensally </a:t>
            </a:r>
            <a:r>
              <a:rPr lang="en-US" dirty="0" err="1" smtClean="0"/>
              <a:t>hypercolonized</a:t>
            </a:r>
            <a:r>
              <a:rPr lang="en-US" dirty="0" smtClean="0"/>
              <a:t>, </a:t>
            </a:r>
            <a:r>
              <a:rPr lang="en-US" dirty="0" err="1" smtClean="0"/>
              <a:t>desquamative</a:t>
            </a:r>
            <a:r>
              <a:rPr lang="en-US" dirty="0" smtClean="0"/>
              <a:t>, </a:t>
            </a:r>
            <a:r>
              <a:rPr lang="en-US" dirty="0" err="1" smtClean="0"/>
              <a:t>secretory</a:t>
            </a:r>
            <a:r>
              <a:rPr lang="en-US" dirty="0" smtClean="0"/>
              <a:t> epithelial surfaces leads to a disturbed ‘</a:t>
            </a:r>
            <a:r>
              <a:rPr lang="en-US" dirty="0" err="1" smtClean="0"/>
              <a:t>preputial</a:t>
            </a:r>
            <a:r>
              <a:rPr lang="en-US" dirty="0" smtClean="0"/>
              <a:t> ecology’ and excessive frictional trauma and irritation by urine </a:t>
            </a:r>
          </a:p>
          <a:p>
            <a:r>
              <a:rPr lang="en-US" dirty="0" smtClean="0"/>
              <a:t>Zoon </a:t>
            </a:r>
            <a:r>
              <a:rPr lang="en-US" dirty="0" err="1" smtClean="0"/>
              <a:t>balanitis</a:t>
            </a:r>
            <a:r>
              <a:rPr lang="en-US" dirty="0" smtClean="0"/>
              <a:t> is often located on the dorsal aspect of the </a:t>
            </a:r>
            <a:r>
              <a:rPr lang="en-US" dirty="0" err="1" smtClean="0"/>
              <a:t>glans</a:t>
            </a:r>
            <a:r>
              <a:rPr lang="en-US" dirty="0" smtClean="0"/>
              <a:t> and/or the adjacent prepuce, sites of maximal friction on foreskin retraction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normAutofit lnSpcReduction="10000"/>
          </a:bodyPr>
          <a:lstStyle/>
          <a:p>
            <a:r>
              <a:rPr lang="en-US" dirty="0" smtClean="0"/>
              <a:t>epidermal attenuation with absent granular and horny layers, and diamond‐ or lozenge‐shaped basal cell </a:t>
            </a:r>
            <a:r>
              <a:rPr lang="en-US" dirty="0" err="1" smtClean="0"/>
              <a:t>keratinocytes</a:t>
            </a:r>
            <a:r>
              <a:rPr lang="en-US" dirty="0" smtClean="0"/>
              <a:t> with sparse </a:t>
            </a:r>
            <a:r>
              <a:rPr lang="en-US" dirty="0" err="1" smtClean="0"/>
              <a:t>dyskeratosis</a:t>
            </a:r>
            <a:r>
              <a:rPr lang="en-US" dirty="0" smtClean="0"/>
              <a:t> and </a:t>
            </a:r>
            <a:r>
              <a:rPr lang="en-US" dirty="0" err="1" smtClean="0"/>
              <a:t>spongiosis</a:t>
            </a:r>
            <a:endParaRPr lang="en-US" dirty="0" smtClean="0"/>
          </a:p>
          <a:p>
            <a:r>
              <a:rPr lang="en-US" dirty="0" smtClean="0"/>
              <a:t>band of dermal infiltration with plasma cells of variable density</a:t>
            </a:r>
          </a:p>
          <a:p>
            <a:r>
              <a:rPr lang="en-US" dirty="0" err="1" smtClean="0"/>
              <a:t>Extravasated</a:t>
            </a:r>
            <a:r>
              <a:rPr lang="en-US" dirty="0" smtClean="0"/>
              <a:t> erythrocytes, </a:t>
            </a:r>
            <a:r>
              <a:rPr lang="en-US" dirty="0" err="1" smtClean="0"/>
              <a:t>haemosiderin</a:t>
            </a:r>
            <a:r>
              <a:rPr lang="en-US" dirty="0" smtClean="0"/>
              <a:t> and vascular proliferation are also seen</a:t>
            </a:r>
          </a:p>
          <a:p>
            <a:r>
              <a:rPr lang="en-US" dirty="0" smtClean="0"/>
              <a:t>plasma cell infiltrate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indolent and asymptomatic, although staining of the underclothes with blood has been reported</a:t>
            </a:r>
          </a:p>
          <a:p>
            <a:r>
              <a:rPr lang="en-US" dirty="0" smtClean="0"/>
              <a:t>Well‐ demarcated, glistening, moist, bright red or autumn brown patches involve the </a:t>
            </a:r>
            <a:r>
              <a:rPr lang="en-US" dirty="0" err="1" smtClean="0"/>
              <a:t>glans</a:t>
            </a:r>
            <a:r>
              <a:rPr lang="en-US" dirty="0" smtClean="0"/>
              <a:t> and visceral prepuce, with sparing of the keratinized penile shaft and foreskin</a:t>
            </a:r>
          </a:p>
          <a:p>
            <a:r>
              <a:rPr lang="en-US" dirty="0" smtClean="0"/>
              <a:t>The </a:t>
            </a:r>
            <a:r>
              <a:rPr lang="en-US" dirty="0" err="1" smtClean="0"/>
              <a:t>navicular</a:t>
            </a:r>
            <a:r>
              <a:rPr lang="en-US" dirty="0" smtClean="0"/>
              <a:t> </a:t>
            </a:r>
            <a:r>
              <a:rPr lang="en-US" dirty="0" err="1" smtClean="0"/>
              <a:t>fossa</a:t>
            </a:r>
            <a:r>
              <a:rPr lang="en-US" dirty="0" smtClean="0"/>
              <a:t> may be involved. Other signs include dark red stippling – ‘cayenne pepper spots’ – and </a:t>
            </a:r>
            <a:r>
              <a:rPr lang="en-US" dirty="0" err="1" smtClean="0"/>
              <a:t>purpura</a:t>
            </a:r>
            <a:r>
              <a:rPr lang="en-US" dirty="0" smtClean="0"/>
              <a:t> with </a:t>
            </a:r>
            <a:r>
              <a:rPr lang="en-US" dirty="0" err="1" smtClean="0"/>
              <a:t>haemosiderin</a:t>
            </a:r>
            <a:r>
              <a:rPr lang="en-US" dirty="0" smtClean="0"/>
              <a:t> deposition, solitary or multiple lesions of differing sizes (</a:t>
            </a:r>
            <a:r>
              <a:rPr lang="en-US" dirty="0" err="1" smtClean="0"/>
              <a:t>guttate</a:t>
            </a:r>
            <a:r>
              <a:rPr lang="en-US" dirty="0" smtClean="0"/>
              <a:t> or nummular), characteristically symmetrical about the axis of the coronal </a:t>
            </a:r>
            <a:r>
              <a:rPr lang="en-US" dirty="0" err="1" smtClean="0"/>
              <a:t>sulcus</a:t>
            </a:r>
            <a:r>
              <a:rPr lang="en-US" dirty="0" smtClean="0"/>
              <a:t> and ‘kissing’</a:t>
            </a:r>
          </a:p>
          <a:p>
            <a:r>
              <a:rPr lang="en-US" dirty="0" smtClean="0"/>
              <a:t>atypical or unusual morphology should be viewed with great suspicion and biopsied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19300" y="752475"/>
            <a:ext cx="5105400" cy="53530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lichen </a:t>
            </a:r>
            <a:r>
              <a:rPr lang="en-US" dirty="0" err="1" smtClean="0"/>
              <a:t>sclerosus</a:t>
            </a:r>
            <a:endParaRPr lang="en-US" dirty="0" smtClean="0"/>
          </a:p>
          <a:p>
            <a:r>
              <a:rPr lang="en-US" dirty="0" smtClean="0"/>
              <a:t>erosive lichen </a:t>
            </a:r>
            <a:r>
              <a:rPr lang="en-US" dirty="0" err="1" smtClean="0"/>
              <a:t>planus</a:t>
            </a:r>
            <a:endParaRPr lang="en-US" dirty="0" smtClean="0"/>
          </a:p>
          <a:p>
            <a:r>
              <a:rPr lang="en-US" dirty="0" smtClean="0"/>
              <a:t>Psoriasis</a:t>
            </a:r>
          </a:p>
          <a:p>
            <a:r>
              <a:rPr lang="en-US" dirty="0" err="1" smtClean="0"/>
              <a:t>seborrhoeic</a:t>
            </a:r>
            <a:r>
              <a:rPr lang="en-US" dirty="0" smtClean="0"/>
              <a:t> dermatitis</a:t>
            </a:r>
          </a:p>
          <a:p>
            <a:r>
              <a:rPr lang="en-US" dirty="0" smtClean="0"/>
              <a:t>contact dermatitis</a:t>
            </a:r>
          </a:p>
          <a:p>
            <a:r>
              <a:rPr lang="en-US" dirty="0" smtClean="0"/>
              <a:t>fixed drug eruption</a:t>
            </a:r>
          </a:p>
          <a:p>
            <a:r>
              <a:rPr lang="en-US" dirty="0" smtClean="0"/>
              <a:t>secondary syphilis</a:t>
            </a:r>
          </a:p>
          <a:p>
            <a:r>
              <a:rPr lang="en-US" dirty="0" err="1" smtClean="0"/>
              <a:t>histoplasmosis</a:t>
            </a:r>
            <a:r>
              <a:rPr lang="en-US" dirty="0" smtClean="0"/>
              <a:t> </a:t>
            </a:r>
          </a:p>
          <a:p>
            <a:r>
              <a:rPr lang="en-US" dirty="0" err="1" smtClean="0"/>
              <a:t>erythroplasia</a:t>
            </a:r>
            <a:r>
              <a:rPr lang="en-US" dirty="0" smtClean="0"/>
              <a:t> of </a:t>
            </a:r>
            <a:r>
              <a:rPr lang="en-US" dirty="0" err="1" smtClean="0"/>
              <a:t>Queyrat</a:t>
            </a:r>
            <a:endParaRPr lang="en-US" dirty="0"/>
          </a:p>
          <a:p>
            <a:r>
              <a:rPr lang="en-US" dirty="0" smtClean="0"/>
              <a:t>Kaposi sarcoma</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 The diagnosis is usually clinical.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457200" y="1600201"/>
            <a:ext cx="8229600" cy="4495800"/>
          </a:xfrm>
        </p:spPr>
        <p:txBody>
          <a:bodyPr>
            <a:normAutofit fontScale="77500" lnSpcReduction="20000"/>
          </a:bodyPr>
          <a:lstStyle/>
          <a:p>
            <a:r>
              <a:rPr lang="en-US" dirty="0" smtClean="0"/>
              <a:t>can improve with altered washing habits and the intermittent application of a mild or potent topical corticosteroid (with or without an antibiotic and </a:t>
            </a:r>
            <a:r>
              <a:rPr lang="en-US" dirty="0" err="1" smtClean="0"/>
              <a:t>anticandidal</a:t>
            </a:r>
            <a:r>
              <a:rPr lang="en-US" dirty="0" smtClean="0"/>
              <a:t> agent)</a:t>
            </a:r>
          </a:p>
          <a:p>
            <a:r>
              <a:rPr lang="en-US" dirty="0" smtClean="0"/>
              <a:t>it usually persists or relapses</a:t>
            </a:r>
          </a:p>
          <a:p>
            <a:r>
              <a:rPr lang="en-US" dirty="0" smtClean="0"/>
              <a:t>topical </a:t>
            </a:r>
            <a:r>
              <a:rPr lang="en-US" dirty="0" err="1" smtClean="0"/>
              <a:t>calcineurin</a:t>
            </a:r>
            <a:r>
              <a:rPr lang="en-US" dirty="0" smtClean="0"/>
              <a:t> </a:t>
            </a:r>
            <a:r>
              <a:rPr lang="en-US" dirty="0" err="1" smtClean="0"/>
              <a:t>inhibitors,but</a:t>
            </a:r>
            <a:r>
              <a:rPr lang="en-US" dirty="0" smtClean="0"/>
              <a:t> these agents should be used with circumspection in the setting of a dysfunctional foreskin and the attendant risk of penis cancer, long term</a:t>
            </a:r>
          </a:p>
          <a:p>
            <a:r>
              <a:rPr lang="en-US" dirty="0" smtClean="0"/>
              <a:t>erbium  :  YAG or carbon dioxide laser treatment is effective [8,23–26]</a:t>
            </a:r>
          </a:p>
          <a:p>
            <a:r>
              <a:rPr lang="en-US" dirty="0" smtClean="0"/>
              <a:t>efficacy with topical </a:t>
            </a:r>
            <a:r>
              <a:rPr lang="en-US" dirty="0" err="1" smtClean="0"/>
              <a:t>imiquimod</a:t>
            </a:r>
            <a:r>
              <a:rPr lang="en-US" dirty="0" smtClean="0"/>
              <a:t> 5%</a:t>
            </a:r>
          </a:p>
          <a:p>
            <a:r>
              <a:rPr lang="en-US" dirty="0" smtClean="0"/>
              <a:t>Circumcision is curative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Sclerosing</a:t>
            </a:r>
            <a:r>
              <a:rPr lang="en-US" dirty="0" smtClean="0"/>
              <a:t> </a:t>
            </a:r>
            <a:r>
              <a:rPr lang="en-US" dirty="0" err="1" smtClean="0"/>
              <a:t>lymphangitis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S</a:t>
            </a:r>
            <a:r>
              <a:rPr lang="en-US" dirty="0" err="1" smtClean="0"/>
              <a:t>erpiginous</a:t>
            </a:r>
            <a:r>
              <a:rPr lang="en-US" dirty="0" smtClean="0"/>
              <a:t> mass in the coronal </a:t>
            </a:r>
            <a:r>
              <a:rPr lang="en-US" dirty="0" err="1" smtClean="0"/>
              <a:t>sulcus</a:t>
            </a:r>
            <a:endParaRPr lang="en-US" dirty="0" smtClean="0"/>
          </a:p>
          <a:p>
            <a:r>
              <a:rPr lang="en-US" dirty="0" smtClean="0"/>
              <a:t>Lesion usually arises after prolonged or frequent sexual intercourse with a passive or unenthusiastic partner; subsequent sexual activity may result in tenderness and enlargement</a:t>
            </a:r>
          </a:p>
          <a:p>
            <a:r>
              <a:rPr lang="en-US" dirty="0" smtClean="0"/>
              <a:t>The circumferential scar left by circumcision may be a predisposing factor. There may be spontaneous resolution, or surgical excision may be needed</a:t>
            </a:r>
          </a:p>
          <a:p>
            <a:r>
              <a:rPr lang="en-US" dirty="0" smtClean="0"/>
              <a:t> </a:t>
            </a:r>
            <a:r>
              <a:rPr lang="en-US" dirty="0" err="1" smtClean="0"/>
              <a:t>Thrombophlebitis</a:t>
            </a:r>
            <a:r>
              <a:rPr lang="en-US" dirty="0" smtClean="0"/>
              <a:t> of superficial penile and scrotal veins is analogous to </a:t>
            </a:r>
            <a:r>
              <a:rPr lang="en-US" dirty="0" err="1" smtClean="0"/>
              <a:t>Mondor</a:t>
            </a:r>
            <a:r>
              <a:rPr lang="en-US" dirty="0" smtClean="0"/>
              <a:t> phlebitis of the chest wall, but it may be associated with </a:t>
            </a:r>
            <a:r>
              <a:rPr lang="en-US" dirty="0" err="1" smtClean="0"/>
              <a:t>polyarteritis</a:t>
            </a:r>
            <a:r>
              <a:rPr lang="en-US" dirty="0" smtClean="0"/>
              <a:t> </a:t>
            </a:r>
            <a:r>
              <a:rPr lang="en-US" dirty="0" err="1" smtClean="0"/>
              <a:t>nodosa</a:t>
            </a:r>
            <a:r>
              <a:rPr lang="en-US" dirty="0" smtClean="0"/>
              <a:t> and </a:t>
            </a:r>
            <a:r>
              <a:rPr lang="en-US" dirty="0" err="1" smtClean="0"/>
              <a:t>thromboangiitis</a:t>
            </a:r>
            <a:r>
              <a:rPr lang="en-US" dirty="0" smtClean="0"/>
              <a:t> </a:t>
            </a:r>
            <a:r>
              <a:rPr lang="en-US" dirty="0" err="1" smtClean="0"/>
              <a:t>obliterans</a:t>
            </a:r>
            <a:r>
              <a:rPr lang="en-US" dirty="0" smtClean="0"/>
              <a:t> </a:t>
            </a:r>
          </a:p>
          <a:p>
            <a:r>
              <a:rPr lang="en-US" dirty="0" smtClean="0"/>
              <a:t> Penile </a:t>
            </a:r>
            <a:r>
              <a:rPr lang="en-US" dirty="0" err="1" smtClean="0"/>
              <a:t>thrombophlebitis</a:t>
            </a:r>
            <a:r>
              <a:rPr lang="en-US" dirty="0" smtClean="0"/>
              <a:t> has been misdiagnosed as </a:t>
            </a:r>
            <a:r>
              <a:rPr lang="en-US" dirty="0" err="1" smtClean="0"/>
              <a:t>Peyronie</a:t>
            </a:r>
            <a:r>
              <a:rPr lang="en-US" dirty="0" smtClean="0"/>
              <a:t> disease, and has also been the initial manifestation of a </a:t>
            </a:r>
            <a:r>
              <a:rPr lang="en-US" dirty="0" err="1" smtClean="0"/>
              <a:t>paraneoplastic</a:t>
            </a:r>
            <a:r>
              <a:rPr lang="en-US" dirty="0" smtClean="0"/>
              <a:t> migratory </a:t>
            </a:r>
            <a:r>
              <a:rPr lang="en-US" dirty="0" err="1" smtClean="0"/>
              <a:t>thrombophlebitis</a:t>
            </a:r>
            <a:r>
              <a:rPr lang="en-US" dirty="0" smtClean="0"/>
              <a:t> resulting from pancreatic cancer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Lichen </a:t>
            </a:r>
            <a:r>
              <a:rPr lang="en-US" dirty="0" err="1" smtClean="0"/>
              <a:t>sclerosus</a:t>
            </a:r>
            <a:endParaRPr lang="en-US" dirty="0"/>
          </a:p>
        </p:txBody>
      </p:sp>
      <p:sp>
        <p:nvSpPr>
          <p:cNvPr id="3" name="Content Placeholder 2"/>
          <p:cNvSpPr>
            <a:spLocks noGrp="1"/>
          </p:cNvSpPr>
          <p:nvPr>
            <p:ph idx="1"/>
          </p:nvPr>
        </p:nvSpPr>
        <p:spPr/>
        <p:txBody>
          <a:bodyPr/>
          <a:lstStyle/>
          <a:p>
            <a:r>
              <a:rPr lang="en-US" dirty="0" smtClean="0"/>
              <a:t>Lichen </a:t>
            </a:r>
            <a:r>
              <a:rPr lang="en-US" dirty="0" err="1" smtClean="0"/>
              <a:t>sclerosus</a:t>
            </a:r>
            <a:r>
              <a:rPr lang="en-US" dirty="0" smtClean="0"/>
              <a:t> is a common inflammatory </a:t>
            </a:r>
            <a:r>
              <a:rPr lang="en-US" dirty="0" err="1" smtClean="0"/>
              <a:t>dermatosis</a:t>
            </a:r>
            <a:r>
              <a:rPr lang="en-US" dirty="0" smtClean="0"/>
              <a:t> with a predilection for </a:t>
            </a:r>
            <a:r>
              <a:rPr lang="en-US" dirty="0" err="1" smtClean="0"/>
              <a:t>ano</a:t>
            </a:r>
            <a:r>
              <a:rPr lang="en-US" dirty="0" smtClean="0"/>
              <a:t>‐genital skin </a:t>
            </a:r>
          </a:p>
          <a:p>
            <a:r>
              <a:rPr lang="en-US" b="1" dirty="0" smtClean="0"/>
              <a:t>Synonyms and inclusions</a:t>
            </a:r>
          </a:p>
          <a:p>
            <a:r>
              <a:rPr lang="en-US" dirty="0" smtClean="0"/>
              <a:t>Lichen </a:t>
            </a:r>
            <a:r>
              <a:rPr lang="en-US" dirty="0" err="1" smtClean="0"/>
              <a:t>sclerosus</a:t>
            </a:r>
            <a:r>
              <a:rPr lang="en-US" dirty="0" smtClean="0"/>
              <a:t> et </a:t>
            </a:r>
            <a:r>
              <a:rPr lang="en-US" dirty="0" err="1" smtClean="0"/>
              <a:t>atrophicus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Lichen </a:t>
            </a:r>
            <a:r>
              <a:rPr lang="en-US" dirty="0" err="1" smtClean="0"/>
              <a:t>sclerosus</a:t>
            </a:r>
            <a:r>
              <a:rPr lang="en-US" dirty="0" smtClean="0"/>
              <a:t> is a common </a:t>
            </a:r>
            <a:r>
              <a:rPr lang="en-US" dirty="0" err="1" smtClean="0"/>
              <a:t>dermatosis</a:t>
            </a:r>
            <a:r>
              <a:rPr lang="en-US" dirty="0" smtClean="0"/>
              <a:t> of the penis</a:t>
            </a:r>
          </a:p>
          <a:p>
            <a:r>
              <a:rPr lang="en-US" b="1" dirty="0" smtClean="0"/>
              <a:t>Epidemiology </a:t>
            </a:r>
          </a:p>
          <a:p>
            <a:r>
              <a:rPr lang="en-US" dirty="0" smtClean="0"/>
              <a:t>Genital lichen </a:t>
            </a:r>
            <a:r>
              <a:rPr lang="en-US" dirty="0" err="1" smtClean="0"/>
              <a:t>sclerosus</a:t>
            </a:r>
            <a:r>
              <a:rPr lang="en-US" dirty="0" smtClean="0"/>
              <a:t> is more common than </a:t>
            </a:r>
            <a:r>
              <a:rPr lang="en-US" dirty="0" err="1" smtClean="0"/>
              <a:t>extragenital</a:t>
            </a:r>
            <a:r>
              <a:rPr lang="en-US" dirty="0" smtClean="0"/>
              <a:t> or oral disease, but there may (rarely) be concomitant involvement of these sites</a:t>
            </a:r>
          </a:p>
          <a:p>
            <a:r>
              <a:rPr lang="en-US" dirty="0" smtClean="0"/>
              <a:t>In adults,  10 times more common in women than men. </a:t>
            </a:r>
            <a:r>
              <a:rPr lang="en-US" dirty="0" err="1" smtClean="0"/>
              <a:t>Perianal</a:t>
            </a:r>
            <a:r>
              <a:rPr lang="en-US" dirty="0" smtClean="0"/>
              <a:t> disease is very rare in the male</a:t>
            </a:r>
          </a:p>
          <a:p>
            <a:r>
              <a:rPr lang="en-US" dirty="0" smtClean="0"/>
              <a:t>age of presentation is bimodal</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fontScale="92500"/>
          </a:bodyPr>
          <a:lstStyle/>
          <a:p>
            <a:r>
              <a:rPr lang="en-US" dirty="0" smtClean="0"/>
              <a:t>Uncircumcised men</a:t>
            </a:r>
          </a:p>
          <a:p>
            <a:r>
              <a:rPr lang="en-US" dirty="0" smtClean="0"/>
              <a:t>inconsistent association with organ‐specific autoimmune disease and </a:t>
            </a:r>
            <a:r>
              <a:rPr lang="en-US" dirty="0" err="1" smtClean="0"/>
              <a:t>atopy</a:t>
            </a:r>
            <a:endParaRPr lang="en-US" dirty="0" smtClean="0"/>
          </a:p>
          <a:p>
            <a:r>
              <a:rPr lang="en-US" dirty="0" smtClean="0"/>
              <a:t>association with ECM1 </a:t>
            </a:r>
            <a:r>
              <a:rPr lang="en-US" dirty="0" err="1" smtClean="0"/>
              <a:t>autoreactivity,squamous</a:t>
            </a:r>
            <a:r>
              <a:rPr lang="en-US" dirty="0" smtClean="0"/>
              <a:t> carcinoma , the bimodal pattern of prevalence ,the relationship with obesity ,anatomical abnormality and </a:t>
            </a:r>
            <a:r>
              <a:rPr lang="en-US" dirty="0" err="1" smtClean="0"/>
              <a:t>trauma,specifically</a:t>
            </a:r>
            <a:r>
              <a:rPr lang="en-US" dirty="0" smtClean="0"/>
              <a:t>, lichen </a:t>
            </a:r>
            <a:r>
              <a:rPr lang="en-US" dirty="0" err="1" smtClean="0"/>
              <a:t>sclerosus</a:t>
            </a:r>
            <a:r>
              <a:rPr lang="en-US" dirty="0" smtClean="0"/>
              <a:t> occurs in </a:t>
            </a:r>
            <a:r>
              <a:rPr lang="en-US" dirty="0" err="1" smtClean="0"/>
              <a:t>hypospadias</a:t>
            </a:r>
            <a:r>
              <a:rPr lang="en-US" dirty="0" smtClean="0"/>
              <a:t> and complicates its repair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HPV has been reported to be present in 70% of cases of childhood penile lichen </a:t>
            </a:r>
            <a:r>
              <a:rPr lang="en-US" dirty="0" err="1" smtClean="0"/>
              <a:t>sclerosus</a:t>
            </a:r>
            <a:r>
              <a:rPr lang="en-US" dirty="0" smtClean="0"/>
              <a:t> (types 6, 16 and 18) [27,28], and in 17.4% of adult cases (types 16, 18 and 45) compared with 8.7% of normal males</a:t>
            </a:r>
          </a:p>
          <a:p>
            <a:r>
              <a:rPr lang="en-US" dirty="0" err="1" smtClean="0"/>
              <a:t>Borreliosis</a:t>
            </a:r>
            <a:r>
              <a:rPr lang="en-US" dirty="0" smtClean="0"/>
              <a:t> and hepatitis C have been implicated and refuted</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epidermis is atrophic with basal cell </a:t>
            </a:r>
            <a:r>
              <a:rPr lang="en-US" dirty="0" err="1" smtClean="0"/>
              <a:t>hydropic</a:t>
            </a:r>
            <a:r>
              <a:rPr lang="en-US" dirty="0" smtClean="0"/>
              <a:t> degeneration</a:t>
            </a:r>
          </a:p>
          <a:p>
            <a:r>
              <a:rPr lang="en-US" dirty="0" smtClean="0"/>
              <a:t>superficial dermis is </a:t>
            </a:r>
            <a:r>
              <a:rPr lang="en-US" dirty="0" err="1" smtClean="0"/>
              <a:t>oedematous</a:t>
            </a:r>
            <a:r>
              <a:rPr lang="en-US" dirty="0" smtClean="0"/>
              <a:t> and </a:t>
            </a:r>
            <a:r>
              <a:rPr lang="en-US" dirty="0" err="1" smtClean="0"/>
              <a:t>hyalinised</a:t>
            </a:r>
            <a:endParaRPr lang="en-US" dirty="0" smtClean="0"/>
          </a:p>
          <a:p>
            <a:r>
              <a:rPr lang="en-US" dirty="0" smtClean="0"/>
              <a:t>Deep to the </a:t>
            </a:r>
            <a:r>
              <a:rPr lang="en-US" dirty="0" err="1" smtClean="0"/>
              <a:t>hyalinzed</a:t>
            </a:r>
            <a:r>
              <a:rPr lang="en-US" dirty="0" smtClean="0"/>
              <a:t> zone is a band‐like </a:t>
            </a:r>
            <a:r>
              <a:rPr lang="en-US" dirty="0" err="1" smtClean="0"/>
              <a:t>lymphohistiocytic</a:t>
            </a:r>
            <a:r>
              <a:rPr lang="en-US" dirty="0" smtClean="0"/>
              <a:t> infiltrate</a:t>
            </a:r>
          </a:p>
          <a:p>
            <a:r>
              <a:rPr lang="en-US" dirty="0" smtClean="0"/>
              <a:t>In early cases, the inflammatory infiltrate may be found superficially</a:t>
            </a:r>
          </a:p>
          <a:p>
            <a:r>
              <a:rPr lang="en-US" dirty="0" smtClean="0"/>
              <a:t>Plasma cells ,lymphocytes and </a:t>
            </a:r>
            <a:r>
              <a:rPr lang="en-US" dirty="0" err="1" smtClean="0"/>
              <a:t>histiocytes</a:t>
            </a:r>
            <a:endParaRPr lang="en-US" dirty="0" smtClean="0"/>
          </a:p>
          <a:p>
            <a:r>
              <a:rPr lang="en-US" dirty="0" err="1" smtClean="0"/>
              <a:t>Telangiectatic</a:t>
            </a:r>
            <a:r>
              <a:rPr lang="en-US" dirty="0" smtClean="0"/>
              <a:t> vessels are common, as is </a:t>
            </a:r>
            <a:r>
              <a:rPr lang="en-US" dirty="0" err="1" smtClean="0"/>
              <a:t>purpura</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The occasional association of endarteritis led originally to the usage of the term ‘</a:t>
            </a:r>
            <a:r>
              <a:rPr lang="en-US" dirty="0" err="1" smtClean="0"/>
              <a:t>obliterans</a:t>
            </a:r>
            <a:r>
              <a:rPr lang="en-US" dirty="0" smtClean="0"/>
              <a:t>’</a:t>
            </a:r>
          </a:p>
          <a:p>
            <a:r>
              <a:rPr lang="en-US" dirty="0" smtClean="0"/>
              <a:t>A ‘garland‐like’ basal lamina has been found </a:t>
            </a:r>
            <a:r>
              <a:rPr lang="en-US" dirty="0" err="1" smtClean="0"/>
              <a:t>ultrastructurally</a:t>
            </a:r>
            <a:endParaRPr lang="en-US" dirty="0" smtClean="0"/>
          </a:p>
          <a:p>
            <a:r>
              <a:rPr lang="en-US" dirty="0" smtClean="0"/>
              <a:t>histological features may simulate mycosis </a:t>
            </a:r>
            <a:r>
              <a:rPr lang="en-US" dirty="0" err="1" smtClean="0"/>
              <a:t>fungoides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development of secondary </a:t>
            </a:r>
            <a:r>
              <a:rPr lang="en-US" dirty="0" err="1" smtClean="0"/>
              <a:t>phimosis</a:t>
            </a:r>
            <a:r>
              <a:rPr lang="en-US" dirty="0" smtClean="0"/>
              <a:t> in school‐age boys is highly suggestive of lichen </a:t>
            </a:r>
            <a:r>
              <a:rPr lang="en-US" dirty="0" err="1" smtClean="0"/>
              <a:t>sclerosus</a:t>
            </a:r>
            <a:endParaRPr lang="en-US" dirty="0"/>
          </a:p>
          <a:p>
            <a:r>
              <a:rPr lang="en-US" dirty="0" smtClean="0"/>
              <a:t>In the older male, persistent primary </a:t>
            </a:r>
            <a:r>
              <a:rPr lang="en-US" dirty="0" err="1" smtClean="0"/>
              <a:t>phimosis</a:t>
            </a:r>
            <a:r>
              <a:rPr lang="en-US" dirty="0" smtClean="0"/>
              <a:t> or the secondary development of </a:t>
            </a:r>
            <a:r>
              <a:rPr lang="en-US" dirty="0" err="1" smtClean="0"/>
              <a:t>phimosis</a:t>
            </a:r>
            <a:r>
              <a:rPr lang="en-US" dirty="0" smtClean="0"/>
              <a:t> in a previously retractable foreskin may be related to lichen </a:t>
            </a:r>
            <a:r>
              <a:rPr lang="en-US" dirty="0" err="1" smtClean="0"/>
              <a:t>sclerosus</a:t>
            </a:r>
            <a:endParaRPr lang="en-US" dirty="0"/>
          </a:p>
          <a:p>
            <a:r>
              <a:rPr lang="en-US" dirty="0" smtClean="0"/>
              <a:t>usually asymptomatic, but diverse, sometimes vague, </a:t>
            </a:r>
            <a:r>
              <a:rPr lang="en-US" dirty="0" err="1" smtClean="0"/>
              <a:t>symptomatology</a:t>
            </a:r>
            <a:r>
              <a:rPr lang="en-US" dirty="0" smtClean="0"/>
              <a:t> is usually encountered at rest or during or after sexual congress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r>
              <a:rPr lang="en-US" dirty="0" smtClean="0"/>
              <a:t>Patients may describe itching, burning, bleeding, tearing, splitting, rash </a:t>
            </a:r>
            <a:r>
              <a:rPr lang="en-US" dirty="0" err="1" smtClean="0"/>
              <a:t>haemorrhagic</a:t>
            </a:r>
            <a:r>
              <a:rPr lang="en-US" dirty="0" smtClean="0"/>
              <a:t> blisters</a:t>
            </a:r>
          </a:p>
          <a:p>
            <a:r>
              <a:rPr lang="en-US" dirty="0" smtClean="0"/>
              <a:t>sexual dysfunction or </a:t>
            </a:r>
            <a:r>
              <a:rPr lang="en-US" dirty="0" err="1" smtClean="0"/>
              <a:t>dyspareunia</a:t>
            </a:r>
            <a:r>
              <a:rPr lang="en-US" dirty="0" smtClean="0"/>
              <a:t>, discomfort with urination and narrowing of the urinary stream</a:t>
            </a:r>
          </a:p>
          <a:p>
            <a:r>
              <a:rPr lang="en-US" dirty="0" smtClean="0"/>
              <a:t>changing anatomy of their genitalia</a:t>
            </a:r>
          </a:p>
          <a:p>
            <a:r>
              <a:rPr lang="en-US" dirty="0" smtClean="0"/>
              <a:t>atrophic </a:t>
            </a:r>
            <a:r>
              <a:rPr lang="en-US" dirty="0" err="1" smtClean="0"/>
              <a:t>leukodermic</a:t>
            </a:r>
            <a:r>
              <a:rPr lang="en-US" dirty="0" smtClean="0"/>
              <a:t> patches or plaques, or lilac, slightly scaly patches with </a:t>
            </a:r>
            <a:r>
              <a:rPr lang="en-US" dirty="0" err="1" smtClean="0"/>
              <a:t>telangiectasia</a:t>
            </a:r>
            <a:r>
              <a:rPr lang="en-US" dirty="0" smtClean="0"/>
              <a:t> and sparse </a:t>
            </a:r>
            <a:r>
              <a:rPr lang="en-US" dirty="0" err="1" smtClean="0"/>
              <a:t>purpura</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may be subtle or florid mixed </a:t>
            </a:r>
            <a:r>
              <a:rPr lang="en-US" dirty="0" err="1" smtClean="0"/>
              <a:t>lichenoid</a:t>
            </a:r>
            <a:r>
              <a:rPr lang="en-US" dirty="0" smtClean="0"/>
              <a:t> and </a:t>
            </a:r>
            <a:r>
              <a:rPr lang="en-US" dirty="0" err="1" smtClean="0"/>
              <a:t>zoonoid</a:t>
            </a:r>
            <a:r>
              <a:rPr lang="en-US" dirty="0" smtClean="0"/>
              <a:t> </a:t>
            </a:r>
            <a:r>
              <a:rPr lang="en-US" dirty="0" err="1" smtClean="0"/>
              <a:t>balanoposthitis</a:t>
            </a:r>
            <a:endParaRPr lang="en-US" dirty="0" smtClean="0"/>
          </a:p>
          <a:p>
            <a:r>
              <a:rPr lang="en-US" dirty="0" smtClean="0"/>
              <a:t>Predominant </a:t>
            </a:r>
            <a:r>
              <a:rPr lang="en-US" dirty="0" err="1" smtClean="0"/>
              <a:t>purpura</a:t>
            </a:r>
            <a:r>
              <a:rPr lang="en-US" dirty="0" smtClean="0"/>
              <a:t>, </a:t>
            </a:r>
            <a:r>
              <a:rPr lang="en-US" dirty="0" err="1" smtClean="0"/>
              <a:t>angiokeratomas</a:t>
            </a:r>
            <a:r>
              <a:rPr lang="en-US" dirty="0" smtClean="0"/>
              <a:t>, </a:t>
            </a:r>
            <a:r>
              <a:rPr lang="en-US" dirty="0" err="1" smtClean="0"/>
              <a:t>bullae</a:t>
            </a:r>
            <a:r>
              <a:rPr lang="en-US" dirty="0" smtClean="0"/>
              <a:t>, erosions and ulceration may be encountered</a:t>
            </a:r>
          </a:p>
          <a:p>
            <a:r>
              <a:rPr lang="en-US" dirty="0" smtClean="0"/>
              <a:t>Signs may be subtle, with </a:t>
            </a:r>
            <a:r>
              <a:rPr lang="en-US" dirty="0" err="1" smtClean="0"/>
              <a:t>meatal</a:t>
            </a:r>
            <a:r>
              <a:rPr lang="en-US" dirty="0" smtClean="0"/>
              <a:t> ‘pin hole’ narrowing, slight tightening of the retracted prepuce because of sclerotic plaques, bands and adhesions, with or without difficulty in retraction – incomplete </a:t>
            </a:r>
            <a:r>
              <a:rPr lang="en-US" dirty="0" err="1" smtClean="0"/>
              <a:t>paraphimosis</a:t>
            </a:r>
            <a:r>
              <a:rPr lang="en-US" dirty="0" smtClean="0"/>
              <a:t> or ‘</a:t>
            </a:r>
            <a:r>
              <a:rPr lang="en-US" dirty="0" err="1" smtClean="0"/>
              <a:t>waisting</a:t>
            </a:r>
            <a:r>
              <a:rPr lang="en-US" dirty="0" smtClean="0"/>
              <a:t>’ due to a constrictive </a:t>
            </a:r>
            <a:r>
              <a:rPr lang="en-US" dirty="0" err="1" smtClean="0"/>
              <a:t>posthitis</a:t>
            </a:r>
            <a:r>
              <a:rPr lang="en-US" dirty="0" smtClean="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severe inflammation, gross adhesions, loss of anatomical definition and dissolution or effacement of the normally sharply defined architectural features, especially of the </a:t>
            </a:r>
            <a:r>
              <a:rPr lang="en-US" dirty="0" err="1" smtClean="0"/>
              <a:t>frenulum</a:t>
            </a:r>
            <a:r>
              <a:rPr lang="en-US" dirty="0" smtClean="0"/>
              <a:t> and the coronal </a:t>
            </a:r>
            <a:r>
              <a:rPr lang="en-US" dirty="0" err="1" smtClean="0"/>
              <a:t>sulcus</a:t>
            </a:r>
            <a:r>
              <a:rPr lang="en-US" dirty="0" smtClean="0"/>
              <a:t> and rim: pearly penile papules may be destroyed</a:t>
            </a:r>
          </a:p>
          <a:p>
            <a:r>
              <a:rPr lang="en-US" dirty="0" smtClean="0"/>
              <a:t>The arrangement of the </a:t>
            </a:r>
            <a:r>
              <a:rPr lang="en-US" dirty="0" err="1" smtClean="0"/>
              <a:t>naviculo‐meatal</a:t>
            </a:r>
            <a:r>
              <a:rPr lang="en-US" dirty="0" smtClean="0"/>
              <a:t> </a:t>
            </a:r>
            <a:r>
              <a:rPr lang="en-US" dirty="0" err="1" smtClean="0"/>
              <a:t>fossa</a:t>
            </a:r>
            <a:r>
              <a:rPr lang="en-US" dirty="0" smtClean="0"/>
              <a:t> and </a:t>
            </a:r>
            <a:r>
              <a:rPr lang="en-US" dirty="0" err="1" smtClean="0"/>
              <a:t>meatus</a:t>
            </a:r>
            <a:r>
              <a:rPr lang="en-US" dirty="0" smtClean="0"/>
              <a:t> may be abnormal</a:t>
            </a:r>
          </a:p>
          <a:p>
            <a:r>
              <a:rPr lang="en-US" dirty="0" smtClean="0"/>
              <a:t>Post‐inflammatory hyper‐ and </a:t>
            </a:r>
            <a:r>
              <a:rPr lang="en-US" dirty="0" err="1" smtClean="0"/>
              <a:t>hypopigmentation</a:t>
            </a:r>
            <a:r>
              <a:rPr lang="en-US" dirty="0" smtClean="0"/>
              <a:t> are often seen</a:t>
            </a:r>
          </a:p>
          <a:p>
            <a:r>
              <a:rPr lang="en-US" dirty="0" smtClean="0"/>
              <a:t>evident signs of dysplasia, carcinoma in situ or of a frank cancer</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Strangulation of the penis</a:t>
            </a:r>
            <a:endParaRPr lang="en-US" dirty="0"/>
          </a:p>
        </p:txBody>
      </p:sp>
      <p:sp>
        <p:nvSpPr>
          <p:cNvPr id="3" name="Content Placeholder 2"/>
          <p:cNvSpPr>
            <a:spLocks noGrp="1"/>
          </p:cNvSpPr>
          <p:nvPr>
            <p:ph idx="1"/>
          </p:nvPr>
        </p:nvSpPr>
        <p:spPr/>
        <p:txBody>
          <a:bodyPr>
            <a:normAutofit fontScale="92500"/>
          </a:bodyPr>
          <a:lstStyle/>
          <a:p>
            <a:r>
              <a:rPr lang="en-US" dirty="0" smtClean="0"/>
              <a:t> ring devices, including vacuum erection equipment , condom </a:t>
            </a:r>
            <a:r>
              <a:rPr lang="en-US" dirty="0" err="1" smtClean="0"/>
              <a:t>rings,rubber</a:t>
            </a:r>
            <a:r>
              <a:rPr lang="en-US" dirty="0" smtClean="0"/>
              <a:t> bands, string, rings (washers), nuts, bushes and sprockets, which are placed deliberately on the penis by the patient for masturbation or to prolong erection </a:t>
            </a:r>
          </a:p>
          <a:p>
            <a:r>
              <a:rPr lang="en-US" dirty="0" smtClean="0"/>
              <a:t> Penile strangulation – the tourniquet syndrome – causes pain, swelling, urethral fistula, </a:t>
            </a:r>
            <a:r>
              <a:rPr lang="en-US" dirty="0" err="1" smtClean="0"/>
              <a:t>pseudoainhum</a:t>
            </a:r>
            <a:r>
              <a:rPr lang="en-US" dirty="0" smtClean="0"/>
              <a:t>, gangrene, amputation and even death</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Posthitis</a:t>
            </a:r>
            <a:r>
              <a:rPr lang="en-US" b="1" dirty="0" smtClean="0"/>
              <a:t> </a:t>
            </a:r>
            <a:r>
              <a:rPr lang="en-US" b="1" dirty="0" err="1" smtClean="0"/>
              <a:t>xerotica</a:t>
            </a:r>
            <a:r>
              <a:rPr lang="en-US" b="1" dirty="0" smtClean="0"/>
              <a:t> </a:t>
            </a:r>
            <a:r>
              <a:rPr lang="en-US" b="1" dirty="0" err="1" smtClean="0"/>
              <a:t>obliterans</a:t>
            </a:r>
            <a:r>
              <a:rPr lang="en-US" b="1" dirty="0" smtClean="0"/>
              <a:t> </a:t>
            </a:r>
            <a:r>
              <a:rPr lang="en-US" dirty="0" smtClean="0"/>
              <a:t>refers to chronic damage to the prepuce by lichen </a:t>
            </a:r>
            <a:r>
              <a:rPr lang="en-US" dirty="0" err="1" smtClean="0"/>
              <a:t>sclerosus</a:t>
            </a:r>
            <a:r>
              <a:rPr lang="en-US" dirty="0" smtClean="0"/>
              <a:t>, whereas </a:t>
            </a:r>
            <a:r>
              <a:rPr lang="en-US" b="1" dirty="0" err="1" smtClean="0"/>
              <a:t>balanitis</a:t>
            </a:r>
            <a:r>
              <a:rPr lang="en-US" b="1" dirty="0" smtClean="0"/>
              <a:t> </a:t>
            </a:r>
            <a:r>
              <a:rPr lang="en-US" b="1" dirty="0" err="1" smtClean="0"/>
              <a:t>xerotica</a:t>
            </a:r>
            <a:r>
              <a:rPr lang="en-US" b="1" dirty="0" smtClean="0"/>
              <a:t> </a:t>
            </a:r>
            <a:r>
              <a:rPr lang="en-US" b="1" dirty="0" err="1" smtClean="0"/>
              <a:t>obliterans</a:t>
            </a:r>
            <a:r>
              <a:rPr lang="en-US" b="1" dirty="0" smtClean="0"/>
              <a:t> </a:t>
            </a:r>
            <a:r>
              <a:rPr lang="en-US" dirty="0" smtClean="0"/>
              <a:t>properly describes involvement of the </a:t>
            </a:r>
            <a:r>
              <a:rPr lang="en-US" dirty="0" err="1" smtClean="0"/>
              <a:t>glans</a:t>
            </a:r>
            <a:r>
              <a:rPr lang="en-US" dirty="0" smtClean="0"/>
              <a:t> penis (although the term has been used imprecisely)</a:t>
            </a:r>
          </a:p>
          <a:p>
            <a:r>
              <a:rPr lang="en-US" b="1" dirty="0" err="1" smtClean="0"/>
              <a:t>Balanitis</a:t>
            </a:r>
            <a:r>
              <a:rPr lang="en-US" b="1" dirty="0" smtClean="0"/>
              <a:t> </a:t>
            </a:r>
            <a:r>
              <a:rPr lang="en-US" b="1" dirty="0" err="1" smtClean="0"/>
              <a:t>xerotica</a:t>
            </a:r>
            <a:r>
              <a:rPr lang="en-US" b="1" dirty="0" smtClean="0"/>
              <a:t> </a:t>
            </a:r>
            <a:r>
              <a:rPr lang="en-US" b="1" dirty="0" err="1" smtClean="0"/>
              <a:t>obliterans</a:t>
            </a:r>
            <a:r>
              <a:rPr lang="en-US" b="1" dirty="0" smtClean="0"/>
              <a:t> </a:t>
            </a:r>
            <a:r>
              <a:rPr lang="en-US" dirty="0" smtClean="0"/>
              <a:t>can be a consequence of other scarring </a:t>
            </a:r>
            <a:r>
              <a:rPr lang="en-US" dirty="0" err="1" smtClean="0"/>
              <a:t>dermatoses</a:t>
            </a:r>
            <a:r>
              <a:rPr lang="en-US" dirty="0" smtClean="0"/>
              <a:t> such as lichen </a:t>
            </a:r>
            <a:r>
              <a:rPr lang="en-US" dirty="0" err="1" smtClean="0"/>
              <a:t>planus</a:t>
            </a:r>
            <a:r>
              <a:rPr lang="en-US" dirty="0" smtClean="0"/>
              <a:t> and </a:t>
            </a:r>
            <a:r>
              <a:rPr lang="en-US" dirty="0" err="1" smtClean="0"/>
              <a:t>cicatricial</a:t>
            </a:r>
            <a:r>
              <a:rPr lang="en-US" dirty="0" smtClean="0"/>
              <a:t> </a:t>
            </a:r>
            <a:r>
              <a:rPr lang="en-US" dirty="0" err="1" smtClean="0"/>
              <a:t>pemphigoid</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04936" y="1066800"/>
            <a:ext cx="8208415" cy="4633913"/>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752600" y="246342"/>
            <a:ext cx="5410200" cy="5916333"/>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diagnosed clinically </a:t>
            </a:r>
          </a:p>
          <a:p>
            <a:r>
              <a:rPr lang="en-US" dirty="0" smtClean="0"/>
              <a:t>biopsy is rarely required.</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The aims are early diagnosis and effective treatment to obtain normalization of sexual function, reverse or check urinary dysfunction and limit urethral disease and reduce, if not abolish, the risk of penis cancer</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US" dirty="0" smtClean="0"/>
              <a:t>Contact with soap, urine and pubic hair should be avoided by use of a soap substitute and a barrier preparation</a:t>
            </a:r>
          </a:p>
          <a:p>
            <a:r>
              <a:rPr lang="en-US" dirty="0" smtClean="0"/>
              <a:t>An </a:t>
            </a:r>
            <a:r>
              <a:rPr lang="en-US" dirty="0" err="1" smtClean="0"/>
              <a:t>ultrapotent</a:t>
            </a:r>
            <a:r>
              <a:rPr lang="en-US" dirty="0" smtClean="0"/>
              <a:t> topical corticosteroid (usually </a:t>
            </a:r>
            <a:r>
              <a:rPr lang="en-US" dirty="0" err="1" smtClean="0"/>
              <a:t>clobetasol</a:t>
            </a:r>
            <a:r>
              <a:rPr lang="en-US" dirty="0" smtClean="0"/>
              <a:t> propionate) used under supervision for a finite course is effective</a:t>
            </a:r>
          </a:p>
          <a:p>
            <a:r>
              <a:rPr lang="en-US" dirty="0" smtClean="0"/>
              <a:t>Patients with a history of genital herpes simplex virus (HSV) should be prescribed prophylactic </a:t>
            </a:r>
            <a:r>
              <a:rPr lang="en-US" dirty="0" err="1" smtClean="0"/>
              <a:t>aciclovir</a:t>
            </a:r>
            <a:r>
              <a:rPr lang="en-US" dirty="0" smtClean="0"/>
              <a: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Secondary </a:t>
            </a:r>
            <a:r>
              <a:rPr lang="en-US" dirty="0" err="1" smtClean="0"/>
              <a:t>candidal</a:t>
            </a:r>
            <a:r>
              <a:rPr lang="en-US" dirty="0" smtClean="0"/>
              <a:t> and bacterial infection should be treated</a:t>
            </a:r>
          </a:p>
          <a:p>
            <a:r>
              <a:rPr lang="en-US" dirty="0" smtClean="0"/>
              <a:t>Topical testosterone propionate, oral </a:t>
            </a:r>
            <a:r>
              <a:rPr lang="en-US" dirty="0" err="1" smtClean="0"/>
              <a:t>stanozolol</a:t>
            </a:r>
            <a:r>
              <a:rPr lang="en-US" dirty="0" smtClean="0"/>
              <a:t>, freezing with ethyl chloride, liquid nitrogen </a:t>
            </a:r>
            <a:r>
              <a:rPr lang="en-US" dirty="0" err="1" smtClean="0"/>
              <a:t>cryotherapy</a:t>
            </a:r>
            <a:r>
              <a:rPr lang="en-US" dirty="0" smtClean="0"/>
              <a:t>, carbon dioxide laser and </a:t>
            </a:r>
            <a:r>
              <a:rPr lang="en-US" dirty="0" err="1" smtClean="0"/>
              <a:t>adrenocorticotrophic</a:t>
            </a:r>
            <a:r>
              <a:rPr lang="en-US" dirty="0" smtClean="0"/>
              <a:t> hormone (ACTH) have been used but are not recommended</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oral </a:t>
            </a:r>
            <a:r>
              <a:rPr lang="en-US" dirty="0" err="1" smtClean="0"/>
              <a:t>acitretin</a:t>
            </a:r>
            <a:r>
              <a:rPr lang="en-US" dirty="0" smtClean="0"/>
              <a:t> has shown some benefit</a:t>
            </a:r>
          </a:p>
          <a:p>
            <a:r>
              <a:rPr lang="en-US" dirty="0" smtClean="0"/>
              <a:t>topical </a:t>
            </a:r>
            <a:r>
              <a:rPr lang="en-US" dirty="0" err="1" smtClean="0"/>
              <a:t>calcineurin</a:t>
            </a:r>
            <a:r>
              <a:rPr lang="en-US" dirty="0" smtClean="0"/>
              <a:t> inhibitors is to be deprecated because of the risk of accelerated carcinogenesis</a:t>
            </a:r>
          </a:p>
          <a:p>
            <a:r>
              <a:rPr lang="en-US" dirty="0" smtClean="0"/>
              <a:t>If medical treatment not possible or fails, then surgery is indicated</a:t>
            </a:r>
          </a:p>
          <a:p>
            <a:r>
              <a:rPr lang="en-US" dirty="0" smtClean="0"/>
              <a:t>Circumcision (including by carbon dioxide laser), </a:t>
            </a:r>
            <a:r>
              <a:rPr lang="en-US" dirty="0" err="1" smtClean="0"/>
              <a:t>frenuloplasty</a:t>
            </a:r>
            <a:r>
              <a:rPr lang="en-US" dirty="0" smtClean="0"/>
              <a:t>, </a:t>
            </a:r>
            <a:r>
              <a:rPr lang="en-US" dirty="0" err="1" smtClean="0"/>
              <a:t>meatotomy</a:t>
            </a:r>
            <a:r>
              <a:rPr lang="en-US" dirty="0" smtClean="0"/>
              <a:t>, </a:t>
            </a:r>
            <a:r>
              <a:rPr lang="en-US" dirty="0" err="1" smtClean="0"/>
              <a:t>glans</a:t>
            </a:r>
            <a:r>
              <a:rPr lang="en-US" dirty="0" smtClean="0"/>
              <a:t> resurfacing and sophisticated plastic repair</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Persistent disease requires individualized follow‐up and management</a:t>
            </a:r>
          </a:p>
          <a:p>
            <a:r>
              <a:rPr lang="en-US" dirty="0" smtClean="0"/>
              <a:t>Residual burnt‐out disease on the </a:t>
            </a:r>
            <a:r>
              <a:rPr lang="en-US" dirty="0" err="1" smtClean="0"/>
              <a:t>glans</a:t>
            </a:r>
            <a:r>
              <a:rPr lang="en-US" dirty="0" smtClean="0"/>
              <a:t> may improve with long‐term topical retinoid treatment</a:t>
            </a:r>
          </a:p>
          <a:p>
            <a:r>
              <a:rPr lang="en-US" dirty="0" err="1" smtClean="0"/>
              <a:t>Subdermal</a:t>
            </a:r>
            <a:r>
              <a:rPr lang="en-US" dirty="0" smtClean="0"/>
              <a:t> injection of </a:t>
            </a:r>
            <a:r>
              <a:rPr lang="en-US" dirty="0" err="1" smtClean="0"/>
              <a:t>polydeoxyribonucleotide</a:t>
            </a:r>
            <a:r>
              <a:rPr lang="en-US" dirty="0" smtClean="0"/>
              <a:t> (a </a:t>
            </a:r>
            <a:r>
              <a:rPr lang="en-US" dirty="0" err="1" smtClean="0"/>
              <a:t>mitogen</a:t>
            </a:r>
            <a:r>
              <a:rPr lang="en-US" dirty="0" smtClean="0"/>
              <a:t> for fibroblasts, endothelial cells and </a:t>
            </a:r>
            <a:r>
              <a:rPr lang="en-US" dirty="0" err="1" smtClean="0"/>
              <a:t>adipocytes</a:t>
            </a:r>
            <a:r>
              <a:rPr lang="en-US" dirty="0" smtClean="0"/>
              <a:t>) is an interesting new approach</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Lichen </a:t>
            </a:r>
            <a:r>
              <a:rPr lang="en-US" dirty="0" err="1" smtClean="0"/>
              <a:t>planus</a:t>
            </a:r>
            <a:r>
              <a:rPr lang="en-US" dirty="0" smtClean="0"/>
              <a:t> </a:t>
            </a:r>
            <a:endParaRPr lang="en-US" dirty="0"/>
          </a:p>
        </p:txBody>
      </p:sp>
      <p:sp>
        <p:nvSpPr>
          <p:cNvPr id="3" name="Content Placeholder 2"/>
          <p:cNvSpPr>
            <a:spLocks noGrp="1"/>
          </p:cNvSpPr>
          <p:nvPr>
            <p:ph idx="1"/>
          </p:nvPr>
        </p:nvSpPr>
        <p:spPr/>
        <p:txBody>
          <a:bodyPr/>
          <a:lstStyle/>
          <a:p>
            <a:r>
              <a:rPr lang="en-US" dirty="0" smtClean="0"/>
              <a:t>common inflammatory </a:t>
            </a:r>
            <a:r>
              <a:rPr lang="en-US" dirty="0" err="1" smtClean="0"/>
              <a:t>dermatosis</a:t>
            </a:r>
            <a:endParaRPr lang="en-US" dirty="0" smtClean="0"/>
          </a:p>
          <a:p>
            <a:r>
              <a:rPr lang="en-US" b="1" dirty="0" err="1" smtClean="0"/>
              <a:t>Pathophysiology</a:t>
            </a:r>
            <a:r>
              <a:rPr lang="en-US" b="1" dirty="0" smtClean="0"/>
              <a:t> </a:t>
            </a:r>
            <a:endParaRPr lang="en-US" b="1" dirty="0"/>
          </a:p>
          <a:p>
            <a:r>
              <a:rPr lang="en-US" dirty="0" err="1" smtClean="0"/>
              <a:t>aetiopathogenesis</a:t>
            </a:r>
            <a:r>
              <a:rPr lang="en-US" dirty="0" smtClean="0"/>
              <a:t> is not known. Drugs can cause a generalized </a:t>
            </a:r>
            <a:r>
              <a:rPr lang="en-US" dirty="0" err="1" smtClean="0"/>
              <a:t>lichenoid</a:t>
            </a:r>
            <a:r>
              <a:rPr lang="en-US" dirty="0" smtClean="0"/>
              <a:t> eruption; a case of a </a:t>
            </a:r>
            <a:r>
              <a:rPr lang="en-US" dirty="0" err="1" smtClean="0"/>
              <a:t>lichenoid</a:t>
            </a:r>
            <a:r>
              <a:rPr lang="en-US" dirty="0" smtClean="0"/>
              <a:t> drug eruption confined to the penis resulting from </a:t>
            </a:r>
            <a:r>
              <a:rPr lang="en-US" dirty="0" err="1" smtClean="0"/>
              <a:t>propranolol</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body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Self‐instrumentation of the external genitalia may have an autoerotic, psychiatric, therapeutic (relief of itch , aiding voiding, cleaning) or accidental </a:t>
            </a:r>
            <a:r>
              <a:rPr lang="en-US" dirty="0" err="1" smtClean="0"/>
              <a:t>aetiology</a:t>
            </a:r>
            <a:r>
              <a:rPr lang="en-US" dirty="0" smtClean="0"/>
              <a:t>. </a:t>
            </a:r>
          </a:p>
          <a:p>
            <a:r>
              <a:rPr lang="en-US" dirty="0" smtClean="0"/>
              <a:t>Complications include frequency, </a:t>
            </a:r>
            <a:r>
              <a:rPr lang="en-US" dirty="0" err="1" smtClean="0"/>
              <a:t>haematuria</a:t>
            </a:r>
            <a:r>
              <a:rPr lang="en-US" dirty="0" smtClean="0"/>
              <a:t>, abscess, retention, fistulae and calculi. </a:t>
            </a:r>
          </a:p>
          <a:p>
            <a:r>
              <a:rPr lang="en-US" dirty="0" smtClean="0"/>
              <a:t>The diagnosis is made by palpation and radiography. Endoscopic removal is usually possible for foreign bodies below the </a:t>
            </a:r>
            <a:r>
              <a:rPr lang="en-US" dirty="0" err="1" smtClean="0"/>
              <a:t>uro</a:t>
            </a:r>
            <a:r>
              <a:rPr lang="en-US" dirty="0" smtClean="0"/>
              <a:t>‐genital diaphragm</a:t>
            </a:r>
          </a:p>
          <a:p>
            <a:endParaRPr lang="en-US" dirty="0" smtClean="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present in, and remain localized to, the </a:t>
            </a:r>
            <a:r>
              <a:rPr lang="en-US" dirty="0" err="1" smtClean="0"/>
              <a:t>ano</a:t>
            </a:r>
            <a:r>
              <a:rPr lang="en-US" dirty="0" smtClean="0"/>
              <a:t>‐ genital area, including the groins and </a:t>
            </a:r>
            <a:r>
              <a:rPr lang="en-US" dirty="0" err="1" smtClean="0"/>
              <a:t>perianal</a:t>
            </a:r>
            <a:r>
              <a:rPr lang="en-US" dirty="0" smtClean="0"/>
              <a:t> skin</a:t>
            </a:r>
          </a:p>
          <a:p>
            <a:r>
              <a:rPr lang="en-US" dirty="0" smtClean="0"/>
              <a:t>Like the classical disease at other sites, it presents as itchy red‐purple papules, patches, plaques and annular lesions</a:t>
            </a:r>
          </a:p>
          <a:p>
            <a:r>
              <a:rPr lang="en-US" dirty="0" smtClean="0"/>
              <a:t>also present as </a:t>
            </a:r>
            <a:r>
              <a:rPr lang="en-US" dirty="0" err="1" smtClean="0"/>
              <a:t>phimosis</a:t>
            </a:r>
            <a:endParaRPr lang="en-US" dirty="0"/>
          </a:p>
          <a:p>
            <a:r>
              <a:rPr lang="en-US" dirty="0" smtClean="0"/>
              <a:t>commonest site for the annular subtype of LP</a:t>
            </a:r>
          </a:p>
          <a:p>
            <a:r>
              <a:rPr lang="en-US" dirty="0" err="1" smtClean="0"/>
              <a:t>Koebner</a:t>
            </a:r>
            <a:r>
              <a:rPr lang="en-US" dirty="0" smtClean="0"/>
              <a:t> phenomenon may partly explain the </a:t>
            </a:r>
            <a:r>
              <a:rPr lang="en-US" dirty="0" err="1" smtClean="0"/>
              <a:t>oro</a:t>
            </a:r>
            <a:r>
              <a:rPr lang="en-US" dirty="0" smtClean="0"/>
              <a:t>‐genital predilection</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Occasionally, an erosive form is encountered</a:t>
            </a:r>
          </a:p>
          <a:p>
            <a:r>
              <a:rPr lang="en-US" dirty="0" smtClean="0"/>
              <a:t>There is a male equivalent of the </a:t>
            </a:r>
            <a:r>
              <a:rPr lang="en-US" dirty="0" err="1" smtClean="0"/>
              <a:t>vulvovaginal</a:t>
            </a:r>
            <a:r>
              <a:rPr lang="en-US" dirty="0" smtClean="0"/>
              <a:t> syndrome of Hewitt – the </a:t>
            </a:r>
            <a:r>
              <a:rPr lang="en-US" dirty="0" err="1" smtClean="0"/>
              <a:t>genitogingival</a:t>
            </a:r>
            <a:r>
              <a:rPr lang="en-US" dirty="0" smtClean="0"/>
              <a:t> syndrome – with chronic erosive gingival and genital lesions</a:t>
            </a:r>
          </a:p>
          <a:p>
            <a:r>
              <a:rPr lang="en-US" dirty="0" smtClean="0"/>
              <a:t>In most cases, </a:t>
            </a:r>
            <a:r>
              <a:rPr lang="en-US" dirty="0" err="1" smtClean="0"/>
              <a:t>ano</a:t>
            </a:r>
            <a:r>
              <a:rPr lang="en-US" dirty="0" smtClean="0"/>
              <a:t>‐genital lichen </a:t>
            </a:r>
            <a:r>
              <a:rPr lang="en-US" dirty="0" err="1" smtClean="0"/>
              <a:t>planus</a:t>
            </a:r>
            <a:r>
              <a:rPr lang="en-US" dirty="0" smtClean="0"/>
              <a:t> is self‐limiting, although some patients remit and relapse</a:t>
            </a:r>
          </a:p>
          <a:p>
            <a:r>
              <a:rPr lang="en-US" dirty="0" smtClean="0"/>
              <a:t>Adhesions can form and contribute to </a:t>
            </a:r>
            <a:r>
              <a:rPr lang="en-US" dirty="0" err="1" smtClean="0"/>
              <a:t>phimosis</a:t>
            </a:r>
            <a:endParaRPr lang="en-US" dirty="0"/>
          </a:p>
          <a:p>
            <a:r>
              <a:rPr lang="en-US" dirty="0" smtClean="0"/>
              <a:t>Post‐inflammatory </a:t>
            </a:r>
            <a:r>
              <a:rPr lang="en-US" dirty="0" err="1" smtClean="0"/>
              <a:t>hyperpigmentation</a:t>
            </a:r>
            <a:r>
              <a:rPr lang="en-US" dirty="0" smtClean="0"/>
              <a:t> can persist for months or years.</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Chronic mucosal erosive lichen </a:t>
            </a:r>
            <a:r>
              <a:rPr lang="en-US" dirty="0" err="1" smtClean="0"/>
              <a:t>planus</a:t>
            </a:r>
            <a:r>
              <a:rPr lang="en-US" dirty="0" smtClean="0"/>
              <a:t> is associated with a risk of progression to </a:t>
            </a:r>
            <a:r>
              <a:rPr lang="en-US" dirty="0" err="1" smtClean="0"/>
              <a:t>squamous</a:t>
            </a:r>
            <a:r>
              <a:rPr lang="en-US" dirty="0" smtClean="0"/>
              <a:t> carcinoma, but most reports of this concern oral lichen </a:t>
            </a:r>
            <a:r>
              <a:rPr lang="en-US" dirty="0" err="1" smtClean="0"/>
              <a:t>planus</a:t>
            </a:r>
            <a:endParaRPr lang="en-US" dirty="0" smtClean="0"/>
          </a:p>
          <a:p>
            <a:r>
              <a:rPr lang="en-US" dirty="0" smtClean="0"/>
              <a:t>Lichen </a:t>
            </a:r>
            <a:r>
              <a:rPr lang="en-US" dirty="0" err="1" smtClean="0"/>
              <a:t>nitidus</a:t>
            </a:r>
            <a:r>
              <a:rPr lang="en-US" dirty="0" smtClean="0"/>
              <a:t> has an affinity for the penis; it is sometimes seen on penile skin in isolation in young Asian males</a:t>
            </a:r>
          </a:p>
          <a:p>
            <a:r>
              <a:rPr lang="en-US" dirty="0" smtClean="0"/>
              <a:t>Lichen </a:t>
            </a:r>
            <a:r>
              <a:rPr lang="en-US" dirty="0" err="1" smtClean="0"/>
              <a:t>nitidus</a:t>
            </a:r>
            <a:r>
              <a:rPr lang="en-US" dirty="0" smtClean="0"/>
              <a:t> can be difficult to diagnose because the signs may be subtle, even when the lesions are widespread</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38363" y="609600"/>
            <a:ext cx="4867275" cy="563880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Psoriasis</a:t>
            </a:r>
          </a:p>
          <a:p>
            <a:r>
              <a:rPr lang="en-US" dirty="0" smtClean="0"/>
              <a:t>Zoon </a:t>
            </a:r>
            <a:r>
              <a:rPr lang="en-US" dirty="0" err="1" smtClean="0"/>
              <a:t>balanitis</a:t>
            </a:r>
            <a:endParaRPr lang="en-US" dirty="0" smtClean="0"/>
          </a:p>
          <a:p>
            <a:r>
              <a:rPr lang="en-US" dirty="0" smtClean="0"/>
              <a:t>lichen </a:t>
            </a:r>
            <a:r>
              <a:rPr lang="en-US" dirty="0" err="1" smtClean="0"/>
              <a:t>sclerosus</a:t>
            </a:r>
            <a:endParaRPr lang="en-US" dirty="0" smtClean="0"/>
          </a:p>
          <a:p>
            <a:r>
              <a:rPr lang="en-US" dirty="0" smtClean="0"/>
              <a:t>viral warts</a:t>
            </a:r>
          </a:p>
          <a:p>
            <a:r>
              <a:rPr lang="en-US" dirty="0" smtClean="0"/>
              <a:t>BP</a:t>
            </a:r>
          </a:p>
          <a:p>
            <a:r>
              <a:rPr lang="en-US" dirty="0" err="1" smtClean="0"/>
              <a:t>porokeratosis</a:t>
            </a:r>
            <a:r>
              <a:rPr lang="en-US" dirty="0" smtClean="0"/>
              <a: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and co‐</a:t>
            </a:r>
            <a:r>
              <a:rPr lang="en-US" dirty="0" err="1" smtClean="0"/>
              <a:t>morbidites</a:t>
            </a:r>
            <a:endParaRPr lang="en-US" dirty="0"/>
          </a:p>
        </p:txBody>
      </p:sp>
      <p:sp>
        <p:nvSpPr>
          <p:cNvPr id="3" name="Content Placeholder 2"/>
          <p:cNvSpPr>
            <a:spLocks noGrp="1"/>
          </p:cNvSpPr>
          <p:nvPr>
            <p:ph idx="1"/>
          </p:nvPr>
        </p:nvSpPr>
        <p:spPr/>
        <p:txBody>
          <a:bodyPr/>
          <a:lstStyle/>
          <a:p>
            <a:r>
              <a:rPr lang="en-US" dirty="0" smtClean="0"/>
              <a:t>In the follow‐up of cases of chronic </a:t>
            </a:r>
            <a:r>
              <a:rPr lang="en-US" dirty="0" err="1" smtClean="0"/>
              <a:t>ano</a:t>
            </a:r>
            <a:r>
              <a:rPr lang="en-US" dirty="0" smtClean="0"/>
              <a:t>‐genital lichen </a:t>
            </a:r>
            <a:r>
              <a:rPr lang="en-US" dirty="0" err="1" smtClean="0"/>
              <a:t>planus</a:t>
            </a:r>
            <a:r>
              <a:rPr lang="en-US" dirty="0" smtClean="0"/>
              <a:t>, erosive, ulcerative or </a:t>
            </a:r>
            <a:r>
              <a:rPr lang="en-US" dirty="0" err="1" smtClean="0"/>
              <a:t>verrucous</a:t>
            </a:r>
            <a:r>
              <a:rPr lang="en-US" dirty="0" smtClean="0"/>
              <a:t> features arouse concern about the development of </a:t>
            </a:r>
            <a:r>
              <a:rPr lang="en-US" dirty="0" err="1" smtClean="0"/>
              <a:t>squamous</a:t>
            </a:r>
            <a:r>
              <a:rPr lang="en-US" dirty="0" smtClean="0"/>
              <a:t> carcinoma.</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pPr>
              <a:buNone/>
            </a:pPr>
            <a:r>
              <a:rPr lang="en-US" dirty="0"/>
              <a:t> </a:t>
            </a:r>
            <a:r>
              <a:rPr lang="en-US" dirty="0" smtClean="0"/>
              <a:t>   biopsy is frequently necessary for diagnostic purposes.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Potent and </a:t>
            </a:r>
            <a:r>
              <a:rPr lang="en-US" dirty="0" err="1" smtClean="0"/>
              <a:t>ultrapotent</a:t>
            </a:r>
            <a:r>
              <a:rPr lang="en-US" dirty="0" smtClean="0"/>
              <a:t> topical corticosteroids usually suffice for treatment</a:t>
            </a:r>
          </a:p>
          <a:p>
            <a:r>
              <a:rPr lang="en-US" dirty="0" smtClean="0"/>
              <a:t>Patients are told to continue with the treatment until the lesions are non‐itchy and flat; they are warned about post‐inflammatory </a:t>
            </a:r>
            <a:r>
              <a:rPr lang="en-US" dirty="0" err="1" smtClean="0"/>
              <a:t>hyperpigmentation</a:t>
            </a:r>
            <a:endParaRPr lang="en-US" dirty="0" smtClean="0"/>
          </a:p>
          <a:p>
            <a:r>
              <a:rPr lang="en-US" dirty="0" smtClean="0"/>
              <a:t>Reactivation of genital warts may occur</a:t>
            </a:r>
          </a:p>
          <a:p>
            <a:r>
              <a:rPr lang="en-US" dirty="0" smtClean="0"/>
              <a:t>Topical and oral </a:t>
            </a:r>
            <a:r>
              <a:rPr lang="en-US" dirty="0" err="1" smtClean="0"/>
              <a:t>ciclosporin</a:t>
            </a:r>
            <a:r>
              <a:rPr lang="en-US" dirty="0" smtClean="0"/>
              <a:t> have been used but risk of </a:t>
            </a:r>
            <a:r>
              <a:rPr lang="en-US" dirty="0" err="1" smtClean="0"/>
              <a:t>squamous</a:t>
            </a:r>
            <a:r>
              <a:rPr lang="en-US" dirty="0" smtClean="0"/>
              <a:t> carcinoma arising in lichen </a:t>
            </a:r>
            <a:r>
              <a:rPr lang="en-US" dirty="0" err="1" smtClean="0"/>
              <a:t>planus</a:t>
            </a:r>
            <a:r>
              <a:rPr lang="en-US" dirty="0" smtClean="0"/>
              <a:t> of the penis treated with topical </a:t>
            </a:r>
            <a:r>
              <a:rPr lang="en-US" dirty="0" err="1" smtClean="0"/>
              <a:t>ciclosporin</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Topical </a:t>
            </a:r>
            <a:r>
              <a:rPr lang="en-US" dirty="0" err="1" smtClean="0"/>
              <a:t>calcineurin</a:t>
            </a:r>
            <a:r>
              <a:rPr lang="en-US" dirty="0" smtClean="0"/>
              <a:t> inhibitors should be used with caution</a:t>
            </a:r>
          </a:p>
          <a:p>
            <a:r>
              <a:rPr lang="en-US" dirty="0" smtClean="0"/>
              <a:t>Circumcision may be necessary for </a:t>
            </a:r>
            <a:r>
              <a:rPr lang="en-US" dirty="0" err="1" smtClean="0"/>
              <a:t>phimosis</a:t>
            </a:r>
            <a:r>
              <a:rPr lang="en-US" dirty="0" smtClean="0"/>
              <a:t> and should be considered in refractory erosive disease </a:t>
            </a:r>
          </a:p>
          <a:p>
            <a:r>
              <a:rPr lang="en-US" dirty="0" smtClean="0"/>
              <a:t>Photodynamic therapy</a:t>
            </a:r>
          </a:p>
          <a:p>
            <a:r>
              <a:rPr lang="en-US" dirty="0" smtClean="0"/>
              <a:t>Pulsed </a:t>
            </a:r>
            <a:r>
              <a:rPr lang="en-US" dirty="0" err="1" smtClean="0"/>
              <a:t>dexamethasone</a:t>
            </a:r>
            <a:r>
              <a:rPr lang="en-US" dirty="0" smtClean="0"/>
              <a:t> therapy has been used for erosive disease</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Peyronie</a:t>
            </a:r>
            <a:r>
              <a:rPr lang="en-US" dirty="0" smtClean="0"/>
              <a:t> disease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affects middle‐aged and older men</a:t>
            </a:r>
          </a:p>
          <a:p>
            <a:r>
              <a:rPr lang="en-US" dirty="0" smtClean="0"/>
              <a:t>localized fibrotic disorder involving tissue immediately adjacent to the erectile tissues</a:t>
            </a:r>
          </a:p>
          <a:p>
            <a:r>
              <a:rPr lang="en-US" dirty="0" smtClean="0"/>
              <a:t>presents with pain and curvature on erection, a sensation of a cord within the penis, palpation of a lump or knot, decreased erection distal to the plaque, interference with intercourse and progressive impotence</a:t>
            </a:r>
          </a:p>
          <a:p>
            <a:r>
              <a:rPr lang="en-US" dirty="0" smtClean="0"/>
              <a:t>may be subclinical in many men</a:t>
            </a:r>
          </a:p>
          <a:p>
            <a:r>
              <a:rPr lang="en-US" dirty="0" smtClean="0"/>
              <a:t>Psychological complications and marital difficulties occur.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Lipogranuloma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Patients may take it upon themselves to inject various substances with the aim of maintaining erection or enlarging the penis.</a:t>
            </a:r>
          </a:p>
          <a:p>
            <a:r>
              <a:rPr lang="en-US" dirty="0" smtClean="0"/>
              <a:t>Infection is an obvious risk</a:t>
            </a:r>
          </a:p>
          <a:p>
            <a:r>
              <a:rPr lang="en-US" dirty="0" smtClean="0"/>
              <a:t> Mineral oil, petroleum jelly and silicone introduced into the genital skin can elicit </a:t>
            </a:r>
            <a:r>
              <a:rPr lang="en-US" dirty="0" err="1" smtClean="0"/>
              <a:t>lipogranuloma</a:t>
            </a:r>
            <a:r>
              <a:rPr lang="en-US" dirty="0" smtClean="0"/>
              <a:t> or </a:t>
            </a:r>
            <a:r>
              <a:rPr lang="en-US" dirty="0" err="1" smtClean="0"/>
              <a:t>paraffinoma</a:t>
            </a:r>
            <a:r>
              <a:rPr lang="en-US" dirty="0" smtClean="0"/>
              <a:t>. Most cases are self‐induced, either to increase penile size or enhance sexual pleasure, but some may be accidental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penis curves towards the lesion, with dorsal curvature being most common</a:t>
            </a:r>
          </a:p>
          <a:p>
            <a:r>
              <a:rPr lang="en-US" dirty="0" err="1" smtClean="0"/>
              <a:t>Peyronie</a:t>
            </a:r>
            <a:r>
              <a:rPr lang="en-US" dirty="0" smtClean="0"/>
              <a:t> (a physician to Louis XIV) described nodules as ‘rosary beads’ but plaques vary in size</a:t>
            </a:r>
          </a:p>
          <a:p>
            <a:r>
              <a:rPr lang="en-US" dirty="0" smtClean="0"/>
              <a:t>associated with systemic sclerosis and such patients may have penile </a:t>
            </a:r>
            <a:r>
              <a:rPr lang="en-US" dirty="0" err="1" smtClean="0"/>
              <a:t>Raynaud</a:t>
            </a:r>
            <a:r>
              <a:rPr lang="en-US" dirty="0" smtClean="0"/>
              <a:t> phenomenon</a:t>
            </a:r>
          </a:p>
          <a:p>
            <a:r>
              <a:rPr lang="en-US" dirty="0" smtClean="0"/>
              <a:t>occurred as a complication of the use of a vacuum erection </a:t>
            </a:r>
            <a:r>
              <a:rPr lang="en-US" dirty="0" err="1" smtClean="0"/>
              <a:t>device,mostly</a:t>
            </a:r>
            <a:r>
              <a:rPr lang="en-US" dirty="0" smtClean="0"/>
              <a:t> cause is unknown</a:t>
            </a:r>
          </a:p>
          <a:p>
            <a:r>
              <a:rPr lang="en-US" dirty="0" smtClean="0"/>
              <a:t>Some evidence for an autoimmune pathogenesis</a:t>
            </a:r>
          </a:p>
          <a:p>
            <a:r>
              <a:rPr lang="en-US" dirty="0" smtClean="0"/>
              <a:t>complicating chronic graft‐versus‐host disease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752600" y="1981200"/>
            <a:ext cx="6217051" cy="26670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ifferential diagnosis</a:t>
            </a:r>
            <a:endParaRPr lang="en-US" dirty="0"/>
          </a:p>
        </p:txBody>
      </p:sp>
      <p:sp>
        <p:nvSpPr>
          <p:cNvPr id="3" name="Content Placeholder 2"/>
          <p:cNvSpPr>
            <a:spLocks noGrp="1"/>
          </p:cNvSpPr>
          <p:nvPr>
            <p:ph idx="1"/>
          </p:nvPr>
        </p:nvSpPr>
        <p:spPr/>
        <p:txBody>
          <a:bodyPr>
            <a:normAutofit/>
          </a:bodyPr>
          <a:lstStyle/>
          <a:p>
            <a:r>
              <a:rPr lang="en-US" dirty="0" smtClean="0"/>
              <a:t>congenital curvature</a:t>
            </a:r>
          </a:p>
          <a:p>
            <a:r>
              <a:rPr lang="en-US" dirty="0" smtClean="0"/>
              <a:t>fibrosis secondary to trauma or </a:t>
            </a:r>
            <a:r>
              <a:rPr lang="en-US" dirty="0" err="1" smtClean="0"/>
              <a:t>urethritis</a:t>
            </a:r>
            <a:r>
              <a:rPr lang="en-US" dirty="0" smtClean="0"/>
              <a:t> and abscess</a:t>
            </a:r>
          </a:p>
          <a:p>
            <a:r>
              <a:rPr lang="en-US" dirty="0" smtClean="0"/>
              <a:t>syphilitic </a:t>
            </a:r>
            <a:r>
              <a:rPr lang="en-US" dirty="0" err="1" smtClean="0"/>
              <a:t>gumma</a:t>
            </a:r>
            <a:endParaRPr lang="en-US" dirty="0"/>
          </a:p>
          <a:p>
            <a:r>
              <a:rPr lang="en-US" dirty="0" err="1" smtClean="0"/>
              <a:t>lymphogranuloma</a:t>
            </a:r>
            <a:r>
              <a:rPr lang="en-US" dirty="0" smtClean="0"/>
              <a:t> </a:t>
            </a:r>
            <a:r>
              <a:rPr lang="en-US" dirty="0" err="1" smtClean="0"/>
              <a:t>venereum</a:t>
            </a:r>
            <a:endParaRPr lang="en-US" dirty="0" smtClean="0"/>
          </a:p>
          <a:p>
            <a:r>
              <a:rPr lang="en-US" dirty="0" smtClean="0"/>
              <a:t>and infiltrative </a:t>
            </a:r>
            <a:r>
              <a:rPr lang="en-US" dirty="0" err="1" smtClean="0"/>
              <a:t>tumours</a:t>
            </a:r>
            <a:r>
              <a:rPr lang="en-US" dirty="0" smtClean="0"/>
              <a:t> (e.g. </a:t>
            </a:r>
            <a:r>
              <a:rPr lang="en-US" dirty="0" err="1" smtClean="0"/>
              <a:t>lipogranuloma</a:t>
            </a:r>
            <a:r>
              <a:rPr lang="en-US" dirty="0" smtClean="0"/>
              <a:t>). </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Penile </a:t>
            </a:r>
            <a:r>
              <a:rPr lang="en-US" dirty="0" err="1" smtClean="0"/>
              <a:t>thrombophlebitis</a:t>
            </a:r>
            <a:r>
              <a:rPr lang="en-US" dirty="0" smtClean="0"/>
              <a:t> as the initial presentation of a </a:t>
            </a:r>
            <a:r>
              <a:rPr lang="en-US" dirty="0" err="1" smtClean="0"/>
              <a:t>paraneoplastic</a:t>
            </a:r>
            <a:r>
              <a:rPr lang="en-US" dirty="0" smtClean="0"/>
              <a:t> migratory </a:t>
            </a:r>
            <a:r>
              <a:rPr lang="en-US" dirty="0" err="1" smtClean="0"/>
              <a:t>thrombophlebitis</a:t>
            </a:r>
            <a:r>
              <a:rPr lang="en-US" dirty="0" smtClean="0"/>
              <a:t> resulting from pancreatic cancer has been misdiagnosed as </a:t>
            </a:r>
            <a:r>
              <a:rPr lang="en-US" dirty="0" err="1" smtClean="0"/>
              <a:t>Peyronie</a:t>
            </a:r>
            <a:r>
              <a:rPr lang="en-US" dirty="0" smtClean="0"/>
              <a:t> disease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Mangement</a:t>
            </a:r>
            <a:endParaRPr lang="en-US" dirty="0"/>
          </a:p>
        </p:txBody>
      </p:sp>
      <p:sp>
        <p:nvSpPr>
          <p:cNvPr id="3" name="Content Placeholder 2"/>
          <p:cNvSpPr>
            <a:spLocks noGrp="1"/>
          </p:cNvSpPr>
          <p:nvPr>
            <p:ph idx="1"/>
          </p:nvPr>
        </p:nvSpPr>
        <p:spPr/>
        <p:txBody>
          <a:bodyPr>
            <a:normAutofit lnSpcReduction="10000"/>
          </a:bodyPr>
          <a:lstStyle/>
          <a:p>
            <a:r>
              <a:rPr lang="en-US" dirty="0" smtClean="0"/>
              <a:t>there may be spontaneous regression. Treatments include </a:t>
            </a:r>
            <a:r>
              <a:rPr lang="en-US" dirty="0" err="1" smtClean="0"/>
              <a:t>intralesional</a:t>
            </a:r>
            <a:r>
              <a:rPr lang="en-US" dirty="0" smtClean="0"/>
              <a:t> corticosteroid injection including delivery by </a:t>
            </a:r>
            <a:r>
              <a:rPr lang="en-US" dirty="0" err="1" smtClean="0"/>
              <a:t>Dermojet</a:t>
            </a:r>
            <a:endParaRPr lang="en-US" dirty="0" smtClean="0"/>
          </a:p>
          <a:p>
            <a:r>
              <a:rPr lang="en-US" dirty="0" smtClean="0"/>
              <a:t>Surgery is avoided, but some specialized techniques are available</a:t>
            </a:r>
          </a:p>
          <a:p>
            <a:r>
              <a:rPr lang="en-US" dirty="0" smtClean="0"/>
              <a:t>Symptomatic relief has been claimed following </a:t>
            </a:r>
            <a:r>
              <a:rPr lang="en-US" dirty="0" err="1" smtClean="0"/>
              <a:t>iontophoresis</a:t>
            </a:r>
            <a:r>
              <a:rPr lang="en-US" dirty="0" smtClean="0"/>
              <a:t> of drugs such as </a:t>
            </a:r>
            <a:r>
              <a:rPr lang="en-US" dirty="0" err="1" smtClean="0"/>
              <a:t>dexamethasone</a:t>
            </a:r>
            <a:r>
              <a:rPr lang="en-US" dirty="0" smtClean="0"/>
              <a:t>, </a:t>
            </a:r>
            <a:r>
              <a:rPr lang="en-US" dirty="0" err="1" smtClean="0"/>
              <a:t>lidocaine</a:t>
            </a:r>
            <a:r>
              <a:rPr lang="en-US" dirty="0" smtClean="0"/>
              <a:t> (</a:t>
            </a:r>
            <a:r>
              <a:rPr lang="en-US" dirty="0" err="1" smtClean="0"/>
              <a:t>lignocaine</a:t>
            </a:r>
            <a:r>
              <a:rPr lang="en-US" dirty="0" smtClean="0"/>
              <a:t>), </a:t>
            </a:r>
            <a:r>
              <a:rPr lang="en-US" dirty="0" err="1" smtClean="0"/>
              <a:t>para‐aminobenzoic</a:t>
            </a:r>
            <a:r>
              <a:rPr lang="en-US" dirty="0" smtClean="0"/>
              <a:t> acid and </a:t>
            </a:r>
            <a:r>
              <a:rPr lang="en-US" dirty="0" err="1" smtClean="0"/>
              <a:t>verapamil</a:t>
            </a:r>
            <a:r>
              <a:rPr lang="en-US" dirty="0" smtClean="0"/>
              <a:t>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reactions</a:t>
            </a:r>
            <a:endParaRPr lang="en-US" dirty="0"/>
          </a:p>
        </p:txBody>
      </p:sp>
      <p:sp>
        <p:nvSpPr>
          <p:cNvPr id="3" name="Content Placeholder 2"/>
          <p:cNvSpPr>
            <a:spLocks noGrp="1"/>
          </p:cNvSpPr>
          <p:nvPr>
            <p:ph idx="1"/>
          </p:nvPr>
        </p:nvSpPr>
        <p:spPr/>
        <p:txBody>
          <a:bodyPr/>
          <a:lstStyle/>
          <a:p>
            <a:r>
              <a:rPr lang="en-US" dirty="0" smtClean="0"/>
              <a:t>The penis is a site of predilection for fixed drug eruption</a:t>
            </a:r>
          </a:p>
          <a:p>
            <a:r>
              <a:rPr lang="en-US" dirty="0" smtClean="0"/>
              <a:t>symptoms are itch or burning. The eruption is acute, with an </a:t>
            </a:r>
            <a:r>
              <a:rPr lang="en-US" dirty="0" err="1" smtClean="0"/>
              <a:t>erythematous</a:t>
            </a:r>
            <a:r>
              <a:rPr lang="en-US" dirty="0" smtClean="0"/>
              <a:t> plaque, sometimes with central blister formation, erosion and ulceration</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057400" y="1371600"/>
            <a:ext cx="5111365" cy="3929063"/>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a:t>
            </a:r>
            <a:r>
              <a:rPr lang="en-US" dirty="0" err="1" smtClean="0"/>
              <a:t>trimoxazole</a:t>
            </a:r>
            <a:r>
              <a:rPr lang="en-US" dirty="0" smtClean="0"/>
              <a:t>, </a:t>
            </a:r>
            <a:r>
              <a:rPr lang="en-US" dirty="0" err="1" smtClean="0"/>
              <a:t>diclofenac</a:t>
            </a:r>
            <a:r>
              <a:rPr lang="en-US" dirty="0" smtClean="0"/>
              <a:t>, </a:t>
            </a:r>
            <a:r>
              <a:rPr lang="en-US" dirty="0" err="1" smtClean="0"/>
              <a:t>isosorbide</a:t>
            </a:r>
            <a:r>
              <a:rPr lang="en-US" dirty="0" smtClean="0"/>
              <a:t> and aspirin are the drugs cited</a:t>
            </a:r>
          </a:p>
          <a:p>
            <a:r>
              <a:rPr lang="en-US" dirty="0" err="1" smtClean="0"/>
              <a:t>Foscarnet</a:t>
            </a:r>
            <a:r>
              <a:rPr lang="en-US" dirty="0" smtClean="0"/>
              <a:t> cause of genital ulceration in HIV‐infected patients</a:t>
            </a:r>
          </a:p>
          <a:p>
            <a:r>
              <a:rPr lang="en-US" dirty="0" err="1" smtClean="0"/>
              <a:t>Nicorandil</a:t>
            </a:r>
            <a:r>
              <a:rPr lang="en-US" dirty="0" smtClean="0"/>
              <a:t> is a newly recognized cause of </a:t>
            </a:r>
            <a:r>
              <a:rPr lang="en-US" dirty="0" err="1" smtClean="0"/>
              <a:t>ano</a:t>
            </a:r>
            <a:r>
              <a:rPr lang="en-US" dirty="0" smtClean="0"/>
              <a:t>‐genital and </a:t>
            </a:r>
            <a:r>
              <a:rPr lang="en-US" dirty="0" err="1" smtClean="0"/>
              <a:t>peristomal</a:t>
            </a:r>
            <a:r>
              <a:rPr lang="en-US" dirty="0" smtClean="0"/>
              <a:t> ulceration</a:t>
            </a:r>
          </a:p>
          <a:p>
            <a:r>
              <a:rPr lang="en-US" dirty="0" smtClean="0"/>
              <a:t>Erosion following the use of topical steroids</a:t>
            </a:r>
          </a:p>
          <a:p>
            <a:r>
              <a:rPr lang="en-US" dirty="0" smtClean="0"/>
              <a:t>Penile </a:t>
            </a:r>
            <a:r>
              <a:rPr lang="en-US" dirty="0" err="1" smtClean="0"/>
              <a:t>argyria</a:t>
            </a:r>
            <a:r>
              <a:rPr lang="en-US" dirty="0" smtClean="0"/>
              <a:t> due to chronic application of silver sulfadiazine</a:t>
            </a:r>
          </a:p>
          <a:p>
            <a:r>
              <a:rPr lang="en-US" dirty="0" smtClean="0"/>
              <a:t>necrosis following </a:t>
            </a:r>
            <a:r>
              <a:rPr lang="en-US" dirty="0" err="1" smtClean="0"/>
              <a:t>warfarin</a:t>
            </a:r>
            <a:r>
              <a:rPr lang="en-US" dirty="0" smtClean="0"/>
              <a:t> administration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Differential diagnosis</a:t>
            </a:r>
            <a:br>
              <a:rPr lang="en-US" b="1" dirty="0" smtClean="0"/>
            </a:br>
            <a:endParaRPr lang="en-US" dirty="0"/>
          </a:p>
        </p:txBody>
      </p:sp>
      <p:sp>
        <p:nvSpPr>
          <p:cNvPr id="3" name="Content Placeholder 2"/>
          <p:cNvSpPr>
            <a:spLocks noGrp="1"/>
          </p:cNvSpPr>
          <p:nvPr>
            <p:ph idx="1"/>
          </p:nvPr>
        </p:nvSpPr>
        <p:spPr/>
        <p:txBody>
          <a:bodyPr/>
          <a:lstStyle/>
          <a:p>
            <a:r>
              <a:rPr lang="en-US" dirty="0" smtClean="0"/>
              <a:t>herpes simplex</a:t>
            </a:r>
          </a:p>
          <a:p>
            <a:r>
              <a:rPr lang="en-US" dirty="0" err="1" smtClean="0"/>
              <a:t>erythema</a:t>
            </a:r>
            <a:r>
              <a:rPr lang="en-US" dirty="0" smtClean="0"/>
              <a:t> </a:t>
            </a:r>
            <a:r>
              <a:rPr lang="en-US" dirty="0" err="1" smtClean="0"/>
              <a:t>multiforme</a:t>
            </a:r>
            <a:endParaRPr lang="en-US"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Ulcerative disease and penile necrosis</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1295400" y="1981200"/>
            <a:ext cx="5538787" cy="4191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Dermatitis </a:t>
            </a:r>
            <a:r>
              <a:rPr lang="en-US" dirty="0" err="1" smtClean="0"/>
              <a:t>artefacta</a:t>
            </a:r>
            <a:r>
              <a:rPr lang="en-US" dirty="0" smtClean="0"/>
              <a:t> and mutilation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Lesions are typically geometrical, angulated and rectilinear. Sometimes they are induced by needles, knives or cigarette burns, and extraneous foreign material may be introduced into the skin (</a:t>
            </a:r>
            <a:r>
              <a:rPr lang="en-US" dirty="0" err="1" smtClean="0"/>
              <a:t>lipogranuloma</a:t>
            </a:r>
            <a:r>
              <a:rPr lang="en-US" dirty="0" smtClean="0"/>
              <a:t> and silicone </a:t>
            </a:r>
            <a:r>
              <a:rPr lang="en-US" dirty="0" err="1" smtClean="0"/>
              <a:t>granuloma</a:t>
            </a:r>
            <a:r>
              <a:rPr lang="en-US" dirty="0" smtClean="0"/>
              <a:t> are discussed earlier)</a:t>
            </a:r>
          </a:p>
          <a:p>
            <a:r>
              <a:rPr lang="en-US" dirty="0" smtClean="0"/>
              <a:t> Psychotic patients may mutilate their genitalia, as may transvestites , but non‐psychotic genital self‐mutilation can also occur</a:t>
            </a:r>
          </a:p>
          <a:p>
            <a:r>
              <a:rPr lang="en-US" dirty="0" smtClean="0"/>
              <a:t> Biopsy and other investigations may be necessary to exclude penile cancer</a:t>
            </a:r>
          </a:p>
          <a:p>
            <a:r>
              <a:rPr lang="en-US" dirty="0" smtClean="0"/>
              <a:t>It is important also to consider </a:t>
            </a:r>
            <a:r>
              <a:rPr lang="en-US" dirty="0" err="1" smtClean="0"/>
              <a:t>pyoderma</a:t>
            </a:r>
            <a:r>
              <a:rPr lang="en-US" dirty="0" smtClean="0"/>
              <a:t> </a:t>
            </a:r>
            <a:r>
              <a:rPr lang="en-US" dirty="0" err="1" smtClean="0"/>
              <a:t>gangrenosum</a:t>
            </a:r>
            <a:r>
              <a:rPr lang="en-US" dirty="0" smtClean="0"/>
              <a:t>, which is rare but frequently omitted from the differential diagnosis of penile ulceration by non‐dermatologists.</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600200" y="609600"/>
            <a:ext cx="5867400" cy="5510213"/>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524001" y="381000"/>
            <a:ext cx="5043488" cy="5610225"/>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447800" y="900442"/>
            <a:ext cx="6248399" cy="5057115"/>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penile </a:t>
            </a:r>
            <a:r>
              <a:rPr lang="en-US" dirty="0" err="1" smtClean="0"/>
              <a:t>oedema</a:t>
            </a:r>
            <a:endParaRPr lang="en-US" dirty="0"/>
          </a:p>
        </p:txBody>
      </p:sp>
      <p:sp>
        <p:nvSpPr>
          <p:cNvPr id="3" name="Content Placeholder 2"/>
          <p:cNvSpPr>
            <a:spLocks noGrp="1"/>
          </p:cNvSpPr>
          <p:nvPr>
            <p:ph idx="1"/>
          </p:nvPr>
        </p:nvSpPr>
        <p:spPr/>
        <p:txBody>
          <a:bodyPr/>
          <a:lstStyle/>
          <a:p>
            <a:r>
              <a:rPr lang="en-US" dirty="0" smtClean="0"/>
              <a:t>Chronic penile </a:t>
            </a:r>
            <a:r>
              <a:rPr lang="en-US" dirty="0" err="1" smtClean="0"/>
              <a:t>lymphoedema</a:t>
            </a:r>
            <a:r>
              <a:rPr lang="en-US" dirty="0" smtClean="0"/>
              <a:t> is a relatively rare, reactive, disfiguring condition that causes sexual dysfunction and </a:t>
            </a:r>
            <a:r>
              <a:rPr lang="en-US" dirty="0" err="1" smtClean="0"/>
              <a:t>phimosis</a:t>
            </a:r>
            <a:endParaRPr lang="en-US" dirty="0"/>
          </a:p>
          <a:p>
            <a:r>
              <a:rPr lang="en-US" dirty="0" smtClean="0"/>
              <a:t>It has been called </a:t>
            </a:r>
            <a:r>
              <a:rPr lang="en-US" dirty="0" err="1" smtClean="0"/>
              <a:t>tumorous</a:t>
            </a:r>
            <a:r>
              <a:rPr lang="en-US" dirty="0" smtClean="0"/>
              <a:t> </a:t>
            </a:r>
            <a:r>
              <a:rPr lang="en-US" dirty="0" err="1" smtClean="0"/>
              <a:t>lymphoedema</a:t>
            </a:r>
            <a:r>
              <a:rPr lang="en-US" dirty="0" smtClean="0"/>
              <a:t> or elephantiasis </a:t>
            </a:r>
            <a:r>
              <a:rPr lang="en-US" dirty="0" err="1" smtClean="0"/>
              <a:t>verrucosa</a:t>
            </a:r>
            <a:r>
              <a:rPr lang="en-US" dirty="0" smtClean="0"/>
              <a:t> nostra</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600200" y="487180"/>
            <a:ext cx="5005389" cy="5608819"/>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Patients with chronic penile </a:t>
            </a:r>
            <a:r>
              <a:rPr lang="en-US" dirty="0" err="1" smtClean="0"/>
              <a:t>oedema</a:t>
            </a:r>
            <a:r>
              <a:rPr lang="en-US" dirty="0" smtClean="0"/>
              <a:t> present with chronic swelling of the penis, foreskin, scrotum, pubic mound, buttocks and thighs, which may be warm and red </a:t>
            </a:r>
          </a:p>
          <a:p>
            <a:r>
              <a:rPr lang="en-US" dirty="0" smtClean="0"/>
              <a:t>There may be </a:t>
            </a:r>
            <a:r>
              <a:rPr lang="en-US" dirty="0" err="1" smtClean="0"/>
              <a:t>intercurrent</a:t>
            </a:r>
            <a:r>
              <a:rPr lang="en-US" dirty="0" smtClean="0"/>
              <a:t> attacks of </a:t>
            </a:r>
            <a:r>
              <a:rPr lang="en-US" dirty="0" err="1" smtClean="0"/>
              <a:t>cellulitis</a:t>
            </a:r>
            <a:r>
              <a:rPr lang="en-US" dirty="0" smtClean="0"/>
              <a:t> and/or erysipelas with systemic upset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US" dirty="0" smtClean="0"/>
              <a:t>Acute attacks require admission to hospital and treatment with systemic broad spectrum antibiotics; a short course of </a:t>
            </a:r>
            <a:r>
              <a:rPr lang="en-US" dirty="0" err="1" smtClean="0"/>
              <a:t>prednisolone</a:t>
            </a:r>
            <a:r>
              <a:rPr lang="en-US" dirty="0" smtClean="0"/>
              <a:t> may also be helpful</a:t>
            </a:r>
          </a:p>
          <a:p>
            <a:r>
              <a:rPr lang="en-US" b="1" dirty="0" smtClean="0"/>
              <a:t>Investigations</a:t>
            </a:r>
            <a:r>
              <a:rPr lang="en-US" dirty="0" smtClean="0"/>
              <a:t> should be directed at elucidating possible underlying causes (such as streptococcal infection (ASOT), </a:t>
            </a:r>
            <a:r>
              <a:rPr lang="en-US" dirty="0" err="1" smtClean="0"/>
              <a:t>Crohn</a:t>
            </a:r>
            <a:r>
              <a:rPr lang="en-US" dirty="0" smtClean="0"/>
              <a:t> disease and </a:t>
            </a:r>
            <a:r>
              <a:rPr lang="en-US" dirty="0" err="1" smtClean="0"/>
              <a:t>sarcoid</a:t>
            </a:r>
            <a:r>
              <a:rPr lang="en-US" dirty="0" smtClean="0"/>
              <a:t>, pelvic cancer and </a:t>
            </a:r>
            <a:r>
              <a:rPr lang="en-US" dirty="0" err="1" smtClean="0"/>
              <a:t>filariasis</a:t>
            </a:r>
            <a:r>
              <a:rPr lang="en-US" dirty="0" smtClean="0"/>
              <a:t>)</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524000" y="549972"/>
            <a:ext cx="5281613" cy="5698427"/>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2281238" y="214313"/>
            <a:ext cx="4581525" cy="6429375"/>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Long‐term treatment with erythromycin, </a:t>
            </a:r>
            <a:r>
              <a:rPr lang="en-US" dirty="0" err="1" smtClean="0"/>
              <a:t>clarithromycin</a:t>
            </a:r>
            <a:r>
              <a:rPr lang="en-US" dirty="0" smtClean="0"/>
              <a:t>, </a:t>
            </a:r>
            <a:r>
              <a:rPr lang="en-US" dirty="0" err="1" smtClean="0"/>
              <a:t>clindamycin</a:t>
            </a:r>
            <a:r>
              <a:rPr lang="en-US" dirty="0" smtClean="0"/>
              <a:t>, </a:t>
            </a:r>
            <a:r>
              <a:rPr lang="en-US" dirty="0" err="1" smtClean="0"/>
              <a:t>clindamycin</a:t>
            </a:r>
            <a:r>
              <a:rPr lang="en-US" dirty="0" smtClean="0"/>
              <a:t> plus </a:t>
            </a:r>
            <a:r>
              <a:rPr lang="en-US" dirty="0" err="1" smtClean="0"/>
              <a:t>rifampicin</a:t>
            </a:r>
            <a:r>
              <a:rPr lang="en-US" dirty="0" smtClean="0"/>
              <a:t>, </a:t>
            </a:r>
            <a:r>
              <a:rPr lang="en-US" dirty="0" err="1" smtClean="0"/>
              <a:t>trimethoprim</a:t>
            </a:r>
            <a:r>
              <a:rPr lang="en-US" dirty="0" smtClean="0"/>
              <a:t>, </a:t>
            </a:r>
            <a:r>
              <a:rPr lang="en-US" dirty="0" err="1" smtClean="0"/>
              <a:t>sulphamethoxazole</a:t>
            </a:r>
            <a:r>
              <a:rPr lang="en-US" dirty="0" smtClean="0"/>
              <a:t> plus </a:t>
            </a:r>
            <a:r>
              <a:rPr lang="en-US" dirty="0" err="1" smtClean="0"/>
              <a:t>trimethoprim</a:t>
            </a:r>
            <a:r>
              <a:rPr lang="en-US" dirty="0" smtClean="0"/>
              <a:t> or ciprofloxacin appears to ameliorate and stabilize the process</a:t>
            </a:r>
          </a:p>
          <a:p>
            <a:r>
              <a:rPr lang="en-US" dirty="0" smtClean="0"/>
              <a:t>Antibiotics together with short intermittent courses of oral </a:t>
            </a:r>
            <a:r>
              <a:rPr lang="en-US" dirty="0" err="1" smtClean="0"/>
              <a:t>prednisolone</a:t>
            </a:r>
            <a:r>
              <a:rPr lang="en-US" dirty="0" smtClean="0"/>
              <a:t> should improve both the appearance and function of the penis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abuse</a:t>
            </a:r>
            <a:endParaRPr lang="en-US" dirty="0"/>
          </a:p>
        </p:txBody>
      </p:sp>
      <p:sp>
        <p:nvSpPr>
          <p:cNvPr id="3" name="Content Placeholder 2"/>
          <p:cNvSpPr>
            <a:spLocks noGrp="1"/>
          </p:cNvSpPr>
          <p:nvPr>
            <p:ph idx="1"/>
          </p:nvPr>
        </p:nvSpPr>
        <p:spPr/>
        <p:txBody>
          <a:bodyPr/>
          <a:lstStyle/>
          <a:p>
            <a:r>
              <a:rPr lang="en-US" dirty="0" smtClean="0"/>
              <a:t>Physical and sexual child abuse should be considered in the differential diagnosis of </a:t>
            </a:r>
            <a:r>
              <a:rPr lang="en-US" dirty="0" err="1" smtClean="0"/>
              <a:t>cutaneous</a:t>
            </a:r>
            <a:r>
              <a:rPr lang="en-US" dirty="0" smtClean="0"/>
              <a:t> disease of the </a:t>
            </a:r>
            <a:r>
              <a:rPr lang="en-US" dirty="0" err="1" smtClean="0"/>
              <a:t>ano</a:t>
            </a:r>
            <a:r>
              <a:rPr lang="en-US" dirty="0" smtClean="0"/>
              <a:t>‐genital area in children, but signs should be interpreted with caution and re‐examination should be avoided </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surgical intervention in the form of circumcision</a:t>
            </a:r>
          </a:p>
          <a:p>
            <a:r>
              <a:rPr lang="en-US" dirty="0" smtClean="0"/>
              <a:t>Plastic repair may be necessary after excision of affected tissue and may lead to improvement in quality of life</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Fournier gangrene</a:t>
            </a:r>
            <a:endParaRPr lang="en-US" dirty="0"/>
          </a:p>
        </p:txBody>
      </p:sp>
      <p:sp>
        <p:nvSpPr>
          <p:cNvPr id="3" name="Content Placeholder 2"/>
          <p:cNvSpPr>
            <a:spLocks noGrp="1"/>
          </p:cNvSpPr>
          <p:nvPr>
            <p:ph idx="1"/>
          </p:nvPr>
        </p:nvSpPr>
        <p:spPr/>
        <p:txBody>
          <a:bodyPr>
            <a:normAutofit lnSpcReduction="10000"/>
          </a:bodyPr>
          <a:lstStyle/>
          <a:p>
            <a:r>
              <a:rPr lang="en-US" dirty="0" smtClean="0"/>
              <a:t>Fournier gangrene is analogous to necrotizing fasciitis and </a:t>
            </a:r>
            <a:r>
              <a:rPr lang="en-US" dirty="0" err="1" smtClean="0"/>
              <a:t>Meleney</a:t>
            </a:r>
            <a:r>
              <a:rPr lang="en-US" dirty="0" smtClean="0"/>
              <a:t> gangrene</a:t>
            </a:r>
          </a:p>
          <a:p>
            <a:r>
              <a:rPr lang="en-US" dirty="0" smtClean="0"/>
              <a:t>The disease begins with urethral or </a:t>
            </a:r>
            <a:r>
              <a:rPr lang="en-US" dirty="0" err="1" smtClean="0"/>
              <a:t>appendageal</a:t>
            </a:r>
            <a:r>
              <a:rPr lang="en-US" dirty="0" smtClean="0"/>
              <a:t> </a:t>
            </a:r>
            <a:r>
              <a:rPr lang="en-US" dirty="0" err="1" smtClean="0"/>
              <a:t>polybacterial</a:t>
            </a:r>
            <a:r>
              <a:rPr lang="en-US" dirty="0" smtClean="0"/>
              <a:t> infection</a:t>
            </a:r>
          </a:p>
          <a:p>
            <a:r>
              <a:rPr lang="en-US" dirty="0" smtClean="0"/>
              <a:t>Most of the organisms isolated are resident urethral or lower gastrointestinal flora, and most patients have mixed infections</a:t>
            </a:r>
          </a:p>
          <a:p>
            <a:r>
              <a:rPr lang="en-US" dirty="0" smtClean="0"/>
              <a:t>In children, staphylococci and streptococci are most commonly isolated </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133600" y="1066800"/>
            <a:ext cx="6003115" cy="3724275"/>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dirty="0" smtClean="0"/>
              <a:t>A necrotizing </a:t>
            </a:r>
            <a:r>
              <a:rPr lang="en-US" dirty="0" err="1" smtClean="0"/>
              <a:t>vasculitis</a:t>
            </a:r>
            <a:r>
              <a:rPr lang="en-US" dirty="0" smtClean="0"/>
              <a:t>, possibly </a:t>
            </a:r>
            <a:r>
              <a:rPr lang="en-US" dirty="0" err="1" smtClean="0"/>
              <a:t>exotoxin</a:t>
            </a:r>
            <a:r>
              <a:rPr lang="en-US" dirty="0" smtClean="0"/>
              <a:t> mediated, ensues with devastating consequences for involved skin, </a:t>
            </a:r>
            <a:r>
              <a:rPr lang="en-US" dirty="0" err="1" smtClean="0"/>
              <a:t>subcutis</a:t>
            </a:r>
            <a:r>
              <a:rPr lang="en-US" dirty="0" smtClean="0"/>
              <a:t>, fascia and muscle</a:t>
            </a:r>
          </a:p>
          <a:p>
            <a:r>
              <a:rPr lang="en-US" dirty="0" smtClean="0"/>
              <a:t>It is held to be the human counterpart of the local </a:t>
            </a:r>
            <a:r>
              <a:rPr lang="en-US" dirty="0" err="1" smtClean="0"/>
              <a:t>Shwartzman</a:t>
            </a:r>
            <a:r>
              <a:rPr lang="en-US" dirty="0" smtClean="0"/>
              <a:t> phenomenon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typical presentation is characterized by painful, </a:t>
            </a:r>
            <a:r>
              <a:rPr lang="en-US" dirty="0" err="1" smtClean="0"/>
              <a:t>erythematous</a:t>
            </a:r>
            <a:r>
              <a:rPr lang="en-US" dirty="0" smtClean="0"/>
              <a:t>, non‐</a:t>
            </a:r>
            <a:r>
              <a:rPr lang="en-US" dirty="0" err="1" smtClean="0"/>
              <a:t>suppurative</a:t>
            </a:r>
            <a:r>
              <a:rPr lang="en-US" dirty="0" smtClean="0"/>
              <a:t> swelling of the genital skin (particularly the scrotum where a dark red or a black spot may appear, or the </a:t>
            </a:r>
            <a:r>
              <a:rPr lang="en-US" dirty="0" err="1" smtClean="0"/>
              <a:t>perianal</a:t>
            </a:r>
            <a:r>
              <a:rPr lang="en-US" dirty="0" smtClean="0"/>
              <a:t> zone or lower abdominal skin, accompanied by </a:t>
            </a:r>
            <a:r>
              <a:rPr lang="en-US" dirty="0" err="1" smtClean="0"/>
              <a:t>crepitus</a:t>
            </a:r>
            <a:r>
              <a:rPr lang="en-US" dirty="0" smtClean="0"/>
              <a:t> , marked systemic toxicity (may be absent in children  and urinary retention</a:t>
            </a:r>
          </a:p>
          <a:p>
            <a:r>
              <a:rPr lang="en-US" dirty="0" smtClean="0"/>
              <a:t>Necrosis of skin and deeper tissues can occur rapidly, and there is a very high mortality unless the diagnosis is made promptly and radical management undertaken</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Plain X‐rays may show soft‐tissue gas</a:t>
            </a:r>
          </a:p>
          <a:p>
            <a:r>
              <a:rPr lang="en-US" dirty="0" smtClean="0"/>
              <a:t>Preceding surgery, including vasectomy and instrumentation, including genital piercing especially in patients with the listed risk factors, is particularly important</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676400" y="1295400"/>
            <a:ext cx="6140423" cy="396240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371600" y="1143000"/>
            <a:ext cx="5881366" cy="4267200"/>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US" dirty="0" smtClean="0"/>
              <a:t>Plastic repair can be undertaken if the patient survives</a:t>
            </a:r>
          </a:p>
          <a:p>
            <a:r>
              <a:rPr lang="en-US" dirty="0" smtClean="0"/>
              <a:t>Hyperbaric oxygen, high‐ dose systemic steroids and unprocessed honey treatment have been used</a:t>
            </a:r>
          </a:p>
          <a:p>
            <a:r>
              <a:rPr lang="en-US" dirty="0" smtClean="0"/>
              <a:t>In adults, the mortality is approximately 25%</a:t>
            </a:r>
          </a:p>
          <a:p>
            <a:r>
              <a:rPr lang="en-US" dirty="0" smtClean="0"/>
              <a:t>Children can be treated with more conservative surgery, and their mortality rate is lower</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Tuberculosis of the penis is rare</a:t>
            </a:r>
          </a:p>
          <a:p>
            <a:r>
              <a:rPr lang="en-US" dirty="0" smtClean="0"/>
              <a:t>Primary penile ulceration (solitary and multiple), with or without inguinal </a:t>
            </a:r>
            <a:r>
              <a:rPr lang="en-US" dirty="0" err="1" smtClean="0"/>
              <a:t>lymphadenopathy</a:t>
            </a:r>
            <a:r>
              <a:rPr lang="en-US" dirty="0" smtClean="0"/>
              <a:t>, caused by sexual infection or contact with infected clothing may occur</a:t>
            </a:r>
          </a:p>
          <a:p>
            <a:r>
              <a:rPr lang="en-US" dirty="0" smtClean="0"/>
              <a:t>ulceration may be secondary to tuberculosis elsewhere (e.g. the lung)</a:t>
            </a:r>
          </a:p>
          <a:p>
            <a:r>
              <a:rPr lang="en-US" dirty="0" smtClean="0"/>
              <a:t>A cold abscess (presenting as erectile impotence)</a:t>
            </a:r>
          </a:p>
          <a:p>
            <a:r>
              <a:rPr lang="en-US" dirty="0" err="1" smtClean="0"/>
              <a:t>Tuberculides</a:t>
            </a:r>
            <a:r>
              <a:rPr lang="en-US" dirty="0" smtClean="0"/>
              <a:t> have involved the penis, including in isolation</a:t>
            </a:r>
          </a:p>
          <a:p>
            <a:r>
              <a:rPr lang="en-US" dirty="0" smtClean="0"/>
              <a:t>Penile manifestations have also followed immunotherapy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5097</TotalTime>
  <Words>7431</Words>
  <Application>Microsoft Office PowerPoint</Application>
  <PresentationFormat>On-screen Show (4:3)</PresentationFormat>
  <Paragraphs>602</Paragraphs>
  <Slides>177</Slides>
  <Notes>0</Notes>
  <HiddenSlides>0</HiddenSlides>
  <MMClips>0</MMClips>
  <ScaleCrop>false</ScaleCrop>
  <HeadingPairs>
    <vt:vector size="4" baseType="variant">
      <vt:variant>
        <vt:lpstr>Theme</vt:lpstr>
      </vt:variant>
      <vt:variant>
        <vt:i4>1</vt:i4>
      </vt:variant>
      <vt:variant>
        <vt:lpstr>Slide Titles</vt:lpstr>
      </vt:variant>
      <vt:variant>
        <vt:i4>177</vt:i4>
      </vt:variant>
    </vt:vector>
  </HeadingPairs>
  <TitlesOfParts>
    <vt:vector size="178" baseType="lpstr">
      <vt:lpstr>Office Theme</vt:lpstr>
      <vt:lpstr>Dermatoses of the Male Genitalia</vt:lpstr>
      <vt:lpstr>Trauma and artefact</vt:lpstr>
      <vt:lpstr>Penile haematoma and rupture </vt:lpstr>
      <vt:lpstr>Sclerosing lymphangitis</vt:lpstr>
      <vt:lpstr>Strangulation of the penis</vt:lpstr>
      <vt:lpstr>Foreign body</vt:lpstr>
      <vt:lpstr>Lipogranuloma</vt:lpstr>
      <vt:lpstr>Dermatitis artefacta and mutilation</vt:lpstr>
      <vt:lpstr>Child abuse</vt:lpstr>
      <vt:lpstr>Slide 10</vt:lpstr>
      <vt:lpstr>Slide 11</vt:lpstr>
      <vt:lpstr>Inflammatory dermatoses</vt:lpstr>
      <vt:lpstr>Slide 13</vt:lpstr>
      <vt:lpstr>Clinical features</vt:lpstr>
      <vt:lpstr>Slide 15</vt:lpstr>
      <vt:lpstr>Differential diagnosis</vt:lpstr>
      <vt:lpstr>Investigations</vt:lpstr>
      <vt:lpstr>Management</vt:lpstr>
      <vt:lpstr>Slide 19</vt:lpstr>
      <vt:lpstr>Eczema</vt:lpstr>
      <vt:lpstr>Slide 21</vt:lpstr>
      <vt:lpstr>Slide 22</vt:lpstr>
      <vt:lpstr>Slide 23</vt:lpstr>
      <vt:lpstr>Allergic contact dermatitis</vt:lpstr>
      <vt:lpstr>Slide 25</vt:lpstr>
      <vt:lpstr>Atopic eczema</vt:lpstr>
      <vt:lpstr>Slide 27</vt:lpstr>
      <vt:lpstr>Radiodermatitis</vt:lpstr>
      <vt:lpstr>Seborrhoeic dermatitis</vt:lpstr>
      <vt:lpstr>Investigations</vt:lpstr>
      <vt:lpstr>Management</vt:lpstr>
      <vt:lpstr>Zoon balanitis</vt:lpstr>
      <vt:lpstr>Pathophysiology</vt:lpstr>
      <vt:lpstr>Pathology</vt:lpstr>
      <vt:lpstr>Clinical features</vt:lpstr>
      <vt:lpstr>Slide 36</vt:lpstr>
      <vt:lpstr>Differential diagnosis</vt:lpstr>
      <vt:lpstr>Investigations</vt:lpstr>
      <vt:lpstr>Management</vt:lpstr>
      <vt:lpstr>Lichen sclerosus</vt:lpstr>
      <vt:lpstr>Slide 41</vt:lpstr>
      <vt:lpstr>Pathophysiology</vt:lpstr>
      <vt:lpstr>Cont….</vt:lpstr>
      <vt:lpstr>Pathology</vt:lpstr>
      <vt:lpstr>Cont..</vt:lpstr>
      <vt:lpstr>Clinical features</vt:lpstr>
      <vt:lpstr>Cont..</vt:lpstr>
      <vt:lpstr>Cont..</vt:lpstr>
      <vt:lpstr>Slide 49</vt:lpstr>
      <vt:lpstr>Cont…</vt:lpstr>
      <vt:lpstr>Slide 51</vt:lpstr>
      <vt:lpstr>Slide 52</vt:lpstr>
      <vt:lpstr>Investigations</vt:lpstr>
      <vt:lpstr>Management</vt:lpstr>
      <vt:lpstr>Cont..</vt:lpstr>
      <vt:lpstr>Cont..</vt:lpstr>
      <vt:lpstr>Slide 57</vt:lpstr>
      <vt:lpstr>Slide 58</vt:lpstr>
      <vt:lpstr>Lichen planus </vt:lpstr>
      <vt:lpstr>Clinical features</vt:lpstr>
      <vt:lpstr>Cont..</vt:lpstr>
      <vt:lpstr>Cont..</vt:lpstr>
      <vt:lpstr>Slide 63</vt:lpstr>
      <vt:lpstr>Differential diagnosis</vt:lpstr>
      <vt:lpstr>Complications and co‐morbidites</vt:lpstr>
      <vt:lpstr>Investigations</vt:lpstr>
      <vt:lpstr>Management</vt:lpstr>
      <vt:lpstr>Cont..</vt:lpstr>
      <vt:lpstr>Peyronie disease</vt:lpstr>
      <vt:lpstr>Slide 70</vt:lpstr>
      <vt:lpstr>Slide 71</vt:lpstr>
      <vt:lpstr>Differential diagnosis</vt:lpstr>
      <vt:lpstr>Cont..</vt:lpstr>
      <vt:lpstr>Mangement</vt:lpstr>
      <vt:lpstr>Drug reactions</vt:lpstr>
      <vt:lpstr>Slide 76</vt:lpstr>
      <vt:lpstr>Cont..</vt:lpstr>
      <vt:lpstr>Differential diagnosis </vt:lpstr>
      <vt:lpstr>Ulcerative disease and penile necrosis</vt:lpstr>
      <vt:lpstr>Slide 80</vt:lpstr>
      <vt:lpstr>Slide 81</vt:lpstr>
      <vt:lpstr>Slide 82</vt:lpstr>
      <vt:lpstr>Chronic penile oedema</vt:lpstr>
      <vt:lpstr>Slide 84</vt:lpstr>
      <vt:lpstr>Cont..</vt:lpstr>
      <vt:lpstr>Cont..</vt:lpstr>
      <vt:lpstr>Slide 87</vt:lpstr>
      <vt:lpstr>Slide 88</vt:lpstr>
      <vt:lpstr>Cont..</vt:lpstr>
      <vt:lpstr>Cont..</vt:lpstr>
      <vt:lpstr>Fournier gangrene</vt:lpstr>
      <vt:lpstr>Slide 92</vt:lpstr>
      <vt:lpstr>Cont..</vt:lpstr>
      <vt:lpstr>Cont..</vt:lpstr>
      <vt:lpstr>Slide 95</vt:lpstr>
      <vt:lpstr>Slide 96</vt:lpstr>
      <vt:lpstr>Slide 97</vt:lpstr>
      <vt:lpstr>Cont..</vt:lpstr>
      <vt:lpstr>Tuberculosis</vt:lpstr>
      <vt:lpstr>Non‐syphilitic spirochaetal ulcerative balanoposthitis</vt:lpstr>
      <vt:lpstr>Candidosis</vt:lpstr>
      <vt:lpstr>Cont..</vt:lpstr>
      <vt:lpstr>Cont..</vt:lpstr>
      <vt:lpstr>Dermatological aspects of sexually transmitted disease </vt:lpstr>
      <vt:lpstr>Viral Warts</vt:lpstr>
      <vt:lpstr>Cont..</vt:lpstr>
      <vt:lpstr>Cont..</vt:lpstr>
      <vt:lpstr>HIV infection</vt:lpstr>
      <vt:lpstr>Slide 109</vt:lpstr>
      <vt:lpstr>Scabies</vt:lpstr>
      <vt:lpstr>Slide 111</vt:lpstr>
      <vt:lpstr>Benign tumours</vt:lpstr>
      <vt:lpstr>Mucoid cysts</vt:lpstr>
      <vt:lpstr>Scrotal calcinosis</vt:lpstr>
      <vt:lpstr>Cont..</vt:lpstr>
      <vt:lpstr>Cont..</vt:lpstr>
      <vt:lpstr>Slide 117</vt:lpstr>
      <vt:lpstr>Verruciform xanthoma</vt:lpstr>
      <vt:lpstr>Slide 119</vt:lpstr>
      <vt:lpstr>Erythroplasia of Queyrat, Bowen disease of the penis and bowenoid papulosis</vt:lpstr>
      <vt:lpstr>Cont..</vt:lpstr>
      <vt:lpstr>Cont..</vt:lpstr>
      <vt:lpstr>Cont..</vt:lpstr>
      <vt:lpstr>Cont..</vt:lpstr>
      <vt:lpstr>Aetiology and pathophysiology</vt:lpstr>
      <vt:lpstr>Clinical features</vt:lpstr>
      <vt:lpstr>Slide 127</vt:lpstr>
      <vt:lpstr>differential diagnosis</vt:lpstr>
      <vt:lpstr>Cont..</vt:lpstr>
      <vt:lpstr>Investigations</vt:lpstr>
      <vt:lpstr>Management</vt:lpstr>
      <vt:lpstr>Cont..</vt:lpstr>
      <vt:lpstr>Cont..</vt:lpstr>
      <vt:lpstr>Squamous hyperplasia and squamous intraepithelial lesion(s)</vt:lpstr>
      <vt:lpstr>Cont..</vt:lpstr>
      <vt:lpstr>Slide 136</vt:lpstr>
      <vt:lpstr>Penile horn</vt:lpstr>
      <vt:lpstr>Slide 138</vt:lpstr>
      <vt:lpstr>Porokeratosis</vt:lpstr>
      <vt:lpstr>Slide 140</vt:lpstr>
      <vt:lpstr>Pseudoepitheliomatous micaceous and keratotic balanitis</vt:lpstr>
      <vt:lpstr>Slide 142</vt:lpstr>
      <vt:lpstr>Carcinoma of the penis</vt:lpstr>
      <vt:lpstr>Epidemiology</vt:lpstr>
      <vt:lpstr>Pathophysiology</vt:lpstr>
      <vt:lpstr>Slide 146</vt:lpstr>
      <vt:lpstr>Slide 147</vt:lpstr>
      <vt:lpstr>Pathology</vt:lpstr>
      <vt:lpstr>Slide 149</vt:lpstr>
      <vt:lpstr>Clinical features</vt:lpstr>
      <vt:lpstr>differential diagnosis</vt:lpstr>
      <vt:lpstr>Slide 152</vt:lpstr>
      <vt:lpstr>Slide 153</vt:lpstr>
      <vt:lpstr>Investigations</vt:lpstr>
      <vt:lpstr>Management</vt:lpstr>
      <vt:lpstr>Slide 156</vt:lpstr>
      <vt:lpstr>Slide 157</vt:lpstr>
      <vt:lpstr>Verrucous carcinoma/giant condyloma/ Buschke–Löwenstein tumour</vt:lpstr>
      <vt:lpstr>Slide 159</vt:lpstr>
      <vt:lpstr>Slide 160</vt:lpstr>
      <vt:lpstr>Slide 161</vt:lpstr>
      <vt:lpstr>Extramammary Paget disease </vt:lpstr>
      <vt:lpstr>Pathophysiology</vt:lpstr>
      <vt:lpstr>Pathology</vt:lpstr>
      <vt:lpstr>Clinical features</vt:lpstr>
      <vt:lpstr>Slide 166</vt:lpstr>
      <vt:lpstr>differential diagnosis</vt:lpstr>
      <vt:lpstr>Investigations</vt:lpstr>
      <vt:lpstr>Management</vt:lpstr>
      <vt:lpstr>Malignant melanoma </vt:lpstr>
      <vt:lpstr>Slide 171</vt:lpstr>
      <vt:lpstr>Slide 172</vt:lpstr>
      <vt:lpstr>Slide 173</vt:lpstr>
      <vt:lpstr>Miscellaneous cutaneous male genital condition</vt:lpstr>
      <vt:lpstr>Slide 175</vt:lpstr>
      <vt:lpstr>Slide 176</vt:lpstr>
      <vt:lpstr>Slide 177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Dermatoses of the Male Genitalia</dc:title>
  <dc:creator>Malik</dc:creator>
  <cp:lastModifiedBy>Malik</cp:lastModifiedBy>
  <cp:revision>19</cp:revision>
  <dcterms:created xsi:type="dcterms:W3CDTF">2022-06-12T10:28:21Z</dcterms:created>
  <dcterms:modified xsi:type="dcterms:W3CDTF">2022-06-17T19:09:33Z</dcterms:modified>
</cp:coreProperties>
</file>