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7" r:id="rId8"/>
    <p:sldId id="278" r:id="rId9"/>
    <p:sldId id="334" r:id="rId10"/>
    <p:sldId id="279" r:id="rId11"/>
    <p:sldId id="280" r:id="rId12"/>
    <p:sldId id="281" r:id="rId13"/>
    <p:sldId id="293" r:id="rId14"/>
    <p:sldId id="292" r:id="rId15"/>
    <p:sldId id="291" r:id="rId16"/>
    <p:sldId id="335" r:id="rId17"/>
    <p:sldId id="290" r:id="rId18"/>
    <p:sldId id="289" r:id="rId19"/>
    <p:sldId id="336" r:id="rId20"/>
    <p:sldId id="337" r:id="rId21"/>
    <p:sldId id="288" r:id="rId22"/>
    <p:sldId id="285" r:id="rId23"/>
    <p:sldId id="287" r:id="rId24"/>
    <p:sldId id="294" r:id="rId25"/>
    <p:sldId id="284" r:id="rId26"/>
    <p:sldId id="286" r:id="rId27"/>
    <p:sldId id="283" r:id="rId28"/>
    <p:sldId id="338" r:id="rId29"/>
    <p:sldId id="341" r:id="rId30"/>
    <p:sldId id="339" r:id="rId31"/>
    <p:sldId id="340" r:id="rId32"/>
    <p:sldId id="282" r:id="rId33"/>
    <p:sldId id="262" r:id="rId34"/>
    <p:sldId id="263" r:id="rId35"/>
    <p:sldId id="342" r:id="rId36"/>
    <p:sldId id="264" r:id="rId37"/>
    <p:sldId id="265" r:id="rId38"/>
    <p:sldId id="299" r:id="rId39"/>
    <p:sldId id="344" r:id="rId40"/>
    <p:sldId id="347" r:id="rId41"/>
    <p:sldId id="346" r:id="rId42"/>
    <p:sldId id="345" r:id="rId43"/>
    <p:sldId id="343" r:id="rId44"/>
    <p:sldId id="348" r:id="rId45"/>
    <p:sldId id="350" r:id="rId46"/>
    <p:sldId id="349" r:id="rId47"/>
    <p:sldId id="295" r:id="rId48"/>
    <p:sldId id="266" r:id="rId49"/>
    <p:sldId id="313" r:id="rId50"/>
    <p:sldId id="312" r:id="rId51"/>
    <p:sldId id="311" r:id="rId52"/>
    <p:sldId id="310" r:id="rId53"/>
    <p:sldId id="309" r:id="rId54"/>
    <p:sldId id="308" r:id="rId55"/>
    <p:sldId id="351" r:id="rId56"/>
    <p:sldId id="352" r:id="rId57"/>
    <p:sldId id="314" r:id="rId58"/>
    <p:sldId id="307" r:id="rId59"/>
    <p:sldId id="306" r:id="rId60"/>
    <p:sldId id="305" r:id="rId61"/>
    <p:sldId id="304" r:id="rId62"/>
    <p:sldId id="303" r:id="rId63"/>
    <p:sldId id="302" r:id="rId64"/>
    <p:sldId id="301" r:id="rId65"/>
    <p:sldId id="300" r:id="rId66"/>
    <p:sldId id="355" r:id="rId67"/>
    <p:sldId id="354" r:id="rId68"/>
    <p:sldId id="353" r:id="rId69"/>
    <p:sldId id="267" r:id="rId70"/>
    <p:sldId id="268" r:id="rId71"/>
    <p:sldId id="269" r:id="rId72"/>
    <p:sldId id="270" r:id="rId73"/>
    <p:sldId id="356" r:id="rId74"/>
    <p:sldId id="273" r:id="rId75"/>
    <p:sldId id="357" r:id="rId76"/>
    <p:sldId id="315" r:id="rId77"/>
    <p:sldId id="358" r:id="rId78"/>
    <p:sldId id="316" r:id="rId79"/>
    <p:sldId id="317" r:id="rId80"/>
    <p:sldId id="359" r:id="rId81"/>
    <p:sldId id="318" r:id="rId82"/>
    <p:sldId id="319" r:id="rId83"/>
    <p:sldId id="360" r:id="rId84"/>
    <p:sldId id="320" r:id="rId85"/>
    <p:sldId id="321" r:id="rId86"/>
    <p:sldId id="322" r:id="rId87"/>
    <p:sldId id="323" r:id="rId88"/>
    <p:sldId id="324" r:id="rId89"/>
    <p:sldId id="325" r:id="rId90"/>
    <p:sldId id="326" r:id="rId91"/>
    <p:sldId id="327" r:id="rId92"/>
    <p:sldId id="328" r:id="rId93"/>
    <p:sldId id="329" r:id="rId94"/>
    <p:sldId id="330" r:id="rId95"/>
    <p:sldId id="331" r:id="rId96"/>
    <p:sldId id="332" r:id="rId97"/>
    <p:sldId id="333" r:id="rId98"/>
    <p:sldId id="274" r:id="rId99"/>
    <p:sldId id="275" r:id="rId10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FCCFA99-C151-43CB-AF0F-559B97437DBE}">
          <p14:sldIdLst>
            <p14:sldId id="256"/>
            <p14:sldId id="257"/>
            <p14:sldId id="258"/>
            <p14:sldId id="259"/>
            <p14:sldId id="260"/>
            <p14:sldId id="261"/>
            <p14:sldId id="277"/>
            <p14:sldId id="278"/>
            <p14:sldId id="334"/>
            <p14:sldId id="279"/>
            <p14:sldId id="280"/>
            <p14:sldId id="281"/>
            <p14:sldId id="293"/>
            <p14:sldId id="292"/>
            <p14:sldId id="291"/>
            <p14:sldId id="335"/>
            <p14:sldId id="290"/>
            <p14:sldId id="289"/>
            <p14:sldId id="336"/>
            <p14:sldId id="337"/>
            <p14:sldId id="288"/>
            <p14:sldId id="285"/>
            <p14:sldId id="287"/>
            <p14:sldId id="294"/>
            <p14:sldId id="284"/>
            <p14:sldId id="286"/>
            <p14:sldId id="283"/>
            <p14:sldId id="338"/>
            <p14:sldId id="341"/>
            <p14:sldId id="339"/>
            <p14:sldId id="340"/>
            <p14:sldId id="282"/>
            <p14:sldId id="262"/>
            <p14:sldId id="263"/>
            <p14:sldId id="342"/>
            <p14:sldId id="264"/>
            <p14:sldId id="265"/>
            <p14:sldId id="299"/>
            <p14:sldId id="344"/>
            <p14:sldId id="347"/>
            <p14:sldId id="346"/>
            <p14:sldId id="345"/>
            <p14:sldId id="343"/>
            <p14:sldId id="348"/>
            <p14:sldId id="350"/>
            <p14:sldId id="349"/>
            <p14:sldId id="295"/>
            <p14:sldId id="266"/>
            <p14:sldId id="313"/>
            <p14:sldId id="312"/>
            <p14:sldId id="311"/>
            <p14:sldId id="310"/>
            <p14:sldId id="309"/>
            <p14:sldId id="308"/>
            <p14:sldId id="351"/>
            <p14:sldId id="352"/>
            <p14:sldId id="314"/>
            <p14:sldId id="307"/>
            <p14:sldId id="306"/>
            <p14:sldId id="305"/>
            <p14:sldId id="304"/>
            <p14:sldId id="303"/>
            <p14:sldId id="302"/>
            <p14:sldId id="301"/>
            <p14:sldId id="300"/>
            <p14:sldId id="355"/>
            <p14:sldId id="354"/>
            <p14:sldId id="353"/>
            <p14:sldId id="267"/>
            <p14:sldId id="268"/>
            <p14:sldId id="269"/>
            <p14:sldId id="270"/>
            <p14:sldId id="356"/>
            <p14:sldId id="273"/>
            <p14:sldId id="357"/>
            <p14:sldId id="315"/>
            <p14:sldId id="358"/>
            <p14:sldId id="316"/>
            <p14:sldId id="317"/>
            <p14:sldId id="359"/>
            <p14:sldId id="318"/>
            <p14:sldId id="319"/>
            <p14:sldId id="360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274"/>
            <p14:sldId id="27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9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4B37F-2F7B-5644-99F9-25E0179A94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E55B3A-2886-D049-9820-F5DAD47B04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0E819-AE08-F749-BE36-053E2B4C7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506B-67AA-CC47-992E-036AD5F258EE}" type="datetimeFigureOut">
              <a:rPr lang="en-US" smtClean="0"/>
              <a:t>7/28/2008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7407A-8FF5-0245-99AA-018F71BBB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5C8AD-6AEE-834D-8644-2044EEEF3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596D-D82D-444D-B5F0-5E2721352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79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25E0B-DFDE-8A4C-9772-D3BC311ED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C0B3E7-1871-6B48-9313-702E7B23B9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2BDC4-9D76-5447-B96D-AE1C8C666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506B-67AA-CC47-992E-036AD5F258EE}" type="datetimeFigureOut">
              <a:rPr lang="en-US" smtClean="0"/>
              <a:t>7/28/2008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E3F7F-860F-844A-AA7A-1B0E962B9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A50A3-A25C-D046-B6A0-927CDB38D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596D-D82D-444D-B5F0-5E2721352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617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4C0CCC-9440-B44B-821C-47613BFF5F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1A2BFB-220C-1248-A1D7-56DB139973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43EEA-316C-A048-A8F0-EA522C9F2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506B-67AA-CC47-992E-036AD5F258EE}" type="datetimeFigureOut">
              <a:rPr lang="en-US" smtClean="0"/>
              <a:t>7/28/2008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F132E-EAC1-3A42-8F24-0B00295E6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0661B-CA65-A049-AAF5-D7789B227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596D-D82D-444D-B5F0-5E2721352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54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0BD50-5DED-8945-A4ED-8CEDB14DA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67AA6-2F00-CB49-9D75-2283C5CB1C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ECF68-8937-8145-96C9-EDA8F504A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506B-67AA-CC47-992E-036AD5F258EE}" type="datetimeFigureOut">
              <a:rPr lang="en-US" smtClean="0"/>
              <a:t>7/28/2008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4FBCA-EF6F-5F42-A35D-AB1366792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4BFF7D-7ACF-A149-8CEB-E6FB234B1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596D-D82D-444D-B5F0-5E2721352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970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4E02A-F165-A247-944A-BEBC8C4DF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19249C-C236-8A4D-A2B8-4BFD2CD8FD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7DFC8-AE2F-D94A-8921-7E724C277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506B-67AA-CC47-992E-036AD5F258EE}" type="datetimeFigureOut">
              <a:rPr lang="en-US" smtClean="0"/>
              <a:t>7/28/2008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CC830-69EE-3748-BA2B-F4DD9E36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EB4857-A2D9-734E-96D7-F4D0C87DE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596D-D82D-444D-B5F0-5E2721352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82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5DC59-FA93-4641-8C8C-73A2B5859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61DC2-6C1E-4D41-B2E2-39DAB6F93B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D04360-8B7D-9D4D-A2CB-B818AE6651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47512D-228B-9240-A28E-0D4C363D5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506B-67AA-CC47-992E-036AD5F258EE}" type="datetimeFigureOut">
              <a:rPr lang="en-US" smtClean="0"/>
              <a:t>7/28/2008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BFBA72-9D57-2A40-87A4-FF5CD9695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E00C7B-C12D-A44A-A15B-E7C269131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596D-D82D-444D-B5F0-5E2721352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039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DE10D-D265-D74E-A262-A1933489A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B08230-74C9-A045-B816-DF9A9B69D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455722-CCA9-284D-AA6F-56A9E9BF1B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502DE2-72C5-E447-BACE-3D23DC2D2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BF51CB-1A60-D441-A99B-6EE9B8B38E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F0BF90-89A2-AA47-8FD2-13F83E5DA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506B-67AA-CC47-992E-036AD5F258EE}" type="datetimeFigureOut">
              <a:rPr lang="en-US" smtClean="0"/>
              <a:t>7/28/2008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098AD6-7E75-8B45-AFBB-B51BAC768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A2DD61-EC5D-8E4E-9334-754216EE7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596D-D82D-444D-B5F0-5E2721352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387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E14D0-70CB-B942-9FC4-A41D2E6FB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BB9982-1CCF-3A43-B98B-04FF6767F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506B-67AA-CC47-992E-036AD5F258EE}" type="datetimeFigureOut">
              <a:rPr lang="en-US" smtClean="0"/>
              <a:t>7/28/2008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EA741B-3FBA-4A49-A476-4D2AD7B91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42DDF8-58FB-D14B-9432-D2F170440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596D-D82D-444D-B5F0-5E2721352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10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8E6F54-81B3-A745-A5D2-2F40EFDE5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506B-67AA-CC47-992E-036AD5F258EE}" type="datetimeFigureOut">
              <a:rPr lang="en-US" smtClean="0"/>
              <a:t>7/28/2008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C8C78C-AAD4-1947-BFE3-A3F3D81DE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9A790D-D0A4-1242-9EA4-FBD0175E1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596D-D82D-444D-B5F0-5E2721352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271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C2603-35EA-7B41-8994-C885983C0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A031F-D929-244C-B55D-78830DBF7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1978C7-B7E2-A343-9CC0-1343BC080A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DFD923-60C2-2F48-B91C-1AAC2A6A1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506B-67AA-CC47-992E-036AD5F258EE}" type="datetimeFigureOut">
              <a:rPr lang="en-US" smtClean="0"/>
              <a:t>7/28/2008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D9AE22-AEAD-6D4E-90CA-9B80A0B0C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0F3FDF-8D6F-0B44-99BD-49F198821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596D-D82D-444D-B5F0-5E2721352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466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FC681-B3B9-9E42-A1BB-93F7314CD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ABFFB1-A851-D84A-B688-F9FA60A544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BA679B-4DF9-544B-B5B7-0EE7D2534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28CB3B-29C1-B14C-BD9E-F52034C6C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506B-67AA-CC47-992E-036AD5F258EE}" type="datetimeFigureOut">
              <a:rPr lang="en-US" smtClean="0"/>
              <a:t>7/28/2008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2B667B-C851-464E-98C4-A11EF16BA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327937-AEBB-724D-83F7-08D4ECBCD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596D-D82D-444D-B5F0-5E2721352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643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54177A-7213-8348-9832-12B6E8974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BF1092-57C4-3445-A7EA-65BA7E0D2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7463D-E094-DA47-9205-B406073258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7506B-67AA-CC47-992E-036AD5F258EE}" type="datetimeFigureOut">
              <a:rPr lang="en-US" smtClean="0"/>
              <a:t>7/28/2008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8955D-E0C3-9A4A-AFE5-9A293D2AAE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81067-4F68-794E-8FFF-E885113A2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C596D-D82D-444D-B5F0-5E2721352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689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B2C0B-7852-6944-876E-716313682A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DERMATOSES OF ORAL CAVITY AND LIPS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94FE1B-0485-894A-9751-9560931873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Dr M Rahim Achakzai </a:t>
            </a:r>
          </a:p>
          <a:p>
            <a:r>
              <a:rPr lang="en-GB"/>
              <a:t>FCPS Resident derma </a:t>
            </a:r>
          </a:p>
          <a:p>
            <a:r>
              <a:rPr lang="en-GB"/>
              <a:t>Pns shifa Karachi.</a:t>
            </a:r>
          </a:p>
        </p:txBody>
      </p:sp>
    </p:spTree>
    <p:extLst>
      <p:ext uri="{BB962C8B-B14F-4D97-AF65-F5344CB8AC3E}">
        <p14:creationId xmlns:p14="http://schemas.microsoft.com/office/powerpoint/2010/main" val="424021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60400"/>
            <a:ext cx="10515600" cy="551656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 Peutz Jeghers syndrome</a:t>
            </a:r>
          </a:p>
          <a:p>
            <a:pPr marL="0" indent="0">
              <a:buNone/>
            </a:pPr>
            <a:r>
              <a:rPr lang="en-US" dirty="0" smtClean="0"/>
              <a:t> brown </a:t>
            </a:r>
            <a:r>
              <a:rPr lang="en-US" dirty="0"/>
              <a:t>to bluish black </a:t>
            </a:r>
            <a:r>
              <a:rPr lang="en-US" dirty="0" smtClean="0"/>
              <a:t>macules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mainly around the oral, nasal </a:t>
            </a:r>
          </a:p>
          <a:p>
            <a:pPr marL="0" indent="0">
              <a:buNone/>
            </a:pPr>
            <a:r>
              <a:rPr lang="en-US" dirty="0" smtClean="0"/>
              <a:t> and </a:t>
            </a:r>
            <a:r>
              <a:rPr lang="en-US" dirty="0"/>
              <a:t>ocular </a:t>
            </a:r>
            <a:r>
              <a:rPr lang="en-US" dirty="0" smtClean="0"/>
              <a:t>orifices.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/>
              <a:t>Pseudoxanthoma </a:t>
            </a:r>
            <a:r>
              <a:rPr lang="en-US" dirty="0" smtClean="0"/>
              <a:t>elasticum</a:t>
            </a:r>
          </a:p>
          <a:p>
            <a:pPr marL="0" indent="0">
              <a:buNone/>
            </a:pPr>
            <a:r>
              <a:rPr lang="en-US" dirty="0" smtClean="0"/>
              <a:t> white patches on mucosa of lips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95363"/>
            <a:ext cx="4978400" cy="338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6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22300"/>
            <a:ext cx="10515600" cy="55546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b="1" dirty="0"/>
              <a:t>RED </a:t>
            </a:r>
            <a:r>
              <a:rPr lang="en-US" b="1" dirty="0" smtClean="0"/>
              <a:t>LESIONS</a:t>
            </a:r>
          </a:p>
          <a:p>
            <a:r>
              <a:rPr lang="en-US" dirty="0"/>
              <a:t> Benign migratory glossitis </a:t>
            </a:r>
            <a:r>
              <a:rPr lang="en-US" dirty="0" smtClean="0"/>
              <a:t>(geographic tongue</a:t>
            </a:r>
            <a:r>
              <a:rPr lang="en-US" dirty="0"/>
              <a:t>)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 map‐like red areas with </a:t>
            </a:r>
            <a:r>
              <a:rPr lang="en-US" dirty="0" smtClean="0"/>
              <a:t>increased </a:t>
            </a:r>
          </a:p>
          <a:p>
            <a:pPr marL="0" indent="0">
              <a:buNone/>
            </a:pPr>
            <a:r>
              <a:rPr lang="en-US" dirty="0" smtClean="0"/>
              <a:t>thickness of filiform </a:t>
            </a:r>
            <a:r>
              <a:rPr lang="en-US" dirty="0" smtClean="0"/>
              <a:t>papillae</a:t>
            </a:r>
          </a:p>
          <a:p>
            <a:pPr marL="0" indent="0">
              <a:buNone/>
            </a:pPr>
            <a:r>
              <a:rPr lang="en-US" dirty="0"/>
              <a:t>Reassurance, benzydamine HCL mouth wash</a:t>
            </a:r>
          </a:p>
          <a:p>
            <a:pPr marL="0" indent="0">
              <a:buNone/>
            </a:pPr>
            <a:r>
              <a:rPr lang="en-US" dirty="0" smtClean="0"/>
              <a:t>Tacrolimus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 Hereditary </a:t>
            </a:r>
            <a:r>
              <a:rPr lang="en-US" dirty="0" smtClean="0"/>
              <a:t>hemorrhagic telangiectasia</a:t>
            </a:r>
          </a:p>
          <a:p>
            <a:pPr marL="0" indent="0">
              <a:buNone/>
            </a:pPr>
            <a:r>
              <a:rPr lang="en-US" dirty="0"/>
              <a:t>   telangiectasia on the lips, perioral </a:t>
            </a:r>
            <a:r>
              <a:rPr lang="en-US" dirty="0" smtClean="0"/>
              <a:t>skin,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oral  </a:t>
            </a:r>
            <a:r>
              <a:rPr lang="en-US" dirty="0"/>
              <a:t>and  nasal  </a:t>
            </a:r>
            <a:r>
              <a:rPr lang="en-US" dirty="0" smtClean="0"/>
              <a:t>mucosae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Cryo, cautery, Laser.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7350" y="1314450"/>
            <a:ext cx="30861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6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09600"/>
            <a:ext cx="10515600" cy="5567363"/>
          </a:xfrm>
        </p:spPr>
        <p:txBody>
          <a:bodyPr/>
          <a:lstStyle/>
          <a:p>
            <a:r>
              <a:rPr lang="en-US" dirty="0"/>
              <a:t>Hemangioma </a:t>
            </a:r>
          </a:p>
          <a:p>
            <a:pPr marL="0" indent="0">
              <a:buNone/>
            </a:pPr>
            <a:r>
              <a:rPr lang="en-US" dirty="0"/>
              <a:t>  </a:t>
            </a:r>
            <a:r>
              <a:rPr lang="en-US" dirty="0" err="1"/>
              <a:t>Sturge</a:t>
            </a:r>
            <a:r>
              <a:rPr lang="en-US" dirty="0"/>
              <a:t>–Weber–</a:t>
            </a:r>
            <a:r>
              <a:rPr lang="en-US" dirty="0" err="1"/>
              <a:t>Krabbe</a:t>
            </a:r>
            <a:r>
              <a:rPr lang="en-US" dirty="0"/>
              <a:t> syndrome </a:t>
            </a:r>
            <a:r>
              <a:rPr lang="en-US" dirty="0" smtClean="0"/>
              <a:t>,</a:t>
            </a:r>
          </a:p>
          <a:p>
            <a:pPr marL="0" indent="0">
              <a:buNone/>
            </a:pPr>
            <a:r>
              <a:rPr lang="en-US" dirty="0" smtClean="0"/>
              <a:t>  </a:t>
            </a:r>
            <a:r>
              <a:rPr lang="en-US" dirty="0" err="1" smtClean="0"/>
              <a:t>Klippel</a:t>
            </a:r>
            <a:r>
              <a:rPr lang="en-US" dirty="0" smtClean="0"/>
              <a:t>–</a:t>
            </a:r>
            <a:r>
              <a:rPr lang="en-US" dirty="0" err="1" smtClean="0"/>
              <a:t>Trenaunay</a:t>
            </a:r>
            <a:r>
              <a:rPr lang="en-US" dirty="0" smtClean="0"/>
              <a:t>–Weber </a:t>
            </a:r>
            <a:r>
              <a:rPr lang="en-US" dirty="0"/>
              <a:t>syndrome,   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Blue </a:t>
            </a:r>
            <a:r>
              <a:rPr lang="en-US" dirty="0"/>
              <a:t>rubber–bleb naevus syndrome,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</a:t>
            </a:r>
            <a:r>
              <a:rPr lang="en-US" dirty="0" err="1" smtClean="0"/>
              <a:t>Glomovenous</a:t>
            </a:r>
            <a:r>
              <a:rPr lang="en-US" dirty="0" smtClean="0"/>
              <a:t> </a:t>
            </a:r>
            <a:r>
              <a:rPr lang="en-US" dirty="0"/>
              <a:t>malformations</a:t>
            </a:r>
            <a:r>
              <a:rPr lang="en-US" dirty="0" smtClean="0"/>
              <a:t>,</a:t>
            </a:r>
          </a:p>
          <a:p>
            <a:pPr marL="0" indent="0">
              <a:buNone/>
            </a:pPr>
            <a:r>
              <a:rPr lang="en-US" dirty="0" smtClean="0"/>
              <a:t>   </a:t>
            </a:r>
            <a:r>
              <a:rPr lang="en-US" dirty="0" err="1" smtClean="0"/>
              <a:t>Maffucci</a:t>
            </a:r>
            <a:r>
              <a:rPr lang="en-US" dirty="0" smtClean="0"/>
              <a:t> </a:t>
            </a:r>
            <a:r>
              <a:rPr lang="en-US" dirty="0"/>
              <a:t>syndrome.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err="1"/>
              <a:t>Mucoepithelial</a:t>
            </a:r>
            <a:r>
              <a:rPr lang="en-US" dirty="0"/>
              <a:t> </a:t>
            </a:r>
            <a:r>
              <a:rPr lang="en-US" dirty="0" smtClean="0"/>
              <a:t>dysplasia</a:t>
            </a:r>
          </a:p>
          <a:p>
            <a:pPr marL="0" indent="0">
              <a:buNone/>
            </a:pPr>
            <a:r>
              <a:rPr lang="en-US" dirty="0"/>
              <a:t> red macules or </a:t>
            </a:r>
            <a:r>
              <a:rPr lang="en-US" dirty="0" err="1"/>
              <a:t>maculopapules</a:t>
            </a:r>
            <a:r>
              <a:rPr lang="en-US" dirty="0"/>
              <a:t> and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on </a:t>
            </a:r>
            <a:r>
              <a:rPr lang="en-US" dirty="0"/>
              <a:t>the palate and </a:t>
            </a:r>
            <a:r>
              <a:rPr lang="en-US" dirty="0" smtClean="0"/>
              <a:t>gingiva.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5737" y="744537"/>
            <a:ext cx="44291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49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19100"/>
            <a:ext cx="10515600" cy="57578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b="1" dirty="0"/>
              <a:t>VESICULOEROSIVE </a:t>
            </a:r>
            <a:r>
              <a:rPr lang="en-US" b="1" dirty="0" smtClean="0"/>
              <a:t>DISORDERS</a:t>
            </a:r>
          </a:p>
          <a:p>
            <a:pPr marL="0" indent="0">
              <a:buNone/>
            </a:pPr>
            <a:endParaRPr lang="en-US" b="1" dirty="0" smtClean="0"/>
          </a:p>
          <a:p>
            <a:r>
              <a:rPr lang="en-US" dirty="0"/>
              <a:t>Acrodermatitis </a:t>
            </a:r>
            <a:r>
              <a:rPr lang="en-US" dirty="0" smtClean="0"/>
              <a:t>enteropathica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AR, Inborn error of metabolism zinc deficiency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vesiculobullous </a:t>
            </a:r>
            <a:r>
              <a:rPr lang="en-US" dirty="0"/>
              <a:t>dermatitis with perioral involvement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Epidermolysis </a:t>
            </a:r>
            <a:r>
              <a:rPr lang="en-US" dirty="0" smtClean="0"/>
              <a:t>bullosa</a:t>
            </a:r>
          </a:p>
          <a:p>
            <a:pPr marL="0" indent="0">
              <a:buNone/>
            </a:pPr>
            <a:r>
              <a:rPr lang="en-US" dirty="0" smtClean="0"/>
              <a:t>  blisters</a:t>
            </a:r>
            <a:r>
              <a:rPr lang="en-US" dirty="0"/>
              <a:t>, sometimes </a:t>
            </a:r>
            <a:r>
              <a:rPr lang="en-US" dirty="0" smtClean="0"/>
              <a:t>preceded </a:t>
            </a:r>
            <a:r>
              <a:rPr lang="en-US" dirty="0"/>
              <a:t>by white </a:t>
            </a:r>
            <a:r>
              <a:rPr lang="en-US" dirty="0" smtClean="0"/>
              <a:t>patches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Felty </a:t>
            </a:r>
            <a:r>
              <a:rPr lang="en-US" dirty="0" smtClean="0"/>
              <a:t>syndrome</a:t>
            </a:r>
          </a:p>
          <a:p>
            <a:pPr marL="0" indent="0">
              <a:buNone/>
            </a:pPr>
            <a:r>
              <a:rPr lang="en-US" dirty="0"/>
              <a:t>Oral </a:t>
            </a:r>
            <a:r>
              <a:rPr lang="en-US" dirty="0" smtClean="0"/>
              <a:t>ulceration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74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73100"/>
            <a:ext cx="10515600" cy="55038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WHITE </a:t>
            </a:r>
            <a:r>
              <a:rPr lang="en-US" b="1" dirty="0" smtClean="0"/>
              <a:t>LESIONS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4030936"/>
              </p:ext>
            </p:extLst>
          </p:nvPr>
        </p:nvGraphicFramePr>
        <p:xfrm>
          <a:off x="1422400" y="1346200"/>
          <a:ext cx="8496300" cy="4640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0951">
                  <a:extLst>
                    <a:ext uri="{9D8B030D-6E8A-4147-A177-3AD203B41FA5}">
                      <a16:colId xmlns:a16="http://schemas.microsoft.com/office/drawing/2014/main" val="241813482"/>
                    </a:ext>
                  </a:extLst>
                </a:gridCol>
                <a:gridCol w="5655349">
                  <a:extLst>
                    <a:ext uri="{9D8B030D-6E8A-4147-A177-3AD203B41FA5}">
                      <a16:colId xmlns:a16="http://schemas.microsoft.com/office/drawing/2014/main" val="3807162644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r>
                        <a:rPr lang="en-US" dirty="0" smtClean="0"/>
                        <a:t> Disease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Oral Manifestations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526157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Chronic mucocutaneous </a:t>
                      </a:r>
                      <a:r>
                        <a:rPr lang="en-US" dirty="0" err="1" smtClean="0"/>
                        <a:t>candidosis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Persistent adherent white lesions in the mouth, with angular stomatitis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606828"/>
                  </a:ext>
                </a:extLst>
              </a:tr>
              <a:tr h="3733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Clouston syndrome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Palmoplantar hyperkeratosis, hair defects, nail dysplasia and oral white lesions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63955"/>
                  </a:ext>
                </a:extLst>
              </a:tr>
              <a:tr h="3733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Darier disease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 50% pts, flattish, coalescing, red plaques eventually turn white on tongue, palate and gingiva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1851198"/>
                  </a:ext>
                </a:extLst>
              </a:tr>
              <a:tr h="3733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Dyskeratosis congenita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Diffuse white lesions with a malignant potential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1601016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Focal palmoplantar and oral hyperkeratosis Syndrome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Hyperkeratosis of the gingiva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6237801"/>
                  </a:ext>
                </a:extLst>
              </a:tr>
              <a:tr h="3733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Fordyce spots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Whitish yellow papules or spots on lips, buccal</a:t>
                      </a:r>
                      <a:r>
                        <a:rPr lang="en-US" baseline="0" dirty="0" smtClean="0"/>
                        <a:t> mucosa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0978880"/>
                  </a:ext>
                </a:extLst>
              </a:tr>
              <a:tr h="693420">
                <a:tc>
                  <a:txBody>
                    <a:bodyPr/>
                    <a:lstStyle/>
                    <a:p>
                      <a:r>
                        <a:rPr lang="en-US" dirty="0" smtClean="0"/>
                        <a:t>Hereditary benign intraepithelial dyskeratosis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Milky white smooth plaques buccal mucosae, lips and ventrum of the tongue.                                           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17786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883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73100"/>
            <a:ext cx="10515600" cy="55038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WHITE LESIONS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454420"/>
              </p:ext>
            </p:extLst>
          </p:nvPr>
        </p:nvGraphicFramePr>
        <p:xfrm>
          <a:off x="1358900" y="1371599"/>
          <a:ext cx="8636000" cy="4532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2600">
                  <a:extLst>
                    <a:ext uri="{9D8B030D-6E8A-4147-A177-3AD203B41FA5}">
                      <a16:colId xmlns:a16="http://schemas.microsoft.com/office/drawing/2014/main" val="1219550409"/>
                    </a:ext>
                  </a:extLst>
                </a:gridCol>
                <a:gridCol w="5613400">
                  <a:extLst>
                    <a:ext uri="{9D8B030D-6E8A-4147-A177-3AD203B41FA5}">
                      <a16:colId xmlns:a16="http://schemas.microsoft.com/office/drawing/2014/main" val="1912354137"/>
                    </a:ext>
                  </a:extLst>
                </a:gridCol>
              </a:tblGrid>
              <a:tr h="395778">
                <a:tc>
                  <a:txBody>
                    <a:bodyPr/>
                    <a:lstStyle/>
                    <a:p>
                      <a:r>
                        <a:rPr lang="en-US" dirty="0" smtClean="0"/>
                        <a:t> Disease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Oral Manifestations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311241"/>
                  </a:ext>
                </a:extLst>
              </a:tr>
              <a:tr h="6831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Keratitis, ichthyosis and deafness (KID)</a:t>
                      </a:r>
                      <a:r>
                        <a:rPr lang="en-US" baseline="0" dirty="0" smtClean="0"/>
                        <a:t> Syndrome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persistent oral ulceration, chronic mucocutaneous </a:t>
                      </a:r>
                      <a:r>
                        <a:rPr lang="en-US" dirty="0" err="1" smtClean="0"/>
                        <a:t>candidosis</a:t>
                      </a:r>
                      <a:r>
                        <a:rPr lang="en-US" dirty="0" smtClean="0"/>
                        <a:t> and occasional</a:t>
                      </a:r>
                      <a:r>
                        <a:rPr lang="en-US" baseline="0" dirty="0" smtClean="0"/>
                        <a:t> CA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6162015"/>
                  </a:ext>
                </a:extLst>
              </a:tr>
              <a:tr h="395778">
                <a:tc>
                  <a:txBody>
                    <a:bodyPr/>
                    <a:lstStyle/>
                    <a:p>
                      <a:r>
                        <a:rPr lang="en-US" dirty="0" smtClean="0"/>
                        <a:t>Leukoedema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Faint</a:t>
                      </a:r>
                      <a:r>
                        <a:rPr lang="en-US" baseline="0" dirty="0" smtClean="0"/>
                        <a:t> whitish lines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261991"/>
                  </a:ext>
                </a:extLst>
              </a:tr>
              <a:tr h="683124">
                <a:tc>
                  <a:txBody>
                    <a:bodyPr/>
                    <a:lstStyle/>
                    <a:p>
                      <a:r>
                        <a:rPr lang="en-US" dirty="0" smtClean="0"/>
                        <a:t>Naevus sebaceous of Jadassohn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Papillomatous growth of tongue, gingiva or palate.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477156"/>
                  </a:ext>
                </a:extLst>
              </a:tr>
              <a:tr h="395778">
                <a:tc>
                  <a:txBody>
                    <a:bodyPr/>
                    <a:lstStyle/>
                    <a:p>
                      <a:r>
                        <a:rPr lang="en-US" dirty="0" smtClean="0"/>
                        <a:t>Olmsted syndrome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Perioral keratoderma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1712786"/>
                  </a:ext>
                </a:extLst>
              </a:tr>
              <a:tr h="395778">
                <a:tc>
                  <a:txBody>
                    <a:bodyPr/>
                    <a:lstStyle/>
                    <a:p>
                      <a:r>
                        <a:rPr lang="en-US" dirty="0" smtClean="0"/>
                        <a:t>Pachyonychia congenita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Oral keratosis, natal teeth and angular stomatitis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261370"/>
                  </a:ext>
                </a:extLst>
              </a:tr>
              <a:tr h="395778">
                <a:tc>
                  <a:txBody>
                    <a:bodyPr/>
                    <a:lstStyle/>
                    <a:p>
                      <a:r>
                        <a:rPr lang="en-US" dirty="0" smtClean="0"/>
                        <a:t>Sebaceous adenoma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Bump on buccal mucosa, rare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0584788"/>
                  </a:ext>
                </a:extLst>
              </a:tr>
              <a:tr h="395778">
                <a:tc>
                  <a:txBody>
                    <a:bodyPr/>
                    <a:lstStyle/>
                    <a:p>
                      <a:r>
                        <a:rPr lang="en-US" dirty="0" smtClean="0"/>
                        <a:t>Tylosis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Oral white lesions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6455911"/>
                  </a:ext>
                </a:extLst>
              </a:tr>
              <a:tr h="3957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Warty dyskeratoma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Nodule or papule on the gingiva, palate or alveolar ridge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9926004"/>
                  </a:ext>
                </a:extLst>
              </a:tr>
              <a:tr h="3957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White sponge naevus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Painless, shaggy or folded white lesions on buccal mucosa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342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759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253330"/>
            <a:ext cx="5041900" cy="353456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63" y="1253330"/>
            <a:ext cx="5583238" cy="367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6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82600"/>
            <a:ext cx="10515600" cy="56943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OTHER CONGENITAL </a:t>
            </a:r>
            <a:r>
              <a:rPr lang="en-US" b="1" dirty="0" smtClean="0"/>
              <a:t>ANOMALIES</a:t>
            </a:r>
          </a:p>
          <a:p>
            <a:pPr marL="0" indent="0">
              <a:buNone/>
            </a:pPr>
            <a:endParaRPr lang="en-US" b="1" dirty="0" smtClean="0"/>
          </a:p>
          <a:p>
            <a:r>
              <a:rPr lang="en-US" dirty="0" smtClean="0"/>
              <a:t>Ankyloglossia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Lingual fraenum is tight and </a:t>
            </a:r>
          </a:p>
          <a:p>
            <a:pPr marL="0" indent="0">
              <a:buNone/>
            </a:pPr>
            <a:r>
              <a:rPr lang="en-US" dirty="0" smtClean="0"/>
              <a:t>the tongue can’t be protruded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Surgery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Fissured tongue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Fissures on the dorsum of the tongue </a:t>
            </a:r>
          </a:p>
          <a:p>
            <a:pPr marL="0" indent="0">
              <a:buNone/>
            </a:pPr>
            <a:r>
              <a:rPr lang="en-US" dirty="0" smtClean="0"/>
              <a:t> Reassurance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200" y="2971799"/>
            <a:ext cx="4546600" cy="28321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00" y="647700"/>
            <a:ext cx="4400550" cy="232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93700"/>
            <a:ext cx="10515600" cy="57832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VARIOUS OROCUTANEOUS </a:t>
            </a:r>
            <a:r>
              <a:rPr lang="en-US" b="1" dirty="0" smtClean="0"/>
              <a:t>SYNDROMES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Cleft lip/palate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Failure of fusion of maxillary and medial nasal processes</a:t>
            </a:r>
          </a:p>
          <a:p>
            <a:pPr marL="0" indent="0">
              <a:buNone/>
            </a:pPr>
            <a:r>
              <a:rPr lang="en-US" dirty="0" smtClean="0"/>
              <a:t>Syndromic and non syndromic</a:t>
            </a:r>
          </a:p>
          <a:p>
            <a:pPr marL="0" indent="0">
              <a:buNone/>
            </a:pPr>
            <a:r>
              <a:rPr lang="en-US" dirty="0" smtClean="0"/>
              <a:t>More common clefts are Unilateral</a:t>
            </a:r>
          </a:p>
          <a:p>
            <a:pPr marL="0" indent="0">
              <a:buNone/>
            </a:pPr>
            <a:r>
              <a:rPr lang="en-US" dirty="0" smtClean="0"/>
              <a:t>Male female 2:1</a:t>
            </a:r>
          </a:p>
          <a:p>
            <a:pPr marL="0" indent="0">
              <a:buNone/>
            </a:pPr>
            <a:r>
              <a:rPr lang="en-US" dirty="0" smtClean="0"/>
              <a:t>Low socioeconomic classes, maternal smoking, obesity,</a:t>
            </a:r>
          </a:p>
          <a:p>
            <a:pPr marL="0" indent="0">
              <a:buNone/>
            </a:pPr>
            <a:r>
              <a:rPr lang="en-US" dirty="0" smtClean="0"/>
              <a:t>DM, stress, isotretinoin, thalidomide, anticonvulsants</a:t>
            </a:r>
          </a:p>
          <a:p>
            <a:pPr marL="0" indent="0">
              <a:buNone/>
            </a:pPr>
            <a:r>
              <a:rPr lang="en-US" dirty="0" smtClean="0"/>
              <a:t>steroids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72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00" y="914400"/>
            <a:ext cx="6654800" cy="5041900"/>
          </a:xfrm>
        </p:spPr>
      </p:pic>
    </p:spTree>
    <p:extLst>
      <p:ext uri="{BB962C8B-B14F-4D97-AF65-F5344CB8AC3E}">
        <p14:creationId xmlns:p14="http://schemas.microsoft.com/office/powerpoint/2010/main" val="356783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4F9ED-A453-8D43-80C1-7F7800D2C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ANATOMY OF ORAL CAVITY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6AE73-081A-824D-9DA4-81D79B616F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Oral Epithelium</a:t>
            </a:r>
          </a:p>
          <a:p>
            <a:endParaRPr lang="en-US" dirty="0" smtClean="0"/>
          </a:p>
          <a:p>
            <a:r>
              <a:rPr lang="en-US" dirty="0" smtClean="0"/>
              <a:t>Lips</a:t>
            </a:r>
          </a:p>
          <a:p>
            <a:endParaRPr lang="en-US" dirty="0" smtClean="0"/>
          </a:p>
          <a:p>
            <a:r>
              <a:rPr lang="en-US" dirty="0" smtClean="0"/>
              <a:t>Oral mucosa</a:t>
            </a:r>
          </a:p>
          <a:p>
            <a:endParaRPr lang="en-US" dirty="0" smtClean="0"/>
          </a:p>
          <a:p>
            <a:r>
              <a:rPr lang="en-US" dirty="0" smtClean="0"/>
              <a:t>Teeth</a:t>
            </a:r>
          </a:p>
          <a:p>
            <a:endParaRPr lang="en-US" dirty="0" smtClean="0"/>
          </a:p>
          <a:p>
            <a:r>
              <a:rPr lang="en-US" dirty="0" smtClean="0"/>
              <a:t>Tongue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1270000"/>
            <a:ext cx="6503987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1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3400" y="647700"/>
            <a:ext cx="5384800" cy="54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1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46100"/>
            <a:ext cx="10515600" cy="56308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TGF‐</a:t>
            </a:r>
            <a:r>
              <a:rPr lang="el-GR" dirty="0"/>
              <a:t>α , </a:t>
            </a:r>
            <a:r>
              <a:rPr lang="en-US" dirty="0" smtClean="0"/>
              <a:t>PVRL1 ,RARA, TBX22, GAD, IRF6 ,MSX1  and FGF.</a:t>
            </a:r>
          </a:p>
          <a:p>
            <a:endParaRPr lang="en-US" dirty="0" smtClean="0"/>
          </a:p>
          <a:p>
            <a:r>
              <a:rPr lang="en-US" dirty="0" smtClean="0"/>
              <a:t>Dental, skeletal, feeding, ear, speech problems</a:t>
            </a:r>
          </a:p>
          <a:p>
            <a:endParaRPr lang="en-US" dirty="0" smtClean="0"/>
          </a:p>
          <a:p>
            <a:r>
              <a:rPr lang="en-US" dirty="0" smtClean="0"/>
              <a:t>Prenatal USG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50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46100"/>
            <a:ext cx="10515600" cy="563086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Lip Alone cosmetic repair 3-6 </a:t>
            </a:r>
            <a:r>
              <a:rPr lang="en-US" dirty="0" smtClean="0"/>
              <a:t>months</a:t>
            </a:r>
          </a:p>
          <a:p>
            <a:endParaRPr lang="en-US" dirty="0"/>
          </a:p>
          <a:p>
            <a:r>
              <a:rPr lang="en-US" dirty="0"/>
              <a:t>Cleft Palate surgical repair </a:t>
            </a:r>
            <a:r>
              <a:rPr lang="en-US" dirty="0" smtClean="0"/>
              <a:t>6-12months</a:t>
            </a:r>
          </a:p>
          <a:p>
            <a:endParaRPr lang="en-US" dirty="0"/>
          </a:p>
          <a:p>
            <a:r>
              <a:rPr lang="en-US" dirty="0"/>
              <a:t>Age 1-5 years Ear ventilation tubes for good </a:t>
            </a:r>
            <a:r>
              <a:rPr lang="en-US" dirty="0" smtClean="0"/>
              <a:t>hearing</a:t>
            </a:r>
          </a:p>
          <a:p>
            <a:endParaRPr lang="en-US" dirty="0"/>
          </a:p>
          <a:p>
            <a:r>
              <a:rPr lang="en-US" dirty="0"/>
              <a:t>Age 5-13 years (orthodontist) malocclusion, bone grafting</a:t>
            </a:r>
          </a:p>
          <a:p>
            <a:pPr marL="0" indent="0">
              <a:buNone/>
            </a:pPr>
            <a:r>
              <a:rPr lang="en-US" dirty="0"/>
              <a:t> (speech pathologist) </a:t>
            </a:r>
            <a:r>
              <a:rPr lang="en-US" dirty="0" smtClean="0"/>
              <a:t>pharyngoplasty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Age 13-18 years scar revisions, rhinoplasty orthodontic surgery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49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82600"/>
            <a:ext cx="10515600" cy="56943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Orocutaneous syndromes</a:t>
            </a:r>
            <a:endParaRPr lang="en-US" b="1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6483604"/>
              </p:ext>
            </p:extLst>
          </p:nvPr>
        </p:nvGraphicFramePr>
        <p:xfrm>
          <a:off x="1320800" y="1151730"/>
          <a:ext cx="9550400" cy="48680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2677">
                  <a:extLst>
                    <a:ext uri="{9D8B030D-6E8A-4147-A177-3AD203B41FA5}">
                      <a16:colId xmlns:a16="http://schemas.microsoft.com/office/drawing/2014/main" val="1991662988"/>
                    </a:ext>
                  </a:extLst>
                </a:gridCol>
                <a:gridCol w="7177723">
                  <a:extLst>
                    <a:ext uri="{9D8B030D-6E8A-4147-A177-3AD203B41FA5}">
                      <a16:colId xmlns:a16="http://schemas.microsoft.com/office/drawing/2014/main" val="2766781113"/>
                    </a:ext>
                  </a:extLst>
                </a:gridCol>
              </a:tblGrid>
              <a:tr h="500520">
                <a:tc>
                  <a:txBody>
                    <a:bodyPr/>
                    <a:lstStyle/>
                    <a:p>
                      <a:r>
                        <a:rPr lang="en-US" dirty="0" smtClean="0"/>
                        <a:t>Disease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Oral Manifestations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230278"/>
                  </a:ext>
                </a:extLst>
              </a:tr>
              <a:tr h="500520">
                <a:tc>
                  <a:txBody>
                    <a:bodyPr/>
                    <a:lstStyle/>
                    <a:p>
                      <a:r>
                        <a:rPr lang="en-US" dirty="0" smtClean="0"/>
                        <a:t>Cowden syndrome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Smooth,</a:t>
                      </a:r>
                      <a:r>
                        <a:rPr lang="en-US" baseline="0" dirty="0" smtClean="0"/>
                        <a:t> pink or whitish fibromas on palatal, gingival and labial mucosae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5557630"/>
                  </a:ext>
                </a:extLst>
              </a:tr>
              <a:tr h="500520">
                <a:tc>
                  <a:txBody>
                    <a:bodyPr/>
                    <a:lstStyle/>
                    <a:p>
                      <a:r>
                        <a:rPr lang="en-US" dirty="0" smtClean="0"/>
                        <a:t>De Lange syndrome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Long philtrum, crescent shaped mouth with down turned corners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0184331"/>
                  </a:ext>
                </a:extLst>
              </a:tr>
              <a:tr h="500520">
                <a:tc>
                  <a:txBody>
                    <a:bodyPr/>
                    <a:lstStyle/>
                    <a:p>
                      <a:r>
                        <a:rPr lang="en-US" dirty="0" smtClean="0"/>
                        <a:t>Double lip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Fold</a:t>
                      </a:r>
                      <a:r>
                        <a:rPr lang="en-US" baseline="0" dirty="0" smtClean="0"/>
                        <a:t> of redundant tissue on the inner aspect of lip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0379748"/>
                  </a:ext>
                </a:extLst>
              </a:tr>
              <a:tr h="500520">
                <a:tc>
                  <a:txBody>
                    <a:bodyPr/>
                    <a:lstStyle/>
                    <a:p>
                      <a:r>
                        <a:rPr lang="en-US" dirty="0" smtClean="0"/>
                        <a:t>Down syndrome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Cleft lip and palate,</a:t>
                      </a:r>
                      <a:r>
                        <a:rPr lang="en-US" baseline="0" dirty="0" smtClean="0"/>
                        <a:t> angular cheilitis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455246"/>
                  </a:ext>
                </a:extLst>
              </a:tr>
              <a:tr h="863911">
                <a:tc>
                  <a:txBody>
                    <a:bodyPr/>
                    <a:lstStyle/>
                    <a:p>
                      <a:r>
                        <a:rPr lang="en-US" dirty="0" smtClean="0"/>
                        <a:t>Erythropoietic protoporphyria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Scars on lips, perioral furrowing (pseudorhagades)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9442358"/>
                  </a:ext>
                </a:extLst>
              </a:tr>
              <a:tr h="500520">
                <a:tc>
                  <a:txBody>
                    <a:bodyPr/>
                    <a:lstStyle/>
                    <a:p>
                      <a:r>
                        <a:rPr lang="en-US" dirty="0" smtClean="0"/>
                        <a:t>Focal mucinosis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Elevated mass on gingiva and alveolar mucosa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5238706"/>
                  </a:ext>
                </a:extLst>
              </a:tr>
              <a:tr h="500520">
                <a:tc>
                  <a:txBody>
                    <a:bodyPr/>
                    <a:lstStyle/>
                    <a:p>
                      <a:r>
                        <a:rPr lang="en-US" dirty="0" smtClean="0"/>
                        <a:t>Gardner syndrome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Jaw Osteomas, Dental anomalies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4340187"/>
                  </a:ext>
                </a:extLst>
              </a:tr>
              <a:tr h="500520">
                <a:tc>
                  <a:txBody>
                    <a:bodyPr/>
                    <a:lstStyle/>
                    <a:p>
                      <a:r>
                        <a:rPr lang="en-US" dirty="0" smtClean="0"/>
                        <a:t>Gorlin syndrome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Keratocystic odontogenic Tumors(KCOT)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49065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285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46100"/>
            <a:ext cx="10515600" cy="563086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3181957"/>
              </p:ext>
            </p:extLst>
          </p:nvPr>
        </p:nvGraphicFramePr>
        <p:xfrm>
          <a:off x="1257300" y="713582"/>
          <a:ext cx="9118600" cy="5041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1863">
                  <a:extLst>
                    <a:ext uri="{9D8B030D-6E8A-4147-A177-3AD203B41FA5}">
                      <a16:colId xmlns:a16="http://schemas.microsoft.com/office/drawing/2014/main" val="2015264981"/>
                    </a:ext>
                  </a:extLst>
                </a:gridCol>
                <a:gridCol w="6596737">
                  <a:extLst>
                    <a:ext uri="{9D8B030D-6E8A-4147-A177-3AD203B41FA5}">
                      <a16:colId xmlns:a16="http://schemas.microsoft.com/office/drawing/2014/main" val="767734885"/>
                    </a:ext>
                  </a:extLst>
                </a:gridCol>
              </a:tblGrid>
              <a:tr h="468578">
                <a:tc>
                  <a:txBody>
                    <a:bodyPr/>
                    <a:lstStyle/>
                    <a:p>
                      <a:r>
                        <a:rPr lang="en-US" dirty="0" smtClean="0"/>
                        <a:t>Disease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Oral Manifestations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373442"/>
                  </a:ext>
                </a:extLst>
              </a:tr>
              <a:tr h="4685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Jacob disease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New joint formation b/w mandible and zygomatic arch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7052427"/>
                  </a:ext>
                </a:extLst>
              </a:tr>
              <a:tr h="468578">
                <a:tc>
                  <a:txBody>
                    <a:bodyPr/>
                    <a:lstStyle/>
                    <a:p>
                      <a:r>
                        <a:rPr lang="en-US" dirty="0" smtClean="0"/>
                        <a:t>Kindler syndrome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Atrophy of buccal mucosa,</a:t>
                      </a:r>
                      <a:r>
                        <a:rPr lang="en-US" baseline="0" dirty="0" smtClean="0"/>
                        <a:t> white patches on gingiva and mouth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045409"/>
                  </a:ext>
                </a:extLst>
              </a:tr>
              <a:tr h="468578">
                <a:tc>
                  <a:txBody>
                    <a:bodyPr/>
                    <a:lstStyle/>
                    <a:p>
                      <a:r>
                        <a:rPr lang="en-US" dirty="0" smtClean="0"/>
                        <a:t>Lip pits and sinuses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Small blind fistulae on vermilion border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3238930"/>
                  </a:ext>
                </a:extLst>
              </a:tr>
              <a:tr h="468578">
                <a:tc>
                  <a:txBody>
                    <a:bodyPr/>
                    <a:lstStyle/>
                    <a:p>
                      <a:r>
                        <a:rPr lang="en-US" dirty="0" smtClean="0"/>
                        <a:t>Noonan syndrome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Oral keratosis, giant</a:t>
                      </a:r>
                      <a:r>
                        <a:rPr lang="en-US" baseline="0" dirty="0" smtClean="0"/>
                        <a:t> cell lesions of jaws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426937"/>
                  </a:ext>
                </a:extLst>
              </a:tr>
              <a:tr h="674752">
                <a:tc>
                  <a:txBody>
                    <a:bodyPr/>
                    <a:lstStyle/>
                    <a:p>
                      <a:r>
                        <a:rPr lang="en-US" dirty="0" smtClean="0"/>
                        <a:t>Tuberous sclerosis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pit‐shaped enamel defects in both dentitions, and gingival  fibromatosis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454784"/>
                  </a:ext>
                </a:extLst>
              </a:tr>
              <a:tr h="674752">
                <a:tc>
                  <a:txBody>
                    <a:bodyPr/>
                    <a:lstStyle/>
                    <a:p>
                      <a:r>
                        <a:rPr lang="en-US" dirty="0" smtClean="0"/>
                        <a:t>Van der Woude syndrome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lower lip pits are with cleft lip and/or palate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8386229"/>
                  </a:ext>
                </a:extLst>
              </a:tr>
              <a:tr h="674752">
                <a:tc>
                  <a:txBody>
                    <a:bodyPr/>
                    <a:lstStyle/>
                    <a:p>
                      <a:r>
                        <a:rPr lang="en-US" dirty="0" smtClean="0"/>
                        <a:t>Von Recklinghausen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neurofibromatosis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Intraoral neurofibromas, Enlarged</a:t>
                      </a:r>
                      <a:r>
                        <a:rPr lang="en-US" baseline="0" dirty="0" smtClean="0"/>
                        <a:t> fungiform papillae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6240449"/>
                  </a:ext>
                </a:extLst>
              </a:tr>
              <a:tr h="6747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Xeroderma pigmentosum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Squamous cell CA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14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68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ACQUIRED DISORDERS OF THE ORAL </a:t>
            </a:r>
            <a:br>
              <a:rPr lang="en-US" dirty="0"/>
            </a:br>
            <a:r>
              <a:rPr lang="en-US" dirty="0"/>
              <a:t>MUCOSA OR </a:t>
            </a:r>
            <a:r>
              <a:rPr lang="en-US" dirty="0" smtClean="0"/>
              <a:t>LIPS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Mouth ulcers of local </a:t>
            </a:r>
            <a:r>
              <a:rPr lang="en-US" dirty="0" smtClean="0"/>
              <a:t>etiology</a:t>
            </a:r>
          </a:p>
          <a:p>
            <a:endParaRPr lang="en-US" dirty="0" smtClean="0"/>
          </a:p>
          <a:p>
            <a:r>
              <a:rPr lang="en-US" dirty="0"/>
              <a:t> Eosinophilic ulcer of the oral mucosa </a:t>
            </a:r>
            <a:r>
              <a:rPr lang="en-US" dirty="0" smtClean="0"/>
              <a:t>(EUOM)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Traumatic eosinophilic </a:t>
            </a:r>
            <a:r>
              <a:rPr lang="en-US" dirty="0"/>
              <a:t>granuloma ,</a:t>
            </a:r>
            <a:r>
              <a:rPr lang="en-US" dirty="0" smtClean="0"/>
              <a:t> Rida Fede disease.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Benign, self limited,</a:t>
            </a:r>
          </a:p>
          <a:p>
            <a:pPr marL="0" indent="0">
              <a:buNone/>
            </a:pPr>
            <a:r>
              <a:rPr lang="en-US" dirty="0" smtClean="0"/>
              <a:t>   painful </a:t>
            </a:r>
            <a:r>
              <a:rPr lang="en-US" dirty="0"/>
              <a:t>nodular </a:t>
            </a:r>
            <a:r>
              <a:rPr lang="en-US" dirty="0" smtClean="0"/>
              <a:t>inflammatory infiltration</a:t>
            </a:r>
            <a:r>
              <a:rPr lang="en-US" dirty="0"/>
              <a:t>,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with ulceration.</a:t>
            </a:r>
          </a:p>
        </p:txBody>
      </p:sp>
    </p:spTree>
    <p:extLst>
      <p:ext uri="{BB962C8B-B14F-4D97-AF65-F5344CB8AC3E}">
        <p14:creationId xmlns:p14="http://schemas.microsoft.com/office/powerpoint/2010/main" val="427954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20700"/>
            <a:ext cx="10515600" cy="56562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Recurrent </a:t>
            </a:r>
            <a:r>
              <a:rPr lang="en-US" b="1" dirty="0"/>
              <a:t>aphthous </a:t>
            </a:r>
            <a:r>
              <a:rPr lang="en-US" b="1" dirty="0" smtClean="0"/>
              <a:t>stomatitis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Recurring episodes </a:t>
            </a:r>
            <a:r>
              <a:rPr lang="en-US" dirty="0"/>
              <a:t>of ulcers, </a:t>
            </a:r>
            <a:r>
              <a:rPr lang="en-US" dirty="0" smtClean="0"/>
              <a:t>typically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from </a:t>
            </a:r>
            <a:r>
              <a:rPr lang="en-US" dirty="0" smtClean="0"/>
              <a:t>Childhood or </a:t>
            </a:r>
            <a:r>
              <a:rPr lang="en-US" dirty="0"/>
              <a:t>adolescence, </a:t>
            </a:r>
            <a:r>
              <a:rPr lang="en-US" dirty="0" smtClean="0"/>
              <a:t>lasting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from 1 </a:t>
            </a:r>
            <a:r>
              <a:rPr lang="en-US" dirty="0" smtClean="0"/>
              <a:t>to 4 weeks before healing.</a:t>
            </a:r>
          </a:p>
          <a:p>
            <a:pPr marL="0" indent="0">
              <a:buNone/>
            </a:pPr>
            <a:r>
              <a:rPr lang="en-US" dirty="0"/>
              <a:t> S</a:t>
            </a:r>
            <a:r>
              <a:rPr lang="en-US" dirty="0" smtClean="0"/>
              <a:t>tress, trauma, cessation of tobacco.</a:t>
            </a:r>
          </a:p>
          <a:p>
            <a:pPr marL="0" indent="0">
              <a:buNone/>
            </a:pPr>
            <a:r>
              <a:rPr lang="en-US" dirty="0" smtClean="0"/>
              <a:t> Round </a:t>
            </a:r>
            <a:r>
              <a:rPr lang="en-US" dirty="0"/>
              <a:t>or ovoid ulcers with a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Circumscribed margin</a:t>
            </a:r>
            <a:r>
              <a:rPr lang="en-US" dirty="0"/>
              <a:t>, </a:t>
            </a:r>
            <a:r>
              <a:rPr lang="en-US" dirty="0" smtClean="0"/>
              <a:t>erythematous</a:t>
            </a:r>
          </a:p>
          <a:p>
            <a:pPr marL="0" indent="0">
              <a:buNone/>
            </a:pPr>
            <a:r>
              <a:rPr lang="en-US" dirty="0" smtClean="0"/>
              <a:t> halo </a:t>
            </a:r>
            <a:r>
              <a:rPr lang="en-US" dirty="0"/>
              <a:t>and a </a:t>
            </a:r>
            <a:r>
              <a:rPr lang="en-US" dirty="0" smtClean="0"/>
              <a:t>yellow or </a:t>
            </a:r>
            <a:r>
              <a:rPr lang="en-US" dirty="0"/>
              <a:t>grey </a:t>
            </a:r>
            <a:r>
              <a:rPr lang="en-US" dirty="0" smtClean="0"/>
              <a:t>floor.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750" y="1046956"/>
            <a:ext cx="4718050" cy="416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46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1662" y="596900"/>
            <a:ext cx="6848676" cy="558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5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0400" y="711200"/>
            <a:ext cx="7873999" cy="546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6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1050" y="702469"/>
            <a:ext cx="5048250" cy="44029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037" y="702469"/>
            <a:ext cx="4919663" cy="426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80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4606A-C714-AC48-98A5-A96696B01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EXAMINATION OF THE MOUTH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4C8DC-EACB-794E-8023-D4F164C52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Lymph nodes</a:t>
            </a:r>
          </a:p>
          <a:p>
            <a:endParaRPr lang="en-US" dirty="0" smtClean="0"/>
          </a:p>
          <a:p>
            <a:r>
              <a:rPr lang="en-US" dirty="0" smtClean="0"/>
              <a:t>Temporomandibular joints and muscles of mastication</a:t>
            </a:r>
          </a:p>
          <a:p>
            <a:endParaRPr lang="en-US" dirty="0" smtClean="0"/>
          </a:p>
          <a:p>
            <a:r>
              <a:rPr lang="en-US" dirty="0" smtClean="0"/>
              <a:t>Jaws</a:t>
            </a:r>
          </a:p>
          <a:p>
            <a:endParaRPr lang="en-US" dirty="0" smtClean="0"/>
          </a:p>
          <a:p>
            <a:r>
              <a:rPr lang="en-US" dirty="0" smtClean="0"/>
              <a:t>Salivary glands</a:t>
            </a:r>
          </a:p>
          <a:p>
            <a:endParaRPr lang="en-US" dirty="0" smtClean="0"/>
          </a:p>
          <a:p>
            <a:r>
              <a:rPr lang="en-US" dirty="0" smtClean="0"/>
              <a:t>Oral cavity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87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09600"/>
            <a:ext cx="10515600" cy="5567363"/>
          </a:xfrm>
        </p:spPr>
        <p:txBody>
          <a:bodyPr/>
          <a:lstStyle/>
          <a:p>
            <a:r>
              <a:rPr lang="en-US" dirty="0" smtClean="0"/>
              <a:t>FBC, HB assay, Iron studies, RBC folate level,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serum B12 level, anti endomycial Ab, anti tTG Ab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Correction of predisposing factors, Good oral Hygiene</a:t>
            </a:r>
          </a:p>
          <a:p>
            <a:r>
              <a:rPr lang="en-US" dirty="0"/>
              <a:t> </a:t>
            </a:r>
            <a:r>
              <a:rPr lang="en-US" dirty="0" smtClean="0"/>
              <a:t>Mouthwash (chlorhexidine, triclosan)</a:t>
            </a:r>
          </a:p>
          <a:p>
            <a:endParaRPr lang="en-US" dirty="0" smtClean="0"/>
          </a:p>
          <a:p>
            <a:r>
              <a:rPr lang="en-US" dirty="0" smtClean="0"/>
              <a:t>Topical minocycline, tetracycline</a:t>
            </a:r>
          </a:p>
          <a:p>
            <a:r>
              <a:rPr lang="en-US" dirty="0" smtClean="0"/>
              <a:t>Hydrocortisone pellets , Triamcinolone paste qid.</a:t>
            </a:r>
          </a:p>
        </p:txBody>
      </p:sp>
    </p:spTree>
    <p:extLst>
      <p:ext uri="{BB962C8B-B14F-4D97-AF65-F5344CB8AC3E}">
        <p14:creationId xmlns:p14="http://schemas.microsoft.com/office/powerpoint/2010/main" val="334398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58800"/>
            <a:ext cx="10515600" cy="5618163"/>
          </a:xfrm>
        </p:spPr>
        <p:txBody>
          <a:bodyPr/>
          <a:lstStyle/>
          <a:p>
            <a:r>
              <a:rPr lang="en-US" dirty="0"/>
              <a:t>Topical bethametasone, </a:t>
            </a:r>
            <a:r>
              <a:rPr lang="en-US" dirty="0" smtClean="0"/>
              <a:t>beclomethasone</a:t>
            </a:r>
            <a:r>
              <a:rPr lang="en-US" dirty="0"/>
              <a:t>, </a:t>
            </a:r>
            <a:r>
              <a:rPr lang="en-US" dirty="0" smtClean="0"/>
              <a:t>clobetasol </a:t>
            </a:r>
          </a:p>
          <a:p>
            <a:r>
              <a:rPr lang="en-US" dirty="0" smtClean="0"/>
              <a:t>Systemic corticosteroids</a:t>
            </a:r>
          </a:p>
          <a:p>
            <a:endParaRPr lang="en-US" dirty="0"/>
          </a:p>
          <a:p>
            <a:r>
              <a:rPr lang="en-US" dirty="0" smtClean="0"/>
              <a:t>Sucralfate, cochicine, pentoxyfylline</a:t>
            </a:r>
          </a:p>
          <a:p>
            <a:r>
              <a:rPr lang="en-US" dirty="0" smtClean="0"/>
              <a:t> thalidomide 50-300mg Remission</a:t>
            </a:r>
          </a:p>
          <a:p>
            <a:endParaRPr lang="en-US" dirty="0"/>
          </a:p>
          <a:p>
            <a:r>
              <a:rPr lang="en-US" dirty="0" smtClean="0"/>
              <a:t>Vitamin B12</a:t>
            </a:r>
          </a:p>
          <a:p>
            <a:r>
              <a:rPr lang="en-US" dirty="0" smtClean="0"/>
              <a:t>Carbenoxolone, benzydyamine, dapsone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91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23900"/>
            <a:ext cx="10515600" cy="545306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Behçet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syndrome</a:t>
            </a:r>
          </a:p>
          <a:p>
            <a:r>
              <a:rPr lang="en-US" dirty="0" smtClean="0"/>
              <a:t>Multisystem disorder characterized by recurrent oral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ulcers, genital ulcers and Ocular lesions.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Etiology is uncertain. HLA-B5,HLA-B51, B101, MICA6,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HLA-DR/DQ association.</a:t>
            </a:r>
          </a:p>
          <a:p>
            <a:r>
              <a:rPr lang="en-US" dirty="0" smtClean="0"/>
              <a:t>Genetic, Autoimmune and vascular dysfunction.</a:t>
            </a:r>
          </a:p>
          <a:p>
            <a:endParaRPr lang="en-US" dirty="0"/>
          </a:p>
          <a:p>
            <a:r>
              <a:rPr lang="en-US" dirty="0" smtClean="0"/>
              <a:t>Systemic perivasculitis, endothelial swelling and panvasculitis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81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1101" y="495300"/>
            <a:ext cx="7123670" cy="568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0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B93DF-93E8-284F-BE4D-F5715390F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93700"/>
            <a:ext cx="10515600" cy="5783263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diagnosis </a:t>
            </a:r>
            <a:r>
              <a:rPr lang="en-US" dirty="0" smtClean="0"/>
              <a:t>is made </a:t>
            </a:r>
            <a:r>
              <a:rPr lang="en-US" dirty="0"/>
              <a:t>on the basis of </a:t>
            </a:r>
            <a:r>
              <a:rPr lang="en-US" dirty="0">
                <a:solidFill>
                  <a:srgbClr val="C00000"/>
                </a:solidFill>
              </a:rPr>
              <a:t>recurrent aphthous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</a:rPr>
              <a:t>Stomatitis</a:t>
            </a:r>
            <a:r>
              <a:rPr lang="en-US" dirty="0" smtClean="0"/>
              <a:t> </a:t>
            </a:r>
            <a:r>
              <a:rPr lang="en-US" dirty="0"/>
              <a:t>plus two or more of </a:t>
            </a:r>
            <a:r>
              <a:rPr lang="en-US" dirty="0" smtClean="0"/>
              <a:t>following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1. Recurrent genital ulceration</a:t>
            </a:r>
          </a:p>
          <a:p>
            <a:pPr marL="0" indent="0">
              <a:buNone/>
            </a:pPr>
            <a:r>
              <a:rPr lang="en-US" dirty="0" smtClean="0"/>
              <a:t>2. </a:t>
            </a:r>
            <a:r>
              <a:rPr lang="en-US" dirty="0"/>
              <a:t>E</a:t>
            </a:r>
            <a:r>
              <a:rPr lang="en-US" dirty="0" smtClean="0"/>
              <a:t>ye lesions</a:t>
            </a:r>
          </a:p>
          <a:p>
            <a:pPr marL="0" indent="0">
              <a:buNone/>
            </a:pPr>
            <a:r>
              <a:rPr lang="en-US" dirty="0" smtClean="0"/>
              <a:t>3. </a:t>
            </a:r>
            <a:r>
              <a:rPr lang="en-US" dirty="0"/>
              <a:t>S</a:t>
            </a:r>
            <a:r>
              <a:rPr lang="en-US" dirty="0" smtClean="0"/>
              <a:t>kin </a:t>
            </a:r>
            <a:r>
              <a:rPr lang="en-US" dirty="0"/>
              <a:t>lesions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4. pathergy test.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3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71500"/>
            <a:ext cx="10515600" cy="56054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Oral ulcers</a:t>
            </a:r>
          </a:p>
          <a:p>
            <a:pPr marL="0" indent="0">
              <a:buNone/>
            </a:pPr>
            <a:r>
              <a:rPr lang="en-US" dirty="0"/>
              <a:t> Topical corticosteroid, 5‐aminosalicylic  acid nicotine </a:t>
            </a:r>
          </a:p>
          <a:p>
            <a:pPr marL="0" indent="0">
              <a:buNone/>
            </a:pPr>
            <a:r>
              <a:rPr lang="en-US" dirty="0"/>
              <a:t>patches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Systemic</a:t>
            </a:r>
          </a:p>
          <a:p>
            <a:pPr marL="0" indent="0">
              <a:buNone/>
            </a:pPr>
            <a:r>
              <a:rPr lang="en-US" dirty="0"/>
              <a:t>colchicine 0.5–1.5 mg </a:t>
            </a:r>
            <a:r>
              <a:rPr lang="en-US" dirty="0" smtClean="0"/>
              <a:t>daily ,corticosteroids</a:t>
            </a:r>
            <a:r>
              <a:rPr lang="en-US" dirty="0"/>
              <a:t>, </a:t>
            </a:r>
            <a:r>
              <a:rPr lang="en-US" dirty="0" smtClean="0"/>
              <a:t>azathioprine,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ciclosporin, chlorambucil, cyclophosphamide, dapsone</a:t>
            </a:r>
            <a:r>
              <a:rPr lang="en-US" dirty="0" smtClean="0"/>
              <a:t>,</a:t>
            </a:r>
          </a:p>
          <a:p>
            <a:pPr marL="0" indent="0">
              <a:buNone/>
            </a:pPr>
            <a:r>
              <a:rPr lang="en-US" dirty="0" smtClean="0"/>
              <a:t> interferon‐</a:t>
            </a:r>
            <a:r>
              <a:rPr lang="el-GR" dirty="0"/>
              <a:t>α, </a:t>
            </a:r>
            <a:r>
              <a:rPr lang="en-US" dirty="0" smtClean="0"/>
              <a:t>levamisole, thalidomide </a:t>
            </a:r>
            <a:r>
              <a:rPr lang="en-US" dirty="0"/>
              <a:t>and anti‐TNF‐</a:t>
            </a:r>
            <a:r>
              <a:rPr lang="el-GR" dirty="0"/>
              <a:t>α </a:t>
            </a:r>
            <a:r>
              <a:rPr lang="en-US" dirty="0" smtClean="0"/>
              <a:t>biologicals.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5335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EB095-A4AF-F44F-B79C-0B70E15C2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0700"/>
            <a:ext cx="10515600" cy="56562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Malignant </a:t>
            </a:r>
            <a:r>
              <a:rPr lang="en-US" b="1" dirty="0" smtClean="0"/>
              <a:t>neoplasms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Oral Squamous cell Carcinoma</a:t>
            </a:r>
          </a:p>
          <a:p>
            <a:pPr marL="0" indent="0">
              <a:buNone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/>
              <a:t>Most </a:t>
            </a:r>
            <a:r>
              <a:rPr lang="en-US" dirty="0"/>
              <a:t>common site for cancer in the head and neck.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Lip </a:t>
            </a:r>
            <a:r>
              <a:rPr lang="en-US" dirty="0"/>
              <a:t>cancer; most occur on the lower </a:t>
            </a:r>
            <a:r>
              <a:rPr lang="en-US" dirty="0" smtClean="0"/>
              <a:t>lip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Intraoral </a:t>
            </a:r>
            <a:r>
              <a:rPr lang="en-US" dirty="0"/>
              <a:t>cancer; most develop on the lateral tongue and the </a:t>
            </a:r>
          </a:p>
          <a:p>
            <a:pPr marL="0" indent="0">
              <a:buNone/>
            </a:pPr>
            <a:r>
              <a:rPr lang="en-US" dirty="0" smtClean="0"/>
              <a:t> Floor </a:t>
            </a:r>
            <a:r>
              <a:rPr lang="en-US" dirty="0"/>
              <a:t>of the mouth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Oropharyngeal </a:t>
            </a:r>
            <a:r>
              <a:rPr lang="en-US" dirty="0"/>
              <a:t>cancer; arise in the </a:t>
            </a:r>
            <a:r>
              <a:rPr lang="en-US" dirty="0" err="1"/>
              <a:t>fauces</a:t>
            </a:r>
            <a:r>
              <a:rPr lang="en-US" dirty="0"/>
              <a:t>/posterior tongue.</a:t>
            </a:r>
            <a:endParaRPr lang="en-US" dirty="0" smtClean="0"/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277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600" y="1243806"/>
            <a:ext cx="5680580" cy="42298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50" y="495300"/>
            <a:ext cx="4108450" cy="551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7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673100"/>
            <a:ext cx="10515600" cy="53514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 Predisposing  factors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Over 45</a:t>
            </a:r>
          </a:p>
          <a:p>
            <a:pPr marL="0" indent="0">
              <a:buNone/>
            </a:pPr>
            <a:r>
              <a:rPr lang="en-US" dirty="0" smtClean="0"/>
              <a:t> Male</a:t>
            </a:r>
          </a:p>
          <a:p>
            <a:pPr marL="0" indent="0">
              <a:buNone/>
            </a:pPr>
            <a:r>
              <a:rPr lang="en-US" dirty="0" smtClean="0"/>
              <a:t> Low socioeconomic class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Tobacco  </a:t>
            </a:r>
            <a:r>
              <a:rPr lang="en-US" dirty="0" smtClean="0"/>
              <a:t>use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Betel  use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Alcoholic  beverages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A </a:t>
            </a:r>
            <a:r>
              <a:rPr lang="en-US" dirty="0"/>
              <a:t>diet poor in fresh fruit and vegetables. </a:t>
            </a:r>
          </a:p>
          <a:p>
            <a:pPr marL="0" indent="0">
              <a:buNone/>
            </a:pPr>
            <a:r>
              <a:rPr lang="en-US" dirty="0" smtClean="0"/>
              <a:t>  In </a:t>
            </a:r>
            <a:r>
              <a:rPr lang="en-US" dirty="0"/>
              <a:t>the case of lip carcinoma, exposure to sunlight. </a:t>
            </a:r>
          </a:p>
          <a:p>
            <a:pPr marL="0" indent="0">
              <a:buNone/>
            </a:pPr>
            <a:r>
              <a:rPr lang="en-US" dirty="0" smtClean="0"/>
              <a:t>  In </a:t>
            </a:r>
            <a:r>
              <a:rPr lang="en-US" dirty="0"/>
              <a:t>the case of oropharyngeal carcinoma, exposure to human </a:t>
            </a:r>
          </a:p>
          <a:p>
            <a:pPr marL="0" indent="0">
              <a:buNone/>
            </a:pPr>
            <a:r>
              <a:rPr lang="en-US" dirty="0" smtClean="0"/>
              <a:t>  papillomavirus </a:t>
            </a:r>
            <a:r>
              <a:rPr lang="en-US" dirty="0"/>
              <a:t>(HPV).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6776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91324" y="647701"/>
            <a:ext cx="4676775" cy="52879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275" y="558800"/>
            <a:ext cx="5276850" cy="537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9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7AFDD-88AB-854A-9F7F-75A5B81D3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DISORDERS AFFECTING ORAL MUCOSA OR LIPS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B8D64-38F8-3640-B5DD-1E0B7739B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Blisters, erosions and ulcers</a:t>
            </a:r>
          </a:p>
          <a:p>
            <a:endParaRPr lang="en-US" dirty="0"/>
          </a:p>
          <a:p>
            <a:r>
              <a:rPr lang="en-US" dirty="0" smtClean="0"/>
              <a:t>Lumps and swellings</a:t>
            </a:r>
          </a:p>
          <a:p>
            <a:endParaRPr lang="en-US" dirty="0"/>
          </a:p>
          <a:p>
            <a:r>
              <a:rPr lang="en-US" dirty="0" smtClean="0"/>
              <a:t>Pigmentation</a:t>
            </a:r>
          </a:p>
          <a:p>
            <a:endParaRPr lang="en-US" dirty="0" smtClean="0"/>
          </a:p>
          <a:p>
            <a:r>
              <a:rPr lang="en-US" dirty="0" smtClean="0"/>
              <a:t>Redness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White patches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7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57200"/>
            <a:ext cx="10515600" cy="5719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CLINICAL PRESENTATION</a:t>
            </a:r>
          </a:p>
          <a:p>
            <a:r>
              <a:rPr lang="en-US" dirty="0" smtClean="0"/>
              <a:t>Initially </a:t>
            </a:r>
            <a:r>
              <a:rPr lang="en-US" dirty="0"/>
              <a:t>red or red </a:t>
            </a:r>
            <a:r>
              <a:rPr lang="en-US" dirty="0" smtClean="0"/>
              <a:t>and </a:t>
            </a:r>
            <a:r>
              <a:rPr lang="en-US" dirty="0"/>
              <a:t>white (erytholeukoplastic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/>
              <a:t>area without </a:t>
            </a:r>
            <a:r>
              <a:rPr lang="en-US" dirty="0" smtClean="0"/>
              <a:t>symptoms.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In advance stages red </a:t>
            </a:r>
            <a:r>
              <a:rPr lang="en-US" dirty="0"/>
              <a:t>or red and white single lesion, ulcer or </a:t>
            </a:r>
            <a:r>
              <a:rPr lang="en-US" dirty="0" smtClean="0"/>
              <a:t>lump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with irregular margins which are rigid to touch (indurated) </a:t>
            </a:r>
          </a:p>
          <a:p>
            <a:pPr marL="0" indent="0">
              <a:buNone/>
            </a:pPr>
            <a:r>
              <a:rPr lang="en-US" dirty="0" smtClean="0"/>
              <a:t> and </a:t>
            </a:r>
            <a:r>
              <a:rPr lang="en-US" dirty="0"/>
              <a:t>there may be </a:t>
            </a:r>
            <a:r>
              <a:rPr lang="en-US" dirty="0" smtClean="0"/>
              <a:t>pain.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Lesion of more than 3 weeks (red and/or white, ulcer, lump)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should be regarded as suspicious and biopsy be arranged.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40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685800"/>
            <a:ext cx="10515600" cy="5491163"/>
          </a:xfrm>
        </p:spPr>
        <p:txBody>
          <a:bodyPr/>
          <a:lstStyle/>
          <a:p>
            <a:r>
              <a:rPr lang="en-US" dirty="0" smtClean="0"/>
              <a:t>TNM CLASSIFICATION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11250"/>
            <a:ext cx="7219950" cy="4914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8150" y="817562"/>
            <a:ext cx="2905125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2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82600"/>
            <a:ext cx="10515600" cy="56943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•        Stage 0 or carcinoma   in situ :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</a:t>
            </a:r>
            <a:r>
              <a:rPr lang="en-US" dirty="0"/>
              <a:t>this is a very early stage cancer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•        Stage 1 : this is the earliest stage of invasive cancer</a:t>
            </a:r>
            <a:r>
              <a:rPr lang="en-US" dirty="0" smtClean="0"/>
              <a:t>;</a:t>
            </a:r>
          </a:p>
          <a:p>
            <a:pPr marL="0" indent="0">
              <a:buNone/>
            </a:pPr>
            <a:r>
              <a:rPr lang="en-US" dirty="0" smtClean="0"/>
              <a:t>           it </a:t>
            </a:r>
            <a:r>
              <a:rPr lang="en-US" dirty="0"/>
              <a:t>is &lt;2 cm </a:t>
            </a:r>
            <a:r>
              <a:rPr lang="en-US" dirty="0" smtClean="0"/>
              <a:t>across </a:t>
            </a:r>
            <a:r>
              <a:rPr lang="en-US" dirty="0"/>
              <a:t>and has not spread to nearby tissues</a:t>
            </a:r>
            <a:r>
              <a:rPr lang="en-US" dirty="0" smtClean="0"/>
              <a:t>,</a:t>
            </a:r>
          </a:p>
          <a:p>
            <a:pPr marL="0" indent="0">
              <a:buNone/>
            </a:pPr>
            <a:r>
              <a:rPr lang="en-US" dirty="0" smtClean="0"/>
              <a:t>           lymph </a:t>
            </a:r>
            <a:r>
              <a:rPr lang="en-US" dirty="0"/>
              <a:t>nodes or </a:t>
            </a:r>
            <a:r>
              <a:rPr lang="en-US" dirty="0" smtClean="0"/>
              <a:t>other </a:t>
            </a:r>
            <a:r>
              <a:rPr lang="en-US" dirty="0"/>
              <a:t>organs.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•        Stage 2 : this is &gt;2 cm across, but &lt;4 </a:t>
            </a:r>
            <a:r>
              <a:rPr lang="en-US" dirty="0" smtClean="0"/>
              <a:t>cm</a:t>
            </a:r>
          </a:p>
          <a:p>
            <a:pPr marL="0" indent="0">
              <a:buNone/>
            </a:pPr>
            <a:r>
              <a:rPr lang="en-US" dirty="0" smtClean="0"/>
              <a:t>            </a:t>
            </a:r>
            <a:r>
              <a:rPr lang="en-US" dirty="0"/>
              <a:t>and has not spread to </a:t>
            </a:r>
            <a:r>
              <a:rPr lang="en-US" dirty="0" smtClean="0"/>
              <a:t>lymph </a:t>
            </a:r>
            <a:r>
              <a:rPr lang="en-US" dirty="0"/>
              <a:t>nodes or other organs. </a:t>
            </a:r>
          </a:p>
        </p:txBody>
      </p:sp>
    </p:spTree>
    <p:extLst>
      <p:ext uri="{BB962C8B-B14F-4D97-AF65-F5344CB8AC3E}">
        <p14:creationId xmlns:p14="http://schemas.microsoft.com/office/powerpoint/2010/main" val="306029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20700"/>
            <a:ext cx="10515600" cy="56562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      Stage </a:t>
            </a:r>
            <a:r>
              <a:rPr lang="en-US" dirty="0"/>
              <a:t>3 </a:t>
            </a:r>
            <a:r>
              <a:rPr lang="en-US"/>
              <a:t>: </a:t>
            </a:r>
            <a:endParaRPr lang="en-US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Either </a:t>
            </a:r>
            <a:r>
              <a:rPr lang="en-US" dirty="0"/>
              <a:t>the cancer is &gt;4  </a:t>
            </a:r>
            <a:r>
              <a:rPr lang="en-US" dirty="0" smtClean="0"/>
              <a:t>cm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/>
              <a:t>but </a:t>
            </a:r>
            <a:r>
              <a:rPr lang="en-US" dirty="0" smtClean="0"/>
              <a:t>has </a:t>
            </a:r>
            <a:r>
              <a:rPr lang="en-US" dirty="0"/>
              <a:t>not </a:t>
            </a:r>
            <a:r>
              <a:rPr lang="en-US" dirty="0" smtClean="0"/>
              <a:t>spread</a:t>
            </a:r>
          </a:p>
          <a:p>
            <a:pPr marL="0" indent="0">
              <a:buNone/>
            </a:pPr>
            <a:r>
              <a:rPr lang="en-US" dirty="0" smtClean="0"/>
              <a:t>     </a:t>
            </a:r>
            <a:r>
              <a:rPr lang="en-US" dirty="0"/>
              <a:t>to any </a:t>
            </a:r>
            <a:r>
              <a:rPr lang="en-US" dirty="0" smtClean="0"/>
              <a:t>lymph nodes or </a:t>
            </a:r>
            <a:r>
              <a:rPr lang="en-US" dirty="0"/>
              <a:t>other </a:t>
            </a:r>
            <a:r>
              <a:rPr lang="en-US" dirty="0" smtClean="0"/>
              <a:t>parts of </a:t>
            </a:r>
            <a:r>
              <a:rPr lang="en-US" dirty="0"/>
              <a:t>the body</a:t>
            </a:r>
            <a:r>
              <a:rPr lang="en-US" dirty="0" smtClean="0"/>
              <a:t>,</a:t>
            </a:r>
          </a:p>
          <a:p>
            <a:pPr marL="0" indent="0">
              <a:buNone/>
            </a:pPr>
            <a:r>
              <a:rPr lang="en-US" dirty="0" smtClean="0"/>
              <a:t>                                           or </a:t>
            </a:r>
          </a:p>
          <a:p>
            <a:pPr marL="0" indent="0">
              <a:buNone/>
            </a:pPr>
            <a:r>
              <a:rPr lang="en-US" dirty="0" smtClean="0"/>
              <a:t>    the tumor </a:t>
            </a:r>
            <a:r>
              <a:rPr lang="en-US" dirty="0"/>
              <a:t>is any </a:t>
            </a:r>
            <a:r>
              <a:rPr lang="en-US" dirty="0" smtClean="0"/>
              <a:t>size </a:t>
            </a:r>
            <a:r>
              <a:rPr lang="en-US" dirty="0"/>
              <a:t>but has spread </a:t>
            </a:r>
            <a:r>
              <a:rPr lang="en-US" dirty="0" smtClean="0"/>
              <a:t>to </a:t>
            </a:r>
            <a:r>
              <a:rPr lang="en-US" dirty="0"/>
              <a:t>one lymph node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on </a:t>
            </a:r>
            <a:r>
              <a:rPr lang="en-US" dirty="0"/>
              <a:t>the same side of the </a:t>
            </a:r>
            <a:r>
              <a:rPr lang="en-US" dirty="0" smtClean="0"/>
              <a:t>neck as the </a:t>
            </a:r>
            <a:r>
              <a:rPr lang="en-US" dirty="0"/>
              <a:t>cancer.</a:t>
            </a:r>
          </a:p>
        </p:txBody>
      </p:sp>
    </p:spTree>
    <p:extLst>
      <p:ext uri="{BB962C8B-B14F-4D97-AF65-F5344CB8AC3E}">
        <p14:creationId xmlns:p14="http://schemas.microsoft.com/office/powerpoint/2010/main" val="332676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25500"/>
            <a:ext cx="10515600" cy="53514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        </a:t>
            </a:r>
            <a:r>
              <a:rPr lang="en-US" dirty="0"/>
              <a:t>Stage </a:t>
            </a:r>
            <a:r>
              <a:rPr lang="en-US" dirty="0" smtClean="0"/>
              <a:t>4</a:t>
            </a:r>
          </a:p>
          <a:p>
            <a:pPr marL="0" indent="0">
              <a:buNone/>
            </a:pPr>
            <a:r>
              <a:rPr lang="en-US" dirty="0" smtClean="0"/>
              <a:t>Stage 4A</a:t>
            </a:r>
          </a:p>
          <a:p>
            <a:pPr marL="0" indent="0">
              <a:buNone/>
            </a:pPr>
            <a:r>
              <a:rPr lang="en-US" dirty="0"/>
              <a:t>through the </a:t>
            </a:r>
            <a:r>
              <a:rPr lang="en-US" dirty="0" smtClean="0"/>
              <a:t>tissues, LNs may or may not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Stage 4B</a:t>
            </a:r>
          </a:p>
          <a:p>
            <a:pPr marL="0" indent="0">
              <a:buNone/>
            </a:pPr>
            <a:r>
              <a:rPr lang="en-US" dirty="0" smtClean="0"/>
              <a:t>Any </a:t>
            </a:r>
            <a:r>
              <a:rPr lang="en-US" dirty="0"/>
              <a:t>size and has spread to more than one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LNs on </a:t>
            </a:r>
            <a:r>
              <a:rPr lang="en-US" dirty="0"/>
              <a:t>the same side of the </a:t>
            </a:r>
            <a:r>
              <a:rPr lang="en-US" dirty="0" smtClean="0"/>
              <a:t>neck OR</a:t>
            </a:r>
          </a:p>
          <a:p>
            <a:pPr marL="0" indent="0">
              <a:buNone/>
            </a:pPr>
            <a:r>
              <a:rPr lang="en-US" dirty="0"/>
              <a:t>LN  is bigger than </a:t>
            </a:r>
            <a:r>
              <a:rPr lang="en-US" dirty="0" smtClean="0"/>
              <a:t>6</a:t>
            </a:r>
            <a:r>
              <a:rPr lang="en-US" dirty="0"/>
              <a:t> cm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Stage 4C</a:t>
            </a:r>
          </a:p>
          <a:p>
            <a:pPr marL="0" indent="0">
              <a:buNone/>
            </a:pPr>
            <a:r>
              <a:rPr lang="en-US" dirty="0" smtClean="0"/>
              <a:t>Spread to other parts(lungs or bones)</a:t>
            </a:r>
          </a:p>
        </p:txBody>
      </p:sp>
    </p:spTree>
    <p:extLst>
      <p:ext uri="{BB962C8B-B14F-4D97-AF65-F5344CB8AC3E}">
        <p14:creationId xmlns:p14="http://schemas.microsoft.com/office/powerpoint/2010/main" val="384272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46100"/>
            <a:ext cx="10515600" cy="5630863"/>
          </a:xfrm>
        </p:spPr>
        <p:txBody>
          <a:bodyPr/>
          <a:lstStyle/>
          <a:p>
            <a:r>
              <a:rPr lang="en-US" dirty="0" smtClean="0"/>
              <a:t>INVESTIGATIONS</a:t>
            </a:r>
          </a:p>
          <a:p>
            <a:r>
              <a:rPr lang="en-US" dirty="0" smtClean="0"/>
              <a:t>Conventional </a:t>
            </a:r>
            <a:r>
              <a:rPr lang="en-US" dirty="0"/>
              <a:t>oral examination (COE</a:t>
            </a:r>
            <a:r>
              <a:rPr lang="en-US" dirty="0" smtClean="0"/>
              <a:t>)</a:t>
            </a:r>
          </a:p>
          <a:p>
            <a:r>
              <a:rPr lang="en-US" dirty="0" smtClean="0"/>
              <a:t>Examination under general anesthesia (EUA)</a:t>
            </a:r>
          </a:p>
          <a:p>
            <a:r>
              <a:rPr lang="en-US" dirty="0" smtClean="0"/>
              <a:t>Endoscopy</a:t>
            </a:r>
          </a:p>
          <a:p>
            <a:r>
              <a:rPr lang="en-US" dirty="0" smtClean="0"/>
              <a:t>PET</a:t>
            </a:r>
          </a:p>
          <a:p>
            <a:r>
              <a:rPr lang="en-US" dirty="0" smtClean="0"/>
              <a:t>CT</a:t>
            </a:r>
          </a:p>
          <a:p>
            <a:r>
              <a:rPr lang="en-US" dirty="0" smtClean="0"/>
              <a:t>FNA, US-FNC</a:t>
            </a:r>
          </a:p>
          <a:p>
            <a:r>
              <a:rPr lang="en-US" dirty="0" smtClean="0"/>
              <a:t>Sentinel LN biopsy (SNLB)</a:t>
            </a:r>
          </a:p>
          <a:p>
            <a:r>
              <a:rPr lang="en-US" dirty="0" smtClean="0"/>
              <a:t>Biopsy from the primary site.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38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57200"/>
            <a:ext cx="10515600" cy="5719763"/>
          </a:xfrm>
        </p:spPr>
        <p:txBody>
          <a:bodyPr/>
          <a:lstStyle/>
          <a:p>
            <a:r>
              <a:rPr lang="en-US" dirty="0" smtClean="0"/>
              <a:t>TREATMENT</a:t>
            </a:r>
          </a:p>
          <a:p>
            <a:r>
              <a:rPr lang="en-US" dirty="0" smtClean="0"/>
              <a:t>Lip cancer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Surgery</a:t>
            </a:r>
          </a:p>
          <a:p>
            <a:r>
              <a:rPr lang="en-US" dirty="0" smtClean="0"/>
              <a:t>Intraoral cancers</a:t>
            </a:r>
          </a:p>
          <a:p>
            <a:pPr marL="0" indent="0">
              <a:buNone/>
            </a:pPr>
            <a:r>
              <a:rPr lang="en-US" dirty="0" smtClean="0"/>
              <a:t>T1 </a:t>
            </a:r>
            <a:r>
              <a:rPr lang="en-US" dirty="0" smtClean="0">
                <a:sym typeface="Wingdings" panose="05000000000000000000" pitchFamily="2" charset="2"/>
              </a:rPr>
              <a:t> Surgery or Radiotherapy</a:t>
            </a:r>
          </a:p>
          <a:p>
            <a:pPr marL="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T2  Surgery </a:t>
            </a:r>
          </a:p>
          <a:p>
            <a:pPr marL="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Tumor of lateral margin of tongue Radiotherapy </a:t>
            </a:r>
          </a:p>
          <a:p>
            <a:pPr marL="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plus iridium implant.</a:t>
            </a:r>
          </a:p>
          <a:p>
            <a:pPr marL="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If LNs Surgery together with Radiotherapy</a:t>
            </a:r>
          </a:p>
          <a:p>
            <a:pPr marL="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T3  Surgery followed by Radiotherapy</a:t>
            </a:r>
          </a:p>
          <a:p>
            <a:pPr marL="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T4 Chemotherapy	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3486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93700"/>
            <a:ext cx="10515600" cy="57832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Ulcers in association with </a:t>
            </a:r>
            <a:r>
              <a:rPr lang="en-US" b="1" dirty="0" smtClean="0"/>
              <a:t>systemic disease</a:t>
            </a:r>
          </a:p>
          <a:p>
            <a:r>
              <a:rPr lang="en-US" dirty="0"/>
              <a:t>Haematological diseases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0" y="1346200"/>
            <a:ext cx="7010399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0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2475" y="675481"/>
            <a:ext cx="5429250" cy="3924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725" y="675481"/>
            <a:ext cx="5429250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2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06400"/>
            <a:ext cx="10515600" cy="5770563"/>
          </a:xfrm>
        </p:spPr>
        <p:txBody>
          <a:bodyPr/>
          <a:lstStyle/>
          <a:p>
            <a:r>
              <a:rPr lang="en-US" dirty="0"/>
              <a:t> Gastrointestinal </a:t>
            </a:r>
            <a:r>
              <a:rPr lang="en-US" dirty="0" smtClean="0"/>
              <a:t>diseases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201" y="996950"/>
            <a:ext cx="6845300" cy="535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3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1280F-50B3-4D42-9E18-7E1F433D4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GENETIC DISORDERS AFFECTING THE ORAL </a:t>
            </a:r>
            <a:br>
              <a:rPr lang="en-US" dirty="0"/>
            </a:br>
            <a:r>
              <a:rPr lang="en-US" dirty="0"/>
              <a:t>MUCOSA OR LIPS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964B0-5379-494F-83D0-A6CE3A0241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b="1" dirty="0"/>
              <a:t>LUMPS AND </a:t>
            </a:r>
            <a:r>
              <a:rPr lang="en-US" b="1" dirty="0" smtClean="0"/>
              <a:t>SWELLINGS</a:t>
            </a:r>
          </a:p>
          <a:p>
            <a:pPr marL="0" indent="0">
              <a:buNone/>
            </a:pPr>
            <a:endParaRPr lang="en-US" b="1" dirty="0" smtClean="0"/>
          </a:p>
          <a:p>
            <a:r>
              <a:rPr lang="en-US" dirty="0" smtClean="0"/>
              <a:t>Hereditary angioedema (HANE)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Edema of lips, mouth, face and neck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Focal dermal hypoplasia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Papillomas</a:t>
            </a:r>
            <a:r>
              <a:rPr lang="en-US" dirty="0"/>
              <a:t> </a:t>
            </a:r>
            <a:r>
              <a:rPr lang="en-US" dirty="0" smtClean="0"/>
              <a:t>of oral mucosa and lips</a:t>
            </a:r>
          </a:p>
          <a:p>
            <a:pPr marL="0" indent="0">
              <a:buNone/>
            </a:pPr>
            <a:r>
              <a:rPr lang="en-US" dirty="0" smtClean="0"/>
              <a:t> Dental anomalies</a:t>
            </a:r>
          </a:p>
          <a:p>
            <a:pPr marL="0" indent="0">
              <a:buNone/>
            </a:pPr>
            <a:r>
              <a:rPr lang="en-US" dirty="0" smtClean="0"/>
              <a:t> Cleft lip and palate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400" y="1825625"/>
            <a:ext cx="5092700" cy="387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0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20700"/>
            <a:ext cx="10515600" cy="5656263"/>
          </a:xfrm>
        </p:spPr>
        <p:txBody>
          <a:bodyPr/>
          <a:lstStyle/>
          <a:p>
            <a:r>
              <a:rPr lang="en-US" dirty="0" smtClean="0"/>
              <a:t>Orofacial Granulomatosis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Granulomatous inflammation resulting</a:t>
            </a:r>
          </a:p>
          <a:p>
            <a:pPr marL="0" indent="0">
              <a:buNone/>
            </a:pPr>
            <a:r>
              <a:rPr lang="en-US" dirty="0" smtClean="0"/>
              <a:t>In lips swelling, oral ulceration, mucosal </a:t>
            </a:r>
          </a:p>
          <a:p>
            <a:pPr marL="0" indent="0">
              <a:buNone/>
            </a:pPr>
            <a:r>
              <a:rPr lang="en-US" dirty="0" smtClean="0"/>
              <a:t>Tags, angular cheilitis and cobblestone </a:t>
            </a:r>
          </a:p>
          <a:p>
            <a:pPr marL="0" indent="0">
              <a:buNone/>
            </a:pPr>
            <a:r>
              <a:rPr lang="en-US" dirty="0" smtClean="0"/>
              <a:t>Mucosa.</a:t>
            </a:r>
          </a:p>
          <a:p>
            <a:pPr marL="0" indent="0">
              <a:buNone/>
            </a:pPr>
            <a:r>
              <a:rPr lang="en-US" dirty="0" smtClean="0"/>
              <a:t>Investigation done to rule out Crhon’s</a:t>
            </a:r>
          </a:p>
          <a:p>
            <a:pPr marL="0" indent="0">
              <a:buNone/>
            </a:pPr>
            <a:r>
              <a:rPr lang="en-US" dirty="0" smtClean="0"/>
              <a:t>Disease. </a:t>
            </a:r>
          </a:p>
          <a:p>
            <a:pPr marL="0" indent="0">
              <a:buNone/>
            </a:pPr>
            <a:r>
              <a:rPr lang="en-US" dirty="0" smtClean="0"/>
              <a:t>Elimination diet, topical and I/L steroids and clofazimine.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400" y="1393825"/>
            <a:ext cx="474980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1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08000"/>
            <a:ext cx="10515600" cy="5668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Dermatological </a:t>
            </a:r>
            <a:r>
              <a:rPr lang="en-US" b="1" dirty="0" smtClean="0"/>
              <a:t>diseases</a:t>
            </a:r>
          </a:p>
          <a:p>
            <a:r>
              <a:rPr lang="en-US" dirty="0"/>
              <a:t> Chronic ulcerative stomatitis with </a:t>
            </a:r>
            <a:r>
              <a:rPr lang="en-US" dirty="0" smtClean="0"/>
              <a:t>epithelial ANA</a:t>
            </a:r>
          </a:p>
          <a:p>
            <a:pPr marL="0" indent="0">
              <a:buNone/>
            </a:pPr>
            <a:r>
              <a:rPr lang="en-US" dirty="0"/>
              <a:t> D</a:t>
            </a:r>
            <a:r>
              <a:rPr lang="en-US" dirty="0" smtClean="0"/>
              <a:t>esquamative </a:t>
            </a:r>
            <a:r>
              <a:rPr lang="en-US" dirty="0"/>
              <a:t>gingivitis with or </a:t>
            </a:r>
            <a:r>
              <a:rPr lang="en-US" dirty="0" smtClean="0"/>
              <a:t>without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lesions on buccal or lingual </a:t>
            </a:r>
            <a:r>
              <a:rPr lang="en-US" dirty="0" smtClean="0"/>
              <a:t>mucosa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 Chronic </a:t>
            </a:r>
            <a:r>
              <a:rPr lang="en-US" dirty="0"/>
              <a:t>bullous dermatosis of </a:t>
            </a:r>
            <a:r>
              <a:rPr lang="en-US" dirty="0" smtClean="0"/>
              <a:t>childhood</a:t>
            </a:r>
          </a:p>
          <a:p>
            <a:pPr marL="0" indent="0">
              <a:buNone/>
            </a:pPr>
            <a:r>
              <a:rPr lang="en-US" dirty="0"/>
              <a:t> Oral  ulceration  and  desquamative  </a:t>
            </a:r>
            <a:r>
              <a:rPr lang="en-US" dirty="0" smtClean="0"/>
              <a:t>gingivitis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Dermatitis herpetiformis and adult linear IgA </a:t>
            </a:r>
            <a:r>
              <a:rPr lang="en-US" dirty="0" smtClean="0"/>
              <a:t>disease</a:t>
            </a:r>
          </a:p>
          <a:p>
            <a:pPr marL="0" indent="0">
              <a:buNone/>
            </a:pPr>
            <a:r>
              <a:rPr lang="en-US" dirty="0"/>
              <a:t>Macules, papules, petechiae, </a:t>
            </a:r>
            <a:r>
              <a:rPr lang="en-US" dirty="0" smtClean="0"/>
              <a:t>vesicles</a:t>
            </a:r>
            <a:r>
              <a:rPr lang="en-US" dirty="0"/>
              <a:t>, bullae and </a:t>
            </a:r>
            <a:r>
              <a:rPr lang="en-US" dirty="0" smtClean="0"/>
              <a:t>erosions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or desquamative gingivitis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84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44500"/>
            <a:ext cx="10515600" cy="573246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Epidermolysis </a:t>
            </a:r>
            <a:r>
              <a:rPr lang="en-US" dirty="0"/>
              <a:t>bullosa </a:t>
            </a:r>
            <a:r>
              <a:rPr lang="en-US" dirty="0" smtClean="0"/>
              <a:t>acquisita</a:t>
            </a:r>
          </a:p>
          <a:p>
            <a:pPr marL="0" indent="0">
              <a:buNone/>
            </a:pPr>
            <a:r>
              <a:rPr lang="en-US" dirty="0" smtClean="0"/>
              <a:t>Blisters/ulcers of oral mucosa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/>
              <a:t>Erythema multiforme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B</a:t>
            </a:r>
            <a:r>
              <a:rPr lang="en-US" dirty="0" smtClean="0"/>
              <a:t>listers break </a:t>
            </a:r>
            <a:r>
              <a:rPr lang="en-US" dirty="0"/>
              <a:t>down to irregular </a:t>
            </a:r>
            <a:r>
              <a:rPr lang="en-US" dirty="0" smtClean="0"/>
              <a:t>extensive </a:t>
            </a:r>
            <a:r>
              <a:rPr lang="en-US" dirty="0"/>
              <a:t>painful erosions with extensive surrounding erythema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96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93700"/>
            <a:ext cx="10515600" cy="57832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Lichen planus</a:t>
            </a:r>
          </a:p>
          <a:p>
            <a:r>
              <a:rPr lang="en-US" dirty="0" smtClean="0"/>
              <a:t>Oral LP eight times more common than cutaneous LP.</a:t>
            </a:r>
          </a:p>
          <a:p>
            <a:endParaRPr lang="en-US" dirty="0" smtClean="0"/>
          </a:p>
          <a:p>
            <a:r>
              <a:rPr lang="en-US" dirty="0" smtClean="0"/>
              <a:t>Vulvovaginal gingival syndrome</a:t>
            </a:r>
          </a:p>
          <a:p>
            <a:pPr marL="0" indent="0">
              <a:buNone/>
            </a:pPr>
            <a:r>
              <a:rPr lang="en-US" dirty="0" smtClean="0"/>
              <a:t> Oral </a:t>
            </a:r>
            <a:r>
              <a:rPr lang="en-US" dirty="0"/>
              <a:t>LP, gingival involvement, vulvovaginal </a:t>
            </a:r>
            <a:r>
              <a:rPr lang="en-US" dirty="0" smtClean="0"/>
              <a:t>lesions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Bilateral </a:t>
            </a:r>
            <a:r>
              <a:rPr lang="en-US" dirty="0"/>
              <a:t>white lesions in the buccal and/or lingual </a:t>
            </a:r>
            <a:r>
              <a:rPr lang="en-US" dirty="0" smtClean="0"/>
              <a:t>mucosa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Reticular, papular or plaque like. Symptomless.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3929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1363" y="469106"/>
            <a:ext cx="5202236" cy="43060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599" y="469106"/>
            <a:ext cx="5362575" cy="411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87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5637" y="666353"/>
            <a:ext cx="4881563" cy="44838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500" y="711200"/>
            <a:ext cx="489585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1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774700"/>
            <a:ext cx="10515600" cy="5402263"/>
          </a:xfrm>
        </p:spPr>
        <p:txBody>
          <a:bodyPr/>
          <a:lstStyle/>
          <a:p>
            <a:r>
              <a:rPr lang="en-US" dirty="0" smtClean="0"/>
              <a:t>Erosive LP</a:t>
            </a:r>
          </a:p>
          <a:p>
            <a:pPr marL="0" indent="0">
              <a:buNone/>
            </a:pPr>
            <a:r>
              <a:rPr lang="en-US" dirty="0"/>
              <a:t>A</a:t>
            </a:r>
            <a:r>
              <a:rPr lang="en-US" dirty="0" smtClean="0"/>
              <a:t>ffects dorsum </a:t>
            </a:r>
            <a:r>
              <a:rPr lang="en-US" dirty="0"/>
              <a:t>and </a:t>
            </a:r>
          </a:p>
          <a:p>
            <a:pPr marL="0" indent="0">
              <a:buNone/>
            </a:pPr>
            <a:r>
              <a:rPr lang="en-US" dirty="0"/>
              <a:t>lateral borders of the tongue </a:t>
            </a:r>
            <a:r>
              <a:rPr lang="en-US" dirty="0" smtClean="0"/>
              <a:t>or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the buccal mucosae on both </a:t>
            </a:r>
            <a:r>
              <a:rPr lang="en-US" dirty="0" smtClean="0"/>
              <a:t>sides.</a:t>
            </a:r>
          </a:p>
          <a:p>
            <a:pPr marL="0" indent="0">
              <a:buNone/>
            </a:pPr>
            <a:r>
              <a:rPr lang="en-US" dirty="0" smtClean="0"/>
              <a:t>Erosions </a:t>
            </a:r>
            <a:r>
              <a:rPr lang="en-US" dirty="0"/>
              <a:t>are often large</a:t>
            </a:r>
            <a:r>
              <a:rPr lang="en-US" dirty="0" smtClean="0"/>
              <a:t>,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slightly depressed or </a:t>
            </a:r>
          </a:p>
          <a:p>
            <a:pPr marL="0" indent="0">
              <a:buNone/>
            </a:pPr>
            <a:r>
              <a:rPr lang="en-US" dirty="0"/>
              <a:t>raised with a yellow slough</a:t>
            </a:r>
            <a:r>
              <a:rPr lang="en-US" dirty="0" smtClean="0"/>
              <a:t>,</a:t>
            </a:r>
          </a:p>
          <a:p>
            <a:pPr marL="0" indent="0">
              <a:buNone/>
            </a:pPr>
            <a:r>
              <a:rPr lang="en-US" smtClean="0"/>
              <a:t> </a:t>
            </a:r>
            <a:r>
              <a:rPr lang="en-US" dirty="0"/>
              <a:t>and have an </a:t>
            </a:r>
            <a:r>
              <a:rPr lang="en-US"/>
              <a:t>irregular </a:t>
            </a:r>
            <a:r>
              <a:rPr lang="en-US" smtClean="0"/>
              <a:t>outline.</a:t>
            </a:r>
            <a:endParaRPr lang="en-US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6988" y="774700"/>
            <a:ext cx="4976812" cy="393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51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06400"/>
            <a:ext cx="10515600" cy="5770563"/>
          </a:xfrm>
        </p:spPr>
        <p:txBody>
          <a:bodyPr>
            <a:normAutofit/>
          </a:bodyPr>
          <a:lstStyle/>
          <a:p>
            <a:r>
              <a:rPr lang="en-US" dirty="0" smtClean="0"/>
              <a:t>Correction of predisposing factors</a:t>
            </a:r>
          </a:p>
          <a:p>
            <a:r>
              <a:rPr lang="en-US" dirty="0" smtClean="0"/>
              <a:t>Culprit drugs identified and changed</a:t>
            </a:r>
          </a:p>
          <a:p>
            <a:r>
              <a:rPr lang="en-US" dirty="0" smtClean="0"/>
              <a:t>DM, HCV treatment</a:t>
            </a:r>
          </a:p>
          <a:p>
            <a:endParaRPr lang="en-US" dirty="0" smtClean="0"/>
          </a:p>
          <a:p>
            <a:r>
              <a:rPr lang="en-US" dirty="0" smtClean="0"/>
              <a:t>Oral hygiene</a:t>
            </a:r>
          </a:p>
          <a:p>
            <a:r>
              <a:rPr lang="en-US" dirty="0" smtClean="0"/>
              <a:t>Topical corticosteroids</a:t>
            </a:r>
          </a:p>
          <a:p>
            <a:r>
              <a:rPr lang="en-US" dirty="0" smtClean="0"/>
              <a:t>High potency topical corticosteroids</a:t>
            </a:r>
          </a:p>
          <a:p>
            <a:endParaRPr lang="en-US" dirty="0" smtClean="0"/>
          </a:p>
          <a:p>
            <a:r>
              <a:rPr lang="en-US" dirty="0" smtClean="0"/>
              <a:t>Topical ciclosporin or tacrolimus with topical steroids</a:t>
            </a:r>
          </a:p>
          <a:p>
            <a:r>
              <a:rPr lang="en-US" dirty="0" smtClean="0"/>
              <a:t>Systemic steroids, azathioprine, cyclophosphamide,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HCQ, actretin, thalidomide or ciclosporin.`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64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81000"/>
            <a:ext cx="10515600" cy="5795963"/>
          </a:xfrm>
        </p:spPr>
        <p:txBody>
          <a:bodyPr/>
          <a:lstStyle/>
          <a:p>
            <a:r>
              <a:rPr lang="en-US" dirty="0"/>
              <a:t> Lupus </a:t>
            </a:r>
            <a:r>
              <a:rPr lang="en-US" dirty="0" smtClean="0"/>
              <a:t>erythematosus</a:t>
            </a:r>
          </a:p>
          <a:p>
            <a:pPr marL="0" indent="0">
              <a:buNone/>
            </a:pPr>
            <a:r>
              <a:rPr lang="en-US" dirty="0" smtClean="0"/>
              <a:t>Red </a:t>
            </a:r>
            <a:r>
              <a:rPr lang="en-US" dirty="0"/>
              <a:t>patches that </a:t>
            </a:r>
            <a:r>
              <a:rPr lang="en-US" dirty="0" smtClean="0"/>
              <a:t>break </a:t>
            </a:r>
            <a:r>
              <a:rPr lang="en-US" dirty="0"/>
              <a:t>down to </a:t>
            </a:r>
            <a:r>
              <a:rPr lang="en-US" dirty="0" smtClean="0"/>
              <a:t>irregular</a:t>
            </a:r>
          </a:p>
          <a:p>
            <a:pPr marL="0" indent="0">
              <a:buNone/>
            </a:pPr>
            <a:r>
              <a:rPr lang="en-US" dirty="0" smtClean="0"/>
              <a:t> slit like ulcers which </a:t>
            </a:r>
            <a:r>
              <a:rPr lang="en-US" dirty="0"/>
              <a:t>often heal </a:t>
            </a:r>
            <a:r>
              <a:rPr lang="en-US" dirty="0" smtClean="0"/>
              <a:t>with</a:t>
            </a:r>
          </a:p>
          <a:p>
            <a:pPr marL="0" indent="0">
              <a:buNone/>
            </a:pPr>
            <a:r>
              <a:rPr lang="en-US" dirty="0" smtClean="0"/>
              <a:t> scarring.</a:t>
            </a:r>
          </a:p>
          <a:p>
            <a:pPr marL="0" indent="0">
              <a:buNone/>
            </a:pPr>
            <a:r>
              <a:rPr lang="en-US" dirty="0" smtClean="0"/>
              <a:t>Similar lesion with white borders occur</a:t>
            </a:r>
          </a:p>
          <a:p>
            <a:pPr marL="0" indent="0">
              <a:buNone/>
            </a:pPr>
            <a:r>
              <a:rPr lang="en-US" dirty="0" smtClean="0"/>
              <a:t>In DLE.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Pemphigoid </a:t>
            </a:r>
            <a:r>
              <a:rPr lang="en-US" dirty="0"/>
              <a:t>(subepithelial immune bullous diseases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/>
              <a:t>oral </a:t>
            </a:r>
            <a:r>
              <a:rPr lang="en-US" dirty="0" smtClean="0"/>
              <a:t>blisters, Erosions and </a:t>
            </a:r>
            <a:r>
              <a:rPr lang="en-US" dirty="0"/>
              <a:t>desquamative </a:t>
            </a:r>
          </a:p>
          <a:p>
            <a:pPr marL="0" indent="0">
              <a:buNone/>
            </a:pPr>
            <a:r>
              <a:rPr lang="en-US" dirty="0" smtClean="0"/>
              <a:t>Gingivitis.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313" y="388143"/>
            <a:ext cx="4154487" cy="289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68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98500"/>
            <a:ext cx="10515600" cy="5478463"/>
          </a:xfrm>
        </p:spPr>
        <p:txBody>
          <a:bodyPr>
            <a:normAutofit/>
          </a:bodyPr>
          <a:lstStyle/>
          <a:p>
            <a:r>
              <a:rPr lang="en-US" dirty="0"/>
              <a:t> Mucous membrane </a:t>
            </a:r>
            <a:r>
              <a:rPr lang="en-US" dirty="0" smtClean="0"/>
              <a:t>pemphigoid</a:t>
            </a:r>
          </a:p>
          <a:p>
            <a:pPr marL="0" indent="0">
              <a:buNone/>
            </a:pPr>
            <a:r>
              <a:rPr lang="en-US" dirty="0"/>
              <a:t>involves the oral mucosa in </a:t>
            </a:r>
            <a:r>
              <a:rPr lang="en-US" dirty="0" smtClean="0"/>
              <a:t>one‐third of cases </a:t>
            </a:r>
          </a:p>
          <a:p>
            <a:pPr marL="0" indent="0">
              <a:buNone/>
            </a:pPr>
            <a:r>
              <a:rPr lang="en-US" dirty="0" smtClean="0"/>
              <a:t>desquamative  gingivitis characterized  </a:t>
            </a:r>
          </a:p>
          <a:p>
            <a:pPr marL="0" indent="0">
              <a:buNone/>
            </a:pPr>
            <a:r>
              <a:rPr lang="en-US" dirty="0" smtClean="0"/>
              <a:t>By erythematous  </a:t>
            </a:r>
            <a:r>
              <a:rPr lang="en-US" dirty="0"/>
              <a:t>glazed  sore  </a:t>
            </a:r>
            <a:r>
              <a:rPr lang="en-US" dirty="0" smtClean="0"/>
              <a:t>gingivae.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Biopsy </a:t>
            </a:r>
            <a:r>
              <a:rPr lang="en-US" dirty="0"/>
              <a:t>is required for </a:t>
            </a:r>
            <a:r>
              <a:rPr lang="en-US" dirty="0" smtClean="0"/>
              <a:t>diagnosis.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 smtClean="0"/>
              <a:t>Topical steroids or tacrolimus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Tetracyclines, Dapsone, Infliximab.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01" y="1689100"/>
            <a:ext cx="43561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2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DEE24-7652-1A48-B4D9-499BD7344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09600"/>
            <a:ext cx="10515600" cy="5567363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Lymphangioma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Frog spawn appearance on tongue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Dermoid cyst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Hamartoma on midline of neck,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above mylohyoid, tongue, antrum   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and parotid.                                         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0" y="609600"/>
            <a:ext cx="4568825" cy="2641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3393281"/>
            <a:ext cx="4626769" cy="237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0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33400"/>
            <a:ext cx="10515600" cy="5643563"/>
          </a:xfrm>
        </p:spPr>
        <p:txBody>
          <a:bodyPr/>
          <a:lstStyle/>
          <a:p>
            <a:r>
              <a:rPr lang="en-US" dirty="0"/>
              <a:t> Vegetating cicatricial </a:t>
            </a:r>
            <a:r>
              <a:rPr lang="en-US" dirty="0" smtClean="0"/>
              <a:t>pemphigoid (synonym </a:t>
            </a:r>
            <a:r>
              <a:rPr lang="en-US" dirty="0"/>
              <a:t>pemphigoid </a:t>
            </a:r>
            <a:r>
              <a:rPr lang="en-US" dirty="0" smtClean="0"/>
              <a:t>vegetans)</a:t>
            </a:r>
          </a:p>
          <a:p>
            <a:pPr marL="0" indent="0">
              <a:buNone/>
            </a:pPr>
            <a:r>
              <a:rPr lang="en-US" dirty="0" smtClean="0"/>
              <a:t>  Oral Blisters and Erosions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dirty="0" smtClean="0"/>
              <a:t>Pemphigus</a:t>
            </a:r>
          </a:p>
          <a:p>
            <a:pPr marL="0" indent="0">
              <a:buNone/>
            </a:pPr>
            <a:r>
              <a:rPr lang="en-US" dirty="0"/>
              <a:t>Bullae </a:t>
            </a:r>
            <a:r>
              <a:rPr lang="en-US" dirty="0" smtClean="0"/>
              <a:t>appear on oral mucosa,</a:t>
            </a:r>
          </a:p>
          <a:p>
            <a:pPr marL="0" indent="0">
              <a:buNone/>
            </a:pPr>
            <a:r>
              <a:rPr lang="en-US" dirty="0" smtClean="0"/>
              <a:t> breaks rapidly patient presents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with large, painful, irregular and </a:t>
            </a:r>
          </a:p>
          <a:p>
            <a:pPr marL="0" indent="0">
              <a:buNone/>
            </a:pPr>
            <a:r>
              <a:rPr lang="en-US" dirty="0"/>
              <a:t>persistent red </a:t>
            </a:r>
            <a:r>
              <a:rPr lang="en-US" dirty="0" smtClean="0"/>
              <a:t>lesions, </a:t>
            </a:r>
            <a:r>
              <a:rPr lang="en-US" dirty="0"/>
              <a:t>by the time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They become </a:t>
            </a:r>
            <a:r>
              <a:rPr lang="en-US" dirty="0"/>
              <a:t>secondarily </a:t>
            </a:r>
            <a:r>
              <a:rPr lang="en-US" dirty="0" smtClean="0"/>
              <a:t>infected.</a:t>
            </a:r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900" y="1701800"/>
            <a:ext cx="5295900" cy="36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65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71500"/>
            <a:ext cx="10515600" cy="5605463"/>
          </a:xfrm>
        </p:spPr>
        <p:txBody>
          <a:bodyPr/>
          <a:lstStyle/>
          <a:p>
            <a:r>
              <a:rPr lang="en-US" dirty="0"/>
              <a:t>Diagnosis should be </a:t>
            </a:r>
            <a:r>
              <a:rPr lang="en-US" dirty="0" smtClean="0"/>
              <a:t>confirmed </a:t>
            </a:r>
            <a:r>
              <a:rPr lang="en-US" dirty="0"/>
              <a:t>by biopsy and immune </a:t>
            </a:r>
            <a:r>
              <a:rPr lang="en-US" dirty="0" smtClean="0"/>
              <a:t>studies</a:t>
            </a:r>
            <a:r>
              <a:rPr lang="en-US" dirty="0"/>
              <a:t>.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dirty="0" smtClean="0"/>
              <a:t>Patients </a:t>
            </a:r>
            <a:r>
              <a:rPr lang="en-US" dirty="0"/>
              <a:t>with predominantly oral disease </a:t>
            </a:r>
            <a:r>
              <a:rPr lang="en-US" dirty="0" smtClean="0"/>
              <a:t>may </a:t>
            </a:r>
            <a:r>
              <a:rPr lang="en-US" dirty="0"/>
              <a:t>only have Dsg3 antibodies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 corticosteroids</a:t>
            </a:r>
            <a:r>
              <a:rPr lang="en-US" dirty="0"/>
              <a:t>, with azathioprine, dapsone, methotrexate, </a:t>
            </a:r>
            <a:r>
              <a:rPr lang="en-US" dirty="0" smtClean="0"/>
              <a:t>cyclophosphamide</a:t>
            </a:r>
            <a:r>
              <a:rPr lang="en-US" dirty="0"/>
              <a:t>, gold or </a:t>
            </a:r>
            <a:r>
              <a:rPr lang="en-US" dirty="0" smtClean="0"/>
              <a:t>cilosprin.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1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06400"/>
            <a:ext cx="10515600" cy="5770563"/>
          </a:xfrm>
        </p:spPr>
        <p:txBody>
          <a:bodyPr>
            <a:normAutofit/>
          </a:bodyPr>
          <a:lstStyle/>
          <a:p>
            <a:r>
              <a:rPr lang="en-US" dirty="0"/>
              <a:t>Paraneoplastic  </a:t>
            </a:r>
            <a:r>
              <a:rPr lang="en-US" dirty="0" smtClean="0"/>
              <a:t>pemphigus</a:t>
            </a:r>
          </a:p>
          <a:p>
            <a:pPr marL="0" indent="0">
              <a:buNone/>
            </a:pPr>
            <a:r>
              <a:rPr lang="en-US" dirty="0" smtClean="0"/>
              <a:t>  Associated  </a:t>
            </a:r>
            <a:r>
              <a:rPr lang="en-US" dirty="0"/>
              <a:t>with  lymphoproliferative  disease  or  </a:t>
            </a:r>
            <a:r>
              <a:rPr lang="en-US" dirty="0" smtClean="0"/>
              <a:t>thymoma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/>
              <a:t>  </a:t>
            </a:r>
            <a:r>
              <a:rPr lang="en-US" dirty="0" smtClean="0"/>
              <a:t>Painful </a:t>
            </a:r>
            <a:r>
              <a:rPr lang="en-US" dirty="0"/>
              <a:t>extensive stomatitis, painful paronychia and lichenoid </a:t>
            </a:r>
          </a:p>
          <a:p>
            <a:pPr marL="0" indent="0">
              <a:buNone/>
            </a:pPr>
            <a:r>
              <a:rPr lang="en-US" dirty="0" smtClean="0"/>
              <a:t>  papules.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/>
              <a:t>I.V steroids, </a:t>
            </a:r>
            <a:r>
              <a:rPr lang="en-US" dirty="0" smtClean="0"/>
              <a:t>rituximab and  mycophenolate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 Pemphigus  </a:t>
            </a:r>
            <a:r>
              <a:rPr lang="en-US" dirty="0" smtClean="0"/>
              <a:t>vegetans</a:t>
            </a:r>
          </a:p>
          <a:p>
            <a:pPr marL="0" indent="0">
              <a:buNone/>
            </a:pPr>
            <a:r>
              <a:rPr lang="en-US" dirty="0" smtClean="0"/>
              <a:t> Hyperplastic masses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31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73100"/>
            <a:ext cx="10515600" cy="5503863"/>
          </a:xfrm>
        </p:spPr>
        <p:txBody>
          <a:bodyPr/>
          <a:lstStyle/>
          <a:p>
            <a:r>
              <a:rPr lang="en-US" dirty="0"/>
              <a:t>Stevens–Johnson syndrome/toxic epidermal </a:t>
            </a:r>
            <a:r>
              <a:rPr lang="en-US" dirty="0" smtClean="0"/>
              <a:t>necrolysis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Extensive </a:t>
            </a:r>
            <a:r>
              <a:rPr lang="en-US" dirty="0"/>
              <a:t>detachment </a:t>
            </a:r>
            <a:r>
              <a:rPr lang="en-US" dirty="0" smtClean="0"/>
              <a:t>of </a:t>
            </a:r>
            <a:r>
              <a:rPr lang="en-US" dirty="0"/>
              <a:t>full‐thickness epithelium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Cough</a:t>
            </a:r>
            <a:r>
              <a:rPr lang="en-US" dirty="0"/>
              <a:t>, </a:t>
            </a:r>
            <a:r>
              <a:rPr lang="en-US" dirty="0" smtClean="0"/>
              <a:t>sore </a:t>
            </a:r>
            <a:r>
              <a:rPr lang="en-US" dirty="0"/>
              <a:t>throat, burning eyes, malaise and low fever, followed </a:t>
            </a:r>
            <a:r>
              <a:rPr lang="en-US" dirty="0" smtClean="0"/>
              <a:t>  after about </a:t>
            </a:r>
            <a:r>
              <a:rPr lang="en-US" dirty="0"/>
              <a:t>1–2 days by skin and mucous membrane lesions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Oral lesions 2</a:t>
            </a:r>
            <a:r>
              <a:rPr lang="en-US" dirty="0"/>
              <a:t>% lidocaine (lignocaine) and </a:t>
            </a:r>
          </a:p>
          <a:p>
            <a:pPr marL="0" indent="0">
              <a:buNone/>
            </a:pPr>
            <a:r>
              <a:rPr lang="en-US" dirty="0"/>
              <a:t>0.2% aqueous chlorhexidine </a:t>
            </a:r>
            <a:r>
              <a:rPr lang="en-US" dirty="0" smtClean="0"/>
              <a:t>mouth baths.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36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63600"/>
            <a:ext cx="10515600" cy="5313363"/>
          </a:xfrm>
        </p:spPr>
        <p:txBody>
          <a:bodyPr/>
          <a:lstStyle/>
          <a:p>
            <a:r>
              <a:rPr lang="en-US"/>
              <a:t> Collagen–vascular diseases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00" y="1498600"/>
            <a:ext cx="6770687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40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23900"/>
            <a:ext cx="10515600" cy="5453063"/>
          </a:xfrm>
        </p:spPr>
        <p:txBody>
          <a:bodyPr/>
          <a:lstStyle/>
          <a:p>
            <a:r>
              <a:rPr lang="en-US" dirty="0"/>
              <a:t> Infective </a:t>
            </a:r>
            <a:r>
              <a:rPr lang="en-US" dirty="0" smtClean="0"/>
              <a:t>diseases</a:t>
            </a:r>
          </a:p>
          <a:p>
            <a:r>
              <a:rPr lang="en-US" dirty="0" smtClean="0"/>
              <a:t>Viral</a:t>
            </a:r>
          </a:p>
          <a:p>
            <a:pPr marL="0" indent="0">
              <a:buNone/>
            </a:pPr>
            <a:r>
              <a:rPr lang="en-US" dirty="0"/>
              <a:t> 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590791"/>
              </p:ext>
            </p:extLst>
          </p:nvPr>
        </p:nvGraphicFramePr>
        <p:xfrm>
          <a:off x="1866900" y="1147763"/>
          <a:ext cx="894080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7820">
                  <a:extLst>
                    <a:ext uri="{9D8B030D-6E8A-4147-A177-3AD203B41FA5}">
                      <a16:colId xmlns:a16="http://schemas.microsoft.com/office/drawing/2014/main" val="3854183674"/>
                    </a:ext>
                  </a:extLst>
                </a:gridCol>
                <a:gridCol w="6062980">
                  <a:extLst>
                    <a:ext uri="{9D8B030D-6E8A-4147-A177-3AD203B41FA5}">
                      <a16:colId xmlns:a16="http://schemas.microsoft.com/office/drawing/2014/main" val="2025274186"/>
                    </a:ext>
                  </a:extLst>
                </a:gridCol>
              </a:tblGrid>
              <a:tr h="323315">
                <a:tc>
                  <a:txBody>
                    <a:bodyPr/>
                    <a:lstStyle/>
                    <a:p>
                      <a:r>
                        <a:rPr lang="en-US" dirty="0" smtClean="0"/>
                        <a:t> Disease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Oral Manifestations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9513422"/>
                  </a:ext>
                </a:extLst>
              </a:tr>
              <a:tr h="5580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Chikungunya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Oral ulceration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240425"/>
                  </a:ext>
                </a:extLst>
              </a:tr>
              <a:tr h="5580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Dengue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Gingival bleeding and taste changes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3311946"/>
                  </a:ext>
                </a:extLst>
              </a:tr>
              <a:tr h="323315">
                <a:tc>
                  <a:txBody>
                    <a:bodyPr/>
                    <a:lstStyle/>
                    <a:p>
                      <a:r>
                        <a:rPr lang="en-US" dirty="0" smtClean="0"/>
                        <a:t>Herpengina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Oral ulcers predominantly on soft palate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3649252"/>
                  </a:ext>
                </a:extLst>
              </a:tr>
              <a:tr h="558051">
                <a:tc>
                  <a:txBody>
                    <a:bodyPr/>
                    <a:lstStyle/>
                    <a:p>
                      <a:r>
                        <a:rPr lang="en-US" dirty="0" smtClean="0"/>
                        <a:t>Hand Foot and Mouth disease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Oral ulcers (round)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450100"/>
                  </a:ext>
                </a:extLst>
              </a:tr>
              <a:tr h="323315">
                <a:tc>
                  <a:txBody>
                    <a:bodyPr/>
                    <a:lstStyle/>
                    <a:p>
                      <a:r>
                        <a:rPr lang="en-US" dirty="0" smtClean="0"/>
                        <a:t>Herpes simplex stomatitis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Diffuse</a:t>
                      </a:r>
                      <a:r>
                        <a:rPr lang="en-US" baseline="0" dirty="0" smtClean="0"/>
                        <a:t>, purple, boggy Gingivitis(Herpetic Gingivostomatitis)</a:t>
                      </a:r>
                    </a:p>
                    <a:p>
                      <a:r>
                        <a:rPr lang="en-US" baseline="0" dirty="0" smtClean="0"/>
                        <a:t>Vesicles followed by ulcers of oral mucosa and gingiva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2918939"/>
                  </a:ext>
                </a:extLst>
              </a:tr>
              <a:tr h="323315">
                <a:tc>
                  <a:txBody>
                    <a:bodyPr/>
                    <a:lstStyle/>
                    <a:p>
                      <a:r>
                        <a:rPr lang="en-US" dirty="0" smtClean="0"/>
                        <a:t>Chicken pox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Oral ulcers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1865298"/>
                  </a:ext>
                </a:extLst>
              </a:tr>
              <a:tr h="323315">
                <a:tc>
                  <a:txBody>
                    <a:bodyPr/>
                    <a:lstStyle/>
                    <a:p>
                      <a:r>
                        <a:rPr lang="en-US" dirty="0" smtClean="0"/>
                        <a:t>Herpes zoster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Oral ulcers in the distribution of involved nerve division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4262016"/>
                  </a:ext>
                </a:extLst>
              </a:tr>
              <a:tr h="323315">
                <a:tc>
                  <a:txBody>
                    <a:bodyPr/>
                    <a:lstStyle/>
                    <a:p>
                      <a:r>
                        <a:rPr lang="en-US" dirty="0" smtClean="0"/>
                        <a:t>Epstein</a:t>
                      </a:r>
                      <a:r>
                        <a:rPr lang="en-US" baseline="0" dirty="0" smtClean="0"/>
                        <a:t> Barr virus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Oral ulceration,</a:t>
                      </a:r>
                      <a:r>
                        <a:rPr lang="en-US" baseline="0" dirty="0" smtClean="0"/>
                        <a:t> soft palate petchiae and whitish exudate on tonsil</a:t>
                      </a: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540385"/>
                  </a:ext>
                </a:extLst>
              </a:tr>
              <a:tr h="323315">
                <a:tc>
                  <a:txBody>
                    <a:bodyPr/>
                    <a:lstStyle/>
                    <a:p>
                      <a:r>
                        <a:rPr lang="en-US" dirty="0" smtClean="0"/>
                        <a:t>Cytomegalovirus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Oral ulcers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434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763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57200"/>
            <a:ext cx="10515600" cy="5719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Herpes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simplex stomatitis </a:t>
            </a:r>
          </a:p>
          <a:p>
            <a:r>
              <a:rPr lang="en-US" dirty="0" smtClean="0"/>
              <a:t>Malaise</a:t>
            </a:r>
            <a:r>
              <a:rPr lang="en-US" dirty="0"/>
              <a:t>, </a:t>
            </a:r>
            <a:r>
              <a:rPr lang="en-US" dirty="0" smtClean="0"/>
              <a:t>anorexia</a:t>
            </a:r>
            <a:r>
              <a:rPr lang="en-US" dirty="0"/>
              <a:t>, irritability, fever, enlarged and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tender </a:t>
            </a:r>
            <a:r>
              <a:rPr lang="en-US" dirty="0"/>
              <a:t>anterior cervical </a:t>
            </a:r>
            <a:r>
              <a:rPr lang="en-US" dirty="0" smtClean="0"/>
              <a:t>LNs, </a:t>
            </a:r>
            <a:r>
              <a:rPr lang="en-US" dirty="0"/>
              <a:t>and a diffuse, purple</a:t>
            </a:r>
            <a:r>
              <a:rPr lang="en-US" dirty="0" smtClean="0"/>
              <a:t>,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boggy </a:t>
            </a:r>
            <a:r>
              <a:rPr lang="en-US" dirty="0" smtClean="0"/>
              <a:t>gingivitis, with </a:t>
            </a:r>
            <a:r>
              <a:rPr lang="en-US" dirty="0"/>
              <a:t>multiple vesicles followed </a:t>
            </a:r>
            <a:r>
              <a:rPr lang="en-US" dirty="0" smtClean="0"/>
              <a:t>by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round or ovoid </a:t>
            </a:r>
            <a:r>
              <a:rPr lang="en-US" dirty="0" smtClean="0"/>
              <a:t>ulcers scattered </a:t>
            </a:r>
            <a:r>
              <a:rPr lang="en-US" dirty="0"/>
              <a:t>across the </a:t>
            </a:r>
            <a:r>
              <a:rPr lang="en-US" dirty="0" smtClean="0"/>
              <a:t>oral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mucosa and </a:t>
            </a:r>
            <a:r>
              <a:rPr lang="en-US" dirty="0" smtClean="0"/>
              <a:t>gingiva.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Resolves spontaneously in 7-14 days.</a:t>
            </a:r>
          </a:p>
          <a:p>
            <a:endParaRPr lang="en-US" dirty="0" smtClean="0"/>
          </a:p>
          <a:p>
            <a:r>
              <a:rPr lang="en-US" dirty="0" smtClean="0"/>
              <a:t>FBC, Nucleic acid studies, immunodetection and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antibody titre.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5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82600"/>
            <a:ext cx="10515600" cy="5694363"/>
          </a:xfrm>
        </p:spPr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r>
              <a:rPr lang="en-US" dirty="0"/>
              <a:t>•     Encourage patient not to touch lesions. </a:t>
            </a:r>
          </a:p>
          <a:p>
            <a:pPr marL="0" indent="0">
              <a:buNone/>
            </a:pPr>
            <a:r>
              <a:rPr lang="en-US" dirty="0"/>
              <a:t>•     Encourage patient not to transmit. </a:t>
            </a:r>
          </a:p>
          <a:p>
            <a:pPr marL="0" indent="0">
              <a:buNone/>
            </a:pPr>
            <a:r>
              <a:rPr lang="en-US" dirty="0"/>
              <a:t>•     Avoid sharing eating utensils, or toys. </a:t>
            </a:r>
          </a:p>
          <a:p>
            <a:pPr marL="0" indent="0">
              <a:buNone/>
            </a:pPr>
            <a:r>
              <a:rPr lang="en-US" dirty="0"/>
              <a:t>•     Wash utensils by dishwasher, or by hand. </a:t>
            </a:r>
          </a:p>
          <a:p>
            <a:pPr marL="0" indent="0">
              <a:buNone/>
            </a:pPr>
            <a:r>
              <a:rPr lang="en-US" dirty="0"/>
              <a:t>•     Wash  hands  frequently. </a:t>
            </a:r>
          </a:p>
          <a:p>
            <a:pPr marL="0" indent="0">
              <a:buNone/>
            </a:pPr>
            <a:r>
              <a:rPr lang="en-US" dirty="0"/>
              <a:t>•     Blisters and sores should be kept dry. </a:t>
            </a:r>
          </a:p>
          <a:p>
            <a:pPr marL="0" indent="0">
              <a:buNone/>
            </a:pPr>
            <a:r>
              <a:rPr lang="en-US" dirty="0"/>
              <a:t>•     Antiviral medications can shorten outbreaks. </a:t>
            </a:r>
          </a:p>
        </p:txBody>
      </p:sp>
    </p:spTree>
    <p:extLst>
      <p:ext uri="{BB962C8B-B14F-4D97-AF65-F5344CB8AC3E}">
        <p14:creationId xmlns:p14="http://schemas.microsoft.com/office/powerpoint/2010/main" val="282375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0400" y="933450"/>
            <a:ext cx="5029200" cy="37774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800" y="933451"/>
            <a:ext cx="4767262" cy="377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16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C8A1E-2D40-4B49-9DEB-8871B8457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6100"/>
            <a:ext cx="10515600" cy="5630863"/>
          </a:xfrm>
        </p:spPr>
        <p:txBody>
          <a:bodyPr/>
          <a:lstStyle/>
          <a:p>
            <a:r>
              <a:rPr lang="en-US" dirty="0" smtClean="0"/>
              <a:t>Bacterial infections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003300"/>
            <a:ext cx="7581900" cy="462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3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46100"/>
            <a:ext cx="10515600" cy="5630863"/>
          </a:xfrm>
        </p:spPr>
        <p:txBody>
          <a:bodyPr/>
          <a:lstStyle/>
          <a:p>
            <a:r>
              <a:rPr lang="en-US" dirty="0" smtClean="0"/>
              <a:t>Lingual tonsil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Mass of lymphoid tissue in the</a:t>
            </a:r>
          </a:p>
          <a:p>
            <a:pPr marL="0" indent="0">
              <a:buNone/>
            </a:pPr>
            <a:r>
              <a:rPr lang="en-US" dirty="0" smtClean="0"/>
              <a:t> posterior third of tongue</a:t>
            </a:r>
            <a:endParaRPr lang="en-US" dirty="0"/>
          </a:p>
          <a:p>
            <a:r>
              <a:rPr lang="en-US" dirty="0" smtClean="0"/>
              <a:t>Lingual thyroid</a:t>
            </a:r>
          </a:p>
          <a:p>
            <a:pPr marL="0" indent="0">
              <a:buNone/>
            </a:pPr>
            <a:r>
              <a:rPr lang="en-US" dirty="0" smtClean="0"/>
              <a:t> Smooth surfaced </a:t>
            </a:r>
            <a:r>
              <a:rPr lang="en-US" dirty="0"/>
              <a:t>lump in the midline of </a:t>
            </a:r>
          </a:p>
          <a:p>
            <a:pPr marL="0" indent="0">
              <a:buNone/>
            </a:pPr>
            <a:r>
              <a:rPr lang="en-US" dirty="0" smtClean="0"/>
              <a:t> the </a:t>
            </a:r>
            <a:r>
              <a:rPr lang="en-US" dirty="0"/>
              <a:t>base of the </a:t>
            </a:r>
            <a:r>
              <a:rPr lang="en-US" dirty="0" smtClean="0"/>
              <a:t>tongue</a:t>
            </a:r>
          </a:p>
          <a:p>
            <a:r>
              <a:rPr lang="en-US" dirty="0" smtClean="0"/>
              <a:t>Multiple mucosal neuroma syndrome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MEN type 2b thyroid CA, </a:t>
            </a:r>
          </a:p>
          <a:p>
            <a:pPr marL="0" indent="0">
              <a:buNone/>
            </a:pPr>
            <a:r>
              <a:rPr lang="en-US" dirty="0" smtClean="0"/>
              <a:t>Phaeochromocytoma and multiple </a:t>
            </a:r>
          </a:p>
          <a:p>
            <a:pPr marL="0" indent="0">
              <a:buNone/>
            </a:pPr>
            <a:r>
              <a:rPr lang="en-US" dirty="0" smtClean="0"/>
              <a:t>mucosal neuromas.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4862" y="3167857"/>
            <a:ext cx="3571875" cy="29154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962" y="546100"/>
            <a:ext cx="3533775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6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3F9EB-9012-CF49-937F-3E9DB63EE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96900"/>
            <a:ext cx="10515600" cy="5580063"/>
          </a:xfrm>
        </p:spPr>
        <p:txBody>
          <a:bodyPr/>
          <a:lstStyle/>
          <a:p>
            <a:r>
              <a:rPr lang="en-US" dirty="0" smtClean="0"/>
              <a:t>Fungal Infections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180708"/>
              </p:ext>
            </p:extLst>
          </p:nvPr>
        </p:nvGraphicFramePr>
        <p:xfrm>
          <a:off x="1930400" y="1423246"/>
          <a:ext cx="8128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2400">
                  <a:extLst>
                    <a:ext uri="{9D8B030D-6E8A-4147-A177-3AD203B41FA5}">
                      <a16:colId xmlns:a16="http://schemas.microsoft.com/office/drawing/2014/main" val="1844262851"/>
                    </a:ext>
                  </a:extLst>
                </a:gridCol>
                <a:gridCol w="5435600">
                  <a:extLst>
                    <a:ext uri="{9D8B030D-6E8A-4147-A177-3AD203B41FA5}">
                      <a16:colId xmlns:a16="http://schemas.microsoft.com/office/drawing/2014/main" val="15312951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smtClean="0"/>
                        <a:t>       Disease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Oral manifestations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326120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650" y="1890545"/>
            <a:ext cx="8394700" cy="339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7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F89EE-CC7F-4B45-A0FF-534DF3154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4500"/>
            <a:ext cx="10515600" cy="57324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Drugs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485775"/>
            <a:ext cx="7505700" cy="59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2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759B6-ED3D-734A-8729-894CD3623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LOSS OF ELASTICITY OF ORAL TISSUES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A2637-4ABC-4E44-822A-40FF1DD82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Oral submucous </a:t>
            </a:r>
            <a:r>
              <a:rPr lang="en-US" dirty="0" smtClean="0"/>
              <a:t>fibrosis</a:t>
            </a:r>
          </a:p>
          <a:p>
            <a:pPr marL="0" indent="0">
              <a:buNone/>
            </a:pPr>
            <a:r>
              <a:rPr lang="en-US" dirty="0" smtClean="0"/>
              <a:t>chronic </a:t>
            </a:r>
            <a:r>
              <a:rPr lang="en-US" dirty="0"/>
              <a:t>disease of the oral mucosa </a:t>
            </a:r>
          </a:p>
          <a:p>
            <a:pPr marL="0" indent="0">
              <a:buNone/>
            </a:pPr>
            <a:r>
              <a:rPr lang="en-US" dirty="0" smtClean="0"/>
              <a:t>caused </a:t>
            </a:r>
            <a:r>
              <a:rPr lang="en-US" dirty="0"/>
              <a:t>by exposure to constituents of the  </a:t>
            </a:r>
            <a:r>
              <a:rPr lang="en-US" dirty="0" smtClean="0"/>
              <a:t>Areca  nut.</a:t>
            </a:r>
          </a:p>
          <a:p>
            <a:pPr marL="0" indent="0">
              <a:buNone/>
            </a:pPr>
            <a:r>
              <a:rPr lang="en-US" dirty="0" smtClean="0"/>
              <a:t>Betel quid, gutka, Pan, Mawa etc.</a:t>
            </a:r>
          </a:p>
          <a:p>
            <a:pPr marL="0" indent="0">
              <a:buNone/>
            </a:pPr>
            <a:r>
              <a:rPr lang="en-US" dirty="0" smtClean="0"/>
              <a:t>Early stages I/L steroids, Jaw exercise</a:t>
            </a:r>
          </a:p>
          <a:p>
            <a:pPr marL="0" indent="0">
              <a:buNone/>
            </a:pPr>
            <a:r>
              <a:rPr lang="en-US" dirty="0" smtClean="0"/>
              <a:t>Fibrosis Surgery</a:t>
            </a:r>
          </a:p>
          <a:p>
            <a:pPr marL="0" indent="0">
              <a:buNone/>
            </a:pP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56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7462" y="546894"/>
            <a:ext cx="4943475" cy="5476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062" y="1089819"/>
            <a:ext cx="3648075" cy="4933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5962" y="1089819"/>
            <a:ext cx="315277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35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11F66-2BD7-2942-90D1-3BDDAC1B8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ORAL SORENESS WITHOUT ULCERATION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52B3E-133C-A64E-909A-3AD69754D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Burning mouth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syndrome</a:t>
            </a:r>
            <a:endParaRPr lang="en-US" dirty="0" smtClean="0"/>
          </a:p>
          <a:p>
            <a:pPr marL="0" indent="0">
              <a:buNone/>
            </a:pPr>
            <a:r>
              <a:rPr lang="en-US" sz="2400" dirty="0" smtClean="0"/>
              <a:t>Chronic burning sensation of the mouth</a:t>
            </a:r>
          </a:p>
          <a:p>
            <a:pPr marL="0" indent="0">
              <a:buNone/>
            </a:pPr>
            <a:r>
              <a:rPr lang="en-US" sz="2400" dirty="0" smtClean="0"/>
              <a:t>Primary and Secondary</a:t>
            </a:r>
          </a:p>
          <a:p>
            <a:pPr marL="0" indent="0">
              <a:buNone/>
            </a:pPr>
            <a:r>
              <a:rPr lang="en-US" sz="2400" dirty="0" smtClean="0"/>
              <a:t>Avoiding things </a:t>
            </a:r>
            <a:r>
              <a:rPr lang="en-US" sz="2400" dirty="0"/>
              <a:t>that </a:t>
            </a:r>
            <a:r>
              <a:rPr lang="en-US" sz="2400" dirty="0" smtClean="0"/>
              <a:t>aggravates symptoms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Reassurance, CBT</a:t>
            </a:r>
          </a:p>
          <a:p>
            <a:pPr marL="0" indent="0">
              <a:buNone/>
            </a:pPr>
            <a:r>
              <a:rPr lang="en-US" sz="2400" dirty="0" smtClean="0"/>
              <a:t>Topical  </a:t>
            </a:r>
            <a:r>
              <a:rPr lang="en-US" sz="2400" dirty="0"/>
              <a:t>benzydamine  0.01%  </a:t>
            </a:r>
            <a:r>
              <a:rPr lang="en-US" sz="2400" dirty="0" smtClean="0"/>
              <a:t>rinse </a:t>
            </a:r>
            <a:r>
              <a:rPr lang="en-US" sz="2400" dirty="0"/>
              <a:t>or  </a:t>
            </a:r>
            <a:r>
              <a:rPr lang="en-US" sz="2400" dirty="0" smtClean="0"/>
              <a:t>spray</a:t>
            </a:r>
          </a:p>
          <a:p>
            <a:pPr marL="0" indent="0">
              <a:buNone/>
            </a:pPr>
            <a:r>
              <a:rPr lang="en-US" sz="2400" dirty="0"/>
              <a:t>Antidepressants, Topical capsaicin </a:t>
            </a:r>
            <a:r>
              <a:rPr lang="en-US" sz="2400" dirty="0" smtClean="0"/>
              <a:t>cream</a:t>
            </a:r>
          </a:p>
          <a:p>
            <a:pPr marL="0" indent="0">
              <a:buNone/>
            </a:pPr>
            <a:r>
              <a:rPr lang="en-US" sz="2400" dirty="0"/>
              <a:t> Clonazepam  </a:t>
            </a:r>
            <a:r>
              <a:rPr lang="en-US" sz="2400" dirty="0" smtClean="0"/>
              <a:t>tablet,</a:t>
            </a:r>
            <a:r>
              <a:rPr lang="el-GR" sz="2400" dirty="0"/>
              <a:t> α‐</a:t>
            </a:r>
            <a:r>
              <a:rPr lang="en-US" sz="2400" dirty="0" err="1"/>
              <a:t>lipoic</a:t>
            </a:r>
            <a:r>
              <a:rPr lang="en-US" sz="2400" dirty="0"/>
              <a:t> acid </a:t>
            </a:r>
            <a:r>
              <a:rPr lang="en-US" sz="2400" dirty="0" smtClean="0"/>
              <a:t>systemically.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6875" y="1611313"/>
            <a:ext cx="4352925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0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96900"/>
            <a:ext cx="10515600" cy="55800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Deficiency glossitis</a:t>
            </a:r>
          </a:p>
          <a:p>
            <a:pPr marL="0" indent="0">
              <a:buNone/>
            </a:pPr>
            <a:r>
              <a:rPr lang="en-US" dirty="0"/>
              <a:t> D</a:t>
            </a:r>
            <a:r>
              <a:rPr lang="en-US" dirty="0" smtClean="0"/>
              <a:t>eficiency </a:t>
            </a:r>
            <a:r>
              <a:rPr lang="en-US" dirty="0"/>
              <a:t>of iron, folate or vitamin </a:t>
            </a:r>
            <a:r>
              <a:rPr lang="en-US" dirty="0" smtClean="0"/>
              <a:t>B12 ,</a:t>
            </a:r>
          </a:p>
          <a:p>
            <a:pPr marL="0" indent="0">
              <a:buNone/>
            </a:pPr>
            <a:r>
              <a:rPr lang="en-US" dirty="0" smtClean="0"/>
              <a:t> associated with </a:t>
            </a:r>
            <a:r>
              <a:rPr lang="en-US" dirty="0"/>
              <a:t>angular stomatitis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and </a:t>
            </a:r>
            <a:r>
              <a:rPr lang="en-US" dirty="0"/>
              <a:t>mouth ulcers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Alcoholics and Malabsorption</a:t>
            </a:r>
          </a:p>
          <a:p>
            <a:pPr marL="0" indent="0">
              <a:buNone/>
            </a:pPr>
            <a:r>
              <a:rPr lang="en-US" dirty="0" smtClean="0"/>
              <a:t> Anemic glossitis tongue red sore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and smooth.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9612" y="290513"/>
            <a:ext cx="3914775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08000"/>
            <a:ext cx="10515600" cy="5668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 PIGMENTED </a:t>
            </a:r>
            <a:r>
              <a:rPr lang="en-US" b="1" dirty="0" smtClean="0"/>
              <a:t>LESIONS</a:t>
            </a:r>
          </a:p>
          <a:p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50" y="1132681"/>
            <a:ext cx="5372100" cy="441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300" y="631825"/>
            <a:ext cx="3781425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9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20700"/>
            <a:ext cx="10515600" cy="5656263"/>
          </a:xfrm>
        </p:spPr>
        <p:txBody>
          <a:bodyPr/>
          <a:lstStyle/>
          <a:p>
            <a:r>
              <a:rPr lang="en-US" dirty="0" smtClean="0"/>
              <a:t>Pigmented lesions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612" y="985837"/>
            <a:ext cx="4664075" cy="2663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394" y="904082"/>
            <a:ext cx="5343525" cy="2663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532" y="3649663"/>
            <a:ext cx="4741862" cy="2527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3274" y="3577432"/>
            <a:ext cx="4957763" cy="259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7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33400"/>
            <a:ext cx="10515600" cy="5643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Candidosis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300" y="647700"/>
            <a:ext cx="6807199" cy="552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8537" y="608806"/>
            <a:ext cx="5419725" cy="26677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700" y="608806"/>
            <a:ext cx="3886200" cy="5276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636" y="3247231"/>
            <a:ext cx="5343525" cy="262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47700"/>
            <a:ext cx="10515600" cy="55292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PIGMENTED LESIONS</a:t>
            </a:r>
          </a:p>
          <a:p>
            <a:pPr marL="0" indent="0">
              <a:buNone/>
            </a:pPr>
            <a:endParaRPr lang="en-US" b="1" dirty="0" smtClean="0"/>
          </a:p>
          <a:p>
            <a:r>
              <a:rPr lang="en-US" dirty="0"/>
              <a:t> Centrofacial lentiginosis </a:t>
            </a:r>
            <a:r>
              <a:rPr lang="en-US" dirty="0" smtClean="0"/>
              <a:t>syndrome </a:t>
            </a:r>
          </a:p>
          <a:p>
            <a:pPr marL="0" indent="0">
              <a:buNone/>
            </a:pPr>
            <a:r>
              <a:rPr lang="en-US" dirty="0" smtClean="0"/>
              <a:t> bone abnormalities</a:t>
            </a:r>
            <a:r>
              <a:rPr lang="en-US" dirty="0"/>
              <a:t>, malformations due to dysraphia,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endocrine </a:t>
            </a:r>
            <a:r>
              <a:rPr lang="en-US" dirty="0"/>
              <a:t>dysfunctions and </a:t>
            </a:r>
            <a:r>
              <a:rPr lang="en-US" dirty="0" smtClean="0"/>
              <a:t>neurological diseases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 Complex of myxomas, spotty </a:t>
            </a:r>
            <a:r>
              <a:rPr lang="en-US" dirty="0" smtClean="0"/>
              <a:t>pigmentation </a:t>
            </a:r>
            <a:r>
              <a:rPr lang="en-US" dirty="0"/>
              <a:t>and endocrine </a:t>
            </a:r>
          </a:p>
          <a:p>
            <a:pPr marL="0" indent="0">
              <a:buNone/>
            </a:pPr>
            <a:r>
              <a:rPr lang="en-US" dirty="0" smtClean="0"/>
              <a:t>  over </a:t>
            </a:r>
            <a:r>
              <a:rPr lang="en-US" dirty="0" smtClean="0"/>
              <a:t>activity</a:t>
            </a:r>
            <a:r>
              <a:rPr lang="en-US" dirty="0" smtClean="0">
                <a:sym typeface="Wingdings" panose="05000000000000000000" pitchFamily="2" charset="2"/>
              </a:rPr>
              <a:t> oral hyperpigmentation and myxomas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 Inherited patterned lentiginosis in </a:t>
            </a:r>
            <a:r>
              <a:rPr lang="en-US" dirty="0" smtClean="0"/>
              <a:t>black </a:t>
            </a:r>
            <a:r>
              <a:rPr lang="en-US" dirty="0" smtClean="0"/>
              <a:t>people</a:t>
            </a:r>
          </a:p>
          <a:p>
            <a:pPr marL="0" indent="0">
              <a:buNone/>
            </a:pPr>
            <a:r>
              <a:rPr lang="en-US" dirty="0" smtClean="0"/>
              <a:t>Hyperpigmented macules om face, lips, extremities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5584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00100"/>
            <a:ext cx="10515600" cy="53768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Management</a:t>
            </a:r>
          </a:p>
          <a:p>
            <a:pPr marL="0" indent="0">
              <a:buNone/>
            </a:pPr>
            <a:r>
              <a:rPr lang="en-US" dirty="0" smtClean="0"/>
              <a:t>Acute</a:t>
            </a:r>
            <a:r>
              <a:rPr lang="en-US" dirty="0" smtClean="0">
                <a:sym typeface="Wingdings" panose="05000000000000000000" pitchFamily="2" charset="2"/>
              </a:rPr>
              <a:t> Topical polyenes (nystatin, amphotericin)</a:t>
            </a:r>
          </a:p>
          <a:p>
            <a:pPr marL="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Imidazoles (miconazole)</a:t>
            </a:r>
          </a:p>
          <a:p>
            <a:pPr marL="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HIVARVT, antifungals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Chronic Hyperplastic </a:t>
            </a:r>
            <a:r>
              <a:rPr lang="en-US" dirty="0" smtClean="0">
                <a:sym typeface="Wingdings" panose="05000000000000000000" pitchFamily="2" charset="2"/>
              </a:rPr>
              <a:t>flucytosine</a:t>
            </a:r>
            <a:r>
              <a:rPr lang="en-US" dirty="0">
                <a:sym typeface="Wingdings" panose="05000000000000000000" pitchFamily="2" charset="2"/>
              </a:rPr>
              <a:t>, ketoconazole, </a:t>
            </a:r>
            <a:r>
              <a:rPr lang="en-US" dirty="0" smtClean="0">
                <a:sym typeface="Wingdings" panose="05000000000000000000" pitchFamily="2" charset="2"/>
              </a:rPr>
              <a:t>fluconazole</a:t>
            </a:r>
            <a:r>
              <a:rPr lang="en-US" dirty="0">
                <a:sym typeface="Wingdings" panose="05000000000000000000" pitchFamily="2" charset="2"/>
              </a:rPr>
              <a:t>, 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itraconazole, voriconazole or </a:t>
            </a:r>
            <a:r>
              <a:rPr lang="en-US" dirty="0" smtClean="0">
                <a:sym typeface="Wingdings" panose="05000000000000000000" pitchFamily="2" charset="2"/>
              </a:rPr>
              <a:t>caspofungin.</a:t>
            </a:r>
          </a:p>
          <a:p>
            <a:pPr marL="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Denture related stomatitis Disinfection, antifungal medications</a:t>
            </a:r>
          </a:p>
          <a:p>
            <a:pPr marL="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Median Rhomboid glossitis smoking cessation, antifungals </a:t>
            </a:r>
          </a:p>
          <a:p>
            <a:pPr marL="0" indent="0">
              <a:buNone/>
            </a:pPr>
            <a:endParaRPr lang="en-US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43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09600"/>
            <a:ext cx="10515600" cy="55673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Leukoplakia </a:t>
            </a:r>
            <a:r>
              <a:rPr lang="en-US" b="1" dirty="0"/>
              <a:t> </a:t>
            </a: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  </a:t>
            </a:r>
            <a:r>
              <a:rPr lang="en-US" dirty="0" smtClean="0"/>
              <a:t>White patch </a:t>
            </a:r>
            <a:r>
              <a:rPr lang="en-US" dirty="0"/>
              <a:t>or plaque on the mucosa that </a:t>
            </a:r>
            <a:r>
              <a:rPr lang="en-US" dirty="0" smtClean="0"/>
              <a:t>cannot</a:t>
            </a:r>
          </a:p>
          <a:p>
            <a:pPr marL="0" indent="0">
              <a:buNone/>
            </a:pPr>
            <a:r>
              <a:rPr lang="en-US" dirty="0" smtClean="0"/>
              <a:t>   be </a:t>
            </a:r>
            <a:r>
              <a:rPr lang="en-US" dirty="0"/>
              <a:t>rubbed off and that </a:t>
            </a:r>
            <a:r>
              <a:rPr lang="en-US" dirty="0" smtClean="0"/>
              <a:t>is </a:t>
            </a:r>
            <a:r>
              <a:rPr lang="en-US" dirty="0"/>
              <a:t>not recognized as a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specific disease entity.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   Homogenous Leukoplakia(flat, thin, uniform white)</a:t>
            </a:r>
          </a:p>
          <a:p>
            <a:r>
              <a:rPr lang="en-US" dirty="0" smtClean="0"/>
              <a:t>   Non‐homogeneous leukoplakia</a:t>
            </a:r>
            <a:r>
              <a:rPr lang="en-US" dirty="0"/>
              <a:t>, </a:t>
            </a:r>
            <a:r>
              <a:rPr lang="en-US" dirty="0" smtClean="0"/>
              <a:t>either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white and red </a:t>
            </a:r>
            <a:r>
              <a:rPr lang="en-US" dirty="0"/>
              <a:t>lesion </a:t>
            </a:r>
            <a:r>
              <a:rPr lang="en-US" dirty="0" smtClean="0"/>
              <a:t>(</a:t>
            </a:r>
            <a:r>
              <a:rPr lang="en-US" dirty="0" err="1" smtClean="0"/>
              <a:t>erythroleukoplakia</a:t>
            </a:r>
            <a:r>
              <a:rPr lang="en-US" dirty="0" smtClean="0"/>
              <a:t>), </a:t>
            </a:r>
            <a:r>
              <a:rPr lang="en-US" dirty="0"/>
              <a:t>that may be </a:t>
            </a:r>
          </a:p>
          <a:p>
            <a:pPr marL="0" indent="0">
              <a:buNone/>
            </a:pPr>
            <a:r>
              <a:rPr lang="en-US" dirty="0" smtClean="0"/>
              <a:t>   either </a:t>
            </a:r>
            <a:r>
              <a:rPr lang="en-US" dirty="0"/>
              <a:t>irregularly </a:t>
            </a:r>
            <a:r>
              <a:rPr lang="en-US" dirty="0" smtClean="0"/>
              <a:t>flat </a:t>
            </a:r>
            <a:r>
              <a:rPr lang="en-US" dirty="0"/>
              <a:t>(speckled), or </a:t>
            </a:r>
          </a:p>
          <a:p>
            <a:pPr marL="0" indent="0">
              <a:buNone/>
            </a:pPr>
            <a:r>
              <a:rPr lang="en-US" dirty="0" smtClean="0"/>
              <a:t>    Nodular</a:t>
            </a:r>
            <a:r>
              <a:rPr lang="en-US" dirty="0"/>
              <a:t>,  or  Verrucous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2716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4837" y="1334294"/>
            <a:ext cx="4627563" cy="36187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1334294"/>
            <a:ext cx="5154612" cy="361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87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89000"/>
            <a:ext cx="10515600" cy="5287963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Surgical excision</a:t>
            </a:r>
          </a:p>
          <a:p>
            <a:r>
              <a:rPr lang="en-US" dirty="0" smtClean="0"/>
              <a:t>CO2 laser therapy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562" y="889000"/>
            <a:ext cx="5400675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2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ACQUIRED LIP LESIONS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Actinic cheilitis</a:t>
            </a:r>
          </a:p>
          <a:p>
            <a:pPr marL="0" indent="0">
              <a:buNone/>
            </a:pPr>
            <a:r>
              <a:rPr lang="en-US" dirty="0"/>
              <a:t>keratosis of the lip caused by </a:t>
            </a:r>
            <a:r>
              <a:rPr lang="en-US" dirty="0" smtClean="0"/>
              <a:t>exposure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to </a:t>
            </a:r>
            <a:r>
              <a:rPr lang="en-US" dirty="0" smtClean="0"/>
              <a:t>solar irradiation.</a:t>
            </a:r>
          </a:p>
          <a:p>
            <a:pPr marL="0" indent="0">
              <a:buNone/>
            </a:pPr>
            <a:r>
              <a:rPr lang="en-US" dirty="0" smtClean="0"/>
              <a:t>Redness and edema </a:t>
            </a:r>
            <a:r>
              <a:rPr lang="en-US" dirty="0" smtClean="0">
                <a:sym typeface="Wingdings" panose="05000000000000000000" pitchFamily="2" charset="2"/>
              </a:rPr>
              <a:t> Dry and scaly</a:t>
            </a:r>
          </a:p>
          <a:p>
            <a:pPr marL="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Plaques  Warty nodules</a:t>
            </a:r>
          </a:p>
          <a:p>
            <a:pPr marL="0" indent="0">
              <a:buNone/>
            </a:pPr>
            <a:endParaRPr lang="en-US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 smtClean="0"/>
              <a:t>5% flurouracil tds 10 days</a:t>
            </a:r>
          </a:p>
          <a:p>
            <a:pPr marL="0" indent="0">
              <a:buNone/>
            </a:pPr>
            <a:r>
              <a:rPr lang="en-US" dirty="0" smtClean="0"/>
              <a:t>TCA, topical tretinoin, diclofenac gel,</a:t>
            </a:r>
          </a:p>
          <a:p>
            <a:pPr marL="0" indent="0">
              <a:buNone/>
            </a:pPr>
            <a:r>
              <a:rPr lang="en-US" dirty="0"/>
              <a:t> Vermilionectomy  (lip  shave</a:t>
            </a:r>
            <a:r>
              <a:rPr lang="en-US" dirty="0" smtClean="0"/>
              <a:t>)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Laser ablation, Photodynamic therapy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1690688"/>
            <a:ext cx="4127500" cy="324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7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76300"/>
            <a:ext cx="10515600" cy="5300663"/>
          </a:xfrm>
        </p:spPr>
        <p:txBody>
          <a:bodyPr/>
          <a:lstStyle/>
          <a:p>
            <a:r>
              <a:rPr lang="en-US" dirty="0" smtClean="0"/>
              <a:t>Actinic Prurigo</a:t>
            </a:r>
          </a:p>
          <a:p>
            <a:pPr marL="0" indent="0">
              <a:buNone/>
            </a:pPr>
            <a:r>
              <a:rPr lang="en-US" dirty="0"/>
              <a:t>photodermatosis characterized by </a:t>
            </a:r>
            <a:r>
              <a:rPr lang="en-US" dirty="0" smtClean="0"/>
              <a:t>symmetrical </a:t>
            </a:r>
            <a:r>
              <a:rPr lang="en-US" dirty="0"/>
              <a:t>involvement of </a:t>
            </a:r>
            <a:r>
              <a:rPr lang="en-US" dirty="0" smtClean="0"/>
              <a:t>sun exposed </a:t>
            </a:r>
            <a:r>
              <a:rPr lang="en-US" dirty="0"/>
              <a:t>areas of the skin, lips and </a:t>
            </a:r>
            <a:r>
              <a:rPr lang="en-US" dirty="0" smtClean="0"/>
              <a:t>conjunctivae.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Intensely </a:t>
            </a:r>
            <a:r>
              <a:rPr lang="en-US" dirty="0"/>
              <a:t>itchy, excoriated papular and nodular skin eruption, and </a:t>
            </a:r>
          </a:p>
          <a:p>
            <a:pPr marL="0" indent="0">
              <a:buNone/>
            </a:pPr>
            <a:r>
              <a:rPr lang="en-US" dirty="0"/>
              <a:t>lip pruritus, </a:t>
            </a:r>
            <a:r>
              <a:rPr lang="en-US" dirty="0" smtClean="0"/>
              <a:t>edema, </a:t>
            </a:r>
            <a:r>
              <a:rPr lang="en-US" dirty="0"/>
              <a:t>scales, </a:t>
            </a:r>
            <a:r>
              <a:rPr lang="en-US" dirty="0" smtClean="0"/>
              <a:t>fissures</a:t>
            </a:r>
            <a:r>
              <a:rPr lang="en-US" dirty="0"/>
              <a:t>, crusts and </a:t>
            </a:r>
            <a:r>
              <a:rPr lang="en-US" dirty="0" smtClean="0"/>
              <a:t>ulceration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Sunscreens</a:t>
            </a:r>
            <a:r>
              <a:rPr lang="en-US" dirty="0"/>
              <a:t>, </a:t>
            </a:r>
            <a:r>
              <a:rPr lang="el-GR" dirty="0"/>
              <a:t>β‐</a:t>
            </a:r>
            <a:r>
              <a:rPr lang="en-US" dirty="0"/>
              <a:t>carotene, psoralen </a:t>
            </a:r>
          </a:p>
          <a:p>
            <a:pPr marL="0" indent="0">
              <a:buNone/>
            </a:pPr>
            <a:r>
              <a:rPr lang="en-US" dirty="0"/>
              <a:t>and UVA (PUVA), and antihistamines. </a:t>
            </a:r>
          </a:p>
        </p:txBody>
      </p:sp>
    </p:spTree>
    <p:extLst>
      <p:ext uri="{BB962C8B-B14F-4D97-AF65-F5344CB8AC3E}">
        <p14:creationId xmlns:p14="http://schemas.microsoft.com/office/powerpoint/2010/main" val="100505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08000"/>
            <a:ext cx="10515600" cy="5668963"/>
          </a:xfrm>
        </p:spPr>
        <p:txBody>
          <a:bodyPr/>
          <a:lstStyle/>
          <a:p>
            <a:r>
              <a:rPr lang="en-US" dirty="0" smtClean="0"/>
              <a:t>Angular chelitis</a:t>
            </a:r>
          </a:p>
          <a:p>
            <a:pPr marL="0" indent="0">
              <a:buNone/>
            </a:pPr>
            <a:r>
              <a:rPr lang="en-US" dirty="0"/>
              <a:t>acute or chronic </a:t>
            </a:r>
            <a:r>
              <a:rPr lang="en-US" dirty="0" smtClean="0"/>
              <a:t>inflammation </a:t>
            </a:r>
            <a:r>
              <a:rPr lang="en-US" dirty="0"/>
              <a:t>of the skin </a:t>
            </a:r>
          </a:p>
          <a:p>
            <a:pPr marL="0" indent="0">
              <a:buNone/>
            </a:pPr>
            <a:r>
              <a:rPr lang="en-US" dirty="0"/>
              <a:t>and contiguous labial mucous </a:t>
            </a:r>
            <a:r>
              <a:rPr lang="en-US" dirty="0" smtClean="0"/>
              <a:t>membrane</a:t>
            </a:r>
          </a:p>
          <a:p>
            <a:pPr marL="0" indent="0">
              <a:buNone/>
            </a:pPr>
            <a:r>
              <a:rPr lang="en-US" dirty="0" smtClean="0"/>
              <a:t>at </a:t>
            </a:r>
            <a:r>
              <a:rPr lang="en-US" dirty="0"/>
              <a:t>the angles of the </a:t>
            </a:r>
            <a:r>
              <a:rPr lang="en-US" dirty="0" smtClean="0"/>
              <a:t>mouth.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Triangular </a:t>
            </a:r>
            <a:r>
              <a:rPr lang="en-US" dirty="0"/>
              <a:t>area of erythema </a:t>
            </a:r>
          </a:p>
          <a:p>
            <a:pPr marL="0" indent="0">
              <a:buNone/>
            </a:pPr>
            <a:r>
              <a:rPr lang="en-US" dirty="0"/>
              <a:t>and </a:t>
            </a:r>
            <a:r>
              <a:rPr lang="en-US" dirty="0" smtClean="0"/>
              <a:t>edema at angle of mouth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Denture removal at night and disinfection.</a:t>
            </a:r>
          </a:p>
          <a:p>
            <a:pPr marL="0" indent="0">
              <a:buNone/>
            </a:pPr>
            <a:r>
              <a:rPr lang="en-US" dirty="0" smtClean="0"/>
              <a:t>Antifungals.</a:t>
            </a:r>
          </a:p>
          <a:p>
            <a:pPr marL="0" indent="0">
              <a:buNone/>
            </a:pPr>
            <a:r>
              <a:rPr lang="en-US" dirty="0" smtClean="0"/>
              <a:t>Fusidic </a:t>
            </a:r>
            <a:r>
              <a:rPr lang="en-US" dirty="0"/>
              <a:t>acid for staphylococcal </a:t>
            </a:r>
            <a:r>
              <a:rPr lang="en-US" dirty="0" smtClean="0"/>
              <a:t>infection.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6762" y="882650"/>
            <a:ext cx="3571875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25500"/>
            <a:ext cx="10515600" cy="53514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Cancer pf the lip</a:t>
            </a:r>
          </a:p>
          <a:p>
            <a:r>
              <a:rPr lang="en-US" dirty="0" smtClean="0"/>
              <a:t>Basal cell carcinoma</a:t>
            </a:r>
          </a:p>
          <a:p>
            <a:pPr marL="0" indent="0">
              <a:buNone/>
            </a:pPr>
            <a:r>
              <a:rPr lang="en-US" dirty="0" smtClean="0"/>
              <a:t>Ulcerated nodule or papule</a:t>
            </a:r>
          </a:p>
          <a:p>
            <a:pPr marL="0" indent="0">
              <a:buNone/>
            </a:pPr>
            <a:r>
              <a:rPr lang="en-US" dirty="0" smtClean="0"/>
              <a:t>Nodular</a:t>
            </a:r>
          </a:p>
          <a:p>
            <a:pPr marL="0" indent="0">
              <a:buNone/>
            </a:pPr>
            <a:r>
              <a:rPr lang="en-US" dirty="0" smtClean="0"/>
              <a:t>Morphoeic</a:t>
            </a:r>
          </a:p>
          <a:p>
            <a:pPr marL="0" indent="0">
              <a:buNone/>
            </a:pPr>
            <a:r>
              <a:rPr lang="en-US" dirty="0" smtClean="0"/>
              <a:t>Superficial</a:t>
            </a:r>
          </a:p>
          <a:p>
            <a:pPr marL="0" indent="0">
              <a:buNone/>
            </a:pPr>
            <a:r>
              <a:rPr lang="en-US" dirty="0"/>
              <a:t> scalpel, electrosurgery, cryosurgery and laser </a:t>
            </a:r>
          </a:p>
          <a:p>
            <a:pPr marL="0" indent="0">
              <a:buNone/>
            </a:pPr>
            <a:r>
              <a:rPr lang="en-US" dirty="0" smtClean="0"/>
              <a:t> surgery</a:t>
            </a:r>
            <a:r>
              <a:rPr lang="en-US" dirty="0"/>
              <a:t>, radiation, curettage and </a:t>
            </a:r>
            <a:r>
              <a:rPr lang="en-US" dirty="0" smtClean="0"/>
              <a:t>intralesional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chemotherapy or </a:t>
            </a:r>
            <a:r>
              <a:rPr lang="en-US" dirty="0" smtClean="0"/>
              <a:t>α‐interferon.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19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20700"/>
            <a:ext cx="10515600" cy="5656263"/>
          </a:xfrm>
        </p:spPr>
        <p:txBody>
          <a:bodyPr>
            <a:normAutofit/>
          </a:bodyPr>
          <a:lstStyle/>
          <a:p>
            <a:r>
              <a:rPr lang="en-US" dirty="0" smtClean="0"/>
              <a:t>Keratoacanthoma</a:t>
            </a:r>
          </a:p>
          <a:p>
            <a:pPr marL="0" indent="0">
              <a:buNone/>
            </a:pPr>
            <a:r>
              <a:rPr lang="en-US" dirty="0" smtClean="0"/>
              <a:t>Rapidly </a:t>
            </a:r>
            <a:r>
              <a:rPr lang="en-US" dirty="0"/>
              <a:t>growing </a:t>
            </a:r>
            <a:r>
              <a:rPr lang="en-US" dirty="0" smtClean="0"/>
              <a:t>lesion arises </a:t>
            </a:r>
            <a:r>
              <a:rPr lang="en-US" dirty="0"/>
              <a:t>from the supraseboglandular part of a sebaceous gland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Manifest </a:t>
            </a:r>
            <a:r>
              <a:rPr lang="en-US" dirty="0"/>
              <a:t>at the </a:t>
            </a:r>
            <a:r>
              <a:rPr lang="en-US" dirty="0" smtClean="0"/>
              <a:t>vermilion </a:t>
            </a:r>
            <a:r>
              <a:rPr lang="en-US" dirty="0"/>
              <a:t>border, as indurated </a:t>
            </a:r>
            <a:r>
              <a:rPr lang="en-US" dirty="0" smtClean="0"/>
              <a:t>dome shaped </a:t>
            </a:r>
            <a:r>
              <a:rPr lang="en-US" dirty="0"/>
              <a:t>nodules displaying a </a:t>
            </a:r>
            <a:r>
              <a:rPr lang="en-US" dirty="0" smtClean="0"/>
              <a:t>characteristic </a:t>
            </a:r>
            <a:r>
              <a:rPr lang="en-US" dirty="0"/>
              <a:t>central, </a:t>
            </a:r>
            <a:r>
              <a:rPr lang="en-US" dirty="0" smtClean="0"/>
              <a:t>keratin filled</a:t>
            </a:r>
            <a:r>
              <a:rPr lang="en-US" dirty="0"/>
              <a:t>, crusted and frequently darkened </a:t>
            </a:r>
            <a:r>
              <a:rPr lang="en-US" dirty="0" smtClean="0"/>
              <a:t>crater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Surgical </a:t>
            </a:r>
            <a:r>
              <a:rPr lang="en-US" dirty="0"/>
              <a:t>excision. </a:t>
            </a:r>
            <a:r>
              <a:rPr lang="en-US" dirty="0" smtClean="0"/>
              <a:t>Intralesional </a:t>
            </a:r>
            <a:r>
              <a:rPr lang="en-US" dirty="0"/>
              <a:t>therapy with methotrexate or </a:t>
            </a:r>
            <a:r>
              <a:rPr lang="en-US" dirty="0" smtClean="0"/>
              <a:t>5‐ fluorouracil, intralesional </a:t>
            </a:r>
            <a:r>
              <a:rPr lang="en-US" dirty="0"/>
              <a:t>interferon </a:t>
            </a:r>
            <a:r>
              <a:rPr lang="el-GR" dirty="0" smtClean="0"/>
              <a:t>α‐2</a:t>
            </a:r>
            <a:r>
              <a:rPr lang="en-US" dirty="0"/>
              <a:t>a and systemic </a:t>
            </a:r>
            <a:r>
              <a:rPr lang="en-US" dirty="0" smtClean="0"/>
              <a:t>isotretinoin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4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60400"/>
            <a:ext cx="10515600" cy="55165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CHEILITIS</a:t>
            </a:r>
          </a:p>
          <a:p>
            <a:r>
              <a:rPr lang="en-US" dirty="0" smtClean="0"/>
              <a:t>Contact </a:t>
            </a:r>
            <a:r>
              <a:rPr lang="en-US" dirty="0" smtClean="0"/>
              <a:t>Cheilits</a:t>
            </a:r>
          </a:p>
          <a:p>
            <a:pPr marL="0" indent="0">
              <a:buNone/>
            </a:pPr>
            <a:r>
              <a:rPr lang="en-US" dirty="0"/>
              <a:t> I</a:t>
            </a:r>
            <a:r>
              <a:rPr lang="en-US" dirty="0" smtClean="0"/>
              <a:t>nflammatory </a:t>
            </a:r>
            <a:r>
              <a:rPr lang="en-US" dirty="0"/>
              <a:t>reaction provoked by the </a:t>
            </a:r>
            <a:r>
              <a:rPr lang="en-US" dirty="0" smtClean="0"/>
              <a:t>irritant or sensitizing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action of </a:t>
            </a:r>
            <a:r>
              <a:rPr lang="en-US" dirty="0" smtClean="0"/>
              <a:t>chemicals. Most common sources women</a:t>
            </a:r>
          </a:p>
          <a:p>
            <a:pPr marL="0" indent="0">
              <a:buNone/>
            </a:pPr>
            <a:r>
              <a:rPr lang="en-US" dirty="0" smtClean="0"/>
              <a:t> (lip cosmetics) men (tooth pastes).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Persistent irritation and </a:t>
            </a:r>
            <a:r>
              <a:rPr lang="en-US" dirty="0"/>
              <a:t>scaling or a more </a:t>
            </a:r>
            <a:r>
              <a:rPr lang="en-US" dirty="0" smtClean="0"/>
              <a:t>acute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reaction with </a:t>
            </a:r>
            <a:r>
              <a:rPr lang="en-US" dirty="0" smtClean="0"/>
              <a:t>edema </a:t>
            </a:r>
            <a:r>
              <a:rPr lang="en-US" dirty="0"/>
              <a:t>and </a:t>
            </a:r>
            <a:r>
              <a:rPr lang="en-US" dirty="0" smtClean="0"/>
              <a:t>vesiculation.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Offending agent should be avoided.</a:t>
            </a:r>
          </a:p>
          <a:p>
            <a:pPr marL="0" indent="0">
              <a:buNone/>
            </a:pPr>
            <a:r>
              <a:rPr lang="en-US" dirty="0" smtClean="0"/>
              <a:t>Topical steroids or pimecrolimus.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618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58800"/>
            <a:ext cx="10515600" cy="5618163"/>
          </a:xfrm>
        </p:spPr>
        <p:txBody>
          <a:bodyPr/>
          <a:lstStyle/>
          <a:p>
            <a:r>
              <a:rPr lang="en-US" dirty="0" smtClean="0"/>
              <a:t>Laugier–</a:t>
            </a:r>
            <a:r>
              <a:rPr lang="en-US" dirty="0" err="1" smtClean="0"/>
              <a:t>Hunziker</a:t>
            </a:r>
            <a:r>
              <a:rPr lang="en-US" dirty="0" smtClean="0"/>
              <a:t> </a:t>
            </a:r>
            <a:r>
              <a:rPr lang="en-US" dirty="0"/>
              <a:t>syndrome</a:t>
            </a:r>
          </a:p>
          <a:p>
            <a:pPr marL="0" indent="0">
              <a:buNone/>
            </a:pPr>
            <a:r>
              <a:rPr lang="en-US" dirty="0"/>
              <a:t> oral, labial, perianal and digital hyperpigmented</a:t>
            </a:r>
          </a:p>
          <a:p>
            <a:pPr marL="0" indent="0">
              <a:buNone/>
            </a:pPr>
            <a:r>
              <a:rPr lang="en-US" dirty="0"/>
              <a:t> lenticular </a:t>
            </a:r>
            <a:r>
              <a:rPr lang="en-US" dirty="0" smtClean="0"/>
              <a:t>macules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Melanocytic </a:t>
            </a:r>
            <a:r>
              <a:rPr lang="en-US" dirty="0" smtClean="0"/>
              <a:t>macule</a:t>
            </a:r>
          </a:p>
          <a:p>
            <a:pPr marL="0" indent="0">
              <a:buNone/>
            </a:pPr>
            <a:r>
              <a:rPr lang="en-US" dirty="0" smtClean="0"/>
              <a:t>Acquired small flat, brown to brown black lesion</a:t>
            </a:r>
          </a:p>
          <a:p>
            <a:pPr marL="0" indent="0">
              <a:buNone/>
            </a:pPr>
            <a:r>
              <a:rPr lang="en-US" dirty="0" smtClean="0"/>
              <a:t>Vermilion border, gingiva, buccal mucosa and </a:t>
            </a:r>
            <a:r>
              <a:rPr lang="en-US" dirty="0" smtClean="0"/>
              <a:t>p</a:t>
            </a:r>
            <a:r>
              <a:rPr lang="en-US" dirty="0" smtClean="0"/>
              <a:t>alate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Naevi</a:t>
            </a:r>
          </a:p>
          <a:p>
            <a:pPr marL="0" indent="0">
              <a:buNone/>
            </a:pPr>
            <a:r>
              <a:rPr lang="en-US" dirty="0" smtClean="0"/>
              <a:t>Vermilion border, palate or buccal mucosa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37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2654" y="711200"/>
            <a:ext cx="9884092" cy="531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06400"/>
            <a:ext cx="10515600" cy="5770563"/>
          </a:xfrm>
        </p:spPr>
        <p:txBody>
          <a:bodyPr/>
          <a:lstStyle/>
          <a:p>
            <a:r>
              <a:rPr lang="en-US" dirty="0"/>
              <a:t> Drug‐induced </a:t>
            </a:r>
            <a:r>
              <a:rPr lang="en-US" dirty="0" smtClean="0"/>
              <a:t>cheilitis</a:t>
            </a:r>
          </a:p>
          <a:p>
            <a:pPr marL="0" indent="0">
              <a:buNone/>
            </a:pPr>
            <a:r>
              <a:rPr lang="en-US" dirty="0" smtClean="0"/>
              <a:t>Etretinate </a:t>
            </a:r>
            <a:r>
              <a:rPr lang="en-US" dirty="0"/>
              <a:t>and </a:t>
            </a:r>
            <a:r>
              <a:rPr lang="en-US" dirty="0" smtClean="0"/>
              <a:t>isotretinoin and voriconazole causes cheilitis,</a:t>
            </a:r>
          </a:p>
          <a:p>
            <a:pPr marL="0" indent="0">
              <a:buNone/>
            </a:pPr>
            <a:r>
              <a:rPr lang="en-US" dirty="0" smtClean="0"/>
              <a:t> dryness and cracking  </a:t>
            </a:r>
            <a:r>
              <a:rPr lang="en-US" dirty="0"/>
              <a:t>of  the  </a:t>
            </a:r>
            <a:r>
              <a:rPr lang="en-US" dirty="0" smtClean="0"/>
              <a:t>lips.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63" y="2082800"/>
            <a:ext cx="5532437" cy="369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5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73100"/>
            <a:ext cx="10515600" cy="5503863"/>
          </a:xfrm>
        </p:spPr>
        <p:txBody>
          <a:bodyPr/>
          <a:lstStyle/>
          <a:p>
            <a:r>
              <a:rPr lang="en-US" dirty="0"/>
              <a:t> Eczematous </a:t>
            </a:r>
            <a:r>
              <a:rPr lang="en-US" dirty="0" smtClean="0"/>
              <a:t>cheilitis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Secondarily </a:t>
            </a:r>
            <a:r>
              <a:rPr lang="en-US" dirty="0"/>
              <a:t>to atopic </a:t>
            </a:r>
            <a:r>
              <a:rPr lang="en-US" dirty="0" smtClean="0"/>
              <a:t>eczema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Emollients and topical steroids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0" y="1647824"/>
            <a:ext cx="4003675" cy="279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27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44500"/>
            <a:ext cx="10515600" cy="5732463"/>
          </a:xfrm>
        </p:spPr>
        <p:txBody>
          <a:bodyPr/>
          <a:lstStyle/>
          <a:p>
            <a:r>
              <a:rPr lang="en-US" dirty="0"/>
              <a:t> Exfoliative </a:t>
            </a:r>
            <a:r>
              <a:rPr lang="en-US" dirty="0" smtClean="0"/>
              <a:t>cheilitis (Factitious Cheilitis)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chronic superficial inflammatory </a:t>
            </a:r>
            <a:r>
              <a:rPr lang="en-US" dirty="0"/>
              <a:t>disorder </a:t>
            </a:r>
            <a:r>
              <a:rPr lang="en-US" dirty="0" smtClean="0"/>
              <a:t>of the vermilion</a:t>
            </a:r>
          </a:p>
          <a:p>
            <a:pPr marL="0" indent="0">
              <a:buNone/>
            </a:pPr>
            <a:r>
              <a:rPr lang="en-US" dirty="0" smtClean="0"/>
              <a:t>borders </a:t>
            </a:r>
            <a:r>
              <a:rPr lang="en-US" dirty="0"/>
              <a:t>of the lips characterized by persistent </a:t>
            </a:r>
            <a:r>
              <a:rPr lang="en-US" dirty="0" smtClean="0"/>
              <a:t>scaling.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Common in </a:t>
            </a:r>
            <a:r>
              <a:rPr lang="en-US" dirty="0"/>
              <a:t>young </a:t>
            </a:r>
            <a:r>
              <a:rPr lang="en-US" dirty="0" smtClean="0"/>
              <a:t>girls, irritation </a:t>
            </a:r>
            <a:r>
              <a:rPr lang="en-US" dirty="0"/>
              <a:t>or </a:t>
            </a:r>
            <a:r>
              <a:rPr lang="en-US" dirty="0" smtClean="0"/>
              <a:t>burning and </a:t>
            </a:r>
          </a:p>
          <a:p>
            <a:pPr marL="0" indent="0">
              <a:buNone/>
            </a:pPr>
            <a:r>
              <a:rPr lang="en-US" dirty="0" smtClean="0"/>
              <a:t>can </a:t>
            </a:r>
            <a:r>
              <a:rPr lang="en-US" dirty="0"/>
              <a:t>be observed frequently biting or </a:t>
            </a:r>
            <a:r>
              <a:rPr lang="en-US" dirty="0" smtClean="0"/>
              <a:t>sucking </a:t>
            </a:r>
            <a:r>
              <a:rPr lang="en-US" dirty="0"/>
              <a:t>the lips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Oral hygiene, moisturizing agents, topical steroids or</a:t>
            </a:r>
          </a:p>
          <a:p>
            <a:pPr marL="0" indent="0">
              <a:buNone/>
            </a:pPr>
            <a:r>
              <a:rPr lang="en-US" dirty="0" smtClean="0"/>
              <a:t>Tacrolimus, psychotherapy and antidepressants.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58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8000" y="1281509"/>
            <a:ext cx="5626100" cy="41409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700" y="1281509"/>
            <a:ext cx="5499100" cy="414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9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71500"/>
            <a:ext cx="10515600" cy="5605463"/>
          </a:xfrm>
        </p:spPr>
        <p:txBody>
          <a:bodyPr/>
          <a:lstStyle/>
          <a:p>
            <a:r>
              <a:rPr lang="en-US" dirty="0" smtClean="0"/>
              <a:t>Foreign </a:t>
            </a:r>
            <a:r>
              <a:rPr lang="en-US" dirty="0"/>
              <a:t>body </a:t>
            </a:r>
            <a:r>
              <a:rPr lang="en-US" dirty="0" smtClean="0"/>
              <a:t>cheilitis</a:t>
            </a:r>
          </a:p>
          <a:p>
            <a:pPr marL="0" indent="0">
              <a:buNone/>
            </a:pPr>
            <a:r>
              <a:rPr lang="en-US" dirty="0" smtClean="0"/>
              <a:t>Injectable </a:t>
            </a:r>
            <a:r>
              <a:rPr lang="en-US" dirty="0"/>
              <a:t>fillers </a:t>
            </a:r>
            <a:r>
              <a:rPr lang="en-US" dirty="0" smtClean="0"/>
              <a:t>may induce foreign body reactions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D</a:t>
            </a:r>
            <a:r>
              <a:rPr lang="en-US" dirty="0" smtClean="0"/>
              <a:t>imethylpolysiloxane </a:t>
            </a:r>
            <a:r>
              <a:rPr lang="en-US" dirty="0"/>
              <a:t>(silicone), bovine collagen, polylactic acid, </a:t>
            </a:r>
          </a:p>
          <a:p>
            <a:pPr marL="0" indent="0">
              <a:buNone/>
            </a:pPr>
            <a:r>
              <a:rPr lang="en-US" dirty="0"/>
              <a:t>polymethylmethacrylate (PMMA) and </a:t>
            </a:r>
            <a:r>
              <a:rPr lang="en-US" dirty="0" smtClean="0"/>
              <a:t>polyethylene.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Painless </a:t>
            </a:r>
            <a:r>
              <a:rPr lang="en-US" dirty="0"/>
              <a:t>or painful, diffuse </a:t>
            </a:r>
            <a:r>
              <a:rPr lang="en-US" dirty="0" smtClean="0"/>
              <a:t>lip or facial swellings</a:t>
            </a:r>
          </a:p>
          <a:p>
            <a:pPr marL="0" indent="0">
              <a:buNone/>
            </a:pPr>
            <a:r>
              <a:rPr lang="en-US" dirty="0" smtClean="0"/>
              <a:t>Foreign </a:t>
            </a:r>
            <a:r>
              <a:rPr lang="en-US" dirty="0"/>
              <a:t>body granulomas with multinucleated giant cells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Steroids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28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62000"/>
            <a:ext cx="10515600" cy="5414963"/>
          </a:xfrm>
        </p:spPr>
        <p:txBody>
          <a:bodyPr/>
          <a:lstStyle/>
          <a:p>
            <a:r>
              <a:rPr lang="en-US" dirty="0" smtClean="0"/>
              <a:t>Glandular cheilitis</a:t>
            </a:r>
          </a:p>
          <a:p>
            <a:pPr marL="0" indent="0">
              <a:buNone/>
            </a:pPr>
            <a:r>
              <a:rPr lang="en-US" dirty="0" smtClean="0"/>
              <a:t>Inlfammatory changes </a:t>
            </a:r>
            <a:r>
              <a:rPr lang="en-US" dirty="0"/>
              <a:t>and swelling of </a:t>
            </a:r>
            <a:r>
              <a:rPr lang="en-US" dirty="0" smtClean="0"/>
              <a:t>salivary</a:t>
            </a:r>
          </a:p>
          <a:p>
            <a:pPr marL="0" indent="0">
              <a:buNone/>
            </a:pPr>
            <a:r>
              <a:rPr lang="en-US" dirty="0" smtClean="0"/>
              <a:t>glands </a:t>
            </a:r>
            <a:r>
              <a:rPr lang="en-US" dirty="0"/>
              <a:t>in the </a:t>
            </a:r>
            <a:r>
              <a:rPr lang="en-US" dirty="0" smtClean="0"/>
              <a:t>lips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Lower </a:t>
            </a:r>
            <a:r>
              <a:rPr lang="en-US" dirty="0"/>
              <a:t>lip thickness and </a:t>
            </a:r>
            <a:r>
              <a:rPr lang="en-US" dirty="0" smtClean="0"/>
              <a:t>swelling, numerous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pinhead‐sized </a:t>
            </a:r>
            <a:r>
              <a:rPr lang="en-US" dirty="0" smtClean="0"/>
              <a:t>orifices.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Excision of </a:t>
            </a:r>
            <a:r>
              <a:rPr lang="en-US" dirty="0"/>
              <a:t>affected tissue, </a:t>
            </a:r>
            <a:r>
              <a:rPr lang="en-US" dirty="0" err="1" smtClean="0"/>
              <a:t>vermilionectomy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17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23900"/>
            <a:ext cx="10515600" cy="5453063"/>
          </a:xfrm>
        </p:spPr>
        <p:txBody>
          <a:bodyPr>
            <a:normAutofit/>
          </a:bodyPr>
          <a:lstStyle/>
          <a:p>
            <a:r>
              <a:rPr lang="en-US" dirty="0" smtClean="0"/>
              <a:t>Granulomatous cheilitis</a:t>
            </a:r>
          </a:p>
          <a:p>
            <a:pPr marL="0" indent="0">
              <a:buNone/>
            </a:pPr>
            <a:r>
              <a:rPr lang="en-US" dirty="0" smtClean="0"/>
              <a:t>Chronic swelling of lip due to granulomatous</a:t>
            </a:r>
          </a:p>
          <a:p>
            <a:pPr marL="0" indent="0">
              <a:buNone/>
            </a:pPr>
            <a:r>
              <a:rPr lang="en-US" dirty="0" smtClean="0"/>
              <a:t> inflammation of unknown cause.</a:t>
            </a:r>
          </a:p>
          <a:p>
            <a:pPr marL="0" indent="0">
              <a:buNone/>
            </a:pPr>
            <a:r>
              <a:rPr lang="en-US" dirty="0" smtClean="0"/>
              <a:t>Melkersson–Rosenthal syndrome</a:t>
            </a:r>
          </a:p>
          <a:p>
            <a:pPr marL="0" indent="0">
              <a:buNone/>
            </a:pPr>
            <a:r>
              <a:rPr lang="en-US" dirty="0" smtClean="0"/>
              <a:t>Labial edema, fissured tongue and recurrent facial palsy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0" y="3425826"/>
            <a:ext cx="7620000" cy="275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3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4E7B3-30DD-3E4E-AC7B-4360C066D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11200"/>
            <a:ext cx="10515600" cy="5465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Sudden diffuse or nodular  swellings, fissured tongue</a:t>
            </a:r>
          </a:p>
          <a:p>
            <a:pPr marL="0" indent="0">
              <a:buNone/>
            </a:pPr>
            <a:r>
              <a:rPr lang="en-US" dirty="0"/>
              <a:t>Regional LNs, facial palsy, fever, headache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Sarcoidosis</a:t>
            </a:r>
            <a:r>
              <a:rPr lang="en-US" dirty="0"/>
              <a:t>, </a:t>
            </a:r>
            <a:r>
              <a:rPr lang="en-US" dirty="0" smtClean="0"/>
              <a:t>tuberculosis, </a:t>
            </a:r>
            <a:r>
              <a:rPr lang="en-US" dirty="0"/>
              <a:t>orofacial </a:t>
            </a:r>
            <a:r>
              <a:rPr lang="en-US" dirty="0" smtClean="0"/>
              <a:t>granulomatosis</a:t>
            </a:r>
          </a:p>
          <a:p>
            <a:pPr marL="0" indent="0">
              <a:buNone/>
            </a:pPr>
            <a:r>
              <a:rPr lang="en-US" dirty="0" smtClean="0"/>
              <a:t>Crohn disease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I/L Triamcinolone, Topical pimecrolimus 1%.</a:t>
            </a:r>
          </a:p>
          <a:p>
            <a:pPr marL="0" indent="0">
              <a:buNone/>
            </a:pPr>
            <a:r>
              <a:rPr lang="en-US" dirty="0" smtClean="0"/>
              <a:t>Metronidazole, penicillin, erythromycin,</a:t>
            </a:r>
          </a:p>
          <a:p>
            <a:pPr marL="0" indent="0">
              <a:buNone/>
            </a:pPr>
            <a:r>
              <a:rPr lang="en-US" dirty="0" smtClean="0"/>
              <a:t>Sulphasalazine, clofazimine.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83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3C5BD-EA69-254E-8A09-B7E503178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09600"/>
            <a:ext cx="10515600" cy="55673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 Infective </a:t>
            </a:r>
            <a:r>
              <a:rPr lang="en-US" dirty="0" smtClean="0"/>
              <a:t>cheilitis</a:t>
            </a:r>
          </a:p>
          <a:p>
            <a:pPr marL="0" indent="0">
              <a:buNone/>
            </a:pPr>
            <a:r>
              <a:rPr lang="en-US" dirty="0" smtClean="0"/>
              <a:t>Viral</a:t>
            </a:r>
            <a:r>
              <a:rPr lang="en-US" dirty="0" smtClean="0">
                <a:sym typeface="Wingdings" panose="05000000000000000000" pitchFamily="2" charset="2"/>
              </a:rPr>
              <a:t> HSV, VSZ, HPV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Bacterial</a:t>
            </a:r>
            <a:r>
              <a:rPr lang="en-US" dirty="0" smtClean="0">
                <a:sym typeface="Wingdings" panose="05000000000000000000" pitchFamily="2" charset="2"/>
              </a:rPr>
              <a:t> syphilis, TB, Rhinoscleroma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Protozoal</a:t>
            </a:r>
            <a:r>
              <a:rPr lang="en-US" dirty="0" smtClean="0">
                <a:sym typeface="Wingdings" panose="05000000000000000000" pitchFamily="2" charset="2"/>
              </a:rPr>
              <a:t> Leishmaniosis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Fungal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Blastomycosis, paracocidomycosis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Plasma </a:t>
            </a:r>
            <a:r>
              <a:rPr lang="en-US" dirty="0"/>
              <a:t>cell </a:t>
            </a:r>
            <a:r>
              <a:rPr lang="en-US" dirty="0" smtClean="0"/>
              <a:t>cheilitis</a:t>
            </a:r>
          </a:p>
          <a:p>
            <a:pPr marL="0" indent="0">
              <a:buNone/>
            </a:pPr>
            <a:r>
              <a:rPr lang="en-US" dirty="0"/>
              <a:t>C</a:t>
            </a:r>
            <a:r>
              <a:rPr lang="en-US" dirty="0" smtClean="0"/>
              <a:t>ircumscribed flat </a:t>
            </a:r>
            <a:r>
              <a:rPr lang="en-US" dirty="0"/>
              <a:t>or elevated </a:t>
            </a:r>
            <a:r>
              <a:rPr lang="en-US" dirty="0" smtClean="0"/>
              <a:t>patches </a:t>
            </a:r>
            <a:r>
              <a:rPr lang="en-US" dirty="0"/>
              <a:t>of </a:t>
            </a:r>
            <a:r>
              <a:rPr lang="en-US" dirty="0" smtClean="0"/>
              <a:t>erythema</a:t>
            </a:r>
          </a:p>
          <a:p>
            <a:pPr marL="0" indent="0">
              <a:buNone/>
            </a:pPr>
            <a:r>
              <a:rPr lang="en-US" dirty="0" smtClean="0"/>
              <a:t>If genitals involved plasma cell balanitis or vulvitis</a:t>
            </a:r>
            <a:r>
              <a:rPr lang="en-US" dirty="0"/>
              <a:t> 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C</a:t>
            </a:r>
            <a:r>
              <a:rPr lang="en-US" dirty="0" smtClean="0"/>
              <a:t>lobestol, triamcinolone, griseofulvin, tacrolimus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25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2321</TotalTime>
  <Words>3127</Words>
  <Application>Microsoft Office PowerPoint</Application>
  <PresentationFormat>Widescreen</PresentationFormat>
  <Paragraphs>726</Paragraphs>
  <Slides>99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4" baseType="lpstr">
      <vt:lpstr>Arial</vt:lpstr>
      <vt:lpstr>Calibri</vt:lpstr>
      <vt:lpstr>Calibri Light</vt:lpstr>
      <vt:lpstr>Wingdings</vt:lpstr>
      <vt:lpstr>Office Theme</vt:lpstr>
      <vt:lpstr>DERMATOSES OF ORAL CAVITY AND LIPS</vt:lpstr>
      <vt:lpstr>ANATOMY OF ORAL CAVITY</vt:lpstr>
      <vt:lpstr>EXAMINATION OF THE MOUTH</vt:lpstr>
      <vt:lpstr>DISORDERS AFFECTING ORAL MUCOSA OR LIPS</vt:lpstr>
      <vt:lpstr>GENETIC DISORDERS AFFECTING THE ORAL  MUCOSA OR LIPS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ACQUIRED DISORDERS OF THE ORAL  MUCOSA OR LIPS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LOSS OF ELASTICITY OF ORAL TISSUES</vt:lpstr>
      <vt:lpstr>PowerPoint Presentation</vt:lpstr>
      <vt:lpstr>ORAL SORENESS WITHOUT ULCERATION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ACQUIRED LIP LESIONS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DERMATOSIS OF ORAL CAVITY AND LIPS</dc:title>
  <dc:creator>achakzai89@gmail.com</dc:creator>
  <cp:lastModifiedBy>Moorche</cp:lastModifiedBy>
  <cp:revision>236</cp:revision>
  <dcterms:created xsi:type="dcterms:W3CDTF">2021-03-10T13:09:27Z</dcterms:created>
  <dcterms:modified xsi:type="dcterms:W3CDTF">2008-07-28T12:30:27Z</dcterms:modified>
</cp:coreProperties>
</file>