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 id="288"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1" r:id="rId35"/>
    <p:sldId id="290" r:id="rId36"/>
    <p:sldId id="289" r:id="rId37"/>
    <p:sldId id="292" r:id="rId38"/>
    <p:sldId id="293" r:id="rId39"/>
    <p:sldId id="294" r:id="rId40"/>
    <p:sldId id="295" r:id="rId41"/>
    <p:sldId id="296" r:id="rId42"/>
    <p:sldId id="297" r:id="rId43"/>
    <p:sldId id="342" r:id="rId44"/>
    <p:sldId id="298" r:id="rId45"/>
    <p:sldId id="299" r:id="rId46"/>
    <p:sldId id="300" r:id="rId47"/>
    <p:sldId id="301" r:id="rId48"/>
    <p:sldId id="302" r:id="rId49"/>
    <p:sldId id="303" r:id="rId50"/>
    <p:sldId id="304" r:id="rId51"/>
    <p:sldId id="352" r:id="rId52"/>
    <p:sldId id="343"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51" r:id="rId69"/>
    <p:sldId id="320" r:id="rId70"/>
    <p:sldId id="321" r:id="rId71"/>
    <p:sldId id="344" r:id="rId72"/>
    <p:sldId id="322" r:id="rId73"/>
    <p:sldId id="323" r:id="rId74"/>
    <p:sldId id="324" r:id="rId75"/>
    <p:sldId id="325" r:id="rId76"/>
    <p:sldId id="326" r:id="rId77"/>
    <p:sldId id="350" r:id="rId78"/>
    <p:sldId id="327" r:id="rId79"/>
    <p:sldId id="345" r:id="rId80"/>
    <p:sldId id="328" r:id="rId81"/>
    <p:sldId id="329" r:id="rId82"/>
    <p:sldId id="330" r:id="rId83"/>
    <p:sldId id="331" r:id="rId84"/>
    <p:sldId id="349" r:id="rId85"/>
    <p:sldId id="332" r:id="rId86"/>
    <p:sldId id="346" r:id="rId87"/>
    <p:sldId id="333" r:id="rId88"/>
    <p:sldId id="334" r:id="rId89"/>
    <p:sldId id="335" r:id="rId90"/>
    <p:sldId id="336" r:id="rId91"/>
    <p:sldId id="337" r:id="rId92"/>
    <p:sldId id="338" r:id="rId93"/>
    <p:sldId id="347" r:id="rId94"/>
    <p:sldId id="339" r:id="rId95"/>
    <p:sldId id="340" r:id="rId96"/>
    <p:sldId id="341" r:id="rId97"/>
    <p:sldId id="373"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5" r:id="rId119"/>
    <p:sldId id="376" r:id="rId120"/>
    <p:sldId id="377" r:id="rId121"/>
    <p:sldId id="380" r:id="rId122"/>
    <p:sldId id="378" r:id="rId123"/>
    <p:sldId id="379" r:id="rId124"/>
    <p:sldId id="374" r:id="rId125"/>
    <p:sldId id="381" r:id="rId126"/>
    <p:sldId id="383" r:id="rId127"/>
    <p:sldId id="386" r:id="rId128"/>
    <p:sldId id="385"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2" r:id="rId154"/>
    <p:sldId id="411" r:id="rId155"/>
    <p:sldId id="413" r:id="rId156"/>
    <p:sldId id="414" r:id="rId157"/>
    <p:sldId id="415" r:id="rId158"/>
    <p:sldId id="416" r:id="rId159"/>
    <p:sldId id="421" r:id="rId160"/>
    <p:sldId id="417" r:id="rId161"/>
    <p:sldId id="418" r:id="rId162"/>
    <p:sldId id="419" r:id="rId163"/>
    <p:sldId id="420" r:id="rId164"/>
    <p:sldId id="422" r:id="rId165"/>
    <p:sldId id="423" r:id="rId166"/>
    <p:sldId id="424" r:id="rId167"/>
    <p:sldId id="425" r:id="rId168"/>
    <p:sldId id="426" r:id="rId169"/>
    <p:sldId id="427" r:id="rId170"/>
    <p:sldId id="428" r:id="rId171"/>
    <p:sldId id="429" r:id="rId172"/>
    <p:sldId id="430" r:id="rId173"/>
    <p:sldId id="431" r:id="rId174"/>
    <p:sldId id="432" r:id="rId175"/>
    <p:sldId id="436" r:id="rId176"/>
    <p:sldId id="433" r:id="rId177"/>
    <p:sldId id="434" r:id="rId178"/>
    <p:sldId id="435"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52" r:id="rId195"/>
    <p:sldId id="453" r:id="rId196"/>
    <p:sldId id="454" r:id="rId197"/>
    <p:sldId id="455" r:id="rId198"/>
    <p:sldId id="457" r:id="rId199"/>
    <p:sldId id="456" r:id="rId200"/>
    <p:sldId id="462" r:id="rId201"/>
    <p:sldId id="458" r:id="rId202"/>
    <p:sldId id="463" r:id="rId203"/>
    <p:sldId id="459" r:id="rId204"/>
    <p:sldId id="460" r:id="rId205"/>
    <p:sldId id="461" r:id="rId2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06" autoAdjust="0"/>
    <p:restoredTop sz="94659" autoAdjust="0"/>
  </p:normalViewPr>
  <p:slideViewPr>
    <p:cSldViewPr>
      <p:cViewPr varScale="1">
        <p:scale>
          <a:sx n="67" d="100"/>
          <a:sy n="67" d="100"/>
        </p:scale>
        <p:origin x="-1434" y="-102"/>
      </p:cViewPr>
      <p:guideLst>
        <p:guide orient="horz" pos="2160"/>
        <p:guide pos="2880"/>
      </p:guideLst>
    </p:cSldViewPr>
  </p:slideViewPr>
  <p:outlineViewPr>
    <p:cViewPr>
      <p:scale>
        <a:sx n="33" d="100"/>
        <a:sy n="33" d="100"/>
      </p:scale>
      <p:origin x="0" y="7371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CFA630-13BB-46C4-BD44-B2C5F9B66074}" type="datetimeFigureOut">
              <a:rPr lang="en-US" smtClean="0"/>
              <a:pPr/>
              <a:t>5/10/2022</a:t>
            </a:fld>
            <a:endParaRPr lang="en-US" dirty="0">
              <a:solidFill>
                <a:srgbClr val="FFFFFF"/>
              </a:solidFill>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5/10/2022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8CFA630-13BB-46C4-BD44-B2C5F9B66074}" type="datetimeFigureOut">
              <a:rPr lang="en-US" smtClean="0"/>
              <a:pPr/>
              <a:t>5/10/2022</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kumimoji="0"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5/10/2022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CFA630-13BB-46C4-BD44-B2C5F9B66074}" type="datetimeFigureOut">
              <a:rPr lang="en-US" smtClean="0"/>
              <a:pPr/>
              <a:t>5/10/2022</a:t>
            </a:fld>
            <a:endParaRPr lang="en-US">
              <a:solidFill>
                <a:schemeClr val="tx2"/>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5/10/2022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CFA630-13BB-46C4-BD44-B2C5F9B66074}" type="datetimeFigureOut">
              <a:rPr lang="en-US" smtClean="0"/>
              <a:pPr/>
              <a:t>5/10/2022</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CFA630-13BB-46C4-BD44-B2C5F9B66074}" type="datetimeFigureOut">
              <a:rPr lang="en-US" smtClean="0"/>
              <a:pPr/>
              <a:t>5/10/2022</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5/10/2022</a:t>
            </a:fld>
            <a:endParaRPr lang="en-US" dirty="0">
              <a:solidFill>
                <a:schemeClr val="tx2"/>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5/10/2022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5/10/2022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5/10/2022</a:t>
            </a:fld>
            <a:endParaRPr lang="en-US" sz="1000" dirty="0">
              <a:solidFill>
                <a:schemeClr val="tx2"/>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457200"/>
            <a:ext cx="5105400" cy="3276600"/>
          </a:xfrm>
        </p:spPr>
        <p:txBody>
          <a:bodyPr/>
          <a:lstStyle/>
          <a:p>
            <a:pPr algn="l"/>
            <a:r>
              <a:rPr lang="en-US" dirty="0" smtClean="0"/>
              <a:t>Dermatoses Resulting from Disorders of the Veins and Arteries</a:t>
            </a:r>
            <a:endParaRPr lang="en-US" dirty="0"/>
          </a:p>
        </p:txBody>
      </p:sp>
      <p:sp>
        <p:nvSpPr>
          <p:cNvPr id="3" name="Subtitle 2"/>
          <p:cNvSpPr>
            <a:spLocks noGrp="1"/>
          </p:cNvSpPr>
          <p:nvPr>
            <p:ph type="subTitle" idx="1"/>
          </p:nvPr>
        </p:nvSpPr>
        <p:spPr>
          <a:xfrm>
            <a:off x="3505200" y="3962400"/>
            <a:ext cx="5114778" cy="1101248"/>
          </a:xfrm>
        </p:spPr>
        <p:txBody>
          <a:bodyPr/>
          <a:lstStyle/>
          <a:p>
            <a:r>
              <a:rPr lang="en-US" dirty="0" smtClean="0"/>
              <a:t>Dr. Shama Benazir</a:t>
            </a:r>
          </a:p>
          <a:p>
            <a:r>
              <a:rPr lang="en-US" dirty="0" smtClean="0"/>
              <a:t>PGT Dermatology BBH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54642" y="228600"/>
            <a:ext cx="8989358"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Incidence and prevalence </a:t>
            </a:r>
          </a:p>
          <a:p>
            <a:r>
              <a:rPr lang="en-US" dirty="0" smtClean="0"/>
              <a:t>This is not known for </a:t>
            </a:r>
            <a:r>
              <a:rPr lang="en-US" dirty="0" err="1" smtClean="0"/>
              <a:t>arteriovenous</a:t>
            </a:r>
            <a:r>
              <a:rPr lang="en-US" dirty="0" smtClean="0"/>
              <a:t> malformations involving the skin but the incidence of brain </a:t>
            </a:r>
            <a:r>
              <a:rPr lang="en-US" dirty="0" err="1" smtClean="0"/>
              <a:t>arteriovenous</a:t>
            </a:r>
            <a:r>
              <a:rPr lang="en-US" dirty="0" smtClean="0"/>
              <a:t> malformations is ∼1/100 000 per year </a:t>
            </a:r>
          </a:p>
          <a:p>
            <a:r>
              <a:rPr lang="en-US" b="1" dirty="0" smtClean="0"/>
              <a:t>Age</a:t>
            </a:r>
          </a:p>
          <a:p>
            <a:r>
              <a:rPr lang="en-US" dirty="0" smtClean="0"/>
              <a:t>Approximately half are visible in the neonatal period and others become apparent during childhood and adolescence</a:t>
            </a:r>
          </a:p>
          <a:p>
            <a:r>
              <a:rPr lang="en-US" dirty="0" smtClean="0"/>
              <a:t> </a:t>
            </a:r>
            <a:r>
              <a:rPr lang="en-US" b="1" dirty="0" smtClean="0"/>
              <a:t>Sex </a:t>
            </a:r>
          </a:p>
          <a:p>
            <a:r>
              <a:rPr lang="en-US" dirty="0" smtClean="0"/>
              <a:t>There is equal incidence in females and males</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1600200"/>
            <a:ext cx="9265434" cy="3048000"/>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lstStyle/>
          <a:p>
            <a:r>
              <a:rPr lang="en-US" b="1" dirty="0" smtClean="0"/>
              <a:t>Pathology</a:t>
            </a:r>
            <a:r>
              <a:rPr lang="en-US" dirty="0" smtClean="0"/>
              <a:t> </a:t>
            </a:r>
          </a:p>
          <a:p>
            <a:r>
              <a:rPr lang="en-US" dirty="0" err="1" smtClean="0"/>
              <a:t>Arteriovenous</a:t>
            </a:r>
            <a:r>
              <a:rPr lang="en-US" dirty="0" smtClean="0"/>
              <a:t> malformations consist of arteries connecting directly to veins without the intervening capillary bed. Where they connect is called the </a:t>
            </a:r>
            <a:r>
              <a:rPr lang="en-US" dirty="0" err="1" smtClean="0"/>
              <a:t>nidus</a:t>
            </a:r>
            <a:r>
              <a:rPr lang="en-US" dirty="0" smtClean="0"/>
              <a:t>.</a:t>
            </a:r>
          </a:p>
          <a:p>
            <a:r>
              <a:rPr lang="en-US" dirty="0" smtClean="0"/>
              <a:t>The feeding arteries have a deficient </a:t>
            </a:r>
            <a:r>
              <a:rPr lang="en-US" dirty="0" err="1" smtClean="0"/>
              <a:t>muscularis</a:t>
            </a:r>
            <a:r>
              <a:rPr lang="en-US" dirty="0" smtClean="0"/>
              <a:t> layer and the draining veins dilate due to the high‐velocity blood fl </a:t>
            </a:r>
            <a:r>
              <a:rPr lang="en-US" dirty="0" err="1" smtClean="0"/>
              <a:t>ow</a:t>
            </a:r>
            <a:r>
              <a:rPr lang="en-US" dirty="0" smtClean="0"/>
              <a:t> they receive. It is not known how these abnormal connections arise. </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smtClean="0"/>
              <a:t>Although most cases of </a:t>
            </a:r>
            <a:r>
              <a:rPr lang="en-US" dirty="0" err="1" smtClean="0"/>
              <a:t>arteriovenous</a:t>
            </a:r>
            <a:r>
              <a:rPr lang="en-US" dirty="0" smtClean="0"/>
              <a:t> malformations are sporadic, there are a few inherited syndromes whose molecular genetics have been elucidated.</a:t>
            </a:r>
          </a:p>
          <a:p>
            <a:r>
              <a:rPr lang="en-US" dirty="0" smtClean="0"/>
              <a:t>A mutation in the gene RASA1 has been identified on chromosome 5q in families with capillary malformations associated with </a:t>
            </a:r>
            <a:r>
              <a:rPr lang="en-US" dirty="0" err="1" smtClean="0"/>
              <a:t>arteriovenous</a:t>
            </a:r>
            <a:r>
              <a:rPr lang="en-US" dirty="0" smtClean="0"/>
              <a:t> malformation</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04799" y="228600"/>
            <a:ext cx="8899577" cy="6629400"/>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t>Investigations</a:t>
            </a:r>
            <a:endParaRPr lang="en-US" dirty="0"/>
          </a:p>
        </p:txBody>
      </p:sp>
      <p:sp>
        <p:nvSpPr>
          <p:cNvPr id="3" name="Content Placeholder 2"/>
          <p:cNvSpPr>
            <a:spLocks noGrp="1"/>
          </p:cNvSpPr>
          <p:nvPr>
            <p:ph idx="1"/>
          </p:nvPr>
        </p:nvSpPr>
        <p:spPr>
          <a:xfrm>
            <a:off x="457200" y="1295400"/>
            <a:ext cx="7239000" cy="5334000"/>
          </a:xfrm>
        </p:spPr>
        <p:txBody>
          <a:bodyPr>
            <a:normAutofit fontScale="92500" lnSpcReduction="20000"/>
          </a:bodyPr>
          <a:lstStyle/>
          <a:p>
            <a:r>
              <a:rPr lang="en-US" dirty="0" smtClean="0"/>
              <a:t>1 To confirm the diagnosis and monitor the response to treatment: ultrasound with </a:t>
            </a:r>
            <a:r>
              <a:rPr lang="en-US" dirty="0" err="1" smtClean="0"/>
              <a:t>colour</a:t>
            </a:r>
            <a:r>
              <a:rPr lang="en-US" dirty="0" smtClean="0"/>
              <a:t> Doppler examination shows low‐ resistance high‐velocity arterial flow, with high diastolic flux, and </a:t>
            </a:r>
            <a:r>
              <a:rPr lang="en-US" dirty="0" err="1" smtClean="0"/>
              <a:t>pulsatile</a:t>
            </a:r>
            <a:r>
              <a:rPr lang="en-US" dirty="0" smtClean="0"/>
              <a:t> venous flow below the baseline. </a:t>
            </a:r>
            <a:r>
              <a:rPr lang="en-US" dirty="0" err="1" smtClean="0"/>
              <a:t>Arteriovenous</a:t>
            </a:r>
            <a:r>
              <a:rPr lang="en-US" dirty="0" smtClean="0"/>
              <a:t> shunting is seen within tortuous vessels. </a:t>
            </a:r>
          </a:p>
          <a:p>
            <a:r>
              <a:rPr lang="en-US" dirty="0" smtClean="0"/>
              <a:t>2 To evaluate the extent of the </a:t>
            </a:r>
            <a:r>
              <a:rPr lang="en-US" dirty="0" err="1" smtClean="0"/>
              <a:t>arteriovenous</a:t>
            </a:r>
            <a:r>
              <a:rPr lang="en-US" dirty="0" smtClean="0"/>
              <a:t> malformation: magnetic resonance imaging (MRI) and magnetic resonance angiography (MRA) demonstrate a collection of vascular flow voids which are the fast‐flow vessels that do not enhance with contrast (no </a:t>
            </a:r>
            <a:r>
              <a:rPr lang="en-US" dirty="0" err="1" smtClean="0"/>
              <a:t>tumour</a:t>
            </a:r>
            <a:r>
              <a:rPr lang="en-US" dirty="0" smtClean="0"/>
              <a:t> aspect); the </a:t>
            </a:r>
            <a:r>
              <a:rPr lang="en-US" dirty="0" err="1" smtClean="0"/>
              <a:t>arteriovenous</a:t>
            </a:r>
            <a:r>
              <a:rPr lang="en-US" dirty="0" smtClean="0"/>
              <a:t> malformations and its network can be delineated. </a:t>
            </a:r>
          </a:p>
          <a:p>
            <a:r>
              <a:rPr lang="en-US" dirty="0" smtClean="0"/>
              <a:t>If the patient is bleeding, full blood count and clotting studies should be undertaken.</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A multidisciplinary approach is essential with specialist vascular surgeons and invasive radiologists and </a:t>
            </a:r>
            <a:r>
              <a:rPr lang="en-US" dirty="0" err="1" smtClean="0"/>
              <a:t>paediatricians</a:t>
            </a:r>
            <a:r>
              <a:rPr lang="en-US" dirty="0" smtClean="0"/>
              <a:t> where appropriate</a:t>
            </a:r>
          </a:p>
          <a:p>
            <a:r>
              <a:rPr lang="en-US" dirty="0" err="1" smtClean="0"/>
              <a:t>Arteriovenous</a:t>
            </a:r>
            <a:r>
              <a:rPr lang="en-US" dirty="0" smtClean="0"/>
              <a:t> malformations often recur following </a:t>
            </a:r>
            <a:r>
              <a:rPr lang="en-US" dirty="0" err="1" smtClean="0"/>
              <a:t>embolization</a:t>
            </a:r>
            <a:r>
              <a:rPr lang="en-US" dirty="0" smtClean="0"/>
              <a:t> and surgical resection because incomplete destruction of the lesion leads to rapid recruitment of new vessels from adjacent arteries to supply the </a:t>
            </a:r>
            <a:r>
              <a:rPr lang="en-US" dirty="0" err="1" smtClean="0"/>
              <a:t>nidus</a:t>
            </a:r>
            <a:r>
              <a:rPr lang="en-US" dirty="0" smtClean="0"/>
              <a:t>, with growth and recurrence of the lesion. </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7239000" cy="5312736"/>
          </a:xfrm>
        </p:spPr>
        <p:txBody>
          <a:bodyPr>
            <a:normAutofit lnSpcReduction="10000"/>
          </a:bodyPr>
          <a:lstStyle/>
          <a:p>
            <a:r>
              <a:rPr lang="en-US" b="1" dirty="0" smtClean="0"/>
              <a:t>Surgery</a:t>
            </a:r>
            <a:r>
              <a:rPr lang="en-US" dirty="0" smtClean="0"/>
              <a:t> </a:t>
            </a:r>
          </a:p>
          <a:p>
            <a:r>
              <a:rPr lang="en-US" dirty="0" smtClean="0"/>
              <a:t>The aim of surgery is curative. It may be possible for small and accessible lesions. Sometimes </a:t>
            </a:r>
            <a:r>
              <a:rPr lang="en-US" dirty="0" err="1" smtClean="0"/>
              <a:t>embolization</a:t>
            </a:r>
            <a:r>
              <a:rPr lang="en-US" dirty="0" smtClean="0"/>
              <a:t> is performed beforehand to reduce </a:t>
            </a:r>
            <a:r>
              <a:rPr lang="en-US" dirty="0" err="1" smtClean="0"/>
              <a:t>intraoperative</a:t>
            </a:r>
            <a:r>
              <a:rPr lang="en-US" dirty="0" smtClean="0"/>
              <a:t> bleeding. </a:t>
            </a:r>
          </a:p>
          <a:p>
            <a:r>
              <a:rPr lang="en-US" b="1" dirty="0" err="1" smtClean="0"/>
              <a:t>Embolization</a:t>
            </a:r>
            <a:r>
              <a:rPr lang="en-US" b="1" dirty="0" smtClean="0"/>
              <a:t> </a:t>
            </a:r>
          </a:p>
          <a:p>
            <a:r>
              <a:rPr lang="en-US" dirty="0" smtClean="0"/>
              <a:t>The aim is to temporarily occlude the </a:t>
            </a:r>
            <a:r>
              <a:rPr lang="en-US" dirty="0" err="1" smtClean="0"/>
              <a:t>nidus</a:t>
            </a:r>
            <a:r>
              <a:rPr lang="en-US" dirty="0" smtClean="0"/>
              <a:t> with either glue or coils. This is usually palliative for bleeding, pain or the control of heart failure or prior to surgery. </a:t>
            </a:r>
          </a:p>
          <a:p>
            <a:r>
              <a:rPr lang="en-US" b="1" dirty="0" err="1" smtClean="0"/>
              <a:t>Sclerotherapy</a:t>
            </a:r>
            <a:r>
              <a:rPr lang="en-US" dirty="0" smtClean="0"/>
              <a:t> Alcohol is injected into the </a:t>
            </a:r>
            <a:r>
              <a:rPr lang="en-US" dirty="0" err="1" smtClean="0"/>
              <a:t>nidus</a:t>
            </a:r>
            <a:r>
              <a:rPr lang="en-US" dirty="0" smtClean="0"/>
              <a:t>. </a:t>
            </a:r>
            <a:r>
              <a:rPr lang="en-US" dirty="0" err="1" smtClean="0"/>
              <a:t>Sclerotherapy</a:t>
            </a:r>
            <a:r>
              <a:rPr lang="en-US" dirty="0" smtClean="0"/>
              <a:t> is palliative</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treat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 stage I and II </a:t>
            </a:r>
            <a:r>
              <a:rPr lang="en-US" dirty="0" err="1" smtClean="0"/>
              <a:t>arteriovenous</a:t>
            </a:r>
            <a:r>
              <a:rPr lang="en-US" dirty="0" smtClean="0"/>
              <a:t> malformations in infancy and early childhood, there is no treatment; just monitor (see later for staging system).</a:t>
            </a:r>
          </a:p>
          <a:p>
            <a:r>
              <a:rPr lang="en-US" dirty="0" smtClean="0"/>
              <a:t> When the child is older, some clinicians offer surgical resection if the cosmetic result is predicted to be acceptable and the lesion amenable.</a:t>
            </a:r>
          </a:p>
          <a:p>
            <a:r>
              <a:rPr lang="en-US" dirty="0" smtClean="0"/>
              <a:t> Follow‐up is essential as there is a high rate of recurrence. </a:t>
            </a:r>
          </a:p>
          <a:p>
            <a:r>
              <a:rPr lang="en-US" dirty="0" smtClean="0"/>
              <a:t>For stage II later in childhood, and stage III and IV, surgical treatment (excision and reconstruction) where possible should be considered. </a:t>
            </a:r>
          </a:p>
          <a:p>
            <a:r>
              <a:rPr lang="en-US" dirty="0" smtClean="0"/>
              <a:t>However, often the lesions are too deep or extensive for cure and management is only palliative using </a:t>
            </a:r>
            <a:r>
              <a:rPr lang="en-US" dirty="0" err="1" smtClean="0"/>
              <a:t>embolization</a:t>
            </a:r>
            <a:r>
              <a:rPr lang="en-US" dirty="0" smtClean="0"/>
              <a:t> and partial resection</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malformations</a:t>
            </a:r>
            <a:endParaRPr lang="en-US" dirty="0"/>
          </a:p>
        </p:txBody>
      </p:sp>
      <p:sp>
        <p:nvSpPr>
          <p:cNvPr id="3" name="Content Placeholder 2"/>
          <p:cNvSpPr>
            <a:spLocks noGrp="1"/>
          </p:cNvSpPr>
          <p:nvPr>
            <p:ph idx="1"/>
          </p:nvPr>
        </p:nvSpPr>
        <p:spPr/>
        <p:txBody>
          <a:bodyPr/>
          <a:lstStyle/>
          <a:p>
            <a:r>
              <a:rPr lang="en-US" b="1" dirty="0" smtClean="0"/>
              <a:t>Solitary venous malformations</a:t>
            </a:r>
          </a:p>
          <a:p>
            <a:r>
              <a:rPr lang="en-US" dirty="0" smtClean="0"/>
              <a:t>Venous malformations are slow‐flow, non‐proliferating vascular birthmarks.</a:t>
            </a:r>
          </a:p>
          <a:p>
            <a:r>
              <a:rPr lang="en-US" dirty="0" smtClean="0"/>
              <a:t>They are composed of anomalous </a:t>
            </a:r>
            <a:r>
              <a:rPr lang="en-US" dirty="0" err="1" smtClean="0"/>
              <a:t>ectatic</a:t>
            </a:r>
            <a:r>
              <a:rPr lang="en-US" dirty="0" smtClean="0"/>
              <a:t> venous channels.</a:t>
            </a:r>
          </a:p>
          <a:p>
            <a:r>
              <a:rPr lang="en-US" b="1" dirty="0" smtClean="0"/>
              <a:t>Synonyms and inclusions </a:t>
            </a:r>
          </a:p>
          <a:p>
            <a:r>
              <a:rPr lang="en-US" dirty="0" smtClean="0"/>
              <a:t>• Venous </a:t>
            </a:r>
            <a:r>
              <a:rPr lang="en-US" dirty="0" err="1" smtClean="0"/>
              <a:t>angioma</a:t>
            </a:r>
            <a:r>
              <a:rPr lang="en-US" dirty="0" smtClean="0"/>
              <a:t> </a:t>
            </a:r>
          </a:p>
          <a:p>
            <a:r>
              <a:rPr lang="en-US" dirty="0" smtClean="0"/>
              <a:t>• Cavernous </a:t>
            </a:r>
            <a:r>
              <a:rPr lang="en-US" dirty="0" err="1" smtClean="0"/>
              <a:t>angioma</a:t>
            </a:r>
            <a:r>
              <a:rPr lang="en-US" dirty="0" smtClean="0"/>
              <a:t> </a:t>
            </a:r>
          </a:p>
          <a:p>
            <a:r>
              <a:rPr lang="en-US" dirty="0" smtClean="0"/>
              <a:t>• </a:t>
            </a:r>
            <a:r>
              <a:rPr lang="en-US" dirty="0" err="1" smtClean="0"/>
              <a:t>Phlebangioma</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Thromboangiitis</a:t>
            </a:r>
            <a:r>
              <a:rPr lang="en-US" dirty="0" smtClean="0"/>
              <a:t> </a:t>
            </a:r>
            <a:r>
              <a:rPr lang="en-US" dirty="0" err="1" smtClean="0"/>
              <a:t>obliterans</a:t>
            </a:r>
            <a:endParaRPr lang="en-US" dirty="0"/>
          </a:p>
        </p:txBody>
      </p:sp>
      <p:sp>
        <p:nvSpPr>
          <p:cNvPr id="3" name="Content Placeholder 2"/>
          <p:cNvSpPr>
            <a:spLocks noGrp="1"/>
          </p:cNvSpPr>
          <p:nvPr>
            <p:ph idx="1"/>
          </p:nvPr>
        </p:nvSpPr>
        <p:spPr/>
        <p:txBody>
          <a:bodyPr/>
          <a:lstStyle/>
          <a:p>
            <a:r>
              <a:rPr lang="en-US" dirty="0" smtClean="0"/>
              <a:t>This is a non‐atherosclerotic segmental </a:t>
            </a:r>
            <a:r>
              <a:rPr lang="en-US" dirty="0" err="1" smtClean="0"/>
              <a:t>infl</a:t>
            </a:r>
            <a:r>
              <a:rPr lang="en-US" dirty="0" smtClean="0"/>
              <a:t> </a:t>
            </a:r>
            <a:r>
              <a:rPr lang="en-US" dirty="0" err="1" smtClean="0"/>
              <a:t>ammatory</a:t>
            </a:r>
            <a:r>
              <a:rPr lang="en-US" dirty="0" smtClean="0"/>
              <a:t> disease of the small and medium sized arteries of the distal extremities of predominantly young male smokers</a:t>
            </a:r>
          </a:p>
          <a:p>
            <a:r>
              <a:rPr lang="en-US" dirty="0" smtClean="0"/>
              <a:t>Synonyms </a:t>
            </a:r>
            <a:r>
              <a:rPr lang="en-US" smtClean="0"/>
              <a:t>and Inclusions</a:t>
            </a:r>
          </a:p>
          <a:p>
            <a:endParaRPr lang="en-US" dirty="0" smtClean="0"/>
          </a:p>
          <a:p>
            <a:r>
              <a:rPr lang="en-US" dirty="0" err="1" smtClean="0"/>
              <a:t>Buerger</a:t>
            </a:r>
            <a:r>
              <a:rPr lang="en-US" dirty="0" smtClean="0"/>
              <a:t> Disease</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r>
              <a:rPr lang="en-US" sz="2600" dirty="0" smtClean="0"/>
              <a:t>Introduction and general description</a:t>
            </a:r>
            <a:endParaRPr lang="en-US" sz="2600" dirty="0"/>
          </a:p>
        </p:txBody>
      </p:sp>
      <p:sp>
        <p:nvSpPr>
          <p:cNvPr id="3" name="Content Placeholder 2"/>
          <p:cNvSpPr>
            <a:spLocks noGrp="1"/>
          </p:cNvSpPr>
          <p:nvPr>
            <p:ph idx="1"/>
          </p:nvPr>
        </p:nvSpPr>
        <p:spPr>
          <a:xfrm>
            <a:off x="457200" y="1219200"/>
            <a:ext cx="7239000" cy="5236536"/>
          </a:xfrm>
        </p:spPr>
        <p:txBody>
          <a:bodyPr>
            <a:normAutofit fontScale="92500"/>
          </a:bodyPr>
          <a:lstStyle/>
          <a:p>
            <a:r>
              <a:rPr lang="en-US" dirty="0" smtClean="0"/>
              <a:t>These are the commonest of all vascular anomalies. </a:t>
            </a:r>
          </a:p>
          <a:p>
            <a:r>
              <a:rPr lang="en-US" dirty="0" smtClean="0"/>
              <a:t>They are classified as ‘slow‐flow’ lesions. </a:t>
            </a:r>
          </a:p>
          <a:p>
            <a:r>
              <a:rPr lang="en-US" dirty="0" smtClean="0"/>
              <a:t>They vary enormously clinically, ranging from single small superficial lesions to deep extensive lesions. </a:t>
            </a:r>
          </a:p>
          <a:p>
            <a:r>
              <a:rPr lang="en-US" dirty="0" smtClean="0"/>
              <a:t>They may be single or multiple and can arise in the skin and </a:t>
            </a:r>
            <a:r>
              <a:rPr lang="en-US" dirty="0" err="1" smtClean="0"/>
              <a:t>mucosae</a:t>
            </a:r>
            <a:r>
              <a:rPr lang="en-US" dirty="0" smtClean="0"/>
              <a:t> and can involve the limbs, the gastrointestinal tract and </a:t>
            </a:r>
            <a:r>
              <a:rPr lang="en-US" dirty="0" err="1" smtClean="0"/>
              <a:t>cranio</a:t>
            </a:r>
            <a:r>
              <a:rPr lang="en-US" dirty="0" smtClean="0"/>
              <a:t>‐facial area. </a:t>
            </a:r>
          </a:p>
          <a:p>
            <a:r>
              <a:rPr lang="en-US" dirty="0" smtClean="0"/>
              <a:t>They may be asymptomatic or a major problem for patients with pain, bleeding and disfigurement being the commonest complications.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a:bodyPr>
          <a:lstStyle/>
          <a:p>
            <a:r>
              <a:rPr lang="en-US" b="1" dirty="0" smtClean="0"/>
              <a:t>Incidence and prevalence </a:t>
            </a:r>
          </a:p>
          <a:p>
            <a:r>
              <a:rPr lang="en-US" dirty="0" smtClean="0"/>
              <a:t>Venous malformations are relatively common and the incidence has been reported to be between 1 and 4% of the population. </a:t>
            </a:r>
          </a:p>
          <a:p>
            <a:r>
              <a:rPr lang="en-US" b="1" dirty="0" smtClean="0"/>
              <a:t>Age</a:t>
            </a:r>
            <a:r>
              <a:rPr lang="en-US" dirty="0" smtClean="0"/>
              <a:t> </a:t>
            </a:r>
          </a:p>
          <a:p>
            <a:r>
              <a:rPr lang="en-US" dirty="0" smtClean="0"/>
              <a:t>The lesions are always present at birth but may not become clinically noticeable until later in childhood as they grow with the child. </a:t>
            </a:r>
          </a:p>
          <a:p>
            <a:r>
              <a:rPr lang="en-US" b="1" dirty="0" smtClean="0"/>
              <a:t>Sex</a:t>
            </a:r>
            <a:r>
              <a:rPr lang="en-US" dirty="0" smtClean="0"/>
              <a:t> There is no sex difference in venous malformations. </a:t>
            </a:r>
          </a:p>
          <a:p>
            <a:r>
              <a:rPr lang="en-US" b="1" dirty="0" smtClean="0"/>
              <a:t>Ethnicity</a:t>
            </a:r>
            <a:r>
              <a:rPr lang="en-US" dirty="0" smtClean="0"/>
              <a:t> There is no known racial difference.</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diseases</a:t>
            </a:r>
            <a:endParaRPr lang="en-US" dirty="0"/>
          </a:p>
        </p:txBody>
      </p:sp>
      <p:sp>
        <p:nvSpPr>
          <p:cNvPr id="3" name="Content Placeholder 2"/>
          <p:cNvSpPr>
            <a:spLocks noGrp="1"/>
          </p:cNvSpPr>
          <p:nvPr>
            <p:ph idx="1"/>
          </p:nvPr>
        </p:nvSpPr>
        <p:spPr/>
        <p:txBody>
          <a:bodyPr>
            <a:normAutofit fontScale="92500"/>
          </a:bodyPr>
          <a:lstStyle/>
          <a:p>
            <a:r>
              <a:rPr lang="en-US" dirty="0" smtClean="0"/>
              <a:t>Patients with Turner syndrome may have venous malformations of the intestine and feet. </a:t>
            </a:r>
          </a:p>
          <a:p>
            <a:r>
              <a:rPr lang="en-US" dirty="0" smtClean="0"/>
              <a:t>In blue rubber bleb </a:t>
            </a:r>
            <a:r>
              <a:rPr lang="en-US" dirty="0" err="1" smtClean="0"/>
              <a:t>naevus</a:t>
            </a:r>
            <a:r>
              <a:rPr lang="en-US" dirty="0" smtClean="0"/>
              <a:t> syndrome (Bean syndrome), there are cutaneous and gastrointestinal venous malformations which typically become apparent with age. </a:t>
            </a:r>
          </a:p>
          <a:p>
            <a:r>
              <a:rPr lang="en-US" dirty="0" smtClean="0"/>
              <a:t>There may be a risk of severe gastrointestinal </a:t>
            </a:r>
            <a:r>
              <a:rPr lang="en-US" dirty="0" err="1" smtClean="0"/>
              <a:t>haemorrhage</a:t>
            </a:r>
            <a:r>
              <a:rPr lang="en-US" dirty="0" smtClean="0"/>
              <a:t>. </a:t>
            </a:r>
          </a:p>
          <a:p>
            <a:r>
              <a:rPr lang="en-US" dirty="0" err="1" smtClean="0"/>
              <a:t>Maffucci</a:t>
            </a:r>
            <a:r>
              <a:rPr lang="en-US" dirty="0" smtClean="0"/>
              <a:t> syndrome is a rare condition characterized by venous malformations usually on the extremities and </a:t>
            </a:r>
            <a:r>
              <a:rPr lang="en-US" dirty="0" err="1" smtClean="0"/>
              <a:t>dyschondroplasia</a:t>
            </a:r>
            <a:r>
              <a:rPr lang="en-US" dirty="0" smtClean="0"/>
              <a:t> resulting in </a:t>
            </a:r>
            <a:r>
              <a:rPr lang="en-US" dirty="0" err="1" smtClean="0"/>
              <a:t>enchondromas</a:t>
            </a:r>
            <a:r>
              <a:rPr lang="en-US" dirty="0" smtClean="0"/>
              <a:t>.</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err="1" smtClean="0"/>
              <a:t>Pathophysiology</a:t>
            </a:r>
            <a:endParaRPr lang="en-US" dirty="0"/>
          </a:p>
        </p:txBody>
      </p:sp>
      <p:sp>
        <p:nvSpPr>
          <p:cNvPr id="3" name="Content Placeholder 2"/>
          <p:cNvSpPr>
            <a:spLocks noGrp="1"/>
          </p:cNvSpPr>
          <p:nvPr>
            <p:ph idx="1"/>
          </p:nvPr>
        </p:nvSpPr>
        <p:spPr>
          <a:xfrm>
            <a:off x="457200" y="1143000"/>
            <a:ext cx="7239000" cy="5312736"/>
          </a:xfrm>
        </p:spPr>
        <p:txBody>
          <a:bodyPr>
            <a:normAutofit fontScale="85000" lnSpcReduction="20000"/>
          </a:bodyPr>
          <a:lstStyle/>
          <a:p>
            <a:r>
              <a:rPr lang="en-US" b="1" dirty="0" smtClean="0"/>
              <a:t>Pathology</a:t>
            </a:r>
            <a:r>
              <a:rPr lang="en-US" dirty="0" smtClean="0"/>
              <a:t> </a:t>
            </a:r>
          </a:p>
          <a:p>
            <a:r>
              <a:rPr lang="en-US" dirty="0" smtClean="0"/>
              <a:t>The vascular channels of venous malformations are irregular, have narrow lumens lined with flattened endothelial cells and lack smooth muscle cells. The basement membranes are thin and there is no expression of vascular endothelial growth factor or basic fibroblast growth factor. </a:t>
            </a:r>
          </a:p>
          <a:p>
            <a:r>
              <a:rPr lang="en-US" b="1" dirty="0" smtClean="0"/>
              <a:t>Genetics</a:t>
            </a:r>
            <a:r>
              <a:rPr lang="en-US" dirty="0" smtClean="0"/>
              <a:t> Most cases of venous malformations are sporadic. There have been familial cases of patients with multiple mucosal and cutaneous venous malformations. </a:t>
            </a:r>
          </a:p>
          <a:p>
            <a:r>
              <a:rPr lang="en-US" dirty="0" smtClean="0"/>
              <a:t>Genetic analysis has found a mutation in the gene that encodes for the tyrosine </a:t>
            </a:r>
            <a:r>
              <a:rPr lang="en-US" dirty="0" err="1" smtClean="0"/>
              <a:t>kinase</a:t>
            </a:r>
            <a:r>
              <a:rPr lang="en-US" dirty="0" smtClean="0"/>
              <a:t> domain of the endothelial cell receptor TIE2. </a:t>
            </a:r>
          </a:p>
          <a:p>
            <a:r>
              <a:rPr lang="en-US" dirty="0" smtClean="0"/>
              <a:t>Somatic mutations are seen in the </a:t>
            </a:r>
            <a:r>
              <a:rPr lang="en-US" dirty="0" err="1" smtClean="0"/>
              <a:t>angiopoietin</a:t>
            </a:r>
            <a:r>
              <a:rPr lang="en-US" dirty="0" smtClean="0"/>
              <a:t> receptor gene TEK associated with solitary sporadic and multiple venous malformations</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013222" y="228601"/>
            <a:ext cx="4972051"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838200" y="609600"/>
            <a:ext cx="6326458" cy="5638800"/>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762000" y="685800"/>
            <a:ext cx="6831423" cy="5361143"/>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Verrucous</a:t>
            </a:r>
            <a:r>
              <a:rPr lang="en-US" dirty="0" smtClean="0"/>
              <a:t> </a:t>
            </a:r>
            <a:r>
              <a:rPr lang="en-US" dirty="0" err="1" smtClean="0"/>
              <a:t>haemangioma</a:t>
            </a:r>
            <a:endParaRPr lang="en-US" dirty="0"/>
          </a:p>
        </p:txBody>
      </p:sp>
      <p:sp>
        <p:nvSpPr>
          <p:cNvPr id="3" name="Content Placeholder 2"/>
          <p:cNvSpPr>
            <a:spLocks noGrp="1"/>
          </p:cNvSpPr>
          <p:nvPr>
            <p:ph idx="1"/>
          </p:nvPr>
        </p:nvSpPr>
        <p:spPr/>
        <p:txBody>
          <a:bodyPr/>
          <a:lstStyle/>
          <a:p>
            <a:r>
              <a:rPr lang="en-US" b="1" dirty="0" smtClean="0"/>
              <a:t>Definition </a:t>
            </a:r>
          </a:p>
          <a:p>
            <a:r>
              <a:rPr lang="en-US" dirty="0" smtClean="0"/>
              <a:t>This is a congenital vascular anomaly made up of a dermal and subcutaneous capillary vascular component with an overlying warty surface. </a:t>
            </a:r>
          </a:p>
          <a:p>
            <a:r>
              <a:rPr lang="en-US" dirty="0" smtClean="0"/>
              <a:t>There has been some debate as to whether it should be </a:t>
            </a:r>
            <a:r>
              <a:rPr lang="en-US" dirty="0" err="1" smtClean="0"/>
              <a:t>classifi</a:t>
            </a:r>
            <a:r>
              <a:rPr lang="en-US" dirty="0" smtClean="0"/>
              <a:t> </a:t>
            </a:r>
            <a:r>
              <a:rPr lang="en-US" dirty="0" err="1" smtClean="0"/>
              <a:t>ed</a:t>
            </a:r>
            <a:r>
              <a:rPr lang="en-US" dirty="0" smtClean="0"/>
              <a:t> as a vascular neoplasm, though recent evidence supports the original view that it should be regarded as a vascular malformation</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7239000" cy="5160336"/>
          </a:xfrm>
        </p:spPr>
        <p:txBody>
          <a:bodyPr/>
          <a:lstStyle/>
          <a:p>
            <a:r>
              <a:rPr lang="en-US" b="1" dirty="0" smtClean="0"/>
              <a:t>Incidence and prevalence </a:t>
            </a:r>
          </a:p>
          <a:p>
            <a:r>
              <a:rPr lang="en-US" dirty="0" smtClean="0"/>
              <a:t>This is a rare condition but the prevalence is unknown.</a:t>
            </a:r>
          </a:p>
          <a:p>
            <a:r>
              <a:rPr lang="en-US" b="1" dirty="0" smtClean="0"/>
              <a:t> Age </a:t>
            </a:r>
          </a:p>
          <a:p>
            <a:r>
              <a:rPr lang="en-US" dirty="0" smtClean="0"/>
              <a:t>It is usually noted at birth but can appear during the first 2 years. </a:t>
            </a:r>
          </a:p>
          <a:p>
            <a:r>
              <a:rPr lang="en-US" b="1" dirty="0" smtClean="0"/>
              <a:t>Sex</a:t>
            </a:r>
            <a:r>
              <a:rPr lang="en-US" dirty="0" smtClean="0"/>
              <a:t> </a:t>
            </a:r>
          </a:p>
          <a:p>
            <a:r>
              <a:rPr lang="en-US" dirty="0" smtClean="0"/>
              <a:t>The condition is equal in males and females. </a:t>
            </a:r>
          </a:p>
          <a:p>
            <a:r>
              <a:rPr lang="en-US" b="1" dirty="0" smtClean="0"/>
              <a:t>Ethnicity</a:t>
            </a:r>
            <a:r>
              <a:rPr lang="en-US" dirty="0" smtClean="0"/>
              <a:t> There is no known racial predilection.</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pathogenesis is not understood. </a:t>
            </a:r>
          </a:p>
          <a:p>
            <a:r>
              <a:rPr lang="en-US" dirty="0" smtClean="0"/>
              <a:t>The lesions show overlying epidermal hyperkeratosis, </a:t>
            </a:r>
            <a:r>
              <a:rPr lang="en-US" dirty="0" err="1" smtClean="0"/>
              <a:t>papillomatosis</a:t>
            </a:r>
            <a:r>
              <a:rPr lang="en-US" dirty="0" smtClean="0"/>
              <a:t> and irregular </a:t>
            </a:r>
            <a:r>
              <a:rPr lang="en-US" dirty="0" err="1" smtClean="0"/>
              <a:t>acanthosis</a:t>
            </a:r>
            <a:r>
              <a:rPr lang="en-US" dirty="0" smtClean="0"/>
              <a:t> with underlying dilated capillary vascular channels in the dermis and also often in the </a:t>
            </a:r>
            <a:r>
              <a:rPr lang="en-US" dirty="0" err="1" smtClean="0"/>
              <a:t>subcutis</a:t>
            </a:r>
            <a:r>
              <a:rPr lang="en-US" dirty="0" smtClean="0"/>
              <a:t>. </a:t>
            </a:r>
          </a:p>
          <a:p>
            <a:r>
              <a:rPr lang="en-US" dirty="0" smtClean="0"/>
              <a:t>The vessels are organized in a diffuse or lobular pattern. </a:t>
            </a:r>
          </a:p>
          <a:p>
            <a:r>
              <a:rPr lang="en-US" dirty="0" smtClean="0"/>
              <a:t>Most studies show positive staining for GLUT-1 and WT-1, suggesting it is a type of vascular </a:t>
            </a:r>
            <a:r>
              <a:rPr lang="en-US" dirty="0" err="1" smtClean="0"/>
              <a:t>tumour</a:t>
            </a:r>
            <a:r>
              <a:rPr lang="en-US" dirty="0" smtClean="0"/>
              <a:t>. Recently, however, the largest study to date of 74 patients found most were negative for WT-1 staining, supporting the clinical view that these lesions behave like vascular malformations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and general description</a:t>
            </a:r>
            <a:endParaRPr lang="en-US" dirty="0"/>
          </a:p>
        </p:txBody>
      </p:sp>
      <p:sp>
        <p:nvSpPr>
          <p:cNvPr id="3" name="Content Placeholder 2"/>
          <p:cNvSpPr>
            <a:spLocks noGrp="1"/>
          </p:cNvSpPr>
          <p:nvPr>
            <p:ph idx="1"/>
          </p:nvPr>
        </p:nvSpPr>
        <p:spPr/>
        <p:txBody>
          <a:bodyPr/>
          <a:lstStyle/>
          <a:p>
            <a:r>
              <a:rPr lang="en-US" dirty="0" err="1" smtClean="0"/>
              <a:t>Thromboangiitis</a:t>
            </a:r>
            <a:r>
              <a:rPr lang="en-US" dirty="0" smtClean="0"/>
              <a:t> </a:t>
            </a:r>
            <a:r>
              <a:rPr lang="en-US" dirty="0" err="1" smtClean="0"/>
              <a:t>obliterans</a:t>
            </a:r>
            <a:r>
              <a:rPr lang="en-US" dirty="0" smtClean="0"/>
              <a:t> (</a:t>
            </a:r>
            <a:r>
              <a:rPr lang="en-US" dirty="0" err="1" smtClean="0"/>
              <a:t>Buerger</a:t>
            </a:r>
            <a:r>
              <a:rPr lang="en-US" dirty="0" smtClean="0"/>
              <a:t> disease) appears to be a distinct condition separate from other forms of vascular occlusion with differences in the pathological appearance of the vessel wall, and in the population affected, compared with other arterial diseases.</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7239000" cy="5465136"/>
          </a:xfrm>
        </p:spPr>
        <p:txBody>
          <a:bodyPr>
            <a:normAutofit fontScale="92500" lnSpcReduction="20000"/>
          </a:bodyPr>
          <a:lstStyle/>
          <a:p>
            <a:r>
              <a:rPr lang="en-US" b="1" dirty="0" smtClean="0"/>
              <a:t>History</a:t>
            </a:r>
            <a:r>
              <a:rPr lang="en-US" dirty="0" smtClean="0"/>
              <a:t> </a:t>
            </a:r>
          </a:p>
          <a:p>
            <a:r>
              <a:rPr lang="en-US" dirty="0" smtClean="0"/>
              <a:t>Over 70% occur on the lower limb but lesions can involve the upper limb and more rarely the trunk; most are solitary.</a:t>
            </a:r>
          </a:p>
          <a:p>
            <a:r>
              <a:rPr lang="en-US" b="1" dirty="0" smtClean="0"/>
              <a:t> Presentation </a:t>
            </a:r>
          </a:p>
          <a:p>
            <a:r>
              <a:rPr lang="en-US" dirty="0" smtClean="0"/>
              <a:t>The lesions initially are non-</a:t>
            </a:r>
            <a:r>
              <a:rPr lang="en-US" dirty="0" err="1" smtClean="0"/>
              <a:t>keratotic</a:t>
            </a:r>
            <a:r>
              <a:rPr lang="en-US" dirty="0" smtClean="0"/>
              <a:t>, soft and bluish-red in </a:t>
            </a:r>
            <a:r>
              <a:rPr lang="en-US" dirty="0" err="1" smtClean="0"/>
              <a:t>colour</a:t>
            </a:r>
            <a:r>
              <a:rPr lang="en-US" dirty="0" smtClean="0"/>
              <a:t>. They are well-circumscribed linear vascular plaques and vary from a few </a:t>
            </a:r>
            <a:r>
              <a:rPr lang="en-US" dirty="0" err="1" smtClean="0"/>
              <a:t>centimetres</a:t>
            </a:r>
            <a:r>
              <a:rPr lang="en-US" dirty="0" smtClean="0"/>
              <a:t> to 25 cm in diameter. </a:t>
            </a:r>
          </a:p>
          <a:p>
            <a:r>
              <a:rPr lang="en-US" dirty="0" smtClean="0"/>
              <a:t>Over time the surface becomes </a:t>
            </a:r>
            <a:r>
              <a:rPr lang="en-US" dirty="0" err="1" smtClean="0"/>
              <a:t>hyperkeratotic</a:t>
            </a:r>
            <a:r>
              <a:rPr lang="en-US" dirty="0" smtClean="0"/>
              <a:t> and </a:t>
            </a:r>
            <a:r>
              <a:rPr lang="en-US" dirty="0" err="1" smtClean="0"/>
              <a:t>verrucous</a:t>
            </a:r>
            <a:r>
              <a:rPr lang="en-US" dirty="0" smtClean="0"/>
              <a:t>.</a:t>
            </a:r>
          </a:p>
          <a:p>
            <a:r>
              <a:rPr lang="en-US" dirty="0" smtClean="0"/>
              <a:t> Over 50% are asymptomatic, however the lesions may be painful and itchy. </a:t>
            </a:r>
          </a:p>
          <a:p>
            <a:r>
              <a:rPr lang="en-US" b="1" dirty="0" smtClean="0"/>
              <a:t>Differential diagnosis </a:t>
            </a:r>
          </a:p>
          <a:p>
            <a:r>
              <a:rPr lang="en-US" dirty="0" err="1" smtClean="0"/>
              <a:t>Angiokeratomas</a:t>
            </a:r>
            <a:endParaRPr lang="en-US" dirty="0" smtClean="0"/>
          </a:p>
          <a:p>
            <a:r>
              <a:rPr lang="en-US" dirty="0" smtClean="0"/>
              <a:t>circumscribed lymphangioma.</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457200" y="152400"/>
            <a:ext cx="6555448" cy="4733131"/>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323474" y="4953000"/>
            <a:ext cx="4086726" cy="1386568"/>
          </a:xfrm>
          <a:prstGeom prst="rect">
            <a:avLst/>
          </a:prstGeom>
          <a:noFill/>
          <a:ln w="9525">
            <a:noFill/>
            <a:miter lim="800000"/>
            <a:headEnd/>
            <a:tailEnd/>
          </a:ln>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5236536"/>
          </a:xfrm>
        </p:spPr>
        <p:txBody>
          <a:bodyPr/>
          <a:lstStyle/>
          <a:p>
            <a:r>
              <a:rPr lang="en-US" b="1" dirty="0" smtClean="0"/>
              <a:t>Complications and co-morbidities </a:t>
            </a:r>
          </a:p>
          <a:p>
            <a:r>
              <a:rPr lang="en-US" dirty="0" smtClean="0"/>
              <a:t>They may ulcerate and become infected. </a:t>
            </a:r>
          </a:p>
          <a:p>
            <a:r>
              <a:rPr lang="en-US" b="1" dirty="0" smtClean="0"/>
              <a:t>Disease course and prognosis </a:t>
            </a:r>
          </a:p>
          <a:p>
            <a:r>
              <a:rPr lang="en-US" dirty="0" smtClean="0"/>
              <a:t>Unlike infantile </a:t>
            </a:r>
            <a:r>
              <a:rPr lang="en-US" dirty="0" err="1" smtClean="0"/>
              <a:t>haemangiomas</a:t>
            </a:r>
            <a:r>
              <a:rPr lang="en-US" dirty="0" smtClean="0"/>
              <a:t> they do not undergo spontaneous regression and grow in proportion to the child’s growth. </a:t>
            </a:r>
          </a:p>
          <a:p>
            <a:r>
              <a:rPr lang="en-US" b="1" dirty="0" smtClean="0"/>
              <a:t>Investigations</a:t>
            </a:r>
            <a:r>
              <a:rPr lang="en-US" dirty="0" smtClean="0"/>
              <a:t> </a:t>
            </a:r>
          </a:p>
          <a:p>
            <a:r>
              <a:rPr lang="en-US" dirty="0" smtClean="0"/>
              <a:t>Skin biopsy and magnetic resonance imaging should be undertaken to confirm the diagnosis and to evaluate the extent of the lesion.</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Surgery is the treatment of choice. </a:t>
            </a:r>
          </a:p>
          <a:p>
            <a:r>
              <a:rPr lang="en-US" dirty="0" smtClean="0"/>
              <a:t>Most can be excised in a single procedure or in stages. </a:t>
            </a:r>
          </a:p>
          <a:p>
            <a:r>
              <a:rPr lang="en-US" dirty="0" smtClean="0"/>
              <a:t>However, if lesions are deep and excision is incomplete, recurrence may be a problem. </a:t>
            </a:r>
          </a:p>
          <a:p>
            <a:r>
              <a:rPr lang="en-US" dirty="0" smtClean="0"/>
              <a:t>Where excision is not possible, </a:t>
            </a:r>
            <a:r>
              <a:rPr lang="en-US" dirty="0" err="1" smtClean="0"/>
              <a:t>NdYAG</a:t>
            </a:r>
            <a:r>
              <a:rPr lang="en-US" dirty="0" smtClean="0"/>
              <a:t> laser for plaques and pulsed dye laser for patches can help improve the appearance and relieve symptoms.</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0" y="914400"/>
            <a:ext cx="5105400" cy="2868168"/>
          </a:xfrm>
        </p:spPr>
        <p:txBody>
          <a:bodyPr/>
          <a:lstStyle/>
          <a:p>
            <a:pPr algn="l"/>
            <a:r>
              <a:rPr lang="en-US" sz="3600" dirty="0" smtClean="0"/>
              <a:t>Disorders associated with venous malformations</a:t>
            </a:r>
            <a:endParaRPr lang="en-US" sz="3600" dirty="0"/>
          </a:p>
        </p:txBody>
      </p:sp>
      <p:sp>
        <p:nvSpPr>
          <p:cNvPr id="5" name="Subtitle 4"/>
          <p:cNvSpPr>
            <a:spLocks noGrp="1"/>
          </p:cNvSpPr>
          <p:nvPr>
            <p:ph type="subTitle" idx="1"/>
          </p:nvPr>
        </p:nvSpPr>
        <p:spPr>
          <a:xfrm>
            <a:off x="3276600" y="3886200"/>
            <a:ext cx="5114778" cy="1101248"/>
          </a:xfrm>
        </p:spPr>
        <p:txBody>
          <a:bodyPr/>
          <a:lstStyle/>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Klippel–Trenaunay</a:t>
            </a:r>
            <a:r>
              <a:rPr lang="en-US" dirty="0" smtClean="0"/>
              <a:t> syndrome  </a:t>
            </a:r>
            <a:endParaRPr lang="en-US" dirty="0"/>
          </a:p>
        </p:txBody>
      </p:sp>
      <p:sp>
        <p:nvSpPr>
          <p:cNvPr id="3" name="Content Placeholder 2"/>
          <p:cNvSpPr>
            <a:spLocks noGrp="1"/>
          </p:cNvSpPr>
          <p:nvPr>
            <p:ph idx="1"/>
          </p:nvPr>
        </p:nvSpPr>
        <p:spPr/>
        <p:txBody>
          <a:bodyPr/>
          <a:lstStyle/>
          <a:p>
            <a:r>
              <a:rPr lang="en-US" b="1" dirty="0" smtClean="0"/>
              <a:t>Definition </a:t>
            </a:r>
          </a:p>
          <a:p>
            <a:r>
              <a:rPr lang="en-US" dirty="0" err="1" smtClean="0"/>
              <a:t>Klippel–Trenaunay</a:t>
            </a:r>
            <a:r>
              <a:rPr lang="en-US" dirty="0" smtClean="0"/>
              <a:t> syndrome is characterized by three features: </a:t>
            </a:r>
          </a:p>
          <a:p>
            <a:r>
              <a:rPr lang="en-US" dirty="0" smtClean="0"/>
              <a:t>(</a:t>
            </a:r>
            <a:r>
              <a:rPr lang="en-US" dirty="0" err="1" smtClean="0"/>
              <a:t>i</a:t>
            </a:r>
            <a:r>
              <a:rPr lang="en-US" dirty="0" smtClean="0"/>
              <a:t>) a capillary malformation (port‐wine stain) of the skin associated with </a:t>
            </a:r>
          </a:p>
          <a:p>
            <a:r>
              <a:rPr lang="en-US" dirty="0" smtClean="0"/>
              <a:t>(ii) a soft‐tissue and bone overgrowth and hypertrophy in combination with </a:t>
            </a:r>
          </a:p>
          <a:p>
            <a:r>
              <a:rPr lang="en-US" dirty="0" smtClean="0"/>
              <a:t>(iii) varicose veins, with or without deep venous and lymphatic abnormalities. </a:t>
            </a:r>
          </a:p>
          <a:p>
            <a:r>
              <a:rPr lang="en-US" dirty="0" smtClean="0"/>
              <a:t>It can be diagnosed if only two of the three features are present</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KTS most commonly involves the lower limbs, followed by the arms, the trunk and rarely the head and neck. </a:t>
            </a:r>
            <a:endParaRPr lang="en-US" smtClean="0"/>
          </a:p>
          <a:p>
            <a:r>
              <a:rPr lang="en-US" smtClean="0"/>
              <a:t>KTS </a:t>
            </a:r>
            <a:r>
              <a:rPr lang="en-US" dirty="0" smtClean="0"/>
              <a:t>is a congenital condition of unknown </a:t>
            </a:r>
            <a:r>
              <a:rPr lang="en-US" dirty="0" err="1" smtClean="0"/>
              <a:t>aetiology</a:t>
            </a:r>
            <a:r>
              <a:rPr lang="en-US" dirty="0" smtClean="0"/>
              <a:t>, the management of which is largely supportive</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5236536"/>
          </a:xfrm>
        </p:spPr>
        <p:txBody>
          <a:bodyPr/>
          <a:lstStyle/>
          <a:p>
            <a:r>
              <a:rPr lang="en-US" b="1" dirty="0" smtClean="0"/>
              <a:t>Incidence and prevalence</a:t>
            </a:r>
          </a:p>
          <a:p>
            <a:r>
              <a:rPr lang="en-US" dirty="0" smtClean="0"/>
              <a:t>It is rare with an incidence &lt; 1: 10000 </a:t>
            </a:r>
          </a:p>
          <a:p>
            <a:r>
              <a:rPr lang="en-US" b="1" dirty="0" smtClean="0"/>
              <a:t>Age</a:t>
            </a:r>
            <a:r>
              <a:rPr lang="en-US" dirty="0" smtClean="0"/>
              <a:t> </a:t>
            </a:r>
          </a:p>
          <a:p>
            <a:r>
              <a:rPr lang="en-US" dirty="0" smtClean="0"/>
              <a:t>It is a congenital anomaly present at birth but clinically may present later in childhood</a:t>
            </a:r>
          </a:p>
          <a:p>
            <a:r>
              <a:rPr lang="en-US" b="1" dirty="0" smtClean="0"/>
              <a:t>Sex</a:t>
            </a:r>
          </a:p>
          <a:p>
            <a:r>
              <a:rPr lang="en-US" dirty="0" smtClean="0"/>
              <a:t>There is no sex difference in the incidence of KTS.</a:t>
            </a:r>
          </a:p>
          <a:p>
            <a:r>
              <a:rPr lang="en-US" dirty="0" smtClean="0"/>
              <a:t> </a:t>
            </a:r>
            <a:r>
              <a:rPr lang="en-US" b="1" dirty="0" smtClean="0"/>
              <a:t>Ethnicity </a:t>
            </a:r>
          </a:p>
          <a:p>
            <a:r>
              <a:rPr lang="en-US" dirty="0" smtClean="0"/>
              <a:t>There is no known racial predilection.</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lstStyle/>
          <a:p>
            <a:r>
              <a:rPr lang="en-US" dirty="0" smtClean="0"/>
              <a:t>The capillary malformations consist of </a:t>
            </a:r>
            <a:r>
              <a:rPr lang="en-US" dirty="0" err="1" smtClean="0"/>
              <a:t>ectatic</a:t>
            </a:r>
            <a:r>
              <a:rPr lang="en-US" dirty="0" smtClean="0"/>
              <a:t> capillaries with superficial dilated dermal </a:t>
            </a:r>
            <a:r>
              <a:rPr lang="en-US" dirty="0" err="1" smtClean="0"/>
              <a:t>venules</a:t>
            </a:r>
            <a:r>
              <a:rPr lang="en-US" dirty="0" smtClean="0"/>
              <a:t> corresponding to nodular lesions within the port‐wine stains. </a:t>
            </a:r>
          </a:p>
          <a:p>
            <a:r>
              <a:rPr lang="en-US" dirty="0" smtClean="0"/>
              <a:t>When there are lymphatic malformations they appear to be due to lymphatic </a:t>
            </a:r>
            <a:r>
              <a:rPr lang="en-US" dirty="0" err="1" smtClean="0"/>
              <a:t>hypoplasia</a:t>
            </a:r>
            <a:r>
              <a:rPr lang="en-US" dirty="0" smtClean="0"/>
              <a:t> resulting in lymphatic </a:t>
            </a:r>
            <a:r>
              <a:rPr lang="en-US" dirty="0" err="1" smtClean="0"/>
              <a:t>macrocysts</a:t>
            </a:r>
            <a:r>
              <a:rPr lang="en-US" dirty="0" smtClean="0"/>
              <a:t> on the pelvis or trunk and </a:t>
            </a:r>
            <a:r>
              <a:rPr lang="en-US" dirty="0" err="1" smtClean="0"/>
              <a:t>microcysts</a:t>
            </a:r>
            <a:r>
              <a:rPr lang="en-US" dirty="0" smtClean="0"/>
              <a:t> on the abdominal wall, </a:t>
            </a:r>
            <a:r>
              <a:rPr lang="en-US" dirty="0" err="1" smtClean="0"/>
              <a:t>gluteal</a:t>
            </a:r>
            <a:r>
              <a:rPr lang="en-US" dirty="0" smtClean="0"/>
              <a:t> region and/or limbs.</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5236536"/>
          </a:xfrm>
        </p:spPr>
        <p:txBody>
          <a:bodyPr>
            <a:normAutofit/>
          </a:bodyPr>
          <a:lstStyle/>
          <a:p>
            <a:r>
              <a:rPr lang="en-US" dirty="0" smtClean="0"/>
              <a:t>The atypical varicose veins are persistent embryonic veins of the superficial venous system which lack valves and are long and tortuous. </a:t>
            </a:r>
          </a:p>
          <a:p>
            <a:r>
              <a:rPr lang="en-US" dirty="0" smtClean="0"/>
              <a:t>The deep venous system is abnormal in 25% of patients with KTS and abnormalities include </a:t>
            </a:r>
            <a:r>
              <a:rPr lang="en-US" dirty="0" err="1" smtClean="0"/>
              <a:t>aneurysmal</a:t>
            </a:r>
            <a:r>
              <a:rPr lang="en-US" dirty="0" smtClean="0"/>
              <a:t> dilatations, duplications, </a:t>
            </a:r>
            <a:r>
              <a:rPr lang="en-US" dirty="0" err="1" smtClean="0"/>
              <a:t>hypoplasia</a:t>
            </a:r>
            <a:r>
              <a:rPr lang="en-US" dirty="0" smtClean="0"/>
              <a:t>, </a:t>
            </a:r>
            <a:r>
              <a:rPr lang="en-US" dirty="0" err="1" smtClean="0"/>
              <a:t>aplasia</a:t>
            </a:r>
            <a:r>
              <a:rPr lang="en-US" dirty="0" smtClean="0"/>
              <a:t> and external compression form anomalous vessels or fibrotic bands. </a:t>
            </a:r>
          </a:p>
          <a:p>
            <a:r>
              <a:rPr lang="en-US" dirty="0" smtClean="0"/>
              <a:t>Some patients get </a:t>
            </a:r>
            <a:r>
              <a:rPr lang="en-US" dirty="0" err="1" smtClean="0"/>
              <a:t>perianal</a:t>
            </a:r>
            <a:r>
              <a:rPr lang="en-US" dirty="0" smtClean="0"/>
              <a:t> and </a:t>
            </a:r>
            <a:r>
              <a:rPr lang="en-US" dirty="0" err="1" smtClean="0"/>
              <a:t>perirectal</a:t>
            </a:r>
            <a:r>
              <a:rPr lang="en-US" dirty="0" smtClean="0"/>
              <a:t> varicose veins and </a:t>
            </a:r>
            <a:r>
              <a:rPr lang="en-US" dirty="0" err="1" smtClean="0"/>
              <a:t>suprapubic</a:t>
            </a:r>
            <a:r>
              <a:rPr lang="en-US" dirty="0" smtClean="0"/>
              <a:t> varicose veins can be a sign of </a:t>
            </a:r>
            <a:r>
              <a:rPr lang="en-US" dirty="0" err="1" smtClean="0"/>
              <a:t>atresia</a:t>
            </a:r>
            <a:r>
              <a:rPr lang="en-US" dirty="0" smtClean="0"/>
              <a:t> of the iliac vein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r>
              <a:rPr lang="en-US" b="1" dirty="0" smtClean="0"/>
              <a:t>Incidence and prevalence </a:t>
            </a:r>
          </a:p>
          <a:p>
            <a:r>
              <a:rPr lang="en-US" dirty="0" smtClean="0"/>
              <a:t>It is a rare condition. The prevalence is falling in the USA, from 104/100 000 in 1947 to 13/100 000</a:t>
            </a:r>
          </a:p>
          <a:p>
            <a:r>
              <a:rPr lang="en-US" b="1" dirty="0" smtClean="0"/>
              <a:t>Age</a:t>
            </a:r>
            <a:r>
              <a:rPr lang="en-US" dirty="0" smtClean="0"/>
              <a:t> </a:t>
            </a:r>
          </a:p>
          <a:p>
            <a:r>
              <a:rPr lang="en-US" dirty="0" smtClean="0"/>
              <a:t>Most are under 40. </a:t>
            </a:r>
          </a:p>
          <a:p>
            <a:r>
              <a:rPr lang="en-US" b="1" dirty="0" smtClean="0"/>
              <a:t>Sex</a:t>
            </a:r>
            <a:r>
              <a:rPr lang="en-US" dirty="0" smtClean="0"/>
              <a:t> </a:t>
            </a:r>
          </a:p>
          <a:p>
            <a:r>
              <a:rPr lang="en-US" dirty="0" smtClean="0"/>
              <a:t>The number of women with the condition is rising but is about 11% in the USA</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smtClean="0"/>
              <a:t>Most cases of KTS are sporadic. </a:t>
            </a:r>
          </a:p>
          <a:p>
            <a:r>
              <a:rPr lang="en-US" dirty="0" smtClean="0"/>
              <a:t>However, there have been reports of a defect in the </a:t>
            </a:r>
            <a:r>
              <a:rPr lang="en-US" dirty="0" err="1" smtClean="0"/>
              <a:t>angiogenic</a:t>
            </a:r>
            <a:r>
              <a:rPr lang="en-US" dirty="0" smtClean="0"/>
              <a:t> factor VG5Q , RASA1 mutations and a de novo supernumerary ring chromosome 18 in KTS patients.</a:t>
            </a:r>
          </a:p>
          <a:p>
            <a:r>
              <a:rPr lang="en-US" dirty="0" smtClean="0"/>
              <a:t> A case report of KTS in a monozygotic twin with an unaffected twin suggests the possibility of </a:t>
            </a:r>
            <a:r>
              <a:rPr lang="en-US" dirty="0" err="1" smtClean="0"/>
              <a:t>paradominant</a:t>
            </a:r>
            <a:r>
              <a:rPr lang="en-US" dirty="0" smtClean="0"/>
              <a:t> inheritance</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230976" y="228599"/>
            <a:ext cx="4788824" cy="64021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143000" y="304800"/>
            <a:ext cx="5471820" cy="6181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22960"/>
          </a:xfrm>
        </p:spPr>
        <p:txBody>
          <a:bodyPr/>
          <a:lstStyle/>
          <a:p>
            <a:r>
              <a:rPr lang="en-US" dirty="0" smtClean="0"/>
              <a:t>Investigations</a:t>
            </a:r>
            <a:endParaRPr lang="en-US" dirty="0"/>
          </a:p>
        </p:txBody>
      </p:sp>
      <p:sp>
        <p:nvSpPr>
          <p:cNvPr id="3" name="Content Placeholder 2"/>
          <p:cNvSpPr>
            <a:spLocks noGrp="1"/>
          </p:cNvSpPr>
          <p:nvPr>
            <p:ph idx="1"/>
          </p:nvPr>
        </p:nvSpPr>
        <p:spPr>
          <a:xfrm>
            <a:off x="533400" y="1066800"/>
            <a:ext cx="7239000" cy="5334000"/>
          </a:xfrm>
        </p:spPr>
        <p:txBody>
          <a:bodyPr>
            <a:noAutofit/>
          </a:bodyPr>
          <a:lstStyle/>
          <a:p>
            <a:r>
              <a:rPr lang="en-US" sz="2100" dirty="0" err="1" smtClean="0"/>
              <a:t>Klippel–Trenaunay</a:t>
            </a:r>
            <a:r>
              <a:rPr lang="en-US" sz="2100" dirty="0" smtClean="0"/>
              <a:t> syndrome is often diagnosed on the history and examination alone. </a:t>
            </a:r>
          </a:p>
          <a:p>
            <a:r>
              <a:rPr lang="en-US" sz="2100" dirty="0" smtClean="0"/>
              <a:t>Physical examination should include auscultation and palpation of the involved area to assess for the presence of an </a:t>
            </a:r>
            <a:r>
              <a:rPr lang="en-US" sz="2100" dirty="0" err="1" smtClean="0"/>
              <a:t>arteriovenous</a:t>
            </a:r>
            <a:r>
              <a:rPr lang="en-US" sz="2100" dirty="0" smtClean="0"/>
              <a:t> malformation to rule out </a:t>
            </a:r>
            <a:r>
              <a:rPr lang="en-US" sz="2100" dirty="0" err="1" smtClean="0"/>
              <a:t>Parkes</a:t>
            </a:r>
            <a:r>
              <a:rPr lang="en-US" sz="2100" dirty="0" smtClean="0"/>
              <a:t> Weber syndrome. </a:t>
            </a:r>
          </a:p>
          <a:p>
            <a:r>
              <a:rPr lang="en-US" sz="2100" b="1" dirty="0" smtClean="0"/>
              <a:t>Duplex ultrasound scanning </a:t>
            </a:r>
            <a:r>
              <a:rPr lang="en-US" sz="2100" dirty="0" smtClean="0"/>
              <a:t>is the study of choice to evaluate for superficial and deep venous anomalies, and in differentiating vascular </a:t>
            </a:r>
            <a:r>
              <a:rPr lang="en-US" sz="2100" dirty="0" err="1" smtClean="0"/>
              <a:t>tumours</a:t>
            </a:r>
            <a:r>
              <a:rPr lang="en-US" sz="2100" dirty="0" smtClean="0"/>
              <a:t> from vascular malformations and </a:t>
            </a:r>
            <a:r>
              <a:rPr lang="en-US" sz="2100" dirty="0" err="1" smtClean="0"/>
              <a:t>arteriovenous</a:t>
            </a:r>
            <a:r>
              <a:rPr lang="en-US" sz="2100" dirty="0" smtClean="0"/>
              <a:t> fistulae. </a:t>
            </a:r>
          </a:p>
          <a:p>
            <a:r>
              <a:rPr lang="en-US" sz="2100" b="1" dirty="0" smtClean="0"/>
              <a:t>MRI scans </a:t>
            </a:r>
            <a:r>
              <a:rPr lang="en-US" sz="2100" dirty="0" smtClean="0"/>
              <a:t>are effective for visualizing the extent of tissue overgrowth of lesions and infiltration. </a:t>
            </a:r>
          </a:p>
          <a:p>
            <a:r>
              <a:rPr lang="en-US" sz="2100" b="1" dirty="0" smtClean="0"/>
              <a:t>X‐rays</a:t>
            </a:r>
            <a:r>
              <a:rPr lang="en-US" sz="2100" dirty="0" smtClean="0"/>
              <a:t> may show increased thickness or abnormal density of the affected soft tissue and </a:t>
            </a:r>
            <a:r>
              <a:rPr lang="en-US" sz="2100" dirty="0" err="1" smtClean="0"/>
              <a:t>phleboliths</a:t>
            </a:r>
            <a:r>
              <a:rPr lang="en-US" sz="2100" dirty="0" smtClean="0"/>
              <a:t>. </a:t>
            </a:r>
          </a:p>
          <a:p>
            <a:r>
              <a:rPr lang="en-US" sz="2100" b="1" dirty="0" err="1" smtClean="0"/>
              <a:t>Venograms</a:t>
            </a:r>
            <a:r>
              <a:rPr lang="en-US" sz="2100" dirty="0" smtClean="0"/>
              <a:t> may be required to delineate the venous abnormality and to exclude deep vein agenesis.</a:t>
            </a:r>
            <a:endParaRPr lang="en-US" sz="21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371600" y="228600"/>
            <a:ext cx="4752218" cy="6303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Parkes</a:t>
            </a:r>
            <a:r>
              <a:rPr lang="en-US" dirty="0" smtClean="0"/>
              <a:t> Weber syndrome</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 combined vascular malformation, similar to KTS, characterized by an </a:t>
            </a:r>
            <a:r>
              <a:rPr lang="en-US" dirty="0" err="1" smtClean="0"/>
              <a:t>arteriovenous</a:t>
            </a:r>
            <a:r>
              <a:rPr lang="en-US" dirty="0" smtClean="0"/>
              <a:t> fistula with varicosities and hypertrophy of the affected extremity. </a:t>
            </a:r>
          </a:p>
          <a:p>
            <a:r>
              <a:rPr lang="en-US" dirty="0" smtClean="0"/>
              <a:t>It differs from KTS because of the presence of the </a:t>
            </a:r>
            <a:r>
              <a:rPr lang="en-US" dirty="0" err="1" smtClean="0"/>
              <a:t>arteriovenous</a:t>
            </a:r>
            <a:r>
              <a:rPr lang="en-US" dirty="0" smtClean="0"/>
              <a:t> fistula and the absence of the following associations: </a:t>
            </a:r>
          </a:p>
          <a:p>
            <a:r>
              <a:rPr lang="en-US" dirty="0" smtClean="0"/>
              <a:t>an overlying vascular </a:t>
            </a:r>
            <a:r>
              <a:rPr lang="en-US" dirty="0" err="1" smtClean="0"/>
              <a:t>naevus</a:t>
            </a:r>
            <a:r>
              <a:rPr lang="en-US" dirty="0" smtClean="0"/>
              <a:t>, </a:t>
            </a:r>
          </a:p>
          <a:p>
            <a:r>
              <a:rPr lang="en-US" dirty="0" smtClean="0"/>
              <a:t>a marginal vein malformation and lymphatic malformations. </a:t>
            </a:r>
          </a:p>
          <a:p>
            <a:r>
              <a:rPr lang="en-US" dirty="0" smtClean="0"/>
              <a:t>The musculoskeletal involvement is often less prominent than in KTS</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Incidence and prevalence </a:t>
            </a:r>
          </a:p>
          <a:p>
            <a:r>
              <a:rPr lang="en-US" dirty="0" smtClean="0"/>
              <a:t>This is a rare condition but the prevalence is unknown. </a:t>
            </a:r>
          </a:p>
          <a:p>
            <a:r>
              <a:rPr lang="en-US" b="1" dirty="0" smtClean="0"/>
              <a:t>Age </a:t>
            </a:r>
            <a:r>
              <a:rPr lang="en-US" dirty="0" smtClean="0"/>
              <a:t>It is present from birth. </a:t>
            </a:r>
          </a:p>
          <a:p>
            <a:r>
              <a:rPr lang="en-US" b="1" dirty="0" smtClean="0"/>
              <a:t>Sex </a:t>
            </a:r>
            <a:r>
              <a:rPr lang="en-US" dirty="0" smtClean="0"/>
              <a:t>The condition is equal in males and females. </a:t>
            </a:r>
          </a:p>
          <a:p>
            <a:r>
              <a:rPr lang="en-US" b="1" dirty="0" smtClean="0"/>
              <a:t>Ethnicity</a:t>
            </a:r>
            <a:r>
              <a:rPr lang="en-US" dirty="0" smtClean="0"/>
              <a:t> </a:t>
            </a:r>
          </a:p>
          <a:p>
            <a:r>
              <a:rPr lang="en-US" dirty="0" smtClean="0"/>
              <a:t>There is no known racial predilection</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lstStyle/>
          <a:p>
            <a:r>
              <a:rPr lang="en-US" dirty="0" smtClean="0"/>
              <a:t>The pathogenesis is not fully understood. </a:t>
            </a:r>
          </a:p>
          <a:p>
            <a:r>
              <a:rPr lang="en-US" dirty="0" smtClean="0"/>
              <a:t>The pathology of the </a:t>
            </a:r>
            <a:r>
              <a:rPr lang="en-US" dirty="0" err="1" smtClean="0"/>
              <a:t>arteriovenous</a:t>
            </a:r>
            <a:r>
              <a:rPr lang="en-US" dirty="0" smtClean="0"/>
              <a:t> malformation is described under </a:t>
            </a:r>
            <a:r>
              <a:rPr lang="en-US" dirty="0" err="1" smtClean="0"/>
              <a:t>arteriovenous</a:t>
            </a:r>
            <a:r>
              <a:rPr lang="en-US" dirty="0" smtClean="0"/>
              <a:t> malformations above</a:t>
            </a:r>
          </a:p>
          <a:p>
            <a:r>
              <a:rPr lang="en-US" b="1" dirty="0" smtClean="0"/>
              <a:t>Genetics </a:t>
            </a:r>
          </a:p>
          <a:p>
            <a:r>
              <a:rPr lang="en-US" dirty="0" smtClean="0"/>
              <a:t>Most cases are sporadic.</a:t>
            </a:r>
          </a:p>
          <a:p>
            <a:r>
              <a:rPr lang="en-US" dirty="0" smtClean="0"/>
              <a:t>A mutation in the gene RASA1 has been identified on chromosome 5q in families with capillary malformations associated with </a:t>
            </a:r>
            <a:r>
              <a:rPr lang="en-US" dirty="0" err="1" smtClean="0"/>
              <a:t>arteriovenous</a:t>
            </a:r>
            <a:r>
              <a:rPr lang="en-US" dirty="0" smtClean="0"/>
              <a:t> malformations</a:t>
            </a: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endParaRPr lang="en-US" dirty="0"/>
          </a:p>
        </p:txBody>
      </p:sp>
      <p:sp>
        <p:nvSpPr>
          <p:cNvPr id="3" name="Content Placeholder 2"/>
          <p:cNvSpPr>
            <a:spLocks noGrp="1"/>
          </p:cNvSpPr>
          <p:nvPr>
            <p:ph idx="1"/>
          </p:nvPr>
        </p:nvSpPr>
        <p:spPr>
          <a:xfrm>
            <a:off x="457200" y="762000"/>
            <a:ext cx="7239000" cy="5867400"/>
          </a:xfrm>
        </p:spPr>
        <p:txBody>
          <a:bodyPr>
            <a:normAutofit fontScale="85000" lnSpcReduction="20000"/>
          </a:bodyPr>
          <a:lstStyle/>
          <a:p>
            <a:r>
              <a:rPr lang="en-US" b="1" dirty="0" smtClean="0"/>
              <a:t>History</a:t>
            </a:r>
            <a:r>
              <a:rPr lang="en-US" dirty="0" smtClean="0"/>
              <a:t> </a:t>
            </a:r>
          </a:p>
          <a:p>
            <a:r>
              <a:rPr lang="en-US" dirty="0" smtClean="0"/>
              <a:t>Over 70% occur on the lower limb but </a:t>
            </a:r>
            <a:r>
              <a:rPr lang="en-US" dirty="0" err="1" smtClean="0"/>
              <a:t>Parkes</a:t>
            </a:r>
            <a:r>
              <a:rPr lang="en-US" dirty="0" smtClean="0"/>
              <a:t> Weber syndrome can involve the upper limb and the head and neck. </a:t>
            </a:r>
          </a:p>
          <a:p>
            <a:r>
              <a:rPr lang="en-US" dirty="0" smtClean="0"/>
              <a:t>The tissue overgrowth leads to limb enlargement that continues past puberty and gets progressively worse. </a:t>
            </a:r>
          </a:p>
          <a:p>
            <a:r>
              <a:rPr lang="en-US" dirty="0" smtClean="0"/>
              <a:t>There is frequently bone involvement rather than just soft‐tissue overgrowth. </a:t>
            </a:r>
          </a:p>
          <a:p>
            <a:r>
              <a:rPr lang="en-US" dirty="0" smtClean="0"/>
              <a:t>The </a:t>
            </a:r>
            <a:r>
              <a:rPr lang="en-US" dirty="0" err="1" smtClean="0"/>
              <a:t>arteriovenous</a:t>
            </a:r>
            <a:r>
              <a:rPr lang="en-US" dirty="0" smtClean="0"/>
              <a:t> malformation may not appear until puberty or after trauma.</a:t>
            </a:r>
          </a:p>
          <a:p>
            <a:r>
              <a:rPr lang="en-US" dirty="0" smtClean="0"/>
              <a:t> </a:t>
            </a:r>
            <a:r>
              <a:rPr lang="en-US" b="1" dirty="0" smtClean="0"/>
              <a:t>Presentation</a:t>
            </a:r>
            <a:r>
              <a:rPr lang="en-US" dirty="0" smtClean="0"/>
              <a:t> </a:t>
            </a:r>
          </a:p>
          <a:p>
            <a:r>
              <a:rPr lang="en-US" dirty="0" smtClean="0"/>
              <a:t>An obvious </a:t>
            </a:r>
            <a:r>
              <a:rPr lang="en-US" dirty="0" err="1" smtClean="0"/>
              <a:t>pulsatile</a:t>
            </a:r>
            <a:r>
              <a:rPr lang="en-US" dirty="0" smtClean="0"/>
              <a:t> swelling may be visible with discoloration of the overlying skin and large veins radiating from it. </a:t>
            </a:r>
          </a:p>
          <a:p>
            <a:r>
              <a:rPr lang="en-US" dirty="0" smtClean="0"/>
              <a:t>The overlying skin feels warm; there are prominent vessels with a possible palpable thrill. </a:t>
            </a:r>
          </a:p>
          <a:p>
            <a:r>
              <a:rPr lang="en-US" dirty="0" smtClean="0"/>
              <a:t>Auscultation of the lesion should detect a machinery murmur. There may be obvious asymmetry of the affected limbs.</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endParaRPr lang="en-US" dirty="0"/>
          </a:p>
        </p:txBody>
      </p:sp>
      <p:sp>
        <p:nvSpPr>
          <p:cNvPr id="3" name="Content Placeholder 2"/>
          <p:cNvSpPr>
            <a:spLocks noGrp="1"/>
          </p:cNvSpPr>
          <p:nvPr>
            <p:ph idx="1"/>
          </p:nvPr>
        </p:nvSpPr>
        <p:spPr>
          <a:xfrm>
            <a:off x="457200" y="1143000"/>
            <a:ext cx="7239000" cy="5312736"/>
          </a:xfrm>
        </p:spPr>
        <p:txBody>
          <a:bodyPr>
            <a:normAutofit/>
          </a:bodyPr>
          <a:lstStyle/>
          <a:p>
            <a:r>
              <a:rPr lang="en-US" b="1" dirty="0" smtClean="0"/>
              <a:t>Clinical variants </a:t>
            </a:r>
          </a:p>
          <a:p>
            <a:r>
              <a:rPr lang="en-US" dirty="0" smtClean="0"/>
              <a:t>• Capillary malformation – </a:t>
            </a:r>
            <a:r>
              <a:rPr lang="en-US" dirty="0" err="1" smtClean="0"/>
              <a:t>arteriovenous</a:t>
            </a:r>
            <a:r>
              <a:rPr lang="en-US" dirty="0" smtClean="0"/>
              <a:t> malformation, a new clinical and genetic disorder caused by RASA1 mutations. </a:t>
            </a:r>
          </a:p>
          <a:p>
            <a:r>
              <a:rPr lang="en-US" dirty="0" smtClean="0"/>
              <a:t>• Cloves syndrome congenital </a:t>
            </a:r>
            <a:r>
              <a:rPr lang="en-US" dirty="0" err="1" smtClean="0"/>
              <a:t>lipomatous</a:t>
            </a:r>
            <a:r>
              <a:rPr lang="en-US" dirty="0" smtClean="0"/>
              <a:t> overgrowth, vascular malformations, epidermal </a:t>
            </a:r>
            <a:r>
              <a:rPr lang="en-US" dirty="0" err="1" smtClean="0"/>
              <a:t>naevi</a:t>
            </a:r>
            <a:r>
              <a:rPr lang="en-US" dirty="0" smtClean="0"/>
              <a:t> and scoliosis, seizures and spinal and skeletal abnormalities. </a:t>
            </a:r>
          </a:p>
          <a:p>
            <a:r>
              <a:rPr lang="en-US" b="1" dirty="0" smtClean="0"/>
              <a:t>Differential diagnosis </a:t>
            </a:r>
          </a:p>
          <a:p>
            <a:r>
              <a:rPr lang="en-US" dirty="0" smtClean="0"/>
              <a:t>• </a:t>
            </a:r>
            <a:r>
              <a:rPr lang="en-US" dirty="0" err="1" smtClean="0"/>
              <a:t>Klippel–Trenaunay</a:t>
            </a:r>
            <a:r>
              <a:rPr lang="en-US" dirty="0" smtClean="0"/>
              <a:t> syndrome. </a:t>
            </a:r>
          </a:p>
          <a:p>
            <a:r>
              <a:rPr lang="en-US" dirty="0" smtClean="0"/>
              <a:t>• Proteus syndrome.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Predisposing factors </a:t>
            </a:r>
          </a:p>
          <a:p>
            <a:r>
              <a:rPr lang="en-US" dirty="0" smtClean="0"/>
              <a:t>The </a:t>
            </a:r>
            <a:r>
              <a:rPr lang="en-US" dirty="0" err="1" smtClean="0"/>
              <a:t>aetiology</a:t>
            </a:r>
            <a:r>
              <a:rPr lang="en-US" dirty="0" smtClean="0"/>
              <a:t> of this condition is unknown although tobacco addiction is invariably a major contributing factor, and a failure to overcome this addiction is associated with progressive occlusion of the vessels</a:t>
            </a:r>
          </a:p>
          <a:p>
            <a:r>
              <a:rPr lang="en-US" b="1" dirty="0" smtClean="0"/>
              <a:t>Pathology</a:t>
            </a:r>
            <a:r>
              <a:rPr lang="en-US" dirty="0" smtClean="0"/>
              <a:t> </a:t>
            </a:r>
          </a:p>
          <a:p>
            <a:r>
              <a:rPr lang="en-US" dirty="0" smtClean="0"/>
              <a:t>Circulating </a:t>
            </a:r>
            <a:r>
              <a:rPr lang="en-US" dirty="0" err="1" smtClean="0"/>
              <a:t>autoantibodies</a:t>
            </a:r>
            <a:r>
              <a:rPr lang="en-US" dirty="0" smtClean="0"/>
              <a:t> have been </a:t>
            </a:r>
            <a:r>
              <a:rPr lang="en-US" dirty="0" err="1" smtClean="0"/>
              <a:t>identifi</a:t>
            </a:r>
            <a:r>
              <a:rPr lang="en-US" dirty="0" smtClean="0"/>
              <a:t> </a:t>
            </a:r>
            <a:r>
              <a:rPr lang="en-US" dirty="0" err="1" smtClean="0"/>
              <a:t>ed</a:t>
            </a:r>
            <a:r>
              <a:rPr lang="en-US" dirty="0" smtClean="0"/>
              <a:t>, in particular </a:t>
            </a:r>
            <a:r>
              <a:rPr lang="en-US" dirty="0" err="1" smtClean="0"/>
              <a:t>antiendothelial</a:t>
            </a:r>
            <a:r>
              <a:rPr lang="en-US" dirty="0" smtClean="0"/>
              <a:t> cell antibodies are present in high </a:t>
            </a:r>
            <a:r>
              <a:rPr lang="en-US" dirty="0" err="1" smtClean="0"/>
              <a:t>titre</a:t>
            </a:r>
            <a:r>
              <a:rPr lang="en-US" dirty="0" smtClean="0"/>
              <a:t> in active disease. </a:t>
            </a:r>
          </a:p>
          <a:p>
            <a:r>
              <a:rPr lang="en-US" dirty="0" smtClean="0"/>
              <a:t>Antibodies have a pathogenic role and can be used to monitor disease activity. The full thickness of the vessel wall is invaded by lymphocytes, </a:t>
            </a:r>
            <a:r>
              <a:rPr lang="en-US" dirty="0" err="1" smtClean="0"/>
              <a:t>eosinophils</a:t>
            </a:r>
            <a:r>
              <a:rPr lang="en-US" dirty="0" smtClean="0"/>
              <a:t>, plasma cells and </a:t>
            </a:r>
            <a:r>
              <a:rPr lang="en-US" dirty="0" err="1" smtClean="0"/>
              <a:t>monocytes</a:t>
            </a:r>
            <a:r>
              <a:rPr lang="en-US" dirty="0" smtClean="0"/>
              <a:t> which disrupt the internal elastic lamina.</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5236536"/>
          </a:xfrm>
        </p:spPr>
        <p:txBody>
          <a:bodyPr/>
          <a:lstStyle/>
          <a:p>
            <a:r>
              <a:rPr lang="en-US" b="1" dirty="0" smtClean="0"/>
              <a:t>Classification of severity </a:t>
            </a:r>
          </a:p>
          <a:p>
            <a:r>
              <a:rPr lang="en-US" dirty="0" smtClean="0"/>
              <a:t>The classification of the severity of </a:t>
            </a:r>
            <a:r>
              <a:rPr lang="en-US" dirty="0" err="1" smtClean="0"/>
              <a:t>arteriovenous</a:t>
            </a:r>
            <a:r>
              <a:rPr lang="en-US" dirty="0" smtClean="0"/>
              <a:t> malformations is described</a:t>
            </a:r>
          </a:p>
          <a:p>
            <a:r>
              <a:rPr lang="en-US" b="1" dirty="0" smtClean="0"/>
              <a:t>Complications and co‐morbidities </a:t>
            </a:r>
          </a:p>
          <a:p>
            <a:r>
              <a:rPr lang="en-US" dirty="0" smtClean="0"/>
              <a:t>The main risks are complications of the </a:t>
            </a:r>
            <a:r>
              <a:rPr lang="en-US" dirty="0" err="1" smtClean="0"/>
              <a:t>arteriovenous</a:t>
            </a:r>
            <a:r>
              <a:rPr lang="en-US" dirty="0" smtClean="0"/>
              <a:t> fistula such as tissue </a:t>
            </a:r>
            <a:r>
              <a:rPr lang="en-US" dirty="0" err="1" smtClean="0"/>
              <a:t>ischaemia</a:t>
            </a:r>
            <a:r>
              <a:rPr lang="en-US" dirty="0" smtClean="0"/>
              <a:t> and high output cardiac failure. </a:t>
            </a:r>
          </a:p>
          <a:p>
            <a:r>
              <a:rPr lang="en-US" b="1" dirty="0" smtClean="0"/>
              <a:t>Disease course and prognosis </a:t>
            </a:r>
          </a:p>
          <a:p>
            <a:r>
              <a:rPr lang="en-US" dirty="0" smtClean="0"/>
              <a:t>This is dependent on type, location and severity of the </a:t>
            </a:r>
            <a:r>
              <a:rPr lang="en-US" dirty="0" err="1" smtClean="0"/>
              <a:t>arteriovenous</a:t>
            </a:r>
            <a:r>
              <a:rPr lang="en-US" dirty="0" smtClean="0"/>
              <a:t> malformation.</a:t>
            </a:r>
          </a:p>
          <a:p>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To confirm the diagnosis and monitor the response to treatment. </a:t>
            </a:r>
          </a:p>
          <a:p>
            <a:r>
              <a:rPr lang="en-US" dirty="0" smtClean="0"/>
              <a:t>Ultrasound with </a:t>
            </a:r>
            <a:r>
              <a:rPr lang="en-US" dirty="0" err="1" smtClean="0"/>
              <a:t>colour</a:t>
            </a:r>
            <a:r>
              <a:rPr lang="en-US" dirty="0" smtClean="0"/>
              <a:t> Doppler examination which shows low‐resistance high‐velocity arterial flow, with high diastolic flux, and </a:t>
            </a:r>
            <a:r>
              <a:rPr lang="en-US" dirty="0" err="1" smtClean="0"/>
              <a:t>pulsatile</a:t>
            </a:r>
            <a:r>
              <a:rPr lang="en-US" dirty="0" smtClean="0"/>
              <a:t> venous flow below the baseline and </a:t>
            </a:r>
            <a:r>
              <a:rPr lang="en-US" dirty="0" err="1" smtClean="0"/>
              <a:t>arteriovenous</a:t>
            </a:r>
            <a:r>
              <a:rPr lang="en-US" dirty="0" smtClean="0"/>
              <a:t> shunting within tortuous vessels. </a:t>
            </a:r>
          </a:p>
          <a:p>
            <a:r>
              <a:rPr lang="en-US" b="1" dirty="0" smtClean="0"/>
              <a:t>To evaluate the extent of the </a:t>
            </a:r>
            <a:r>
              <a:rPr lang="en-US" b="1" dirty="0" err="1" smtClean="0"/>
              <a:t>arteriovenous</a:t>
            </a:r>
            <a:r>
              <a:rPr lang="en-US" b="1" dirty="0" smtClean="0"/>
              <a:t> malformation</a:t>
            </a:r>
            <a:r>
              <a:rPr lang="en-US" dirty="0" smtClean="0"/>
              <a:t>. </a:t>
            </a:r>
          </a:p>
          <a:p>
            <a:r>
              <a:rPr lang="en-US" dirty="0" smtClean="0"/>
              <a:t>MRI and MRA demonstrate a collection of vascular flow voids which are the fast‐flow vessels that do not enhance with contrast (no </a:t>
            </a:r>
            <a:r>
              <a:rPr lang="en-US" dirty="0" err="1" smtClean="0"/>
              <a:t>tumour</a:t>
            </a:r>
            <a:r>
              <a:rPr lang="en-US" dirty="0" smtClean="0"/>
              <a:t> aspect). </a:t>
            </a:r>
          </a:p>
          <a:p>
            <a:r>
              <a:rPr lang="en-US" dirty="0" smtClean="0"/>
              <a:t>The </a:t>
            </a:r>
            <a:r>
              <a:rPr lang="en-US" dirty="0" err="1" smtClean="0"/>
              <a:t>arteriovenous</a:t>
            </a:r>
            <a:r>
              <a:rPr lang="en-US" dirty="0" smtClean="0"/>
              <a:t> malformation and its network can be delineated.</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A multidisciplinary approach is essential with specialist vascular surgeons, invasive radiologists and </a:t>
            </a:r>
            <a:r>
              <a:rPr lang="en-US" dirty="0" err="1" smtClean="0"/>
              <a:t>paediatricians</a:t>
            </a:r>
            <a:r>
              <a:rPr lang="en-US" dirty="0" smtClean="0"/>
              <a:t> where appropriate. </a:t>
            </a:r>
          </a:p>
          <a:p>
            <a:r>
              <a:rPr lang="en-US" dirty="0" smtClean="0"/>
              <a:t>Management is challenging. </a:t>
            </a:r>
          </a:p>
          <a:p>
            <a:r>
              <a:rPr lang="en-US" dirty="0" smtClean="0"/>
              <a:t>Treatment is frequently palliative. </a:t>
            </a:r>
          </a:p>
          <a:p>
            <a:r>
              <a:rPr lang="en-US" dirty="0" err="1" smtClean="0"/>
              <a:t>Sclerotherapy</a:t>
            </a:r>
            <a:r>
              <a:rPr lang="en-US" dirty="0" smtClean="0"/>
              <a:t>, </a:t>
            </a:r>
            <a:r>
              <a:rPr lang="en-US" dirty="0" err="1" smtClean="0"/>
              <a:t>embolization</a:t>
            </a:r>
            <a:r>
              <a:rPr lang="en-US" dirty="0" smtClean="0"/>
              <a:t> and surgery are all options. </a:t>
            </a:r>
          </a:p>
          <a:p>
            <a:r>
              <a:rPr lang="en-US" dirty="0" smtClean="0"/>
              <a:t>Orthotics and compression garments may help with limb involvement.</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VENOUS DISORDERS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thrombosis</a:t>
            </a:r>
            <a:endParaRPr lang="en-US" dirty="0"/>
          </a:p>
        </p:txBody>
      </p:sp>
      <p:sp>
        <p:nvSpPr>
          <p:cNvPr id="3" name="Content Placeholder 2"/>
          <p:cNvSpPr>
            <a:spLocks noGrp="1"/>
          </p:cNvSpPr>
          <p:nvPr>
            <p:ph idx="1"/>
          </p:nvPr>
        </p:nvSpPr>
        <p:spPr/>
        <p:txBody>
          <a:bodyPr>
            <a:normAutofit fontScale="92500"/>
          </a:bodyPr>
          <a:lstStyle/>
          <a:p>
            <a:r>
              <a:rPr lang="en-US" sz="2800" b="1" dirty="0" smtClean="0"/>
              <a:t>Deep‐vein thrombosis</a:t>
            </a:r>
          </a:p>
          <a:p>
            <a:r>
              <a:rPr lang="en-US" sz="2400" b="1" dirty="0" smtClean="0"/>
              <a:t>Introduction and general description </a:t>
            </a:r>
          </a:p>
          <a:p>
            <a:r>
              <a:rPr lang="en-US" sz="2400" dirty="0" smtClean="0"/>
              <a:t>A deep‐vein thrombosis (DVT) is a blood clot that forms within the deep veins usually of the leg but can occur in the veins of the arms and in the mesenteric and cerebral veins</a:t>
            </a:r>
            <a:endParaRPr lang="en-US" sz="2400" b="1" dirty="0" smtClean="0"/>
          </a:p>
          <a:p>
            <a:r>
              <a:rPr lang="en-US" sz="2400" dirty="0" smtClean="0"/>
              <a:t>Deep‐vein thrombosis is part of the venous thromboembolism disorders which represent the third most common cause of death from cardiovascular disease after heart attacks and stroke. </a:t>
            </a:r>
          </a:p>
          <a:p>
            <a:r>
              <a:rPr lang="en-US" sz="2400" dirty="0" smtClean="0"/>
              <a:t>Even in patients who do not get pulmonary emboli recurrent thrombosis and ‘post‐thrombotic syndrome’ are a major cause of morbidity.</a:t>
            </a:r>
            <a:endParaRPr lang="en-US" sz="2400" b="1"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and prevalence</a:t>
            </a:r>
            <a:endParaRPr lang="en-US" dirty="0"/>
          </a:p>
        </p:txBody>
      </p:sp>
      <p:sp>
        <p:nvSpPr>
          <p:cNvPr id="3" name="Content Placeholder 2"/>
          <p:cNvSpPr>
            <a:spLocks noGrp="1"/>
          </p:cNvSpPr>
          <p:nvPr>
            <p:ph idx="1"/>
          </p:nvPr>
        </p:nvSpPr>
        <p:spPr/>
        <p:txBody>
          <a:bodyPr>
            <a:normAutofit fontScale="92500"/>
          </a:bodyPr>
          <a:lstStyle/>
          <a:p>
            <a:r>
              <a:rPr lang="en-US" dirty="0" smtClean="0"/>
              <a:t>Deep‐vein thrombosis and pulmonary emboli are common and often ‘silent’ and thus go undiagnosed or are only picked up at autopsy. </a:t>
            </a:r>
          </a:p>
          <a:p>
            <a:r>
              <a:rPr lang="en-US" dirty="0" smtClean="0"/>
              <a:t>Therefore their incidence and prevalence is often underestimated. It is thought the annual incidence of DVT is 80 cases per 100 000 with a prevalence of lower limb DVT of 1 case per 1000 population. </a:t>
            </a:r>
          </a:p>
          <a:p>
            <a:r>
              <a:rPr lang="en-US" dirty="0" smtClean="0"/>
              <a:t>Annually in the USA, more than 200 000 people develop venous thrombosis; of those, 50 000 cases are complicated by pulmonary embolism</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Age</a:t>
            </a:r>
            <a:r>
              <a:rPr lang="en-US" dirty="0" smtClean="0"/>
              <a:t> </a:t>
            </a:r>
          </a:p>
          <a:p>
            <a:r>
              <a:rPr lang="en-US" dirty="0" smtClean="0"/>
              <a:t>Deep‐vein thrombosis is rare in children and the risk increases with age, most occurring in the over 40s. </a:t>
            </a:r>
          </a:p>
          <a:p>
            <a:r>
              <a:rPr lang="en-US" b="1" dirty="0" smtClean="0"/>
              <a:t>Sex</a:t>
            </a:r>
            <a:r>
              <a:rPr lang="en-US" dirty="0" smtClean="0"/>
              <a:t> </a:t>
            </a:r>
          </a:p>
          <a:p>
            <a:r>
              <a:rPr lang="en-US" dirty="0" smtClean="0"/>
              <a:t>There is no consensus about whether there is a sexual bias in the incidence of DVT. </a:t>
            </a:r>
          </a:p>
          <a:p>
            <a:r>
              <a:rPr lang="en-US" b="1" dirty="0" smtClean="0"/>
              <a:t>Ethnicity</a:t>
            </a:r>
            <a:r>
              <a:rPr lang="en-US" dirty="0" smtClean="0"/>
              <a:t> </a:t>
            </a:r>
          </a:p>
          <a:p>
            <a:r>
              <a:rPr lang="en-US" dirty="0" smtClean="0"/>
              <a:t>There is evidence from the USA that there is an increased incidence of DVT and an increased risk of complications in African Americans and white people when compared to Hispanics and Asians</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323773" y="228600"/>
            <a:ext cx="4772228" cy="6595042"/>
          </a:xfrm>
          <a:prstGeom prst="rect">
            <a:avLst/>
          </a:prstGeom>
          <a:noFill/>
          <a:ln w="9525">
            <a:noFill/>
            <a:miter lim="800000"/>
            <a:headEnd/>
            <a:tailEnd/>
          </a:ln>
          <a:effec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err="1" smtClean="0"/>
              <a:t>Pathophysiology</a:t>
            </a:r>
            <a:endParaRPr lang="en-US" dirty="0"/>
          </a:p>
        </p:txBody>
      </p:sp>
      <p:sp>
        <p:nvSpPr>
          <p:cNvPr id="3" name="Content Placeholder 2"/>
          <p:cNvSpPr>
            <a:spLocks noGrp="1"/>
          </p:cNvSpPr>
          <p:nvPr>
            <p:ph idx="1"/>
          </p:nvPr>
        </p:nvSpPr>
        <p:spPr>
          <a:xfrm>
            <a:off x="457200" y="1371600"/>
            <a:ext cx="7239000" cy="5084136"/>
          </a:xfrm>
        </p:spPr>
        <p:txBody>
          <a:bodyPr>
            <a:normAutofit fontScale="92500" lnSpcReduction="10000"/>
          </a:bodyPr>
          <a:lstStyle/>
          <a:p>
            <a:r>
              <a:rPr lang="en-US" b="1" dirty="0" smtClean="0"/>
              <a:t>Pathology</a:t>
            </a:r>
            <a:r>
              <a:rPr lang="en-US" dirty="0" smtClean="0"/>
              <a:t> </a:t>
            </a:r>
          </a:p>
          <a:p>
            <a:r>
              <a:rPr lang="en-US" dirty="0" smtClean="0"/>
              <a:t>In 1856, Virchow postulated that the main causes of thrombus formation were damage to the vessel wall, alterations in blood flow and </a:t>
            </a:r>
            <a:r>
              <a:rPr lang="en-US" dirty="0" err="1" smtClean="0"/>
              <a:t>hypercoagulability</a:t>
            </a:r>
            <a:r>
              <a:rPr lang="en-US" dirty="0" smtClean="0"/>
              <a:t>. </a:t>
            </a:r>
          </a:p>
          <a:p>
            <a:r>
              <a:rPr lang="en-US" dirty="0" smtClean="0"/>
              <a:t>This is called </a:t>
            </a:r>
            <a:r>
              <a:rPr lang="en-US" b="1" dirty="0" smtClean="0"/>
              <a:t>‘Virchow’s triad’ </a:t>
            </a:r>
            <a:r>
              <a:rPr lang="en-US" dirty="0" smtClean="0"/>
              <a:t>and is still valid today. </a:t>
            </a:r>
          </a:p>
          <a:p>
            <a:r>
              <a:rPr lang="en-US" dirty="0" smtClean="0"/>
              <a:t>Maintenance of the fluidity and circulation of the blood and its ability to </a:t>
            </a:r>
            <a:r>
              <a:rPr lang="en-US" dirty="0" err="1" smtClean="0"/>
              <a:t>thrombose</a:t>
            </a:r>
            <a:r>
              <a:rPr lang="en-US" dirty="0" smtClean="0"/>
              <a:t> are essential for the maintenance of life and are governed by extremely complex homeostatic mechanisms. </a:t>
            </a:r>
          </a:p>
          <a:p>
            <a:r>
              <a:rPr lang="en-US" dirty="0" smtClean="0"/>
              <a:t>Thrombosis is a protective mechanism which prevents loss of blood and seals off damaged blood vessels.</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65760"/>
          </a:xfrm>
        </p:spPr>
        <p:txBody>
          <a:bodyPr>
            <a:normAutofit fontScale="90000"/>
          </a:bodyPr>
          <a:lstStyle/>
          <a:p>
            <a:endParaRPr lang="en-US" dirty="0"/>
          </a:p>
        </p:txBody>
      </p:sp>
      <p:sp>
        <p:nvSpPr>
          <p:cNvPr id="3" name="Content Placeholder 2"/>
          <p:cNvSpPr>
            <a:spLocks noGrp="1"/>
          </p:cNvSpPr>
          <p:nvPr>
            <p:ph idx="1"/>
          </p:nvPr>
        </p:nvSpPr>
        <p:spPr>
          <a:xfrm>
            <a:off x="457200" y="914400"/>
            <a:ext cx="7239000" cy="5541336"/>
          </a:xfrm>
        </p:spPr>
        <p:txBody>
          <a:bodyPr>
            <a:normAutofit fontScale="92500" lnSpcReduction="20000"/>
          </a:bodyPr>
          <a:lstStyle/>
          <a:p>
            <a:r>
              <a:rPr lang="en-US" dirty="0" err="1" smtClean="0"/>
              <a:t>Fibrinolysis</a:t>
            </a:r>
            <a:r>
              <a:rPr lang="en-US" dirty="0" smtClean="0"/>
              <a:t> counteracts or stabilizes the thrombosis. </a:t>
            </a:r>
          </a:p>
          <a:p>
            <a:r>
              <a:rPr lang="en-US" dirty="0" smtClean="0"/>
              <a:t>The triggers of venous thrombosis are frequently </a:t>
            </a:r>
            <a:r>
              <a:rPr lang="en-US" dirty="0" err="1" smtClean="0"/>
              <a:t>multifactorial</a:t>
            </a:r>
            <a:r>
              <a:rPr lang="en-US" dirty="0" smtClean="0"/>
              <a:t>, with the different parts of the Virchow triad contributing in varying degrees in each patient, but all resulting in early thrombus interaction with the endothelium. </a:t>
            </a:r>
          </a:p>
          <a:p>
            <a:r>
              <a:rPr lang="en-US" dirty="0" smtClean="0"/>
              <a:t>This then stimulates local cytokine production and causes leukocyte adhesion to the endothelium, both of which promote venous thrombosis. </a:t>
            </a:r>
          </a:p>
          <a:p>
            <a:r>
              <a:rPr lang="en-US" dirty="0" smtClean="0"/>
              <a:t>Depending on the relative balance between the coagulation and thrombolytic pathways, thrombus propagation occurs. </a:t>
            </a:r>
          </a:p>
          <a:p>
            <a:r>
              <a:rPr lang="en-US" dirty="0" smtClean="0"/>
              <a:t>DVT is commonest in the lower limb below the knee and starts at low‐flow sites, such as the </a:t>
            </a:r>
            <a:r>
              <a:rPr lang="en-US" dirty="0" err="1" smtClean="0"/>
              <a:t>soleal</a:t>
            </a:r>
            <a:r>
              <a:rPr lang="en-US" dirty="0" smtClean="0"/>
              <a:t> sinuses, behind venous valve pockets.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600200" y="304800"/>
            <a:ext cx="4513834" cy="5918994"/>
          </a:xfrm>
          <a:prstGeom prst="rect">
            <a:avLst/>
          </a:prstGeom>
          <a:noFill/>
          <a:ln w="9525">
            <a:noFill/>
            <a:miter lim="800000"/>
            <a:headEnd/>
            <a:tailEnd/>
          </a:ln>
          <a:effec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764536" y="533399"/>
            <a:ext cx="5697312" cy="6019801"/>
          </a:xfrm>
          <a:prstGeom prst="rect">
            <a:avLst/>
          </a:prstGeom>
          <a:noFill/>
          <a:ln w="9525">
            <a:noFill/>
            <a:miter lim="800000"/>
            <a:headEnd/>
            <a:tailEnd/>
          </a:ln>
          <a:effec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2"/>
          <a:srcRect/>
          <a:stretch>
            <a:fillRect/>
          </a:stretch>
        </p:blipFill>
        <p:spPr bwMode="auto">
          <a:xfrm>
            <a:off x="716484" y="457200"/>
            <a:ext cx="5684315" cy="6049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1095729" y="304800"/>
            <a:ext cx="5152671" cy="64443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685800" y="914400"/>
            <a:ext cx="7185343" cy="4648200"/>
          </a:xfrm>
          <a:prstGeom prst="rect">
            <a:avLst/>
          </a:prstGeom>
          <a:noFill/>
          <a:ln w="9525">
            <a:noFill/>
            <a:miter lim="800000"/>
            <a:headEnd/>
            <a:tailEnd/>
          </a:ln>
          <a:effec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533400" y="304800"/>
            <a:ext cx="6084444" cy="58849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Superficial venous thrombosis</a:t>
            </a:r>
            <a:endParaRPr lang="en-US" dirty="0"/>
          </a:p>
        </p:txBody>
      </p:sp>
      <p:sp>
        <p:nvSpPr>
          <p:cNvPr id="3" name="Content Placeholder 2"/>
          <p:cNvSpPr>
            <a:spLocks noGrp="1"/>
          </p:cNvSpPr>
          <p:nvPr>
            <p:ph idx="1"/>
          </p:nvPr>
        </p:nvSpPr>
        <p:spPr/>
        <p:txBody>
          <a:bodyPr/>
          <a:lstStyle/>
          <a:p>
            <a:r>
              <a:rPr lang="en-US" b="1" dirty="0" smtClean="0"/>
              <a:t>Introduction and general description </a:t>
            </a:r>
            <a:r>
              <a:rPr lang="en-US" dirty="0" smtClean="0"/>
              <a:t>Superficial venous thrombosis is an uncomfortable but self‐ limiting condition. </a:t>
            </a:r>
          </a:p>
          <a:p>
            <a:r>
              <a:rPr lang="en-US" dirty="0" smtClean="0"/>
              <a:t>It is often seen on the lower leg associated with varicose veins and in hospitals at the sites on intravenous </a:t>
            </a:r>
            <a:r>
              <a:rPr lang="en-US" dirty="0" err="1" smtClean="0"/>
              <a:t>canulae</a:t>
            </a:r>
            <a:r>
              <a:rPr lang="en-US" dirty="0" smtClean="0"/>
              <a:t>. </a:t>
            </a:r>
          </a:p>
          <a:p>
            <a:r>
              <a:rPr lang="en-US" dirty="0" smtClean="0"/>
              <a:t>However, it can be associated with deep thrombosis and the serious consequences of venous thromboembolism</a:t>
            </a:r>
          </a:p>
          <a:p>
            <a:r>
              <a:rPr lang="en-US" b="1" dirty="0" smtClean="0"/>
              <a:t>Synonyms and inclusions </a:t>
            </a:r>
          </a:p>
          <a:p>
            <a:r>
              <a:rPr lang="en-US" dirty="0" smtClean="0"/>
              <a:t>• Superficial </a:t>
            </a:r>
            <a:r>
              <a:rPr lang="en-US" dirty="0" err="1" smtClean="0"/>
              <a:t>thrombophlebitis</a:t>
            </a: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and prevalence</a:t>
            </a:r>
            <a:endParaRPr lang="en-US" dirty="0"/>
          </a:p>
        </p:txBody>
      </p:sp>
      <p:sp>
        <p:nvSpPr>
          <p:cNvPr id="3" name="Content Placeholder 2"/>
          <p:cNvSpPr>
            <a:spLocks noGrp="1"/>
          </p:cNvSpPr>
          <p:nvPr>
            <p:ph idx="1"/>
          </p:nvPr>
        </p:nvSpPr>
        <p:spPr/>
        <p:txBody>
          <a:bodyPr>
            <a:normAutofit fontScale="92500"/>
          </a:bodyPr>
          <a:lstStyle/>
          <a:p>
            <a:r>
              <a:rPr lang="en-US" dirty="0" smtClean="0"/>
              <a:t>Superficial venous thrombosis is a common condition. </a:t>
            </a:r>
          </a:p>
          <a:p>
            <a:r>
              <a:rPr lang="en-US" dirty="0" smtClean="0"/>
              <a:t>The actual prevalence and incidence is unknown. However, up to 25–35% of all hospitalized patients are thought to experience superficial phlebitis at the site of venous </a:t>
            </a:r>
            <a:r>
              <a:rPr lang="en-US" dirty="0" err="1" smtClean="0"/>
              <a:t>cannulae</a:t>
            </a:r>
            <a:endParaRPr lang="en-US" dirty="0" smtClean="0"/>
          </a:p>
          <a:p>
            <a:r>
              <a:rPr lang="en-US" b="1" dirty="0" smtClean="0"/>
              <a:t>Age </a:t>
            </a:r>
            <a:r>
              <a:rPr lang="en-US" dirty="0" smtClean="0"/>
              <a:t>The mean age of onset is 60. </a:t>
            </a:r>
          </a:p>
          <a:p>
            <a:r>
              <a:rPr lang="en-US" b="1" dirty="0" smtClean="0"/>
              <a:t>Sex</a:t>
            </a:r>
            <a:r>
              <a:rPr lang="en-US" dirty="0" smtClean="0"/>
              <a:t> It is commoner in females (55–70% occurring in women).</a:t>
            </a:r>
          </a:p>
          <a:p>
            <a:r>
              <a:rPr lang="en-US" b="1" dirty="0" smtClean="0"/>
              <a:t>Associated diseases </a:t>
            </a:r>
            <a:r>
              <a:rPr lang="en-US" dirty="0" smtClean="0"/>
              <a:t>Migratory </a:t>
            </a:r>
            <a:r>
              <a:rPr lang="en-US" dirty="0" err="1" smtClean="0"/>
              <a:t>thrombophlebitis</a:t>
            </a:r>
            <a:r>
              <a:rPr lang="en-US" dirty="0" smtClean="0"/>
              <a:t> may be associated with an underlying carcinoma (such as pancreatic cancer) or </a:t>
            </a:r>
            <a:r>
              <a:rPr lang="en-US" dirty="0" err="1" smtClean="0"/>
              <a:t>Behçet</a:t>
            </a:r>
            <a:r>
              <a:rPr lang="en-US" dirty="0" smtClean="0"/>
              <a:t> disease</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239000" cy="594360"/>
          </a:xfrm>
        </p:spPr>
        <p:txBody>
          <a:bodyPr>
            <a:normAutofit/>
          </a:bodyPr>
          <a:lstStyle/>
          <a:p>
            <a:r>
              <a:rPr lang="en-US" sz="3200" dirty="0" err="1" smtClean="0"/>
              <a:t>Pathophysiology</a:t>
            </a:r>
            <a:r>
              <a:rPr lang="en-US" sz="3200" dirty="0" smtClean="0"/>
              <a:t> </a:t>
            </a:r>
            <a:endParaRPr lang="en-US" sz="3200" dirty="0"/>
          </a:p>
        </p:txBody>
      </p:sp>
      <p:sp>
        <p:nvSpPr>
          <p:cNvPr id="3" name="Content Placeholder 2"/>
          <p:cNvSpPr>
            <a:spLocks noGrp="1"/>
          </p:cNvSpPr>
          <p:nvPr>
            <p:ph idx="1"/>
          </p:nvPr>
        </p:nvSpPr>
        <p:spPr>
          <a:xfrm>
            <a:off x="228600" y="838200"/>
            <a:ext cx="7239000" cy="5236536"/>
          </a:xfrm>
        </p:spPr>
        <p:txBody>
          <a:bodyPr>
            <a:noAutofit/>
          </a:bodyPr>
          <a:lstStyle/>
          <a:p>
            <a:r>
              <a:rPr lang="en-US" sz="1900" b="1" dirty="0" smtClean="0"/>
              <a:t>Pathology</a:t>
            </a:r>
            <a:r>
              <a:rPr lang="en-US" sz="1900" dirty="0" smtClean="0"/>
              <a:t>  The pathogenesis is similar to that of DVT though trauma to the vein is thought to be the predominant trigger in the Virchow triad (stasis, increased coagulability and vessel wall injury).</a:t>
            </a:r>
          </a:p>
          <a:p>
            <a:r>
              <a:rPr lang="en-US" sz="1900" dirty="0" smtClean="0"/>
              <a:t> There is an association between superficial venous thrombosis and venous thromboembolism. </a:t>
            </a:r>
          </a:p>
          <a:p>
            <a:r>
              <a:rPr lang="en-US" sz="1900" dirty="0" smtClean="0"/>
              <a:t>Superficial venous thrombosis located in the main trunk of the saphenous vein has the strongest association with venous thromboembolism.</a:t>
            </a:r>
          </a:p>
          <a:p>
            <a:r>
              <a:rPr lang="en-US" sz="1900" dirty="0" smtClean="0"/>
              <a:t> Superficial venous thrombosis usually develops in the lower limbs. In 60–80% of cases, the GSV system is involved, and in 10–20% the SSV system . </a:t>
            </a:r>
          </a:p>
          <a:p>
            <a:r>
              <a:rPr lang="en-US" sz="1900" dirty="0" smtClean="0"/>
              <a:t>The main cause of superficial venous thrombosis of the lower limbs is varicose veins, which are present in 70% of cases .</a:t>
            </a:r>
          </a:p>
          <a:p>
            <a:r>
              <a:rPr lang="en-US" sz="1900" dirty="0" smtClean="0"/>
              <a:t> The main cause of superficial venous thrombosis in the upper limb is iatrogenic, for example intravenous catheters or infusion of drugs such as chemotherapy or heroin.</a:t>
            </a:r>
          </a:p>
          <a:p>
            <a:r>
              <a:rPr lang="en-US" sz="1900" dirty="0" smtClean="0"/>
              <a:t>Mondor disease may also be a form of superficial venous thrombosis. </a:t>
            </a:r>
            <a:endParaRPr lang="en-US" sz="19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219200" y="228600"/>
            <a:ext cx="4681852"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071637" y="1981200"/>
            <a:ext cx="5468400" cy="3733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494233" y="2209800"/>
            <a:ext cx="4357927" cy="3076734"/>
          </a:xfrm>
          <a:prstGeom prst="rect">
            <a:avLst/>
          </a:prstGeom>
          <a:noFill/>
          <a:ln w="9525">
            <a:noFill/>
            <a:miter lim="800000"/>
            <a:headEnd/>
            <a:tailEnd/>
          </a:ln>
          <a:effec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1447800"/>
            <a:ext cx="7657346" cy="4038600"/>
          </a:xfrm>
          <a:prstGeom prst="rect">
            <a:avLst/>
          </a:prstGeom>
          <a:noFill/>
          <a:ln w="9525">
            <a:noFill/>
            <a:miter lim="800000"/>
            <a:headEnd/>
            <a:tailEnd/>
          </a:ln>
          <a:effec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609600" y="381000"/>
            <a:ext cx="6496334" cy="6247841"/>
          </a:xfrm>
          <a:prstGeom prst="rect">
            <a:avLst/>
          </a:prstGeom>
          <a:noFill/>
          <a:ln w="9525">
            <a:noFill/>
            <a:miter lim="800000"/>
            <a:headEnd/>
            <a:tailEnd/>
          </a:ln>
          <a:effec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Thrombophlebitis</a:t>
            </a:r>
            <a:r>
              <a:rPr lang="en-US" dirty="0" smtClean="0"/>
              <a:t> </a:t>
            </a:r>
            <a:r>
              <a:rPr lang="en-US" dirty="0" err="1" smtClean="0"/>
              <a:t>migrans</a:t>
            </a:r>
            <a:endParaRPr lang="en-US" dirty="0"/>
          </a:p>
        </p:txBody>
      </p:sp>
      <p:sp>
        <p:nvSpPr>
          <p:cNvPr id="3" name="Content Placeholder 2"/>
          <p:cNvSpPr>
            <a:spLocks noGrp="1"/>
          </p:cNvSpPr>
          <p:nvPr>
            <p:ph idx="1"/>
          </p:nvPr>
        </p:nvSpPr>
        <p:spPr/>
        <p:txBody>
          <a:bodyPr/>
          <a:lstStyle/>
          <a:p>
            <a:r>
              <a:rPr lang="en-US" b="1" dirty="0" smtClean="0"/>
              <a:t>Introduction and general description</a:t>
            </a:r>
            <a:endParaRPr lang="en-US" dirty="0" smtClean="0"/>
          </a:p>
          <a:p>
            <a:r>
              <a:rPr lang="en-US" dirty="0" smtClean="0"/>
              <a:t>This is a form of superficial venous thrombosis which is recurrent and diffuse affecting the large and small veins throughout the body.</a:t>
            </a:r>
          </a:p>
          <a:p>
            <a:r>
              <a:rPr lang="en-US" dirty="0" smtClean="0"/>
              <a:t>This is a rare disorder which is important because it is often associated with underlying disease such as internal malignancy (Trousseau syndrome), </a:t>
            </a:r>
            <a:r>
              <a:rPr lang="en-US" dirty="0" err="1" smtClean="0"/>
              <a:t>Behçet</a:t>
            </a:r>
            <a:r>
              <a:rPr lang="en-US" dirty="0" smtClean="0"/>
              <a:t> disease and </a:t>
            </a:r>
            <a:r>
              <a:rPr lang="en-US" dirty="0" err="1" smtClean="0"/>
              <a:t>Buerger</a:t>
            </a:r>
            <a:r>
              <a:rPr lang="en-US" dirty="0" smtClean="0"/>
              <a:t> disease.</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Incidence and prevalence </a:t>
            </a:r>
          </a:p>
          <a:p>
            <a:r>
              <a:rPr lang="en-US" dirty="0" smtClean="0"/>
              <a:t>This is not known but it is rare. In one study of 1500 cases of </a:t>
            </a:r>
            <a:r>
              <a:rPr lang="en-US" dirty="0" err="1" smtClean="0"/>
              <a:t>thrombophlebitis</a:t>
            </a:r>
            <a:r>
              <a:rPr lang="en-US" dirty="0" smtClean="0"/>
              <a:t>, 31 of 77 occurring in association with malignancy were of a migratory type.</a:t>
            </a:r>
          </a:p>
          <a:p>
            <a:r>
              <a:rPr lang="en-US" dirty="0" smtClean="0"/>
              <a:t> In this study, carcinomas of the lung and pancreas were the most common sites for the primary </a:t>
            </a:r>
            <a:r>
              <a:rPr lang="en-US" dirty="0" err="1" smtClean="0"/>
              <a:t>tumours</a:t>
            </a:r>
            <a:r>
              <a:rPr lang="en-US" dirty="0" smtClean="0"/>
              <a:t>, although carcinomas of the breast, colon and stomach were also reported.</a:t>
            </a:r>
          </a:p>
          <a:p>
            <a:r>
              <a:rPr lang="en-US" dirty="0" smtClean="0"/>
              <a:t>Other associated diseases are </a:t>
            </a:r>
            <a:r>
              <a:rPr lang="en-US" dirty="0" err="1" smtClean="0"/>
              <a:t>Behçet</a:t>
            </a:r>
            <a:r>
              <a:rPr lang="en-US" dirty="0" smtClean="0"/>
              <a:t> (between 2 and 20% of all cases) and </a:t>
            </a:r>
            <a:r>
              <a:rPr lang="en-US" dirty="0" err="1" smtClean="0"/>
              <a:t>Buerger</a:t>
            </a:r>
            <a:r>
              <a:rPr lang="en-US" dirty="0" smtClean="0"/>
              <a:t> disease (one study found </a:t>
            </a:r>
            <a:r>
              <a:rPr lang="en-US" dirty="0" err="1" smtClean="0"/>
              <a:t>thrombophlebitis</a:t>
            </a:r>
            <a:r>
              <a:rPr lang="en-US" dirty="0" smtClean="0"/>
              <a:t> </a:t>
            </a:r>
            <a:r>
              <a:rPr lang="en-US" dirty="0" err="1" smtClean="0"/>
              <a:t>migrans</a:t>
            </a:r>
            <a:r>
              <a:rPr lang="en-US" dirty="0" smtClean="0"/>
              <a:t> in up to 65.4% of 86 patients). </a:t>
            </a:r>
          </a:p>
          <a:p>
            <a:r>
              <a:rPr lang="en-US" dirty="0" smtClean="0"/>
              <a:t>There is no known gender or racial predilection.</a:t>
            </a: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lstStyle/>
          <a:p>
            <a:r>
              <a:rPr lang="en-US" dirty="0" smtClean="0"/>
              <a:t>This is not fully understood.</a:t>
            </a:r>
          </a:p>
          <a:p>
            <a:r>
              <a:rPr lang="en-US" dirty="0" smtClean="0"/>
              <a:t> As with superficial venous thrombosis, the mechanism is thought to be within the Virchow triad (stasis, increased coagulability and vessel wall injury).</a:t>
            </a:r>
          </a:p>
          <a:p>
            <a:r>
              <a:rPr lang="en-US" dirty="0" smtClean="0"/>
              <a:t>In the </a:t>
            </a:r>
            <a:r>
              <a:rPr lang="en-US" dirty="0" err="1" smtClean="0"/>
              <a:t>thrombophlebitis</a:t>
            </a:r>
            <a:r>
              <a:rPr lang="en-US" dirty="0" smtClean="0"/>
              <a:t> </a:t>
            </a:r>
            <a:r>
              <a:rPr lang="en-US" dirty="0" err="1" smtClean="0"/>
              <a:t>migrans</a:t>
            </a:r>
            <a:r>
              <a:rPr lang="en-US" dirty="0" smtClean="0"/>
              <a:t> associated with malignancy, some have suggested that there is a state of chronic disseminated intravascular coagulation</a:t>
            </a: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History</a:t>
            </a:r>
            <a:r>
              <a:rPr lang="en-US" dirty="0" smtClean="0"/>
              <a:t> </a:t>
            </a:r>
          </a:p>
          <a:p>
            <a:r>
              <a:rPr lang="en-US" dirty="0" smtClean="0"/>
              <a:t>Patients develop crops of painful red lumps and streaks in the skin.</a:t>
            </a:r>
          </a:p>
          <a:p>
            <a:r>
              <a:rPr lang="en-US" dirty="0" smtClean="0"/>
              <a:t>These may resolve and then new ones develop. The lesions appear on the legs, arms, abdominal wall and flanks. </a:t>
            </a:r>
          </a:p>
          <a:p>
            <a:r>
              <a:rPr lang="en-US" b="1" dirty="0" smtClean="0"/>
              <a:t>Presentation</a:t>
            </a:r>
            <a:r>
              <a:rPr lang="en-US" dirty="0" smtClean="0"/>
              <a:t> </a:t>
            </a:r>
          </a:p>
          <a:p>
            <a:r>
              <a:rPr lang="en-US" dirty="0" smtClean="0"/>
              <a:t>The lesions are hot and tender and can be linear or oval subcutaneous lumps or streaks.</a:t>
            </a:r>
          </a:p>
          <a:p>
            <a:r>
              <a:rPr lang="en-US" dirty="0" smtClean="0"/>
              <a:t>The overlying skin usually remains intact. </a:t>
            </a:r>
          </a:p>
          <a:p>
            <a:r>
              <a:rPr lang="en-US" b="1" dirty="0" smtClean="0"/>
              <a:t>Differential diagnosis </a:t>
            </a:r>
          </a:p>
          <a:p>
            <a:r>
              <a:rPr lang="en-US" dirty="0" smtClean="0"/>
              <a:t>This is wide as there are no </a:t>
            </a:r>
            <a:r>
              <a:rPr lang="en-US" dirty="0" err="1" smtClean="0"/>
              <a:t>pathognomonic</a:t>
            </a:r>
            <a:r>
              <a:rPr lang="en-US" dirty="0" smtClean="0"/>
              <a:t> features and includes cellulitis, </a:t>
            </a:r>
            <a:r>
              <a:rPr lang="en-US" dirty="0" err="1" smtClean="0"/>
              <a:t>panniculitis</a:t>
            </a:r>
            <a:r>
              <a:rPr lang="en-US" dirty="0" smtClean="0"/>
              <a:t>, DVT and states with increased coagulability.</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a:xfrm>
            <a:off x="457200" y="1609416"/>
            <a:ext cx="7239000" cy="4105584"/>
          </a:xfrm>
        </p:spPr>
        <p:txBody>
          <a:bodyPr/>
          <a:lstStyle/>
          <a:p>
            <a:r>
              <a:rPr lang="en-US" dirty="0" smtClean="0"/>
              <a:t>Ultrasound to confirm the diagnosis</a:t>
            </a:r>
          </a:p>
          <a:p>
            <a:r>
              <a:rPr lang="en-US" dirty="0" smtClean="0"/>
              <a:t>clotting studies and tests to look for an underlying malignancy are all advised. </a:t>
            </a:r>
          </a:p>
          <a:p>
            <a:r>
              <a:rPr lang="en-US" dirty="0" smtClean="0"/>
              <a:t>CT scanning, ultrasound, MRI</a:t>
            </a:r>
          </a:p>
          <a:p>
            <a:r>
              <a:rPr lang="en-US" dirty="0" smtClean="0"/>
              <a:t>positron emission </a:t>
            </a:r>
            <a:r>
              <a:rPr lang="en-US" dirty="0" err="1" smtClean="0"/>
              <a:t>tomographic</a:t>
            </a:r>
            <a:r>
              <a:rPr lang="en-US" dirty="0" smtClean="0"/>
              <a:t> (PET) scans of the abdomen may be necessary to pick up a pancreatic carcinoma.</a:t>
            </a:r>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Treatment is generally conservative</a:t>
            </a:r>
          </a:p>
          <a:p>
            <a:r>
              <a:rPr lang="en-US" dirty="0" smtClean="0"/>
              <a:t>Patients should be treated with adequate anticoagulation. </a:t>
            </a:r>
          </a:p>
          <a:p>
            <a:r>
              <a:rPr lang="en-US" dirty="0" smtClean="0"/>
              <a:t>Lowering triglycerides may be advisable and exercise is good prophylaxis. </a:t>
            </a:r>
          </a:p>
          <a:p>
            <a:r>
              <a:rPr lang="en-US" dirty="0" smtClean="0"/>
              <a:t>Medical elastic compression stockings or bandages may alleviate symptoms. </a:t>
            </a:r>
          </a:p>
          <a:p>
            <a:r>
              <a:rPr lang="en-US" dirty="0" smtClean="0"/>
              <a:t>In </a:t>
            </a:r>
            <a:r>
              <a:rPr lang="en-US" dirty="0" err="1" smtClean="0"/>
              <a:t>Behçet</a:t>
            </a:r>
            <a:r>
              <a:rPr lang="en-US" dirty="0" smtClean="0"/>
              <a:t> disease, immunosuppressive medication is given</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1143000" y="1676400"/>
            <a:ext cx="5619404" cy="3962400"/>
          </a:xfrm>
          <a:prstGeom prst="rect">
            <a:avLst/>
          </a:prstGeom>
          <a:noFill/>
          <a:ln w="9525">
            <a:noFill/>
            <a:miter lim="800000"/>
            <a:headEnd/>
            <a:tailEnd/>
          </a:ln>
          <a:effec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Mondor disease</a:t>
            </a:r>
            <a:endParaRPr lang="en-US" dirty="0"/>
          </a:p>
        </p:txBody>
      </p:sp>
      <p:sp>
        <p:nvSpPr>
          <p:cNvPr id="3" name="Content Placeholder 2"/>
          <p:cNvSpPr>
            <a:spLocks noGrp="1"/>
          </p:cNvSpPr>
          <p:nvPr>
            <p:ph idx="1"/>
          </p:nvPr>
        </p:nvSpPr>
        <p:spPr/>
        <p:txBody>
          <a:bodyPr>
            <a:normAutofit/>
          </a:bodyPr>
          <a:lstStyle/>
          <a:p>
            <a:r>
              <a:rPr lang="en-US" b="1" dirty="0" smtClean="0"/>
              <a:t>Introduction and general description</a:t>
            </a:r>
          </a:p>
          <a:p>
            <a:r>
              <a:rPr lang="en-US" dirty="0" smtClean="0"/>
              <a:t>This is a form of superficial venous thrombosis in the chest wall and affects veins that include the lateral thoracic vein, the superior epigastric vein and the thoracoepigastric vein.</a:t>
            </a:r>
          </a:p>
          <a:p>
            <a:r>
              <a:rPr lang="en-US" dirty="0" smtClean="0"/>
              <a:t>This is a rare, self‐limiting and benign condition that was first described in 1939</a:t>
            </a:r>
          </a:p>
          <a:p>
            <a:r>
              <a:rPr lang="en-US" dirty="0" smtClean="0"/>
              <a:t> Similar cases have been reported in the antecubital fossa, inguinal area, axilla, penis , abdomen and lower limbs</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There are no diagnostic tests but angiography shows arterial occlusion and the development of corkscrew collaterals. </a:t>
            </a:r>
          </a:p>
          <a:p>
            <a:r>
              <a:rPr lang="en-US" dirty="0" smtClean="0"/>
              <a:t>The erythrocyte sedimentation rate (ESR) may be elevated and blood tests should be undertaken to exclude collagen vascular disorders and coagulation abnormalities.</a:t>
            </a: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7239000" cy="5334000"/>
          </a:xfrm>
        </p:spPr>
        <p:txBody>
          <a:bodyPr>
            <a:normAutofit/>
          </a:bodyPr>
          <a:lstStyle/>
          <a:p>
            <a:r>
              <a:rPr lang="en-US" b="1" dirty="0" smtClean="0"/>
              <a:t>Incidence and prevalence </a:t>
            </a:r>
          </a:p>
          <a:p>
            <a:r>
              <a:rPr lang="en-US" dirty="0" smtClean="0"/>
              <a:t>The incidence and prevalence of this rare condition are unknown. </a:t>
            </a:r>
          </a:p>
          <a:p>
            <a:r>
              <a:rPr lang="en-US" dirty="0" smtClean="0"/>
              <a:t>Less than 500 cases have been published in the literature. </a:t>
            </a:r>
          </a:p>
          <a:p>
            <a:r>
              <a:rPr lang="en-US" dirty="0" smtClean="0"/>
              <a:t>Penile Mondor disease is rarer still and accounts for less than 10% of cases. </a:t>
            </a:r>
          </a:p>
          <a:p>
            <a:r>
              <a:rPr lang="en-US" b="1" dirty="0" smtClean="0"/>
              <a:t>Age</a:t>
            </a:r>
            <a:r>
              <a:rPr lang="en-US" dirty="0" smtClean="0"/>
              <a:t> Typically the patients are between 30 and 60 years old. </a:t>
            </a:r>
          </a:p>
          <a:p>
            <a:r>
              <a:rPr lang="en-US" b="1" dirty="0" smtClean="0"/>
              <a:t>Sex</a:t>
            </a:r>
            <a:r>
              <a:rPr lang="en-US" dirty="0" smtClean="0"/>
              <a:t> The sex ratio is 3 : 1 female : male. </a:t>
            </a:r>
          </a:p>
          <a:p>
            <a:r>
              <a:rPr lang="en-US" b="1" dirty="0" smtClean="0"/>
              <a:t>Ethnicity</a:t>
            </a:r>
            <a:r>
              <a:rPr lang="en-US" dirty="0" smtClean="0"/>
              <a:t> There is no known racial bias.</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lstStyle/>
          <a:p>
            <a:r>
              <a:rPr lang="en-US" dirty="0" err="1" smtClean="0"/>
              <a:t>Pathophysiology</a:t>
            </a:r>
            <a:endParaRPr lang="en-US" dirty="0"/>
          </a:p>
        </p:txBody>
      </p:sp>
      <p:sp>
        <p:nvSpPr>
          <p:cNvPr id="3" name="Content Placeholder 2"/>
          <p:cNvSpPr>
            <a:spLocks noGrp="1"/>
          </p:cNvSpPr>
          <p:nvPr>
            <p:ph idx="1"/>
          </p:nvPr>
        </p:nvSpPr>
        <p:spPr>
          <a:xfrm>
            <a:off x="457200" y="1447800"/>
            <a:ext cx="7239000" cy="5105400"/>
          </a:xfrm>
        </p:spPr>
        <p:txBody>
          <a:bodyPr>
            <a:normAutofit/>
          </a:bodyPr>
          <a:lstStyle/>
          <a:p>
            <a:r>
              <a:rPr lang="en-US" sz="1900" dirty="0" smtClean="0"/>
              <a:t>The pathogenesis of Mondor disease is not understood. </a:t>
            </a:r>
          </a:p>
          <a:p>
            <a:r>
              <a:rPr lang="en-US" sz="1900" dirty="0" smtClean="0"/>
              <a:t>As with superficial venous thrombosis the mechanism is thought to be within the Virchow triad (stasis, increased coagulability and vessel wall injury). </a:t>
            </a:r>
          </a:p>
          <a:p>
            <a:r>
              <a:rPr lang="en-US" sz="1900" dirty="0" smtClean="0"/>
              <a:t>In the chest wall type , a study of pooled cases of the disease found one‐third of cases were idiopathic, most of the rest were related to trauma (injury, muscular strain, poorly fitting bras, surgery, breast prosthesis, etc).</a:t>
            </a:r>
          </a:p>
          <a:p>
            <a:r>
              <a:rPr lang="en-US" sz="1900" dirty="0" smtClean="0"/>
              <a:t> Rare causes were underlying breast cancer, </a:t>
            </a:r>
            <a:r>
              <a:rPr lang="en-US" sz="1900" dirty="0" err="1" smtClean="0"/>
              <a:t>hypercoagulable</a:t>
            </a:r>
            <a:r>
              <a:rPr lang="en-US" sz="1900" dirty="0" smtClean="0"/>
              <a:t> states and connective tissue disorders.</a:t>
            </a:r>
          </a:p>
          <a:p>
            <a:r>
              <a:rPr lang="en-US" sz="1900" dirty="0" smtClean="0"/>
              <a:t> In the penile type , surgical trauma, excessive sexual activity, sexual vacuum practices, use of constrictive elements during sexual activity, intravenous drug abuse, prolonged sexual abstinence, local or distant infection, venous obstruction due to bladder distension and pelvic </a:t>
            </a:r>
            <a:r>
              <a:rPr lang="en-US" sz="1900" dirty="0" err="1" smtClean="0"/>
              <a:t>tumours</a:t>
            </a:r>
            <a:r>
              <a:rPr lang="en-US" sz="1900" dirty="0" smtClean="0"/>
              <a:t> have all been reported</a:t>
            </a:r>
            <a:endParaRPr lang="en-US" sz="1900"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lstStyle/>
          <a:p>
            <a:r>
              <a:rPr lang="en-US" dirty="0" smtClean="0"/>
              <a:t>It is a two‐ stage process: initially there is a dense inflammatory cell infiltrate and usually a thrombus occluding the lumen of the affected veins</a:t>
            </a:r>
          </a:p>
          <a:p>
            <a:r>
              <a:rPr lang="en-US" dirty="0" smtClean="0"/>
              <a:t>Thereafter, connective tissue proliferation occurs in the vessel leading to a hard cord which resolves when the vessel canalizes.</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822960"/>
          </a:xfrm>
        </p:spPr>
        <p:txBody>
          <a:bodyPr/>
          <a:lstStyle/>
          <a:p>
            <a:r>
              <a:rPr lang="en-US" dirty="0" smtClean="0"/>
              <a:t>Clinical features</a:t>
            </a:r>
            <a:endParaRPr lang="en-US" dirty="0"/>
          </a:p>
        </p:txBody>
      </p:sp>
      <p:sp>
        <p:nvSpPr>
          <p:cNvPr id="3" name="Content Placeholder 2"/>
          <p:cNvSpPr>
            <a:spLocks noGrp="1"/>
          </p:cNvSpPr>
          <p:nvPr>
            <p:ph idx="1"/>
          </p:nvPr>
        </p:nvSpPr>
        <p:spPr>
          <a:xfrm>
            <a:off x="457200" y="1143000"/>
            <a:ext cx="7239000" cy="5312736"/>
          </a:xfrm>
        </p:spPr>
        <p:txBody>
          <a:bodyPr>
            <a:normAutofit fontScale="85000" lnSpcReduction="20000"/>
          </a:bodyPr>
          <a:lstStyle/>
          <a:p>
            <a:r>
              <a:rPr lang="en-US" b="1" dirty="0" smtClean="0"/>
              <a:t>Mondor disease of the chest wall. </a:t>
            </a:r>
          </a:p>
          <a:p>
            <a:r>
              <a:rPr lang="en-US" dirty="0" smtClean="0"/>
              <a:t>The lesions appear and may be painful or asymptomatic. </a:t>
            </a:r>
          </a:p>
          <a:p>
            <a:r>
              <a:rPr lang="en-US" dirty="0" smtClean="0"/>
              <a:t>On examination, the lesions may involve any subcutaneous vein on the upper anterolateral chest wall and produce a fibrous painful cord with skin retraction.</a:t>
            </a:r>
          </a:p>
          <a:p>
            <a:r>
              <a:rPr lang="en-US" dirty="0" smtClean="0"/>
              <a:t>However, unlike classical superficial venous thrombosis there is no overlying cutaneous inflammation. </a:t>
            </a:r>
          </a:p>
          <a:p>
            <a:r>
              <a:rPr lang="en-US" b="1" dirty="0" smtClean="0"/>
              <a:t>Mondor disease involving other venous territories</a:t>
            </a:r>
            <a:r>
              <a:rPr lang="en-US" dirty="0" smtClean="0"/>
              <a:t>.</a:t>
            </a:r>
          </a:p>
          <a:p>
            <a:r>
              <a:rPr lang="en-US" dirty="0" smtClean="0"/>
              <a:t>The most usual site of involvement is the penis. </a:t>
            </a:r>
          </a:p>
          <a:p>
            <a:r>
              <a:rPr lang="en-US" dirty="0" smtClean="0"/>
              <a:t>A fibrous painful cord with local preputial inflammation but without skin retraction is seen.</a:t>
            </a:r>
          </a:p>
          <a:p>
            <a:r>
              <a:rPr lang="en-US" dirty="0" smtClean="0"/>
              <a:t>Other possible sites include the brachial, femoral and calf veins but, unlike chest wall Mondor disease, local inflammation is present.</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7239000" cy="5160336"/>
          </a:xfrm>
        </p:spPr>
        <p:txBody>
          <a:bodyPr>
            <a:normAutofit fontScale="92500" lnSpcReduction="20000"/>
          </a:bodyPr>
          <a:lstStyle/>
          <a:p>
            <a:r>
              <a:rPr lang="en-US" b="1" dirty="0" smtClean="0"/>
              <a:t>Mondor disease after breast surgery. </a:t>
            </a:r>
          </a:p>
          <a:p>
            <a:r>
              <a:rPr lang="en-US" dirty="0" smtClean="0"/>
              <a:t>This is a subtype described in association with axillary lymph node dissection in breast cancer, and is characterized by retractile scarring of the fascia. </a:t>
            </a:r>
          </a:p>
          <a:p>
            <a:r>
              <a:rPr lang="en-US" dirty="0" smtClean="0"/>
              <a:t>Some authors call it axillary web syndrome (AWS).</a:t>
            </a:r>
          </a:p>
          <a:p>
            <a:r>
              <a:rPr lang="en-US" dirty="0" smtClean="0"/>
              <a:t>It manifests with palpable cords which ‘bowstringing’ across the axilla, creating a web of skin.</a:t>
            </a:r>
          </a:p>
          <a:p>
            <a:r>
              <a:rPr lang="en-US" dirty="0" smtClean="0"/>
              <a:t>The cords are painful and restrict shoulder movement.</a:t>
            </a:r>
          </a:p>
          <a:p>
            <a:r>
              <a:rPr lang="en-US" dirty="0" smtClean="0"/>
              <a:t>They can extend into the ipsilateral arm, and even the forearm, creating linear grooves. There is usually no concomitant superficial venous thrombosis.</a:t>
            </a: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2057400" y="1064745"/>
            <a:ext cx="3630057" cy="5336055"/>
          </a:xfrm>
          <a:prstGeom prst="rect">
            <a:avLst/>
          </a:prstGeom>
          <a:noFill/>
          <a:ln w="9525">
            <a:noFill/>
            <a:miter lim="800000"/>
            <a:headEnd/>
            <a:tailEnd/>
          </a:ln>
          <a:effec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The differential diagnosis is wide and includes </a:t>
            </a:r>
          </a:p>
          <a:p>
            <a:r>
              <a:rPr lang="en-US" dirty="0" smtClean="0"/>
              <a:t>cellulitis, </a:t>
            </a:r>
          </a:p>
          <a:p>
            <a:r>
              <a:rPr lang="en-US" dirty="0" smtClean="0"/>
              <a:t>erythema nodosum, </a:t>
            </a:r>
          </a:p>
          <a:p>
            <a:r>
              <a:rPr lang="en-US" dirty="0" smtClean="0"/>
              <a:t>skin metastatic carcinoma, </a:t>
            </a:r>
          </a:p>
          <a:p>
            <a:r>
              <a:rPr lang="en-US" dirty="0" smtClean="0"/>
              <a:t>lymphangiectasia </a:t>
            </a:r>
          </a:p>
          <a:p>
            <a:r>
              <a:rPr lang="en-US" dirty="0" smtClean="0"/>
              <a:t>lymphangioma. </a:t>
            </a: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course and prognosis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depends on the site and type of disease.</a:t>
            </a:r>
          </a:p>
          <a:p>
            <a:r>
              <a:rPr lang="en-US" dirty="0" smtClean="0"/>
              <a:t>In </a:t>
            </a:r>
            <a:r>
              <a:rPr lang="en-US" b="1" i="1" dirty="0" smtClean="0"/>
              <a:t>Mondor disease on the chest wall </a:t>
            </a:r>
            <a:r>
              <a:rPr lang="en-US" dirty="0" smtClean="0"/>
              <a:t>, this is generally benign and self‐limiting with spontaneous resolution usually with 2–8 weeks and only 13% recurrence is reported in one series.</a:t>
            </a:r>
          </a:p>
          <a:p>
            <a:r>
              <a:rPr lang="en-US" dirty="0" smtClean="0"/>
              <a:t> In </a:t>
            </a:r>
            <a:r>
              <a:rPr lang="en-US" b="1" i="1" dirty="0" smtClean="0"/>
              <a:t>Mondor disease involving other venous territories </a:t>
            </a:r>
            <a:r>
              <a:rPr lang="en-US" dirty="0" smtClean="0"/>
              <a:t>, the natural history is less well known and, as with other conditions with superficial venous thrombosis, can be associated with deeper thrombosis. </a:t>
            </a:r>
          </a:p>
          <a:p>
            <a:r>
              <a:rPr lang="en-US" dirty="0" smtClean="0"/>
              <a:t>In </a:t>
            </a:r>
            <a:r>
              <a:rPr lang="en-US" b="1" i="1" dirty="0" smtClean="0"/>
              <a:t>Mondor disease after breast surgery </a:t>
            </a:r>
            <a:r>
              <a:rPr lang="en-US" dirty="0" smtClean="0"/>
              <a:t>, this usually spontaneously resolves.</a:t>
            </a: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Diagnosis is largely clinical. </a:t>
            </a:r>
          </a:p>
          <a:p>
            <a:r>
              <a:rPr lang="en-US" dirty="0" smtClean="0"/>
              <a:t>Ultrasound examination can diagnose superficial thrombus and exclude a deep thrombus. </a:t>
            </a:r>
          </a:p>
          <a:p>
            <a:r>
              <a:rPr lang="en-US" dirty="0" smtClean="0"/>
              <a:t>Mammography can be helpful if there is suspicion of an underlying carcinoma</a:t>
            </a:r>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depends on the type of Mondor disease. </a:t>
            </a:r>
          </a:p>
          <a:p>
            <a:r>
              <a:rPr lang="en-US" dirty="0" smtClean="0"/>
              <a:t>In </a:t>
            </a:r>
            <a:r>
              <a:rPr lang="en-US" i="1" dirty="0" smtClean="0"/>
              <a:t>Mondor disease on the chest wall </a:t>
            </a:r>
            <a:r>
              <a:rPr lang="en-US" dirty="0" smtClean="0"/>
              <a:t>, as this is generally benign and self‐limiting, no anticoagulation is needed and simple analgesia can be given if the patient is in pain.</a:t>
            </a:r>
          </a:p>
          <a:p>
            <a:r>
              <a:rPr lang="en-US" dirty="0" smtClean="0"/>
              <a:t> In </a:t>
            </a:r>
            <a:r>
              <a:rPr lang="en-US" i="1" dirty="0" smtClean="0"/>
              <a:t>Mondor disease involving other venous territories</a:t>
            </a:r>
            <a:r>
              <a:rPr lang="en-US" dirty="0" smtClean="0"/>
              <a:t> , anticoagulation is recommended and sometimes in penile disease the superficial dorsal vein of the penis is treated with thrombectomy or excision. </a:t>
            </a:r>
          </a:p>
          <a:p>
            <a:r>
              <a:rPr lang="en-US" dirty="0" smtClean="0"/>
              <a:t>In </a:t>
            </a:r>
            <a:r>
              <a:rPr lang="en-US" i="1" dirty="0" smtClean="0"/>
              <a:t>Mondor disease after breast surgery </a:t>
            </a:r>
            <a:r>
              <a:rPr lang="en-US" dirty="0" smtClean="0"/>
              <a:t>, no anticoagulation is needed. If the fascial fibrous bands persist, they can be manually ruptured with immediate return of function and reduction in pain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685800" y="1447800"/>
            <a:ext cx="6618598"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Varicose veins</a:t>
            </a:r>
            <a:endParaRPr lang="en-US" dirty="0"/>
          </a:p>
        </p:txBody>
      </p:sp>
      <p:sp>
        <p:nvSpPr>
          <p:cNvPr id="3" name="Content Placeholder 2"/>
          <p:cNvSpPr>
            <a:spLocks noGrp="1"/>
          </p:cNvSpPr>
          <p:nvPr>
            <p:ph idx="1"/>
          </p:nvPr>
        </p:nvSpPr>
        <p:spPr/>
        <p:txBody>
          <a:bodyPr/>
          <a:lstStyle/>
          <a:p>
            <a:r>
              <a:rPr lang="en-US" b="1" dirty="0" smtClean="0"/>
              <a:t>Introduction and general description</a:t>
            </a:r>
          </a:p>
          <a:p>
            <a:r>
              <a:rPr lang="en-US" dirty="0" smtClean="0"/>
              <a:t>Varicose veins are very common and their characteristics and management were described by Hippocrates and Galen</a:t>
            </a:r>
          </a:p>
          <a:p>
            <a:r>
              <a:rPr lang="en-US" dirty="0" smtClean="0"/>
              <a:t>These are visible, dilated and tortuous elongations of the larger </a:t>
            </a:r>
            <a:r>
              <a:rPr lang="en-US" dirty="0" err="1" smtClean="0"/>
              <a:t>superfi</a:t>
            </a:r>
            <a:r>
              <a:rPr lang="en-US" dirty="0" smtClean="0"/>
              <a:t> </a:t>
            </a:r>
            <a:r>
              <a:rPr lang="en-US" dirty="0" err="1" smtClean="0"/>
              <a:t>cial</a:t>
            </a:r>
            <a:r>
              <a:rPr lang="en-US" dirty="0" smtClean="0"/>
              <a:t> venous trunks and their tributaries</a:t>
            </a:r>
          </a:p>
          <a:p>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5236536"/>
          </a:xfrm>
        </p:spPr>
        <p:txBody>
          <a:bodyPr>
            <a:normAutofit fontScale="92500"/>
          </a:bodyPr>
          <a:lstStyle/>
          <a:p>
            <a:r>
              <a:rPr lang="en-US" b="1" dirty="0" smtClean="0"/>
              <a:t>Incidence and prevalence </a:t>
            </a:r>
          </a:p>
          <a:p>
            <a:r>
              <a:rPr lang="en-US" dirty="0" smtClean="0"/>
              <a:t>Varicose veins are common. </a:t>
            </a:r>
          </a:p>
          <a:p>
            <a:r>
              <a:rPr lang="en-US" dirty="0" smtClean="0"/>
              <a:t>The incidence of varicose veins is unknown but several studies have reported the prevalence to be high (varying from 10% to 50% of the adult population). </a:t>
            </a:r>
          </a:p>
          <a:p>
            <a:r>
              <a:rPr lang="en-US" b="1" dirty="0" smtClean="0"/>
              <a:t>Age and sex </a:t>
            </a:r>
            <a:r>
              <a:rPr lang="en-US" dirty="0" smtClean="0"/>
              <a:t>The prevalence increases with age and they are commoner in females.</a:t>
            </a:r>
          </a:p>
          <a:p>
            <a:r>
              <a:rPr lang="en-US" dirty="0" smtClean="0"/>
              <a:t> By 20 years of age, the prevalence of varicose veins is 10%; by the age of 40 years, it is 40% in women and 25% in men and varicose veins are present in about 70% of 80‐year‐old women and 60% of 80‐year‐old men.</a:t>
            </a:r>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Associated diseases </a:t>
            </a:r>
          </a:p>
          <a:p>
            <a:r>
              <a:rPr lang="en-US" dirty="0" smtClean="0"/>
              <a:t>Klippel–Trenaunay syndrome where there is a congenital malformation leading to varicose veins.</a:t>
            </a:r>
          </a:p>
          <a:p>
            <a:r>
              <a:rPr lang="en-US" b="1" dirty="0" smtClean="0"/>
              <a:t>Ethnicity</a:t>
            </a:r>
            <a:r>
              <a:rPr lang="en-US" dirty="0" smtClean="0"/>
              <a:t> </a:t>
            </a:r>
          </a:p>
          <a:p>
            <a:r>
              <a:rPr lang="en-US" dirty="0" smtClean="0"/>
              <a:t>There is no known ethnic variation in varicose veins</a:t>
            </a:r>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t>Pathophysiology</a:t>
            </a:r>
            <a:endParaRPr lang="en-US" dirty="0"/>
          </a:p>
        </p:txBody>
      </p:sp>
      <p:sp>
        <p:nvSpPr>
          <p:cNvPr id="3" name="Content Placeholder 2"/>
          <p:cNvSpPr>
            <a:spLocks noGrp="1"/>
          </p:cNvSpPr>
          <p:nvPr>
            <p:ph idx="1"/>
          </p:nvPr>
        </p:nvSpPr>
        <p:spPr>
          <a:xfrm>
            <a:off x="457200" y="1371600"/>
            <a:ext cx="7239000" cy="5084136"/>
          </a:xfrm>
        </p:spPr>
        <p:txBody>
          <a:bodyPr>
            <a:normAutofit fontScale="85000" lnSpcReduction="20000"/>
          </a:bodyPr>
          <a:lstStyle/>
          <a:p>
            <a:r>
              <a:rPr lang="en-US" dirty="0" smtClean="0"/>
              <a:t>In the healthy venous system, there is venous blood flow through the superficial system into the deep system and back to the heart. </a:t>
            </a:r>
          </a:p>
          <a:p>
            <a:r>
              <a:rPr lang="en-US" dirty="0" smtClean="0"/>
              <a:t>One‐ way valves exist in both systems and in the perforating veins which connect the two. </a:t>
            </a:r>
          </a:p>
          <a:p>
            <a:r>
              <a:rPr lang="en-US" dirty="0" smtClean="0"/>
              <a:t>Incompetence in any of the valves can disrupt the normal flow of the blood and cause venous hypertension. </a:t>
            </a:r>
          </a:p>
          <a:p>
            <a:r>
              <a:rPr lang="en-US" dirty="0" smtClean="0"/>
              <a:t>The pathogenesis of varicose veins is not fully understood. </a:t>
            </a:r>
          </a:p>
          <a:p>
            <a:r>
              <a:rPr lang="en-US" dirty="0" smtClean="0"/>
              <a:t>Valvular incompetence and venous hypertension are thought to be important and interdependent but how they occur remains to be fully elucidated. </a:t>
            </a:r>
          </a:p>
          <a:p>
            <a:r>
              <a:rPr lang="en-US" dirty="0" smtClean="0"/>
              <a:t>The mechanical issues of valve incompetence and raised pressure can occur in both and lead to complex molecular and histopathological alterations in the vessel wall and the extracellular matrix</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endParaRPr lang="en-US" dirty="0"/>
          </a:p>
        </p:txBody>
      </p:sp>
      <p:sp>
        <p:nvSpPr>
          <p:cNvPr id="3" name="Content Placeholder 2"/>
          <p:cNvSpPr>
            <a:spLocks noGrp="1"/>
          </p:cNvSpPr>
          <p:nvPr>
            <p:ph idx="1"/>
          </p:nvPr>
        </p:nvSpPr>
        <p:spPr>
          <a:xfrm>
            <a:off x="457200" y="990600"/>
            <a:ext cx="7239000" cy="5465136"/>
          </a:xfrm>
        </p:spPr>
        <p:txBody>
          <a:bodyPr>
            <a:normAutofit fontScale="85000" lnSpcReduction="20000"/>
          </a:bodyPr>
          <a:lstStyle/>
          <a:p>
            <a:r>
              <a:rPr lang="en-US" b="1" dirty="0" smtClean="0"/>
              <a:t>Pathology</a:t>
            </a:r>
          </a:p>
          <a:p>
            <a:r>
              <a:rPr lang="en-US" dirty="0" smtClean="0"/>
              <a:t> The chief findings in varicose veins are intimal hypertrophy, subendothelial fibrosis, luminal dilation and wall thickening. </a:t>
            </a:r>
          </a:p>
          <a:p>
            <a:r>
              <a:rPr lang="en-US" b="1" dirty="0" smtClean="0"/>
              <a:t>Genetics</a:t>
            </a:r>
            <a:r>
              <a:rPr lang="en-US" dirty="0" smtClean="0"/>
              <a:t> </a:t>
            </a:r>
          </a:p>
          <a:p>
            <a:r>
              <a:rPr lang="en-US" dirty="0" smtClean="0"/>
              <a:t>A genetic basis has been thought to be possibly relevant in the pathogenesis of varicose veins. </a:t>
            </a:r>
          </a:p>
          <a:p>
            <a:r>
              <a:rPr lang="en-US" dirty="0" smtClean="0"/>
              <a:t>Genetic studies in twins suggests that FOXC2 plays a critical role in valve development and function, and that mutations in FOXC2 may promote varicose veins. </a:t>
            </a:r>
          </a:p>
          <a:p>
            <a:r>
              <a:rPr lang="en-US" dirty="0" smtClean="0"/>
              <a:t>Other studies have suggested a link with varicose veins and mutations in the NOTCH3 gene (thrombomodulin promoter), mutations in the NDP gene (which cause Norrie disease) and in the transforming growth factor β receptor 2 gene. </a:t>
            </a:r>
          </a:p>
          <a:p>
            <a:r>
              <a:rPr lang="en-US" b="1" dirty="0" smtClean="0"/>
              <a:t>Environmental factors </a:t>
            </a:r>
            <a:r>
              <a:rPr lang="en-US" dirty="0" smtClean="0"/>
              <a:t>A prevalence of varicose veins is twice as high in an urban population as in a rural population</a:t>
            </a: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157186" y="228600"/>
            <a:ext cx="4862613" cy="6336514"/>
          </a:xfrm>
          <a:prstGeom prst="rect">
            <a:avLst/>
          </a:prstGeom>
          <a:noFill/>
          <a:ln w="9525">
            <a:noFill/>
            <a:miter lim="800000"/>
            <a:headEnd/>
            <a:tailEnd/>
          </a:ln>
          <a:effec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838200" y="533400"/>
            <a:ext cx="6918681" cy="4953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905000" y="5867400"/>
            <a:ext cx="4772890" cy="696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Colour</a:t>
            </a:r>
            <a:r>
              <a:rPr lang="en-US" b="1" dirty="0" smtClean="0"/>
              <a:t> duplex Doppler ultrasound </a:t>
            </a:r>
            <a:r>
              <a:rPr lang="en-US" dirty="0" smtClean="0"/>
              <a:t>scanning is used to investigate patients with varicose veins as it provides an anatomical picture of the venous system. </a:t>
            </a:r>
          </a:p>
          <a:p>
            <a:r>
              <a:rPr lang="en-US" dirty="0" smtClean="0"/>
              <a:t>It is the investigation of choice for detecting deep‐vein reflux. </a:t>
            </a:r>
          </a:p>
          <a:p>
            <a:r>
              <a:rPr lang="en-US" b="1" dirty="0" smtClean="0"/>
              <a:t>Duplex scanning </a:t>
            </a:r>
            <a:r>
              <a:rPr lang="en-US" dirty="0" smtClean="0"/>
              <a:t>is also essential to investigate patients with skin changes attributed to venous hypertension. </a:t>
            </a:r>
          </a:p>
          <a:p>
            <a:r>
              <a:rPr lang="en-US" dirty="0" smtClean="0"/>
              <a:t>There is some evidence that the incidence of recurrent varicose veins is lower after duplex assessment has been used to plan surgery.</a:t>
            </a: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462088" y="381000"/>
            <a:ext cx="4418869"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Chronic venous insufficiency</a:t>
            </a:r>
            <a:endParaRPr lang="en-US" b="0" dirty="0"/>
          </a:p>
        </p:txBody>
      </p:sp>
      <p:sp>
        <p:nvSpPr>
          <p:cNvPr id="3" name="Content Placeholder 2"/>
          <p:cNvSpPr>
            <a:spLocks noGrp="1"/>
          </p:cNvSpPr>
          <p:nvPr>
            <p:ph idx="1"/>
          </p:nvPr>
        </p:nvSpPr>
        <p:spPr/>
        <p:txBody>
          <a:bodyPr/>
          <a:lstStyle/>
          <a:p>
            <a:r>
              <a:rPr lang="en-US" b="1" dirty="0" smtClean="0"/>
              <a:t>Definition and nomenclature  </a:t>
            </a:r>
          </a:p>
          <a:p>
            <a:r>
              <a:rPr lang="en-US" dirty="0" smtClean="0"/>
              <a:t>This is a state which occurs when the blood no longer flows in the correct path from the superficial system into the deep venous system and thence back to the heart. </a:t>
            </a:r>
          </a:p>
          <a:p>
            <a:r>
              <a:rPr lang="en-US" dirty="0" smtClean="0"/>
              <a:t>This results in venous congestion and impairment of the venous system. </a:t>
            </a:r>
          </a:p>
          <a:p>
            <a:r>
              <a:rPr lang="en-US" dirty="0" smtClean="0"/>
              <a:t>Chronic venous insufficiency may be classified anatomically into three categories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NEUROVASCULAR DISORDERS</a:t>
            </a:r>
            <a:endParaRPr lang="en-US" dirty="0"/>
          </a:p>
        </p:txBody>
      </p:sp>
      <p:sp>
        <p:nvSpPr>
          <p:cNvPr id="3" name="Content Placeholder 2"/>
          <p:cNvSpPr>
            <a:spLocks noGrp="1"/>
          </p:cNvSpPr>
          <p:nvPr>
            <p:ph idx="1"/>
          </p:nvPr>
        </p:nvSpPr>
        <p:spPr/>
        <p:txBody>
          <a:bodyPr>
            <a:normAutofit fontScale="85000" lnSpcReduction="10000"/>
          </a:bodyPr>
          <a:lstStyle/>
          <a:p>
            <a:r>
              <a:rPr lang="en-US" sz="2800" b="1" dirty="0" smtClean="0"/>
              <a:t>Erythromelalgia</a:t>
            </a:r>
          </a:p>
          <a:p>
            <a:r>
              <a:rPr lang="en-US" sz="2800" b="1" dirty="0" smtClean="0"/>
              <a:t>Introduction and general description </a:t>
            </a:r>
          </a:p>
          <a:p>
            <a:r>
              <a:rPr lang="en-US" sz="2800" dirty="0" smtClean="0"/>
              <a:t>Erythromelalgia is derived from the Greek </a:t>
            </a:r>
            <a:r>
              <a:rPr lang="en-US" sz="2800" dirty="0" err="1" smtClean="0"/>
              <a:t>erythros</a:t>
            </a:r>
            <a:r>
              <a:rPr lang="en-US" sz="2800" dirty="0" smtClean="0"/>
              <a:t> = red, </a:t>
            </a:r>
            <a:r>
              <a:rPr lang="en-US" sz="2800" dirty="0" err="1" smtClean="0"/>
              <a:t>melos</a:t>
            </a:r>
            <a:r>
              <a:rPr lang="en-US" sz="2800" dirty="0" smtClean="0"/>
              <a:t> = limb and </a:t>
            </a:r>
            <a:r>
              <a:rPr lang="en-US" sz="2800" dirty="0" err="1" smtClean="0"/>
              <a:t>algos</a:t>
            </a:r>
            <a:r>
              <a:rPr lang="en-US" sz="2800" dirty="0" smtClean="0"/>
              <a:t> = pain. </a:t>
            </a:r>
          </a:p>
          <a:p>
            <a:r>
              <a:rPr lang="en-US" sz="2800" dirty="0" smtClean="0"/>
              <a:t>The painful burning attacks typically affect the hands or feet but can involve the face and ears. </a:t>
            </a:r>
          </a:p>
          <a:p>
            <a:r>
              <a:rPr lang="en-US" sz="2800" dirty="0" smtClean="0"/>
              <a:t>It is a disabling disorder which may be primary idiopathic or hereditary (15% of patients have been shown to have a mutation in the SCNA9A gene) or secondary to </a:t>
            </a:r>
            <a:r>
              <a:rPr lang="en-US" sz="2800" dirty="0" err="1" smtClean="0"/>
              <a:t>thrombocythaemia</a:t>
            </a:r>
            <a:r>
              <a:rPr lang="en-US" sz="2800" dirty="0" smtClean="0"/>
              <a:t> and </a:t>
            </a:r>
            <a:r>
              <a:rPr lang="en-US" sz="2800" dirty="0" err="1" smtClean="0"/>
              <a:t>polycythaemia</a:t>
            </a:r>
            <a:r>
              <a:rPr lang="en-US" sz="2800" dirty="0" smtClean="0"/>
              <a:t>. </a:t>
            </a:r>
          </a:p>
          <a:p>
            <a:r>
              <a:rPr lang="en-US" sz="2800" dirty="0" smtClean="0"/>
              <a:t>It is poorly understood and treatment is often unsuccessful.</a:t>
            </a:r>
            <a:endParaRPr lang="en-US" sz="2800" b="1"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endParaRPr lang="en-US" dirty="0"/>
          </a:p>
        </p:txBody>
      </p:sp>
      <p:sp>
        <p:nvSpPr>
          <p:cNvPr id="3" name="Content Placeholder 2"/>
          <p:cNvSpPr>
            <a:spLocks noGrp="1"/>
          </p:cNvSpPr>
          <p:nvPr>
            <p:ph idx="1"/>
          </p:nvPr>
        </p:nvSpPr>
        <p:spPr>
          <a:xfrm>
            <a:off x="457200" y="1066800"/>
            <a:ext cx="7239000" cy="5388936"/>
          </a:xfrm>
        </p:spPr>
        <p:txBody>
          <a:bodyPr>
            <a:normAutofit lnSpcReduction="10000"/>
          </a:bodyPr>
          <a:lstStyle/>
          <a:p>
            <a:r>
              <a:rPr lang="en-US" b="1" dirty="0" smtClean="0"/>
              <a:t>Superficial vein insufficiency. </a:t>
            </a:r>
          </a:p>
          <a:p>
            <a:r>
              <a:rPr lang="en-US" dirty="0" smtClean="0"/>
              <a:t>This is indicated by the presence of visible, tortuous, truncal varicose veins. It arises from primary valve failure or when the superficial veins become distended, causing the valves to become secondarily incompetent. </a:t>
            </a:r>
          </a:p>
          <a:p>
            <a:r>
              <a:rPr lang="en-US" b="1" dirty="0" smtClean="0"/>
              <a:t>Perforating vein insufficiency. </a:t>
            </a:r>
          </a:p>
          <a:p>
            <a:r>
              <a:rPr lang="en-US" dirty="0" smtClean="0"/>
              <a:t>This is a rare condition in isolation, when it is caused by primary valve insufficiency. Secondary perforating vein insufficiency often occurs in combination with deep‐ vein insufficiency (post‐thrombotic limb).</a:t>
            </a:r>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7239000" cy="5312736"/>
          </a:xfrm>
        </p:spPr>
        <p:txBody>
          <a:bodyPr>
            <a:normAutofit lnSpcReduction="10000"/>
          </a:bodyPr>
          <a:lstStyle/>
          <a:p>
            <a:r>
              <a:rPr lang="en-US" b="1" dirty="0" smtClean="0"/>
              <a:t>Deep‐vein </a:t>
            </a:r>
            <a:r>
              <a:rPr lang="en-US" b="1" dirty="0" err="1" smtClean="0"/>
              <a:t>insuffi</a:t>
            </a:r>
            <a:r>
              <a:rPr lang="en-US" b="1" dirty="0" smtClean="0"/>
              <a:t> </a:t>
            </a:r>
            <a:r>
              <a:rPr lang="en-US" b="1" dirty="0" err="1" smtClean="0"/>
              <a:t>ciency</a:t>
            </a:r>
            <a:r>
              <a:rPr lang="en-US" b="1" dirty="0" smtClean="0"/>
              <a:t>. </a:t>
            </a:r>
          </a:p>
          <a:p>
            <a:r>
              <a:rPr lang="en-US" dirty="0" smtClean="0"/>
              <a:t>Reflux is the most common type of abnormality, but in about 10% of cases a functional obstruction from thrombosis (non‐</a:t>
            </a:r>
            <a:r>
              <a:rPr lang="en-US" dirty="0" err="1" smtClean="0"/>
              <a:t>recanalized</a:t>
            </a:r>
            <a:r>
              <a:rPr lang="en-US" dirty="0" smtClean="0"/>
              <a:t> thrombosis) will be present, in which case it is likely to be associated with the post‐thrombotic syndrome. </a:t>
            </a:r>
          </a:p>
          <a:p>
            <a:r>
              <a:rPr lang="en-US" dirty="0" smtClean="0"/>
              <a:t>Avalvulosis is rare unless associated with a mutation of the FOXC2 gene. </a:t>
            </a:r>
          </a:p>
          <a:p>
            <a:r>
              <a:rPr lang="en-US" dirty="0" smtClean="0"/>
              <a:t>If untreated venous insufficiency in either the deep or superficial system causes the progressive syndrome of chronic venous insufficiency</a:t>
            </a: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and prevalence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large study in 30 000 subjects found a prevalence of 7% for varicose veins and 0.86% for ‘symptomatic’ chronic venous insufficiency. </a:t>
            </a:r>
          </a:p>
          <a:p>
            <a:r>
              <a:rPr lang="en-US" dirty="0" smtClean="0"/>
              <a:t>Another screened 1566 subjects and found chronic venous insufficiency in 9.4% of men, and 6.6% of women.</a:t>
            </a:r>
          </a:p>
          <a:p>
            <a:r>
              <a:rPr lang="en-US" dirty="0" smtClean="0"/>
              <a:t>Prevalence rose significantly with age: 21.2% in men &gt;50 years and 12.0% in women &gt;50 years.  </a:t>
            </a:r>
          </a:p>
          <a:p>
            <a:r>
              <a:rPr lang="en-US" dirty="0" smtClean="0"/>
              <a:t>Serious chronic venous insufficiency leading to venous ulcers has an estimated prevalence of approximately 0.3%, although active or healed ulcers are seen in up to 1% of the adult population . </a:t>
            </a:r>
          </a:p>
          <a:p>
            <a:r>
              <a:rPr lang="en-US" dirty="0" smtClean="0"/>
              <a:t>In the USA, it is thought that approximately 2.5 million people have chronic venous insufficiency and about 20% of those develop venous ulcers</a:t>
            </a:r>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219200"/>
            <a:ext cx="7239000" cy="4846320"/>
          </a:xfrm>
        </p:spPr>
        <p:txBody>
          <a:bodyPr>
            <a:normAutofit fontScale="92500" lnSpcReduction="10000"/>
          </a:bodyPr>
          <a:lstStyle/>
          <a:p>
            <a:r>
              <a:rPr lang="en-US" b="1" dirty="0" smtClean="0"/>
              <a:t>Age</a:t>
            </a:r>
            <a:r>
              <a:rPr lang="en-US" dirty="0" smtClean="0"/>
              <a:t> Chronic venous insufficiency prevalence increases with age.</a:t>
            </a:r>
            <a:r>
              <a:rPr lang="en-US" b="1" dirty="0" smtClean="0"/>
              <a:t> </a:t>
            </a:r>
          </a:p>
          <a:p>
            <a:r>
              <a:rPr lang="en-US" b="1" dirty="0" smtClean="0"/>
              <a:t>Sex </a:t>
            </a:r>
            <a:r>
              <a:rPr lang="en-US" dirty="0" smtClean="0"/>
              <a:t>Varicose veins are more common in females but studies differ on the sex difference in the prevalence of severe chronic venous deficiency. </a:t>
            </a:r>
          </a:p>
          <a:p>
            <a:r>
              <a:rPr lang="en-US" b="1" dirty="0" smtClean="0"/>
              <a:t>Ethnicity </a:t>
            </a:r>
            <a:r>
              <a:rPr lang="en-US" dirty="0" smtClean="0"/>
              <a:t>It is not thought that there is any racial difference in the prevalence of chronic venous insufficiency. </a:t>
            </a:r>
          </a:p>
          <a:p>
            <a:r>
              <a:rPr lang="en-US" dirty="0" smtClean="0"/>
              <a:t>However, it occurs more commonly in Western society and this probably reflects lifestyle differences such as sedentary or standing occupations, higher rates of obesity and generally reduced levels of physical activity.</a:t>
            </a:r>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Pathophysiology of venous reflux and chronic venous insufficiency</a:t>
            </a:r>
          </a:p>
          <a:p>
            <a:r>
              <a:rPr lang="en-US" dirty="0" smtClean="0"/>
              <a:t>Venous reflux is regarded as the major cause of venous disorders. </a:t>
            </a:r>
          </a:p>
          <a:p>
            <a:r>
              <a:rPr lang="en-US" dirty="0" smtClean="0"/>
              <a:t>Reflux is the presence of retrograde flow in a vein in response to a stimulus such as a calf squeeze. </a:t>
            </a:r>
          </a:p>
          <a:p>
            <a:r>
              <a:rPr lang="en-US" dirty="0" smtClean="0"/>
              <a:t>It occurs during standing when the valves are incompetent. </a:t>
            </a:r>
          </a:p>
          <a:p>
            <a:r>
              <a:rPr lang="en-US" dirty="0" smtClean="0"/>
              <a:t>It can occur in the superficial, deep and perforating veins of the lower extremity</a:t>
            </a:r>
            <a:endParaRPr lang="en-US" b="1"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7239000" cy="5638800"/>
          </a:xfrm>
        </p:spPr>
        <p:txBody>
          <a:bodyPr>
            <a:normAutofit fontScale="85000" lnSpcReduction="10000"/>
          </a:bodyPr>
          <a:lstStyle/>
          <a:p>
            <a:r>
              <a:rPr lang="en-US" dirty="0" smtClean="0"/>
              <a:t>An elevated and sustained ambulatory venous pressure (venous hypertension) is indicative of chronic venous insufficiency. </a:t>
            </a:r>
          </a:p>
          <a:p>
            <a:r>
              <a:rPr lang="en-US" dirty="0" smtClean="0"/>
              <a:t>This may be caused by </a:t>
            </a:r>
            <a:r>
              <a:rPr lang="en-US" dirty="0" err="1" smtClean="0"/>
              <a:t>valvular</a:t>
            </a:r>
            <a:r>
              <a:rPr lang="en-US" dirty="0" smtClean="0"/>
              <a:t> incompetence or venous outflow obstruction or poor muscle pump function. </a:t>
            </a:r>
          </a:p>
          <a:p>
            <a:r>
              <a:rPr lang="en-US" dirty="0" smtClean="0"/>
              <a:t>Venous outflow obstruction occurs in some patients after a DVT, is more serious than reflux and more difficult to treat. </a:t>
            </a:r>
          </a:p>
          <a:p>
            <a:r>
              <a:rPr lang="en-US" dirty="0" smtClean="0"/>
              <a:t>In this situation, when the leg muscles contract, the venous pressure increases, rather than the usual lowering of venous pressure that occurs during ambulation when the vein is not obstructed. </a:t>
            </a:r>
          </a:p>
          <a:p>
            <a:r>
              <a:rPr lang="en-US" dirty="0" smtClean="0"/>
              <a:t>Such heightened pressure is transmitted distally as far as the capillary system of the skin, causing capillary hypertension, and eventually leading to destruction of the nutritive capillaries</a:t>
            </a:r>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7239000" cy="5465136"/>
          </a:xfrm>
        </p:spPr>
        <p:txBody>
          <a:bodyPr>
            <a:normAutofit fontScale="92500" lnSpcReduction="20000"/>
          </a:bodyPr>
          <a:lstStyle/>
          <a:p>
            <a:r>
              <a:rPr lang="en-US" b="1" dirty="0" smtClean="0"/>
              <a:t>Genetics</a:t>
            </a:r>
          </a:p>
          <a:p>
            <a:r>
              <a:rPr lang="en-US" dirty="0" smtClean="0"/>
              <a:t>A genetic basis has been thought to be relevant in the pathogenesis of varicose veins, since familial clustering of cases does occur. </a:t>
            </a:r>
          </a:p>
          <a:p>
            <a:r>
              <a:rPr lang="en-US" dirty="0" smtClean="0"/>
              <a:t>Genetic studies in twins suggests that FOXC2 plays a critical role in valve development and function, and that mutations in FOXC2 may promote varicose veins. </a:t>
            </a:r>
          </a:p>
          <a:p>
            <a:r>
              <a:rPr lang="en-US" dirty="0" smtClean="0"/>
              <a:t>Chronic venous insufficiency may also be a feature of KTS. </a:t>
            </a:r>
          </a:p>
          <a:p>
            <a:r>
              <a:rPr lang="en-US" b="1" dirty="0" smtClean="0"/>
              <a:t>Environmental factors </a:t>
            </a:r>
          </a:p>
          <a:p>
            <a:r>
              <a:rPr lang="en-US" dirty="0" smtClean="0"/>
              <a:t>A sedentary lifestyle reduces the efficiency of the muscle pump and thus leads to reduced venous return and occupations with prolonged standing act to increase the risk of higher venous pressures in the legs</a:t>
            </a: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lstStyle/>
          <a:p>
            <a:r>
              <a:rPr lang="en-US" dirty="0" smtClean="0"/>
              <a:t>History</a:t>
            </a:r>
          </a:p>
          <a:p>
            <a:r>
              <a:rPr lang="en-US" dirty="0" smtClean="0"/>
              <a:t>The clinical features of chronic venous insufficiency vary from mild oedema to severe incapacitating leg ulceration</a:t>
            </a:r>
          </a:p>
          <a:p>
            <a:r>
              <a:rPr lang="en-US" dirty="0" smtClean="0"/>
              <a:t>Complain of burning, swelling, throbbing, aching, cramping and heaviness in the legs. </a:t>
            </a:r>
          </a:p>
          <a:p>
            <a:r>
              <a:rPr lang="en-US" dirty="0" smtClean="0"/>
              <a:t>Those with deep venous insufficiency almost always have pain. </a:t>
            </a:r>
          </a:p>
          <a:p>
            <a:r>
              <a:rPr lang="en-US" dirty="0" smtClean="0"/>
              <a:t>The symptoms are often improved by elevation and rest of the legs.</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663207" y="2133600"/>
            <a:ext cx="6025322" cy="3352800"/>
          </a:xfrm>
          <a:prstGeom prst="rect">
            <a:avLst/>
          </a:prstGeom>
          <a:noFill/>
          <a:ln w="9525">
            <a:noFill/>
            <a:miter lim="800000"/>
            <a:headEnd/>
            <a:tailEnd/>
          </a:ln>
          <a:effectLst/>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Classification of severity </a:t>
            </a:r>
          </a:p>
          <a:p>
            <a:r>
              <a:rPr lang="en-US" dirty="0" smtClean="0"/>
              <a:t>The CEAP classification is used for chronic venous insufficiency as it is for varicose veins. </a:t>
            </a:r>
          </a:p>
          <a:p>
            <a:r>
              <a:rPr lang="en-US" b="1" dirty="0" smtClean="0"/>
              <a:t>Complications and co‐morbidities </a:t>
            </a:r>
          </a:p>
          <a:p>
            <a:r>
              <a:rPr lang="en-US" dirty="0" smtClean="0"/>
              <a:t>These include thromboembolic disease, venous ulceration and secondary lymphoedema.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Arterial disease and peripheral </a:t>
            </a:r>
            <a:r>
              <a:rPr lang="en-US" dirty="0" err="1" smtClean="0"/>
              <a:t>ischaemic</a:t>
            </a:r>
            <a:r>
              <a:rPr lang="en-US" dirty="0" smtClean="0"/>
              <a:t> disorders</a:t>
            </a:r>
            <a:endParaRPr lang="en-US" dirty="0"/>
          </a:p>
        </p:txBody>
      </p:sp>
      <p:sp>
        <p:nvSpPr>
          <p:cNvPr id="3" name="Content Placeholder 2"/>
          <p:cNvSpPr>
            <a:spLocks noGrp="1"/>
          </p:cNvSpPr>
          <p:nvPr>
            <p:ph idx="1"/>
          </p:nvPr>
        </p:nvSpPr>
        <p:spPr/>
        <p:txBody>
          <a:bodyPr/>
          <a:lstStyle/>
          <a:p>
            <a:r>
              <a:rPr lang="en-US" b="1" dirty="0" smtClean="0"/>
              <a:t>Definition and nomenclature</a:t>
            </a:r>
          </a:p>
          <a:p>
            <a:r>
              <a:rPr lang="en-US" b="1" dirty="0" smtClean="0"/>
              <a:t> </a:t>
            </a:r>
            <a:r>
              <a:rPr lang="en-US" dirty="0" smtClean="0"/>
              <a:t>Disorders where the arterial blood supply to the limb (usually the leg) is damaged by atherosclerosis, a chronic disorder that can result in intravascular thrombosis that leads to damage and death of the tissues. </a:t>
            </a:r>
          </a:p>
          <a:p>
            <a:r>
              <a:rPr lang="en-US" b="1" dirty="0" smtClean="0"/>
              <a:t>Synonyms and inclusions </a:t>
            </a:r>
          </a:p>
          <a:p>
            <a:r>
              <a:rPr lang="en-US" dirty="0" smtClean="0"/>
              <a:t>• Atherosclerosis </a:t>
            </a:r>
          </a:p>
          <a:p>
            <a:r>
              <a:rPr lang="en-US" dirty="0" smtClean="0"/>
              <a:t>• Peripheral </a:t>
            </a:r>
            <a:r>
              <a:rPr lang="en-US" dirty="0" err="1" smtClean="0"/>
              <a:t>ischaemia</a:t>
            </a:r>
            <a:r>
              <a:rPr lang="en-US" dirty="0" smtClean="0"/>
              <a:t> </a:t>
            </a:r>
          </a:p>
          <a:p>
            <a:r>
              <a:rPr lang="en-US" dirty="0" smtClean="0"/>
              <a:t>• Peripheral vascular disease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Synonyms and inclusions </a:t>
            </a:r>
          </a:p>
          <a:p>
            <a:r>
              <a:rPr lang="en-US" dirty="0" smtClean="0"/>
              <a:t>• Mitchell disease (after Silas Weir Mitchell ) </a:t>
            </a:r>
          </a:p>
          <a:p>
            <a:r>
              <a:rPr lang="en-US" dirty="0" smtClean="0"/>
              <a:t>• </a:t>
            </a:r>
            <a:r>
              <a:rPr lang="en-US" dirty="0" err="1" smtClean="0"/>
              <a:t>Acromelalgia</a:t>
            </a:r>
            <a:r>
              <a:rPr lang="en-US" dirty="0" smtClean="0"/>
              <a:t> </a:t>
            </a:r>
          </a:p>
          <a:p>
            <a:r>
              <a:rPr lang="en-US" dirty="0" smtClean="0"/>
              <a:t>• Red neuralgia </a:t>
            </a:r>
          </a:p>
          <a:p>
            <a:r>
              <a:rPr lang="en-US" dirty="0" smtClean="0"/>
              <a:t>• </a:t>
            </a:r>
            <a:r>
              <a:rPr lang="en-US" dirty="0" err="1" smtClean="0"/>
              <a:t>Erythermalgia</a:t>
            </a:r>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4343400" y="1066800"/>
            <a:ext cx="3629025" cy="478986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09600" y="1295400"/>
            <a:ext cx="3297743" cy="4495800"/>
          </a:xfrm>
          <a:prstGeom prst="rect">
            <a:avLst/>
          </a:prstGeom>
          <a:noFill/>
          <a:ln w="9525">
            <a:noFill/>
            <a:miter lim="800000"/>
            <a:headEnd/>
            <a:tailEnd/>
          </a:ln>
          <a:effectLst/>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course and prognosis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not known overall how many patients with chronic venous insufficiency progress to end‐stage venous ulceration. </a:t>
            </a:r>
          </a:p>
          <a:p>
            <a:r>
              <a:rPr lang="en-US" dirty="0" smtClean="0"/>
              <a:t>About 4% of patients with varicose veins progress to more severe clinical stages per annum. </a:t>
            </a:r>
          </a:p>
          <a:p>
            <a:r>
              <a:rPr lang="en-US" dirty="0" smtClean="0"/>
              <a:t>Of patients with varicose veins, 3–6% will get venous leg ulcers in their lifetime. </a:t>
            </a:r>
          </a:p>
          <a:p>
            <a:r>
              <a:rPr lang="en-US" dirty="0" smtClean="0"/>
              <a:t>Patients with lipodermatosclerosis have an increased risk of venous ulceration. </a:t>
            </a:r>
          </a:p>
          <a:p>
            <a:r>
              <a:rPr lang="en-US" dirty="0" smtClean="0"/>
              <a:t>About 3% of patients with DVT will go on to develop severe chronic venous insufficiency</a:t>
            </a: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457200" y="1447800"/>
            <a:ext cx="3062287" cy="437323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352800" y="1981200"/>
            <a:ext cx="4717444" cy="3048000"/>
          </a:xfrm>
          <a:prstGeom prst="rect">
            <a:avLst/>
          </a:prstGeom>
          <a:noFill/>
          <a:ln w="9525">
            <a:noFill/>
            <a:miter lim="800000"/>
            <a:headEnd/>
            <a:tailEnd/>
          </a:ln>
          <a:effectLst/>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838200"/>
            <a:ext cx="9211392"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52400" y="1981200"/>
            <a:ext cx="8991600" cy="25639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2800" y="762000"/>
            <a:ext cx="5105400" cy="3048000"/>
          </a:xfrm>
        </p:spPr>
        <p:txBody>
          <a:bodyPr/>
          <a:lstStyle/>
          <a:p>
            <a:pPr algn="ctr"/>
            <a:r>
              <a:rPr lang="en-US" sz="4800" i="1" dirty="0" smtClean="0"/>
              <a:t>THANKS</a:t>
            </a:r>
            <a:endParaRPr lang="en-US" sz="4800" i="1"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and prevalence</a:t>
            </a:r>
            <a:endParaRPr lang="en-US" dirty="0"/>
          </a:p>
        </p:txBody>
      </p:sp>
      <p:sp>
        <p:nvSpPr>
          <p:cNvPr id="3" name="Content Placeholder 2"/>
          <p:cNvSpPr>
            <a:spLocks noGrp="1"/>
          </p:cNvSpPr>
          <p:nvPr>
            <p:ph idx="1"/>
          </p:nvPr>
        </p:nvSpPr>
        <p:spPr/>
        <p:txBody>
          <a:bodyPr>
            <a:normAutofit fontScale="92500"/>
          </a:bodyPr>
          <a:lstStyle/>
          <a:p>
            <a:r>
              <a:rPr lang="en-US" dirty="0" smtClean="0"/>
              <a:t>There is not much data on the incidence of this rare condition. </a:t>
            </a:r>
          </a:p>
          <a:p>
            <a:r>
              <a:rPr lang="en-US" dirty="0" smtClean="0"/>
              <a:t>One study from the USA suggested a rate of 1.3/100 000 of the general population with 5% of those having the primary inherited form</a:t>
            </a:r>
          </a:p>
          <a:p>
            <a:r>
              <a:rPr lang="en-US" b="1" dirty="0" smtClean="0"/>
              <a:t>Age</a:t>
            </a:r>
            <a:r>
              <a:rPr lang="en-US" dirty="0" smtClean="0"/>
              <a:t> </a:t>
            </a:r>
          </a:p>
          <a:p>
            <a:r>
              <a:rPr lang="en-US" dirty="0" smtClean="0"/>
              <a:t>Age of onset is variable and though earlier reports from the Mayo Clinic suggested a median onset age in the primary form of 10 years, later studies showed a wide range of onset: 5–91 years, with a median age of 60 </a:t>
            </a:r>
            <a:r>
              <a:rPr lang="en-US" dirty="0" err="1" smtClean="0"/>
              <a:t>overal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Sex</a:t>
            </a:r>
            <a:r>
              <a:rPr lang="en-US" dirty="0" smtClean="0"/>
              <a:t> There is a small female predominance.</a:t>
            </a:r>
          </a:p>
          <a:p>
            <a:r>
              <a:rPr lang="en-US" dirty="0" smtClean="0"/>
              <a:t> </a:t>
            </a:r>
            <a:r>
              <a:rPr lang="en-US" b="1" dirty="0" smtClean="0"/>
              <a:t>Ethnicity</a:t>
            </a:r>
            <a:r>
              <a:rPr lang="en-US" dirty="0" smtClean="0"/>
              <a:t> </a:t>
            </a:r>
          </a:p>
          <a:p>
            <a:r>
              <a:rPr lang="en-US" dirty="0" smtClean="0"/>
              <a:t>There is no current evidence that this is relevant.</a:t>
            </a:r>
          </a:p>
          <a:p>
            <a:r>
              <a:rPr lang="en-US" dirty="0" smtClean="0"/>
              <a:t> </a:t>
            </a:r>
            <a:r>
              <a:rPr lang="en-US" b="1" dirty="0" smtClean="0"/>
              <a:t>Associated diseases</a:t>
            </a:r>
          </a:p>
          <a:p>
            <a:r>
              <a:rPr lang="en-US" b="1" dirty="0" smtClean="0"/>
              <a:t> </a:t>
            </a:r>
            <a:r>
              <a:rPr lang="en-US" dirty="0" err="1" smtClean="0"/>
              <a:t>Erythromelalagia</a:t>
            </a:r>
            <a:r>
              <a:rPr lang="en-US" dirty="0" smtClean="0"/>
              <a:t> may be secondary to </a:t>
            </a:r>
            <a:r>
              <a:rPr lang="en-US" dirty="0" err="1" smtClean="0"/>
              <a:t>myeloproliferative</a:t>
            </a:r>
            <a:r>
              <a:rPr lang="en-US" dirty="0" smtClean="0"/>
              <a:t> disorders in 9–19% of cases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lstStyle/>
          <a:p>
            <a:r>
              <a:rPr lang="en-US" b="1" dirty="0" smtClean="0"/>
              <a:t>Primary erythromelalgia</a:t>
            </a:r>
          </a:p>
          <a:p>
            <a:r>
              <a:rPr lang="en-US" dirty="0" smtClean="0"/>
              <a:t>Erythromelalgia is the first condition in which an ion channel mutation has been associated with chronic pain</a:t>
            </a:r>
          </a:p>
          <a:p>
            <a:r>
              <a:rPr lang="en-US" dirty="0" smtClean="0"/>
              <a:t>15% of cases are due to genetic mutations. </a:t>
            </a:r>
          </a:p>
          <a:p>
            <a:r>
              <a:rPr lang="en-US" dirty="0" smtClean="0"/>
              <a:t>Other cases are thought to have a non‐genetic cause or may be mediated by mutations in one or more as yet unidentified genes. </a:t>
            </a:r>
          </a:p>
          <a:p>
            <a:r>
              <a:rPr lang="en-US" dirty="0" smtClean="0"/>
              <a:t>Ten mutations in the SCN9A gene have been identified in erythromelalgia </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SCN9A gene codes for the α‐subunit of a sodium channel called NaV1.7. Sodium channels transport positively charged sodium ions into cells. </a:t>
            </a:r>
          </a:p>
          <a:p>
            <a:r>
              <a:rPr lang="en-US" dirty="0" smtClean="0"/>
              <a:t>They act as threshold sensors and initiate action potentials. </a:t>
            </a:r>
          </a:p>
          <a:p>
            <a:r>
              <a:rPr lang="en-US" dirty="0" smtClean="0"/>
              <a:t>The mutations alter the activation profile to produce channels that are open for a longer period of time, leading to more prolonged changes in the membrane potential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err="1" smtClean="0"/>
              <a:t>hyperexcitability</a:t>
            </a:r>
            <a:r>
              <a:rPr lang="en-US" dirty="0" smtClean="0"/>
              <a:t> of the C </a:t>
            </a:r>
            <a:r>
              <a:rPr lang="en-US" dirty="0" err="1" smtClean="0"/>
              <a:t>fibres</a:t>
            </a:r>
            <a:r>
              <a:rPr lang="en-US" dirty="0" smtClean="0"/>
              <a:t> in the dorsal root ganglion leads to the burning pain that characterizes erythromelalgia. </a:t>
            </a:r>
          </a:p>
          <a:p>
            <a:r>
              <a:rPr lang="en-US" dirty="0" smtClean="0"/>
              <a:t>In the sympathetic system, there is </a:t>
            </a:r>
            <a:r>
              <a:rPr lang="en-US" dirty="0" err="1" smtClean="0"/>
              <a:t>hyporeactivity</a:t>
            </a:r>
            <a:r>
              <a:rPr lang="en-US" dirty="0" smtClean="0"/>
              <a:t> resulting in altered vascular responses to stimuli such as heat and exercise, which causes persistent vasodilatation of the affected skin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Secondary erythromelalgia</a:t>
            </a:r>
          </a:p>
          <a:p>
            <a:r>
              <a:rPr lang="en-US" dirty="0" smtClean="0"/>
              <a:t>In cases associated with </a:t>
            </a:r>
            <a:r>
              <a:rPr lang="en-US" dirty="0" err="1" smtClean="0"/>
              <a:t>thrombocythaemia</a:t>
            </a:r>
            <a:r>
              <a:rPr lang="en-US" dirty="0" smtClean="0"/>
              <a:t>, biopsies have revealed arteriolar </a:t>
            </a:r>
            <a:r>
              <a:rPr lang="en-US" dirty="0" err="1" smtClean="0"/>
              <a:t>fi</a:t>
            </a:r>
            <a:r>
              <a:rPr lang="en-US" dirty="0" smtClean="0"/>
              <a:t> </a:t>
            </a:r>
            <a:r>
              <a:rPr lang="en-US" dirty="0" err="1" smtClean="0"/>
              <a:t>brosis</a:t>
            </a:r>
            <a:r>
              <a:rPr lang="en-US" dirty="0" smtClean="0"/>
              <a:t> and vascular occlusion due to platelet thrombi. </a:t>
            </a:r>
          </a:p>
          <a:p>
            <a:r>
              <a:rPr lang="en-US" dirty="0" smtClean="0"/>
              <a:t>It is thought the abnormally functioning platelets in </a:t>
            </a:r>
            <a:r>
              <a:rPr lang="en-US" dirty="0" err="1" smtClean="0"/>
              <a:t>thrombocythaemia</a:t>
            </a:r>
            <a:r>
              <a:rPr lang="en-US" dirty="0" smtClean="0"/>
              <a:t> clump in vessels and induce neurovascular damage by triggering inflammation</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Causative organisms</a:t>
            </a:r>
          </a:p>
          <a:p>
            <a:r>
              <a:rPr lang="en-US" b="1" dirty="0" smtClean="0"/>
              <a:t> </a:t>
            </a:r>
            <a:r>
              <a:rPr lang="en-US" dirty="0" smtClean="0"/>
              <a:t>There has been epidemic outbreaks of erythromelalgia reported in students in rural China. </a:t>
            </a:r>
          </a:p>
          <a:p>
            <a:r>
              <a:rPr lang="en-US" dirty="0" smtClean="0"/>
              <a:t>The cause is unknown but poxviruses were isolated from throat swabs of several patients in different areas and at different times of the year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a:t>
            </a:r>
            <a:endParaRPr lang="en-US" dirty="0"/>
          </a:p>
        </p:txBody>
      </p:sp>
      <p:sp>
        <p:nvSpPr>
          <p:cNvPr id="3" name="Content Placeholder 2"/>
          <p:cNvSpPr>
            <a:spLocks noGrp="1"/>
          </p:cNvSpPr>
          <p:nvPr>
            <p:ph idx="1"/>
          </p:nvPr>
        </p:nvSpPr>
        <p:spPr/>
        <p:txBody>
          <a:bodyPr/>
          <a:lstStyle/>
          <a:p>
            <a:r>
              <a:rPr lang="en-US" dirty="0" smtClean="0"/>
              <a:t>Eating certain fungi, such as </a:t>
            </a:r>
            <a:r>
              <a:rPr lang="en-US" dirty="0" err="1" smtClean="0"/>
              <a:t>Clitocybe</a:t>
            </a:r>
            <a:r>
              <a:rPr lang="en-US" dirty="0" smtClean="0"/>
              <a:t> </a:t>
            </a:r>
            <a:r>
              <a:rPr lang="en-US" dirty="0" err="1" smtClean="0"/>
              <a:t>acromelalgia</a:t>
            </a:r>
            <a:r>
              <a:rPr lang="en-US" dirty="0" smtClean="0"/>
              <a:t> (Japan) and </a:t>
            </a:r>
            <a:r>
              <a:rPr lang="en-US" dirty="0" err="1" smtClean="0"/>
              <a:t>Clitocybe</a:t>
            </a:r>
            <a:r>
              <a:rPr lang="en-US" dirty="0" smtClean="0"/>
              <a:t> </a:t>
            </a:r>
            <a:r>
              <a:rPr lang="en-US" dirty="0" err="1" smtClean="0"/>
              <a:t>amoenolens</a:t>
            </a:r>
            <a:r>
              <a:rPr lang="en-US" dirty="0" smtClean="0"/>
              <a:t> (France), has lead to reports of mushroom‐ induced erythromelalgia which has persisted for up to 5 months following ingestion. </a:t>
            </a:r>
          </a:p>
          <a:p>
            <a:r>
              <a:rPr lang="en-US" dirty="0" smtClean="0"/>
              <a:t>In medication‐induced erythromelalgia, calcium‐channel blockers and </a:t>
            </a:r>
            <a:r>
              <a:rPr lang="en-US" dirty="0" err="1" smtClean="0"/>
              <a:t>bromocriptine</a:t>
            </a:r>
            <a:r>
              <a:rPr lang="en-US" dirty="0" smtClean="0"/>
              <a:t> can trigger the condition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600200" y="228600"/>
            <a:ext cx="4562914"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a:bodyPr>
          <a:lstStyle/>
          <a:p>
            <a:r>
              <a:rPr lang="en-US" dirty="0" smtClean="0"/>
              <a:t>Atherosclerosis is responsible for more than 90% of all arterial disease in the Western world.</a:t>
            </a:r>
          </a:p>
          <a:p>
            <a:r>
              <a:rPr lang="en-US" dirty="0" smtClean="0"/>
              <a:t>It affects 5% of men over the age of 50 years, of which 10% may develop critical limb </a:t>
            </a:r>
            <a:r>
              <a:rPr lang="en-US" dirty="0" err="1" smtClean="0"/>
              <a:t>ischaemia</a:t>
            </a:r>
            <a:r>
              <a:rPr lang="en-US" dirty="0" smtClean="0"/>
              <a:t>; this increases to 20% if diabetic patients are included</a:t>
            </a:r>
          </a:p>
          <a:p>
            <a:r>
              <a:rPr lang="en-US" dirty="0" smtClean="0"/>
              <a:t>Apart from diabetes, tobacco smoking is one of the most important risk factors for arterial disease. </a:t>
            </a:r>
          </a:p>
          <a:p>
            <a:r>
              <a:rPr lang="en-US" dirty="0" smtClean="0"/>
              <a:t>A family history of arterial disease and the presence of </a:t>
            </a:r>
            <a:r>
              <a:rPr lang="en-US" dirty="0" err="1" smtClean="0"/>
              <a:t>hyperlidaemia</a:t>
            </a:r>
            <a:r>
              <a:rPr lang="en-US" dirty="0" smtClean="0"/>
              <a:t> are the two other major factors associated with atherosclerosis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228600" y="1447800"/>
            <a:ext cx="3200400" cy="4547937"/>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657600" y="1371600"/>
            <a:ext cx="3014663" cy="4369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609600" y="762000"/>
            <a:ext cx="6553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TELANGIECTASES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Introduction and general description</a:t>
            </a:r>
          </a:p>
          <a:p>
            <a:r>
              <a:rPr lang="en-US" dirty="0" err="1" smtClean="0"/>
              <a:t>Telangiectases</a:t>
            </a:r>
            <a:r>
              <a:rPr lang="en-US" dirty="0" smtClean="0"/>
              <a:t> appear on the skin and mucous membranes as small, dull red, linear, </a:t>
            </a:r>
            <a:r>
              <a:rPr lang="en-US" dirty="0" err="1" smtClean="0"/>
              <a:t>stellate</a:t>
            </a:r>
            <a:r>
              <a:rPr lang="en-US" dirty="0" smtClean="0"/>
              <a:t> or </a:t>
            </a:r>
            <a:r>
              <a:rPr lang="en-US" dirty="0" err="1" smtClean="0"/>
              <a:t>punctate</a:t>
            </a:r>
            <a:r>
              <a:rPr lang="en-US" dirty="0" smtClean="0"/>
              <a:t> markings. </a:t>
            </a:r>
          </a:p>
          <a:p>
            <a:r>
              <a:rPr lang="en-US" dirty="0" smtClean="0"/>
              <a:t>They represent dilatations (expansion, stretching) of pre‐existing vessels without any apparently new vessel growth (angiogenesis) occurring. </a:t>
            </a:r>
          </a:p>
          <a:p>
            <a:r>
              <a:rPr lang="en-US" dirty="0" smtClean="0"/>
              <a:t>As such, </a:t>
            </a:r>
            <a:r>
              <a:rPr lang="en-US" dirty="0" err="1" smtClean="0"/>
              <a:t>telangiectases</a:t>
            </a:r>
            <a:r>
              <a:rPr lang="en-US" dirty="0" smtClean="0"/>
              <a:t> can be bracketed with spider </a:t>
            </a:r>
            <a:r>
              <a:rPr lang="en-US" dirty="0" err="1" smtClean="0"/>
              <a:t>angioma</a:t>
            </a:r>
            <a:r>
              <a:rPr lang="en-US" dirty="0" smtClean="0"/>
              <a:t> (spider </a:t>
            </a:r>
            <a:r>
              <a:rPr lang="en-US" dirty="0" err="1" smtClean="0"/>
              <a:t>naevi</a:t>
            </a:r>
            <a:r>
              <a:rPr lang="en-US" dirty="0" smtClean="0"/>
              <a:t>) and capillary aneurysm–venous lakes, whereas vascular malformations represent anomalies of embryological development (disturbances in </a:t>
            </a:r>
            <a:r>
              <a:rPr lang="en-US" dirty="0" err="1" smtClean="0"/>
              <a:t>vasculogenesis</a:t>
            </a:r>
            <a:r>
              <a:rPr lang="en-US" dirty="0" smtClean="0"/>
              <a:t> or angiogenesis</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telangiectases</a:t>
            </a:r>
            <a:r>
              <a:rPr lang="en-US" dirty="0" smtClean="0"/>
              <a:t> are a heterogeneous group of disorders. </a:t>
            </a:r>
          </a:p>
          <a:p>
            <a:r>
              <a:rPr lang="en-US" dirty="0" smtClean="0"/>
              <a:t>They can be broadly divided into primary and secondary according to their </a:t>
            </a:r>
            <a:r>
              <a:rPr lang="en-US" dirty="0" err="1" smtClean="0"/>
              <a:t>aetiology</a:t>
            </a:r>
            <a:r>
              <a:rPr lang="en-US" dirty="0" smtClean="0"/>
              <a:t> though one of the commonest </a:t>
            </a:r>
            <a:r>
              <a:rPr lang="en-US" dirty="0" err="1" smtClean="0"/>
              <a:t>naevi</a:t>
            </a:r>
            <a:r>
              <a:rPr lang="en-US" dirty="0" smtClean="0"/>
              <a:t> (spider </a:t>
            </a:r>
            <a:r>
              <a:rPr lang="en-US" dirty="0" err="1" smtClean="0"/>
              <a:t>naevi</a:t>
            </a:r>
            <a:r>
              <a:rPr lang="en-US" dirty="0" smtClean="0"/>
              <a:t>) can be both</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308186" y="1371600"/>
            <a:ext cx="4835197" cy="4648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429001" y="1600200"/>
            <a:ext cx="3066924" cy="452834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685800" y="1524000"/>
            <a:ext cx="6217920" cy="4572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Spider </a:t>
            </a:r>
            <a:r>
              <a:rPr lang="en-US" dirty="0" err="1" smtClean="0"/>
              <a:t>telangiectases</a:t>
            </a:r>
            <a:endParaRPr lang="en-US" dirty="0"/>
          </a:p>
        </p:txBody>
      </p:sp>
      <p:sp>
        <p:nvSpPr>
          <p:cNvPr id="3" name="Content Placeholder 2"/>
          <p:cNvSpPr>
            <a:spLocks noGrp="1"/>
          </p:cNvSpPr>
          <p:nvPr>
            <p:ph idx="1"/>
          </p:nvPr>
        </p:nvSpPr>
        <p:spPr/>
        <p:txBody>
          <a:bodyPr/>
          <a:lstStyle/>
          <a:p>
            <a:r>
              <a:rPr lang="en-US" b="1" dirty="0" smtClean="0"/>
              <a:t>Introduction and general description</a:t>
            </a:r>
          </a:p>
          <a:p>
            <a:r>
              <a:rPr lang="en-US" dirty="0" smtClean="0"/>
              <a:t>These are common small vascular lesions found on the skin of the upper body which are benign. </a:t>
            </a:r>
          </a:p>
          <a:p>
            <a:r>
              <a:rPr lang="en-US" dirty="0" smtClean="0"/>
              <a:t>They have a characteristic appearance which can resemble a spider</a:t>
            </a:r>
          </a:p>
          <a:p>
            <a:r>
              <a:rPr lang="en-US" b="1" dirty="0" smtClean="0"/>
              <a:t>Synonyms and inclusions </a:t>
            </a:r>
          </a:p>
          <a:p>
            <a:r>
              <a:rPr lang="en-US" dirty="0" smtClean="0"/>
              <a:t>• Arterial spider • Spider </a:t>
            </a:r>
            <a:r>
              <a:rPr lang="en-US" dirty="0" err="1" smtClean="0"/>
              <a:t>naevus</a:t>
            </a:r>
            <a:r>
              <a:rPr lang="en-US" dirty="0" smtClean="0"/>
              <a:t> • </a:t>
            </a:r>
            <a:r>
              <a:rPr lang="en-US" dirty="0" err="1" smtClean="0"/>
              <a:t>Naevus</a:t>
            </a:r>
            <a:r>
              <a:rPr lang="en-US" dirty="0" smtClean="0"/>
              <a:t> </a:t>
            </a:r>
            <a:r>
              <a:rPr lang="en-US" dirty="0" err="1" smtClean="0"/>
              <a:t>araneus</a:t>
            </a:r>
            <a:r>
              <a:rPr lang="en-US" dirty="0" smtClean="0"/>
              <a:t> • Spider </a:t>
            </a:r>
            <a:r>
              <a:rPr lang="en-US" dirty="0" err="1" smtClean="0"/>
              <a:t>angioma</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Spider </a:t>
            </a:r>
            <a:r>
              <a:rPr lang="en-US" dirty="0" err="1" smtClean="0"/>
              <a:t>telangiectases</a:t>
            </a:r>
            <a:r>
              <a:rPr lang="en-US" dirty="0" smtClean="0"/>
              <a:t> may be solitary or multiple.</a:t>
            </a:r>
          </a:p>
          <a:p>
            <a:r>
              <a:rPr lang="en-US" dirty="0" smtClean="0"/>
              <a:t> Their characteristic appearance is due to a central red arteriole (which resembles the body of the spider) surrounded by a circular pattern of thin‐walled capillaries (which look like the multiple legs of a spider)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Incidence and prevalence </a:t>
            </a:r>
          </a:p>
          <a:p>
            <a:r>
              <a:rPr lang="en-US" dirty="0" smtClean="0"/>
              <a:t>Spider </a:t>
            </a:r>
            <a:r>
              <a:rPr lang="en-US" dirty="0" err="1" smtClean="0"/>
              <a:t>telangiectases</a:t>
            </a:r>
            <a:r>
              <a:rPr lang="en-US" dirty="0" smtClean="0"/>
              <a:t> occur in up to 15% of completely normal persons</a:t>
            </a:r>
          </a:p>
          <a:p>
            <a:r>
              <a:rPr lang="en-US" b="1" dirty="0" smtClean="0"/>
              <a:t>Age</a:t>
            </a:r>
            <a:r>
              <a:rPr lang="en-US" dirty="0" smtClean="0"/>
              <a:t> </a:t>
            </a:r>
          </a:p>
          <a:p>
            <a:r>
              <a:rPr lang="en-US" dirty="0" smtClean="0"/>
              <a:t>They are a frequent </a:t>
            </a:r>
            <a:r>
              <a:rPr lang="en-US" dirty="0" err="1" smtClean="0"/>
              <a:t>fi</a:t>
            </a:r>
            <a:r>
              <a:rPr lang="en-US" dirty="0" smtClean="0"/>
              <a:t> </a:t>
            </a:r>
            <a:r>
              <a:rPr lang="en-US" dirty="0" err="1" smtClean="0"/>
              <a:t>nding</a:t>
            </a:r>
            <a:r>
              <a:rPr lang="en-US" dirty="0" smtClean="0"/>
              <a:t> in healthy children</a:t>
            </a:r>
          </a:p>
          <a:p>
            <a:r>
              <a:rPr lang="en-US" b="1" dirty="0" smtClean="0"/>
              <a:t> Sex </a:t>
            </a:r>
          </a:p>
          <a:p>
            <a:r>
              <a:rPr lang="en-US" dirty="0" smtClean="0"/>
              <a:t>Commoner in women (especially when pregnant or on the oral contraceptive pill). </a:t>
            </a:r>
          </a:p>
          <a:p>
            <a:r>
              <a:rPr lang="en-US" b="1" dirty="0" smtClean="0"/>
              <a:t>Ethnicity</a:t>
            </a:r>
            <a:r>
              <a:rPr lang="en-US" dirty="0" smtClean="0"/>
              <a:t> </a:t>
            </a:r>
          </a:p>
          <a:p>
            <a:r>
              <a:rPr lang="en-US" dirty="0" smtClean="0"/>
              <a:t>No difference in racial groups has been reported but the lesions are much more visible in patients with less pigmented skins.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lstStyle/>
          <a:p>
            <a:r>
              <a:rPr lang="en-US" dirty="0" err="1" smtClean="0"/>
              <a:t>Pathophysiology</a:t>
            </a:r>
            <a:endParaRPr lang="en-US" dirty="0"/>
          </a:p>
        </p:txBody>
      </p:sp>
      <p:sp>
        <p:nvSpPr>
          <p:cNvPr id="3" name="Content Placeholder 2"/>
          <p:cNvSpPr>
            <a:spLocks noGrp="1"/>
          </p:cNvSpPr>
          <p:nvPr>
            <p:ph idx="1"/>
          </p:nvPr>
        </p:nvSpPr>
        <p:spPr>
          <a:xfrm>
            <a:off x="457200" y="1447800"/>
            <a:ext cx="7239000" cy="5007936"/>
          </a:xfrm>
        </p:spPr>
        <p:txBody>
          <a:bodyPr>
            <a:normAutofit fontScale="77500" lnSpcReduction="20000"/>
          </a:bodyPr>
          <a:lstStyle/>
          <a:p>
            <a:r>
              <a:rPr lang="en-US" dirty="0" smtClean="0"/>
              <a:t>This is a </a:t>
            </a:r>
            <a:r>
              <a:rPr lang="en-US" dirty="0" err="1" smtClean="0"/>
              <a:t>multifactorial</a:t>
            </a:r>
            <a:r>
              <a:rPr lang="en-US" dirty="0" smtClean="0"/>
              <a:t> disorder but it is thought that the underlying mechanism is immunological. </a:t>
            </a:r>
          </a:p>
          <a:p>
            <a:r>
              <a:rPr lang="en-US" dirty="0" smtClean="0"/>
              <a:t>Cardiovascular risk factors induce endothelial injury and endothelial dysfunction. </a:t>
            </a:r>
            <a:r>
              <a:rPr lang="en-US" dirty="0" err="1" smtClean="0"/>
              <a:t>Monocytes</a:t>
            </a:r>
            <a:r>
              <a:rPr lang="en-US" dirty="0" smtClean="0"/>
              <a:t> recruited to the inflamed endothelium of blood vessels differentiate into </a:t>
            </a:r>
            <a:r>
              <a:rPr lang="en-US" dirty="0" err="1" smtClean="0"/>
              <a:t>phagocytic</a:t>
            </a:r>
            <a:r>
              <a:rPr lang="en-US" dirty="0" smtClean="0"/>
              <a:t> macrophages which scavenge modified lipids to produce foam cells. </a:t>
            </a:r>
          </a:p>
          <a:p>
            <a:r>
              <a:rPr lang="en-US" dirty="0" smtClean="0"/>
              <a:t>This is the basis for the development of the lipid‐rich </a:t>
            </a:r>
            <a:r>
              <a:rPr lang="en-US" dirty="0" err="1" smtClean="0"/>
              <a:t>atheroma</a:t>
            </a:r>
            <a:r>
              <a:rPr lang="en-US" dirty="0" smtClean="0"/>
              <a:t> core, there is further influx and inflammation leading to unstable atherosclerotic plaques which can eventually ulcerate through the endothelial lining exposing a highly </a:t>
            </a:r>
            <a:r>
              <a:rPr lang="en-US" dirty="0" err="1" smtClean="0"/>
              <a:t>thrombogenic</a:t>
            </a:r>
            <a:r>
              <a:rPr lang="en-US" dirty="0" smtClean="0"/>
              <a:t> surface. </a:t>
            </a:r>
          </a:p>
          <a:p>
            <a:r>
              <a:rPr lang="en-US" dirty="0" smtClean="0"/>
              <a:t>Platelets adhere to the ulcerated plaque and platelet aggregates may </a:t>
            </a:r>
            <a:r>
              <a:rPr lang="en-US" dirty="0" err="1" smtClean="0"/>
              <a:t>embolize</a:t>
            </a:r>
            <a:r>
              <a:rPr lang="en-US" dirty="0" smtClean="0"/>
              <a:t> distally or may initiate local thrombosis.</a:t>
            </a:r>
          </a:p>
          <a:p>
            <a:r>
              <a:rPr lang="en-US" dirty="0" smtClean="0"/>
              <a:t>Inadequate collaterals, or occlusion by thrombosis or embolism, will lead to tissue infarction (e.g. peripheral gangrene).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diseases</a:t>
            </a:r>
            <a:endParaRPr lang="en-US" dirty="0"/>
          </a:p>
        </p:txBody>
      </p:sp>
      <p:sp>
        <p:nvSpPr>
          <p:cNvPr id="3" name="Content Placeholder 2"/>
          <p:cNvSpPr>
            <a:spLocks noGrp="1"/>
          </p:cNvSpPr>
          <p:nvPr>
            <p:ph idx="1"/>
          </p:nvPr>
        </p:nvSpPr>
        <p:spPr/>
        <p:txBody>
          <a:bodyPr/>
          <a:lstStyle/>
          <a:p>
            <a:r>
              <a:rPr lang="en-US" dirty="0" smtClean="0"/>
              <a:t>They occur in large numbers during pregnancy – one or more spider </a:t>
            </a:r>
            <a:r>
              <a:rPr lang="en-US" dirty="0" err="1" smtClean="0"/>
              <a:t>naevi</a:t>
            </a:r>
            <a:r>
              <a:rPr lang="en-US" dirty="0" smtClean="0"/>
              <a:t> are found in two‐thirds of all pregnant women.</a:t>
            </a:r>
          </a:p>
          <a:p>
            <a:r>
              <a:rPr lang="en-US" dirty="0" smtClean="0"/>
              <a:t>They may appear in the first few months, but tend to increase in number until term; they usually disappear within 6 weeks of delivery but may persist or recur in the same sites in subsequent pregnancies.</a:t>
            </a:r>
          </a:p>
          <a:p>
            <a:r>
              <a:rPr lang="en-US" dirty="0" smtClean="0"/>
              <a:t> They are also characteristically found in patients with liver disease, when they can be a presenting sign and in </a:t>
            </a:r>
            <a:r>
              <a:rPr lang="en-US" dirty="0" err="1" smtClean="0"/>
              <a:t>thyrotoxicosis</a:t>
            </a:r>
            <a:r>
              <a:rPr lang="en-US" dirty="0" smtClean="0"/>
              <a: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Pathology </a:t>
            </a:r>
          </a:p>
          <a:p>
            <a:r>
              <a:rPr lang="en-US" dirty="0" smtClean="0"/>
              <a:t>The main vessel of the spider </a:t>
            </a:r>
            <a:r>
              <a:rPr lang="en-US" dirty="0" err="1" smtClean="0"/>
              <a:t>telangiectasis</a:t>
            </a:r>
            <a:r>
              <a:rPr lang="en-US" dirty="0" smtClean="0"/>
              <a:t> is an arteriole. </a:t>
            </a:r>
          </a:p>
          <a:p>
            <a:r>
              <a:rPr lang="en-US" dirty="0" smtClean="0"/>
              <a:t>The blood flows from this to the periphery, and then passes into a capillary network.</a:t>
            </a:r>
          </a:p>
          <a:p>
            <a:r>
              <a:rPr lang="en-US" dirty="0" smtClean="0"/>
              <a:t> The pressure in spider </a:t>
            </a:r>
            <a:r>
              <a:rPr lang="en-US" dirty="0" err="1" smtClean="0"/>
              <a:t>telangiectases</a:t>
            </a:r>
            <a:r>
              <a:rPr lang="en-US" dirty="0" smtClean="0"/>
              <a:t> rises to 40  mmHg. </a:t>
            </a:r>
          </a:p>
          <a:p>
            <a:r>
              <a:rPr lang="en-US" dirty="0" smtClean="0"/>
              <a:t>The lesions consist of a central, ascending, spiral, thick‐walled arteriole which ends in a thin‐walled </a:t>
            </a:r>
            <a:r>
              <a:rPr lang="en-US" dirty="0" err="1" smtClean="0"/>
              <a:t>ampulla</a:t>
            </a:r>
            <a:r>
              <a:rPr lang="en-US" dirty="0" smtClean="0"/>
              <a:t> just beneath the epidermis.</a:t>
            </a:r>
          </a:p>
          <a:p>
            <a:r>
              <a:rPr lang="en-US" dirty="0" smtClean="0"/>
              <a:t>From the </a:t>
            </a:r>
            <a:r>
              <a:rPr lang="en-US" dirty="0" err="1" smtClean="0"/>
              <a:t>ampulla</a:t>
            </a:r>
            <a:r>
              <a:rPr lang="en-US" dirty="0" smtClean="0"/>
              <a:t>, thin‐ walled branching channels radiate peripherally in the papillary dermis.</a:t>
            </a:r>
          </a:p>
          <a:p>
            <a:r>
              <a:rPr lang="en-US" dirty="0" err="1" smtClean="0"/>
              <a:t>Glomus</a:t>
            </a:r>
            <a:r>
              <a:rPr lang="en-US" dirty="0" smtClean="0"/>
              <a:t> cells have been described in the wall of the central arteriole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0" y="1066800"/>
            <a:ext cx="9208604"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990600" y="1219200"/>
            <a:ext cx="5231805" cy="418544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381000" y="1600200"/>
            <a:ext cx="7257448"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457200" y="1600200"/>
            <a:ext cx="6791597"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Cherry </a:t>
            </a:r>
            <a:r>
              <a:rPr lang="en-US" dirty="0" err="1" smtClean="0"/>
              <a:t>angiomas</a:t>
            </a:r>
            <a:endParaRPr lang="en-US" dirty="0"/>
          </a:p>
        </p:txBody>
      </p:sp>
      <p:sp>
        <p:nvSpPr>
          <p:cNvPr id="3" name="Content Placeholder 2"/>
          <p:cNvSpPr>
            <a:spLocks noGrp="1"/>
          </p:cNvSpPr>
          <p:nvPr>
            <p:ph idx="1"/>
          </p:nvPr>
        </p:nvSpPr>
        <p:spPr/>
        <p:txBody>
          <a:bodyPr/>
          <a:lstStyle/>
          <a:p>
            <a:r>
              <a:rPr lang="en-US" b="1" dirty="0" smtClean="0"/>
              <a:t>Synonyms and inclusions </a:t>
            </a:r>
            <a:r>
              <a:rPr lang="en-US" dirty="0" smtClean="0"/>
              <a:t>• Cherry </a:t>
            </a:r>
            <a:r>
              <a:rPr lang="en-US" dirty="0" err="1" smtClean="0"/>
              <a:t>haemangioma</a:t>
            </a:r>
            <a:r>
              <a:rPr lang="en-US" dirty="0" smtClean="0"/>
              <a:t> • Campbell de Morgan spots • Senile </a:t>
            </a:r>
            <a:r>
              <a:rPr lang="en-US" dirty="0" err="1" smtClean="0"/>
              <a:t>angiomas</a:t>
            </a:r>
            <a:endParaRPr lang="en-US" dirty="0" smtClean="0"/>
          </a:p>
          <a:p>
            <a:r>
              <a:rPr lang="en-US" b="1" dirty="0" smtClean="0"/>
              <a:t>Introduction and general description</a:t>
            </a:r>
          </a:p>
          <a:p>
            <a:r>
              <a:rPr lang="en-US" dirty="0" smtClean="0"/>
              <a:t>Cherry </a:t>
            </a:r>
            <a:r>
              <a:rPr lang="en-US" dirty="0" err="1" smtClean="0"/>
              <a:t>angiomas</a:t>
            </a:r>
            <a:r>
              <a:rPr lang="en-US" dirty="0" smtClean="0"/>
              <a:t> are the commonest </a:t>
            </a:r>
            <a:r>
              <a:rPr lang="en-US" dirty="0" err="1" smtClean="0"/>
              <a:t>angiomas</a:t>
            </a:r>
            <a:r>
              <a:rPr lang="en-US" dirty="0" smtClean="0"/>
              <a:t> seen in the skin. They are entirely benign and increase in numbers with age</a:t>
            </a:r>
          </a:p>
          <a:p>
            <a:r>
              <a:rPr lang="en-US" dirty="0" smtClean="0"/>
              <a:t>These are cherry red papules seen in the skin due to abnormal vascular proliferations.</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and prevalence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Cherry </a:t>
            </a:r>
            <a:r>
              <a:rPr lang="en-US" dirty="0" err="1" smtClean="0"/>
              <a:t>angiomas</a:t>
            </a:r>
            <a:r>
              <a:rPr lang="en-US" dirty="0" smtClean="0"/>
              <a:t> were observed in 5% of adolescents and 75% of adults over 75 years of age.</a:t>
            </a:r>
          </a:p>
          <a:p>
            <a:r>
              <a:rPr lang="en-US" b="1" dirty="0" smtClean="0"/>
              <a:t>Age</a:t>
            </a:r>
            <a:r>
              <a:rPr lang="en-US" dirty="0" smtClean="0"/>
              <a:t> They normally spontaneously appear in middle age and increase in number with age though they can </a:t>
            </a:r>
            <a:r>
              <a:rPr lang="en-US" dirty="0" err="1" smtClean="0"/>
              <a:t>fi</a:t>
            </a:r>
            <a:r>
              <a:rPr lang="en-US" dirty="0" smtClean="0"/>
              <a:t> </a:t>
            </a:r>
            <a:r>
              <a:rPr lang="en-US" dirty="0" err="1" smtClean="0"/>
              <a:t>rst</a:t>
            </a:r>
            <a:r>
              <a:rPr lang="en-US" dirty="0" smtClean="0"/>
              <a:t> appear in the second decade of life. </a:t>
            </a:r>
          </a:p>
          <a:p>
            <a:r>
              <a:rPr lang="en-US" b="1" dirty="0" smtClean="0"/>
              <a:t>Sex</a:t>
            </a:r>
            <a:r>
              <a:rPr lang="en-US" dirty="0" smtClean="0"/>
              <a:t> There is no difference between the sexes </a:t>
            </a:r>
          </a:p>
          <a:p>
            <a:r>
              <a:rPr lang="en-US" b="1" dirty="0" smtClean="0"/>
              <a:t>Ethnicity</a:t>
            </a:r>
            <a:r>
              <a:rPr lang="en-US" dirty="0" smtClean="0"/>
              <a:t> They occur in all ethnic groups, though are more obvious in patients with less pigmented skins. </a:t>
            </a:r>
          </a:p>
          <a:p>
            <a:r>
              <a:rPr lang="en-US" b="1" dirty="0" smtClean="0"/>
              <a:t>Associated diseases </a:t>
            </a:r>
            <a:r>
              <a:rPr lang="en-US" dirty="0" smtClean="0"/>
              <a:t>They have been reported to appear in pregnancy</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Pathology </a:t>
            </a:r>
          </a:p>
          <a:p>
            <a:r>
              <a:rPr lang="en-US" dirty="0" smtClean="0"/>
              <a:t>Cherry </a:t>
            </a:r>
            <a:r>
              <a:rPr lang="en-US" dirty="0" err="1" smtClean="0"/>
              <a:t>angiomas</a:t>
            </a:r>
            <a:r>
              <a:rPr lang="en-US" dirty="0" smtClean="0"/>
              <a:t> are true capillary </a:t>
            </a:r>
            <a:r>
              <a:rPr lang="en-US" dirty="0" err="1" smtClean="0"/>
              <a:t>haemangiomas</a:t>
            </a:r>
            <a:r>
              <a:rPr lang="en-US" dirty="0" smtClean="0"/>
              <a:t>, formed by numerous, newly formed capillaries with narrow lumens and prominent endothelial cells arranged in a lobular pattern in the papillary dermis.</a:t>
            </a:r>
          </a:p>
          <a:p>
            <a:r>
              <a:rPr lang="en-US" dirty="0" smtClean="0"/>
              <a:t>One study has suggested a possible molecular basis for their pathogenesis. </a:t>
            </a:r>
          </a:p>
          <a:p>
            <a:r>
              <a:rPr lang="en-US" dirty="0" smtClean="0"/>
              <a:t>The level of MicroRNA424 is reduced in cherry </a:t>
            </a:r>
            <a:r>
              <a:rPr lang="en-US" dirty="0" err="1" smtClean="0"/>
              <a:t>angiomas</a:t>
            </a:r>
            <a:r>
              <a:rPr lang="en-US" dirty="0" smtClean="0"/>
              <a:t> when compared to normal skin. </a:t>
            </a:r>
          </a:p>
          <a:p>
            <a:r>
              <a:rPr lang="en-US" dirty="0" smtClean="0"/>
              <a:t>This is thought to lead to increased expression of MEK1 and </a:t>
            </a:r>
            <a:r>
              <a:rPr lang="en-US" dirty="0" err="1" smtClean="0"/>
              <a:t>Cyclin</a:t>
            </a:r>
            <a:r>
              <a:rPr lang="en-US" dirty="0" smtClean="0"/>
              <a:t> E1 which in vitro causes endothelial cells to proliferate and could possibly result in the vascular proliferations which make up cherry </a:t>
            </a:r>
            <a:r>
              <a:rPr lang="en-US" dirty="0" err="1" smtClean="0"/>
              <a:t>angiomas</a:t>
            </a:r>
            <a:r>
              <a:rPr lang="en-US" dirty="0" smtClean="0"/>
              <a: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Environmental factors </a:t>
            </a:r>
          </a:p>
          <a:p>
            <a:r>
              <a:rPr lang="en-US" dirty="0" smtClean="0"/>
              <a:t>Exposure to chemicals such as bromides, solvents and mustard gas has been associated with the development of cherry </a:t>
            </a:r>
            <a:r>
              <a:rPr lang="en-US" dirty="0" err="1" smtClean="0"/>
              <a:t>angiomas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543409" y="228600"/>
            <a:ext cx="4857391" cy="6517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lstStyle/>
          <a:p>
            <a:r>
              <a:rPr lang="en-US" dirty="0" smtClean="0"/>
              <a:t>Clinical features</a:t>
            </a:r>
            <a:endParaRPr lang="en-US" dirty="0"/>
          </a:p>
        </p:txBody>
      </p:sp>
      <p:sp>
        <p:nvSpPr>
          <p:cNvPr id="3" name="Content Placeholder 2"/>
          <p:cNvSpPr>
            <a:spLocks noGrp="1"/>
          </p:cNvSpPr>
          <p:nvPr>
            <p:ph idx="1"/>
          </p:nvPr>
        </p:nvSpPr>
        <p:spPr>
          <a:xfrm>
            <a:off x="457200" y="1371600"/>
            <a:ext cx="7239000" cy="5019984"/>
          </a:xfrm>
        </p:spPr>
        <p:txBody>
          <a:bodyPr>
            <a:noAutofit/>
          </a:bodyPr>
          <a:lstStyle/>
          <a:p>
            <a:r>
              <a:rPr lang="en-US" sz="2400" b="1" dirty="0" smtClean="0"/>
              <a:t>History</a:t>
            </a:r>
            <a:r>
              <a:rPr lang="en-US" sz="2400" dirty="0" smtClean="0"/>
              <a:t> </a:t>
            </a:r>
          </a:p>
          <a:p>
            <a:r>
              <a:rPr lang="en-US" sz="2400" dirty="0" smtClean="0"/>
              <a:t>They appear as small asymptomatic red dots on the skin usually in the third and fourth decade of life.</a:t>
            </a:r>
          </a:p>
          <a:p>
            <a:r>
              <a:rPr lang="en-US" sz="2400" dirty="0" smtClean="0"/>
              <a:t>They often start as pin prick sized lesions which gradually grow.</a:t>
            </a:r>
          </a:p>
          <a:p>
            <a:r>
              <a:rPr lang="en-US" sz="2400" dirty="0" smtClean="0"/>
              <a:t>They increase in numbers with increasing age. </a:t>
            </a:r>
            <a:r>
              <a:rPr lang="en-US" sz="2400" b="1" dirty="0" smtClean="0"/>
              <a:t>Presentation</a:t>
            </a:r>
            <a:r>
              <a:rPr lang="en-US" sz="2400" dirty="0" smtClean="0"/>
              <a:t> </a:t>
            </a:r>
          </a:p>
          <a:p>
            <a:r>
              <a:rPr lang="en-US" sz="2400" dirty="0" smtClean="0"/>
              <a:t>They may be  single or multiple lesions predominantly on the upper trunk and arms.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They can arise anywhere on the skin, although rarely on the hands and feet and not on the mucous membranes.</a:t>
            </a:r>
          </a:p>
          <a:p>
            <a:r>
              <a:rPr lang="en-US" sz="2800" dirty="0" smtClean="0"/>
              <a:t>Typically, they appear as round to oval, bright red, dome‐shaped papules and pinpoint </a:t>
            </a:r>
            <a:r>
              <a:rPr lang="en-US" sz="2800" dirty="0" err="1" smtClean="0"/>
              <a:t>macules</a:t>
            </a:r>
            <a:r>
              <a:rPr lang="en-US" sz="2800" dirty="0" smtClean="0"/>
              <a:t> varying from less than 1 mm in diameter and up to several </a:t>
            </a:r>
            <a:r>
              <a:rPr lang="en-US" sz="2800" dirty="0" err="1" smtClean="0"/>
              <a:t>millimetres</a:t>
            </a:r>
            <a:r>
              <a:rPr lang="en-US" sz="2800" dirty="0" smtClean="0"/>
              <a:t> in diameter. The larger lesions may be purple in </a:t>
            </a:r>
            <a:r>
              <a:rPr lang="en-US" sz="2800" dirty="0" err="1" smtClean="0"/>
              <a:t>colour</a:t>
            </a: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219200" y="1600200"/>
            <a:ext cx="5033395" cy="4042569"/>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Differential diagnosis </a:t>
            </a:r>
          </a:p>
          <a:p>
            <a:r>
              <a:rPr lang="en-US" dirty="0" smtClean="0"/>
              <a:t>This includes </a:t>
            </a:r>
            <a:r>
              <a:rPr lang="en-US" dirty="0" err="1" smtClean="0"/>
              <a:t>angiokeratomas</a:t>
            </a:r>
            <a:r>
              <a:rPr lang="en-US" dirty="0" smtClean="0"/>
              <a:t>, infantile </a:t>
            </a:r>
            <a:r>
              <a:rPr lang="en-US" dirty="0" err="1" smtClean="0"/>
              <a:t>haemangiomas</a:t>
            </a:r>
            <a:r>
              <a:rPr lang="en-US" dirty="0" smtClean="0"/>
              <a:t>, bacillary </a:t>
            </a:r>
            <a:r>
              <a:rPr lang="en-US" dirty="0" err="1" smtClean="0"/>
              <a:t>angiomatosis</a:t>
            </a:r>
            <a:r>
              <a:rPr lang="en-US" dirty="0" smtClean="0"/>
              <a:t> and blue rubber bleb </a:t>
            </a:r>
            <a:r>
              <a:rPr lang="en-US" dirty="0" err="1" smtClean="0"/>
              <a:t>naevus</a:t>
            </a:r>
            <a:r>
              <a:rPr lang="en-US" dirty="0" smtClean="0"/>
              <a:t> syndrome</a:t>
            </a:r>
          </a:p>
          <a:p>
            <a:r>
              <a:rPr lang="en-US" b="1" dirty="0" smtClean="0"/>
              <a:t>Complications and co‐morbidities </a:t>
            </a:r>
          </a:p>
          <a:p>
            <a:r>
              <a:rPr lang="en-US" dirty="0" smtClean="0"/>
              <a:t>If traumatized cherry </a:t>
            </a:r>
            <a:r>
              <a:rPr lang="en-US" dirty="0" err="1" smtClean="0"/>
              <a:t>angiomas</a:t>
            </a:r>
            <a:r>
              <a:rPr lang="en-US" dirty="0" smtClean="0"/>
              <a:t> may bleed. They are not associated with underlying disease. </a:t>
            </a:r>
          </a:p>
          <a:p>
            <a:r>
              <a:rPr lang="en-US" b="1" dirty="0" smtClean="0"/>
              <a:t>Disease course and prognosis </a:t>
            </a:r>
            <a:r>
              <a:rPr lang="en-US" dirty="0" smtClean="0"/>
              <a:t>These lesions are benign and increase in number with age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7239000" cy="5312736"/>
          </a:xfrm>
        </p:spPr>
        <p:txBody>
          <a:bodyPr/>
          <a:lstStyle/>
          <a:p>
            <a:r>
              <a:rPr lang="en-US" b="1" dirty="0" smtClean="0"/>
              <a:t>Investigations</a:t>
            </a:r>
            <a:r>
              <a:rPr lang="en-US" dirty="0" smtClean="0"/>
              <a:t> </a:t>
            </a:r>
          </a:p>
          <a:p>
            <a:r>
              <a:rPr lang="en-US" dirty="0" smtClean="0"/>
              <a:t>The diagnosis is usually made clinically, but a biopsy can be confirmatory in doubtful cases. </a:t>
            </a:r>
          </a:p>
          <a:p>
            <a:r>
              <a:rPr lang="en-US" b="1" dirty="0" smtClean="0"/>
              <a:t>Management</a:t>
            </a:r>
            <a:r>
              <a:rPr lang="en-US" dirty="0" smtClean="0"/>
              <a:t> </a:t>
            </a:r>
          </a:p>
          <a:p>
            <a:r>
              <a:rPr lang="en-US" dirty="0" smtClean="0"/>
              <a:t>No treatment is needed in most cases as cherry </a:t>
            </a:r>
            <a:r>
              <a:rPr lang="en-US" dirty="0" err="1" smtClean="0"/>
              <a:t>angiomas</a:t>
            </a:r>
            <a:r>
              <a:rPr lang="en-US" dirty="0" smtClean="0"/>
              <a:t> are benign and asymptomatic.</a:t>
            </a:r>
          </a:p>
          <a:p>
            <a:r>
              <a:rPr lang="en-US" dirty="0" smtClean="0"/>
              <a:t>For lesions that are bleeding, or cosmetically troubling, treatment options include shave excision, </a:t>
            </a:r>
            <a:r>
              <a:rPr lang="en-US" dirty="0" err="1" smtClean="0"/>
              <a:t>hyfrecation</a:t>
            </a:r>
            <a:r>
              <a:rPr lang="en-US" dirty="0" smtClean="0"/>
              <a:t>, cryotherapy and pulsed dye laser and intense pulsed light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Angiokeratomas</a:t>
            </a:r>
            <a:endParaRPr lang="en-US" dirty="0"/>
          </a:p>
        </p:txBody>
      </p:sp>
      <p:sp>
        <p:nvSpPr>
          <p:cNvPr id="3" name="Content Placeholder 2"/>
          <p:cNvSpPr>
            <a:spLocks noGrp="1"/>
          </p:cNvSpPr>
          <p:nvPr>
            <p:ph idx="1"/>
          </p:nvPr>
        </p:nvSpPr>
        <p:spPr/>
        <p:txBody>
          <a:bodyPr/>
          <a:lstStyle/>
          <a:p>
            <a:r>
              <a:rPr lang="en-US" b="1" dirty="0" smtClean="0"/>
              <a:t>Introduction and general description</a:t>
            </a:r>
          </a:p>
          <a:p>
            <a:r>
              <a:rPr lang="en-US" dirty="0" err="1" smtClean="0"/>
              <a:t>Angiokeratomas</a:t>
            </a:r>
            <a:r>
              <a:rPr lang="en-US" dirty="0" smtClean="0"/>
              <a:t> are not true </a:t>
            </a:r>
            <a:r>
              <a:rPr lang="en-US" dirty="0" err="1" smtClean="0"/>
              <a:t>angiomas</a:t>
            </a:r>
            <a:r>
              <a:rPr lang="en-US" dirty="0" smtClean="0"/>
              <a:t> but occur in existing vessels</a:t>
            </a:r>
          </a:p>
          <a:p>
            <a:r>
              <a:rPr lang="en-US" dirty="0" smtClean="0"/>
              <a:t>They are characterized by </a:t>
            </a:r>
            <a:r>
              <a:rPr lang="en-US" dirty="0" err="1" smtClean="0"/>
              <a:t>superfi</a:t>
            </a:r>
            <a:r>
              <a:rPr lang="en-US" dirty="0" smtClean="0"/>
              <a:t> </a:t>
            </a:r>
            <a:r>
              <a:rPr lang="en-US" dirty="0" err="1" smtClean="0"/>
              <a:t>cial</a:t>
            </a:r>
            <a:r>
              <a:rPr lang="en-US" dirty="0" smtClean="0"/>
              <a:t> vascular </a:t>
            </a:r>
            <a:r>
              <a:rPr lang="en-US" dirty="0" err="1" smtClean="0"/>
              <a:t>ectasia</a:t>
            </a:r>
            <a:r>
              <a:rPr lang="en-US" dirty="0" smtClean="0"/>
              <a:t> and overlying </a:t>
            </a:r>
            <a:r>
              <a:rPr lang="en-US" dirty="0" err="1" smtClean="0"/>
              <a:t>acanthosis</a:t>
            </a:r>
            <a:r>
              <a:rPr lang="en-US" dirty="0" smtClean="0"/>
              <a:t> or hyperkeratosis. </a:t>
            </a:r>
          </a:p>
          <a:p>
            <a:r>
              <a:rPr lang="en-US" dirty="0" smtClean="0"/>
              <a:t>They may be solitary or diffuse</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types of </a:t>
            </a:r>
            <a:r>
              <a:rPr lang="en-US" dirty="0" err="1" smtClean="0"/>
              <a:t>Angiokeratomas</a:t>
            </a:r>
            <a:endParaRPr lang="en-US" dirty="0"/>
          </a:p>
        </p:txBody>
      </p:sp>
      <p:sp>
        <p:nvSpPr>
          <p:cNvPr id="3" name="Content Placeholder 2"/>
          <p:cNvSpPr>
            <a:spLocks noGrp="1"/>
          </p:cNvSpPr>
          <p:nvPr>
            <p:ph idx="1"/>
          </p:nvPr>
        </p:nvSpPr>
        <p:spPr/>
        <p:txBody>
          <a:bodyPr>
            <a:normAutofit lnSpcReduction="10000"/>
          </a:bodyPr>
          <a:lstStyle/>
          <a:p>
            <a:r>
              <a:rPr lang="en-US" dirty="0" smtClean="0"/>
              <a:t>. There are many different clinical types with similar histology.</a:t>
            </a:r>
          </a:p>
          <a:p>
            <a:r>
              <a:rPr lang="en-US" dirty="0" smtClean="0"/>
              <a:t>The main ones are as follows: </a:t>
            </a:r>
          </a:p>
          <a:p>
            <a:r>
              <a:rPr lang="en-US" dirty="0" smtClean="0"/>
              <a:t>• </a:t>
            </a:r>
            <a:r>
              <a:rPr lang="en-US" dirty="0" err="1" smtClean="0"/>
              <a:t>Angiokeratoma</a:t>
            </a:r>
            <a:r>
              <a:rPr lang="en-US" dirty="0" smtClean="0"/>
              <a:t> of </a:t>
            </a:r>
            <a:r>
              <a:rPr lang="en-US" dirty="0" err="1" smtClean="0"/>
              <a:t>Mibelli</a:t>
            </a:r>
            <a:r>
              <a:rPr lang="en-US" dirty="0" smtClean="0"/>
              <a:t> – </a:t>
            </a:r>
            <a:r>
              <a:rPr lang="en-US" dirty="0" err="1" smtClean="0"/>
              <a:t>acral</a:t>
            </a:r>
            <a:r>
              <a:rPr lang="en-US" dirty="0" smtClean="0"/>
              <a:t> skin. </a:t>
            </a:r>
          </a:p>
          <a:p>
            <a:r>
              <a:rPr lang="en-US" dirty="0" smtClean="0"/>
              <a:t>• </a:t>
            </a:r>
            <a:r>
              <a:rPr lang="en-US" dirty="0" err="1" smtClean="0"/>
              <a:t>Angiokeratoma</a:t>
            </a:r>
            <a:r>
              <a:rPr lang="en-US" dirty="0" smtClean="0"/>
              <a:t> of Fordyce – scrotal skin. </a:t>
            </a:r>
          </a:p>
          <a:p>
            <a:r>
              <a:rPr lang="en-US" dirty="0" smtClean="0"/>
              <a:t>• </a:t>
            </a:r>
            <a:r>
              <a:rPr lang="en-US" dirty="0" err="1" smtClean="0"/>
              <a:t>Angiokeratoma</a:t>
            </a:r>
            <a:r>
              <a:rPr lang="en-US" dirty="0" smtClean="0"/>
              <a:t> corporis </a:t>
            </a:r>
            <a:r>
              <a:rPr lang="en-US" dirty="0" err="1" smtClean="0"/>
              <a:t>diffusum</a:t>
            </a:r>
            <a:r>
              <a:rPr lang="en-US" dirty="0" smtClean="0"/>
              <a:t> – seen in </a:t>
            </a:r>
            <a:r>
              <a:rPr lang="en-US" dirty="0" err="1" smtClean="0"/>
              <a:t>Fabry</a:t>
            </a:r>
            <a:r>
              <a:rPr lang="en-US" dirty="0" smtClean="0"/>
              <a:t> disease</a:t>
            </a:r>
          </a:p>
          <a:p>
            <a:r>
              <a:rPr lang="en-US" dirty="0" smtClean="0"/>
              <a:t>• </a:t>
            </a:r>
            <a:r>
              <a:rPr lang="en-US" dirty="0" err="1" smtClean="0"/>
              <a:t>Angiokeratoma</a:t>
            </a:r>
            <a:r>
              <a:rPr lang="en-US" dirty="0" smtClean="0"/>
              <a:t> </a:t>
            </a:r>
            <a:r>
              <a:rPr lang="en-US" dirty="0" err="1" smtClean="0"/>
              <a:t>circumscriptum</a:t>
            </a:r>
            <a:r>
              <a:rPr lang="en-US" dirty="0" smtClean="0"/>
              <a:t> – usually congenital, associated with </a:t>
            </a:r>
            <a:r>
              <a:rPr lang="en-US" dirty="0" err="1" smtClean="0"/>
              <a:t>naevus</a:t>
            </a:r>
            <a:r>
              <a:rPr lang="en-US" dirty="0" smtClean="0"/>
              <a:t> </a:t>
            </a:r>
            <a:r>
              <a:rPr lang="en-US" dirty="0" err="1" smtClean="0"/>
              <a:t>flammeus</a:t>
            </a:r>
            <a:r>
              <a:rPr lang="en-US" dirty="0" smtClean="0"/>
              <a:t>, cavernous </a:t>
            </a:r>
            <a:r>
              <a:rPr lang="en-US" dirty="0" err="1" smtClean="0"/>
              <a:t>haemangioma</a:t>
            </a:r>
            <a:r>
              <a:rPr lang="en-US" dirty="0" smtClean="0"/>
              <a:t>. </a:t>
            </a:r>
          </a:p>
          <a:p>
            <a:r>
              <a:rPr lang="en-US" dirty="0" smtClean="0"/>
              <a:t>• Solitary or multiple </a:t>
            </a:r>
            <a:r>
              <a:rPr lang="en-US" dirty="0" err="1" smtClean="0"/>
              <a:t>angiokeratomas</a:t>
            </a:r>
            <a:r>
              <a:rPr lang="en-US" dirty="0" smtClean="0"/>
              <a: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Angiokeratoma</a:t>
            </a:r>
            <a:r>
              <a:rPr lang="en-US" dirty="0" smtClean="0"/>
              <a:t> </a:t>
            </a:r>
            <a:r>
              <a:rPr lang="en-US" dirty="0" err="1" smtClean="0"/>
              <a:t>circumscriptum</a:t>
            </a:r>
            <a:endParaRPr lang="en-US" dirty="0"/>
          </a:p>
        </p:txBody>
      </p:sp>
      <p:sp>
        <p:nvSpPr>
          <p:cNvPr id="3" name="Content Placeholder 2"/>
          <p:cNvSpPr>
            <a:spLocks noGrp="1"/>
          </p:cNvSpPr>
          <p:nvPr>
            <p:ph idx="1"/>
          </p:nvPr>
        </p:nvSpPr>
        <p:spPr/>
        <p:txBody>
          <a:bodyPr/>
          <a:lstStyle/>
          <a:p>
            <a:r>
              <a:rPr lang="en-US" b="1" dirty="0" smtClean="0"/>
              <a:t>Incidence and prevalence </a:t>
            </a:r>
          </a:p>
          <a:p>
            <a:r>
              <a:rPr lang="en-US" dirty="0" smtClean="0"/>
              <a:t>This is not known, though they are much rarer than other </a:t>
            </a:r>
            <a:r>
              <a:rPr lang="en-US" dirty="0" err="1" smtClean="0"/>
              <a:t>telangiectases</a:t>
            </a:r>
            <a:r>
              <a:rPr lang="en-US" dirty="0" smtClean="0"/>
              <a:t> such cherry </a:t>
            </a:r>
            <a:r>
              <a:rPr lang="en-US" dirty="0" err="1" smtClean="0"/>
              <a:t>angiomas</a:t>
            </a:r>
            <a:r>
              <a:rPr lang="en-US" dirty="0" smtClean="0"/>
              <a:t> and spider </a:t>
            </a:r>
            <a:r>
              <a:rPr lang="en-US" dirty="0" err="1" smtClean="0"/>
              <a:t>naevi</a:t>
            </a:r>
            <a:r>
              <a:rPr lang="en-US" dirty="0" smtClean="0"/>
              <a:t>. </a:t>
            </a:r>
          </a:p>
          <a:p>
            <a:r>
              <a:rPr lang="en-US" b="1" dirty="0" smtClean="0"/>
              <a:t>Age</a:t>
            </a:r>
            <a:r>
              <a:rPr lang="en-US" dirty="0" smtClean="0"/>
              <a:t> The lesions may be congenital or acquired and therefore can be present at birth. They are more frequently seen in childhood and early adulthood. </a:t>
            </a:r>
          </a:p>
          <a:p>
            <a:r>
              <a:rPr lang="en-US" b="1" dirty="0" smtClean="0"/>
              <a:t>Sex</a:t>
            </a:r>
            <a:r>
              <a:rPr lang="en-US" dirty="0" smtClean="0"/>
              <a:t> They are commoner in females than males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Associated diseases </a:t>
            </a:r>
          </a:p>
          <a:p>
            <a:r>
              <a:rPr lang="en-US" dirty="0" err="1" smtClean="0"/>
              <a:t>Angiokeratoma</a:t>
            </a:r>
            <a:r>
              <a:rPr lang="en-US" dirty="0" smtClean="0"/>
              <a:t> </a:t>
            </a:r>
            <a:r>
              <a:rPr lang="en-US" dirty="0" err="1" smtClean="0"/>
              <a:t>circumscriptum</a:t>
            </a:r>
            <a:r>
              <a:rPr lang="en-US" dirty="0" smtClean="0"/>
              <a:t> may coexist with other types of </a:t>
            </a:r>
            <a:r>
              <a:rPr lang="en-US" dirty="0" err="1" smtClean="0"/>
              <a:t>angiokeratomas</a:t>
            </a:r>
            <a:r>
              <a:rPr lang="en-US" dirty="0" smtClean="0"/>
              <a:t> and with </a:t>
            </a:r>
            <a:r>
              <a:rPr lang="en-US" dirty="0" err="1" smtClean="0"/>
              <a:t>Klippel–Trenaunay</a:t>
            </a:r>
            <a:r>
              <a:rPr lang="en-US" dirty="0" smtClean="0"/>
              <a:t> syndrome (KTS), </a:t>
            </a:r>
            <a:r>
              <a:rPr lang="en-US" dirty="0" err="1" smtClean="0"/>
              <a:t>naevus</a:t>
            </a:r>
            <a:r>
              <a:rPr lang="en-US" dirty="0" smtClean="0"/>
              <a:t> </a:t>
            </a:r>
            <a:r>
              <a:rPr lang="en-US" dirty="0" err="1" smtClean="0"/>
              <a:t>flammeus</a:t>
            </a:r>
            <a:r>
              <a:rPr lang="en-US" dirty="0" smtClean="0"/>
              <a:t>, cavernous </a:t>
            </a:r>
            <a:r>
              <a:rPr lang="en-US" dirty="0" err="1" smtClean="0"/>
              <a:t>haemangiomas</a:t>
            </a:r>
            <a:r>
              <a:rPr lang="en-US" dirty="0" smtClean="0"/>
              <a:t> and traumatic </a:t>
            </a:r>
            <a:r>
              <a:rPr lang="en-US" dirty="0" err="1" smtClean="0"/>
              <a:t>arteriovenous</a:t>
            </a:r>
            <a:r>
              <a:rPr lang="en-US" dirty="0" smtClean="0"/>
              <a:t> fistulas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err="1" smtClean="0"/>
              <a:t>Pathophysiology</a:t>
            </a:r>
            <a:endParaRPr lang="en-US" dirty="0"/>
          </a:p>
        </p:txBody>
      </p:sp>
      <p:sp>
        <p:nvSpPr>
          <p:cNvPr id="3" name="Content Placeholder 2"/>
          <p:cNvSpPr>
            <a:spLocks noGrp="1"/>
          </p:cNvSpPr>
          <p:nvPr>
            <p:ph idx="1"/>
          </p:nvPr>
        </p:nvSpPr>
        <p:spPr>
          <a:xfrm>
            <a:off x="457200" y="1371600"/>
            <a:ext cx="7239000" cy="4846320"/>
          </a:xfrm>
        </p:spPr>
        <p:txBody>
          <a:bodyPr>
            <a:normAutofit lnSpcReduction="10000"/>
          </a:bodyPr>
          <a:lstStyle/>
          <a:p>
            <a:r>
              <a:rPr lang="en-US" b="1" dirty="0" smtClean="0"/>
              <a:t>Pathology</a:t>
            </a:r>
            <a:r>
              <a:rPr lang="en-US" dirty="0" smtClean="0"/>
              <a:t> </a:t>
            </a:r>
          </a:p>
          <a:p>
            <a:r>
              <a:rPr lang="en-US" dirty="0" smtClean="0"/>
              <a:t>There is a thin layer of hyperkeratosis with </a:t>
            </a:r>
            <a:r>
              <a:rPr lang="en-US" dirty="0" err="1" smtClean="0"/>
              <a:t>papillomatosis</a:t>
            </a:r>
            <a:r>
              <a:rPr lang="en-US" dirty="0" smtClean="0"/>
              <a:t> and slight </a:t>
            </a:r>
            <a:r>
              <a:rPr lang="en-US" dirty="0" err="1" smtClean="0"/>
              <a:t>acanthosis</a:t>
            </a:r>
            <a:r>
              <a:rPr lang="en-US" dirty="0" smtClean="0"/>
              <a:t> of the overlying epidermis.</a:t>
            </a:r>
          </a:p>
          <a:p>
            <a:r>
              <a:rPr lang="en-US" dirty="0" smtClean="0"/>
              <a:t>There are dilated thin‐walled vascular spaces encircled by elongated </a:t>
            </a:r>
            <a:r>
              <a:rPr lang="en-US" dirty="0" err="1" smtClean="0"/>
              <a:t>rete</a:t>
            </a:r>
            <a:r>
              <a:rPr lang="en-US" dirty="0" smtClean="0"/>
              <a:t> ridges </a:t>
            </a:r>
            <a:r>
              <a:rPr lang="en-US" dirty="0" err="1" smtClean="0"/>
              <a:t>fi</a:t>
            </a:r>
            <a:r>
              <a:rPr lang="en-US" dirty="0" smtClean="0"/>
              <a:t> </a:t>
            </a:r>
            <a:r>
              <a:rPr lang="en-US" dirty="0" err="1" smtClean="0"/>
              <a:t>lled</a:t>
            </a:r>
            <a:r>
              <a:rPr lang="en-US" dirty="0" smtClean="0"/>
              <a:t> with red blood cells.</a:t>
            </a:r>
          </a:p>
          <a:p>
            <a:r>
              <a:rPr lang="en-US" dirty="0" smtClean="0"/>
              <a:t>There may be associated </a:t>
            </a:r>
            <a:r>
              <a:rPr lang="en-US" dirty="0" err="1" smtClean="0"/>
              <a:t>telangiectasia</a:t>
            </a:r>
            <a:r>
              <a:rPr lang="en-US" dirty="0" smtClean="0"/>
              <a:t> in the </a:t>
            </a:r>
            <a:r>
              <a:rPr lang="en-US" dirty="0" err="1" smtClean="0"/>
              <a:t>subcutis</a:t>
            </a:r>
            <a:r>
              <a:rPr lang="en-US" dirty="0" smtClean="0"/>
              <a:t> .</a:t>
            </a:r>
          </a:p>
          <a:p>
            <a:r>
              <a:rPr lang="en-US" b="1" dirty="0" smtClean="0"/>
              <a:t>Genetics</a:t>
            </a:r>
            <a:r>
              <a:rPr lang="en-US" dirty="0" smtClean="0"/>
              <a:t> </a:t>
            </a:r>
          </a:p>
          <a:p>
            <a:r>
              <a:rPr lang="en-US" dirty="0" smtClean="0"/>
              <a:t>These are not thought to be genetically determined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497589" y="1905000"/>
            <a:ext cx="4781983" cy="35814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lnSpcReduction="10000"/>
          </a:bodyPr>
          <a:lstStyle/>
          <a:p>
            <a:r>
              <a:rPr lang="en-US" b="1" dirty="0" smtClean="0"/>
              <a:t>History</a:t>
            </a:r>
            <a:r>
              <a:rPr lang="en-US" dirty="0" smtClean="0"/>
              <a:t> </a:t>
            </a:r>
          </a:p>
          <a:p>
            <a:r>
              <a:rPr lang="en-US" dirty="0" smtClean="0"/>
              <a:t>Generally, these lesions are solitary (though multiple lesions may occur in adulthood) and usually occur on the lower extremities.</a:t>
            </a:r>
          </a:p>
          <a:p>
            <a:r>
              <a:rPr lang="en-US" dirty="0" smtClean="0"/>
              <a:t>However, they can occur anywhere on the skin including the tongue and may be multiple and even distributed in band‐like formation.</a:t>
            </a:r>
          </a:p>
          <a:p>
            <a:r>
              <a:rPr lang="en-US" dirty="0" smtClean="0"/>
              <a:t>They are largely asymptomatic but patients usually present because very dark or black in </a:t>
            </a:r>
            <a:r>
              <a:rPr lang="en-US" dirty="0" err="1" smtClean="0"/>
              <a:t>colour</a:t>
            </a:r>
            <a:r>
              <a:rPr lang="en-US" dirty="0" smtClean="0"/>
              <a:t> and there is a concern about it being a malignant melanoma</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Presentation </a:t>
            </a:r>
          </a:p>
          <a:p>
            <a:r>
              <a:rPr lang="en-US" dirty="0" err="1" smtClean="0"/>
              <a:t>Angiokeratomas</a:t>
            </a:r>
            <a:r>
              <a:rPr lang="en-US" dirty="0" smtClean="0"/>
              <a:t> are usually red/blue or purple in </a:t>
            </a:r>
            <a:r>
              <a:rPr lang="en-US" dirty="0" err="1" smtClean="0"/>
              <a:t>colour</a:t>
            </a:r>
            <a:r>
              <a:rPr lang="en-US" dirty="0" smtClean="0"/>
              <a:t>, sometimes with a slightly rough surface.</a:t>
            </a:r>
          </a:p>
          <a:p>
            <a:r>
              <a:rPr lang="en-US" dirty="0" smtClean="0"/>
              <a:t>They may appear black if they have </a:t>
            </a:r>
            <a:r>
              <a:rPr lang="en-US" dirty="0" err="1" smtClean="0"/>
              <a:t>thrombosed</a:t>
            </a:r>
            <a:r>
              <a:rPr lang="en-US" dirty="0" smtClean="0"/>
              <a:t> or if they have been traumatized and bled.</a:t>
            </a:r>
          </a:p>
          <a:p>
            <a:r>
              <a:rPr lang="en-US" dirty="0" smtClean="0"/>
              <a:t>Lesions vary from small papules to larger plaques.</a:t>
            </a:r>
          </a:p>
          <a:p>
            <a:r>
              <a:rPr lang="en-US" dirty="0" err="1" smtClean="0"/>
              <a:t>Dermoscopy</a:t>
            </a:r>
            <a:r>
              <a:rPr lang="en-US" dirty="0" smtClean="0"/>
              <a:t> can be helpful in revealing blood‐filled vascular spaces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Differential diagnosis </a:t>
            </a:r>
          </a:p>
          <a:p>
            <a:r>
              <a:rPr lang="en-US" dirty="0" smtClean="0"/>
              <a:t>This includes other </a:t>
            </a:r>
            <a:r>
              <a:rPr lang="en-US" dirty="0" err="1" smtClean="0"/>
              <a:t>angiokeratomas</a:t>
            </a:r>
            <a:r>
              <a:rPr lang="en-US" dirty="0" smtClean="0"/>
              <a:t>, malignant melanoma and cherry </a:t>
            </a:r>
            <a:r>
              <a:rPr lang="en-US" dirty="0" err="1" smtClean="0"/>
              <a:t>angiomas</a:t>
            </a:r>
            <a:r>
              <a:rPr lang="en-US" dirty="0" smtClean="0"/>
              <a:t>.</a:t>
            </a:r>
          </a:p>
          <a:p>
            <a:r>
              <a:rPr lang="en-US" b="1" dirty="0" smtClean="0"/>
              <a:t>Complications and co‐morbidities </a:t>
            </a:r>
          </a:p>
          <a:p>
            <a:r>
              <a:rPr lang="en-US" dirty="0" smtClean="0"/>
              <a:t>Trauma may lead to bleeding and/or thrombosis. </a:t>
            </a:r>
            <a:r>
              <a:rPr lang="en-US" b="1" dirty="0" smtClean="0"/>
              <a:t>Disease course and prognosis </a:t>
            </a:r>
          </a:p>
          <a:p>
            <a:r>
              <a:rPr lang="en-US" dirty="0" smtClean="0"/>
              <a:t>The lesions are benign and generally resolve spontaneously</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No investigations are needed for isolated lesions. If there are multiple lesions, </a:t>
            </a:r>
            <a:r>
              <a:rPr lang="en-US" dirty="0" err="1" smtClean="0"/>
              <a:t>Fabry</a:t>
            </a:r>
            <a:r>
              <a:rPr lang="en-US" dirty="0" smtClean="0"/>
              <a:t> disease should be considered and genetic testing undertaken</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a:bodyPr>
          <a:lstStyle/>
          <a:p>
            <a:r>
              <a:rPr lang="en-US" dirty="0" smtClean="0"/>
              <a:t>None is needed if the lesions are asymptomatic.</a:t>
            </a:r>
          </a:p>
          <a:p>
            <a:r>
              <a:rPr lang="en-US" dirty="0" smtClean="0"/>
              <a:t>If there is diagnostic </a:t>
            </a:r>
            <a:r>
              <a:rPr lang="en-US" dirty="0" err="1" smtClean="0"/>
              <a:t>diffi</a:t>
            </a:r>
            <a:r>
              <a:rPr lang="en-US" dirty="0" smtClean="0"/>
              <a:t> </a:t>
            </a:r>
            <a:r>
              <a:rPr lang="en-US" dirty="0" err="1" smtClean="0"/>
              <a:t>culty</a:t>
            </a:r>
            <a:r>
              <a:rPr lang="en-US" dirty="0" smtClean="0"/>
              <a:t>, they can be surgically excised.</a:t>
            </a:r>
          </a:p>
          <a:p>
            <a:r>
              <a:rPr lang="en-US" dirty="0" smtClean="0"/>
              <a:t>Other treatment modalities that can be adopted are </a:t>
            </a:r>
            <a:r>
              <a:rPr lang="en-US" dirty="0" err="1" smtClean="0"/>
              <a:t>hyfrecation</a:t>
            </a:r>
            <a:r>
              <a:rPr lang="en-US" dirty="0" smtClean="0"/>
              <a:t> for </a:t>
            </a:r>
            <a:r>
              <a:rPr lang="en-US" dirty="0" err="1" smtClean="0"/>
              <a:t>superfi</a:t>
            </a:r>
            <a:r>
              <a:rPr lang="en-US" dirty="0" smtClean="0"/>
              <a:t> </a:t>
            </a:r>
            <a:r>
              <a:rPr lang="en-US" dirty="0" err="1" smtClean="0"/>
              <a:t>cial</a:t>
            </a:r>
            <a:r>
              <a:rPr lang="en-US" dirty="0" smtClean="0"/>
              <a:t> and small lesions and curettage and </a:t>
            </a:r>
            <a:r>
              <a:rPr lang="en-US" dirty="0" err="1" smtClean="0"/>
              <a:t>cautery</a:t>
            </a:r>
            <a:r>
              <a:rPr lang="en-US" dirty="0" smtClean="0"/>
              <a:t> and cryotherapy.</a:t>
            </a:r>
          </a:p>
          <a:p>
            <a:r>
              <a:rPr lang="en-US" dirty="0" smtClean="0"/>
              <a:t>Different lasers have been used (argon, carbon dioxide, erbium) but the KTP laser or 800‐nm diode laser appears to be both effective and the least scarring thus giving the best cosmetic result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2286000" y="457199"/>
            <a:ext cx="3352800" cy="520473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24000" y="5867400"/>
            <a:ext cx="4254500" cy="2286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lakes/</a:t>
            </a:r>
            <a:r>
              <a:rPr lang="en-US" dirty="0" err="1" smtClean="0"/>
              <a:t>Phlebectases</a:t>
            </a:r>
            <a:endParaRPr lang="en-US" dirty="0"/>
          </a:p>
        </p:txBody>
      </p:sp>
      <p:sp>
        <p:nvSpPr>
          <p:cNvPr id="3" name="Content Placeholder 2"/>
          <p:cNvSpPr>
            <a:spLocks noGrp="1"/>
          </p:cNvSpPr>
          <p:nvPr>
            <p:ph idx="1"/>
          </p:nvPr>
        </p:nvSpPr>
        <p:spPr/>
        <p:txBody>
          <a:bodyPr/>
          <a:lstStyle/>
          <a:p>
            <a:r>
              <a:rPr lang="en-US" b="1" dirty="0" smtClean="0"/>
              <a:t>Introduction and general description</a:t>
            </a:r>
          </a:p>
          <a:p>
            <a:r>
              <a:rPr lang="en-US" dirty="0" smtClean="0"/>
              <a:t>Venous lakes are composed of dilated </a:t>
            </a:r>
            <a:r>
              <a:rPr lang="en-US" dirty="0" err="1" smtClean="0"/>
              <a:t>venules</a:t>
            </a:r>
            <a:r>
              <a:rPr lang="en-US" dirty="0" smtClean="0"/>
              <a:t>. </a:t>
            </a:r>
          </a:p>
          <a:p>
            <a:r>
              <a:rPr lang="en-US" dirty="0" smtClean="0"/>
              <a:t>They are dark purple/ blue papules that appear on the face, lips and ears of elderly patients.</a:t>
            </a:r>
          </a:p>
          <a:p>
            <a:r>
              <a:rPr lang="en-US" dirty="0" smtClean="0"/>
              <a:t>Though venous lakes are entirely benign they can clinically mimic melanoma.</a:t>
            </a:r>
            <a:endParaRPr lang="en-US"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762000"/>
          </a:xfrm>
        </p:spPr>
        <p:txBody>
          <a:bodyPr/>
          <a:lstStyle/>
          <a:p>
            <a:r>
              <a:rPr lang="en-US" dirty="0" smtClean="0"/>
              <a:t>Epidemiology</a:t>
            </a:r>
            <a:endParaRPr lang="en-US" dirty="0"/>
          </a:p>
        </p:txBody>
      </p:sp>
      <p:sp>
        <p:nvSpPr>
          <p:cNvPr id="3" name="Content Placeholder 2"/>
          <p:cNvSpPr>
            <a:spLocks noGrp="1"/>
          </p:cNvSpPr>
          <p:nvPr>
            <p:ph idx="1"/>
          </p:nvPr>
        </p:nvSpPr>
        <p:spPr>
          <a:xfrm>
            <a:off x="457200" y="1143000"/>
            <a:ext cx="7239000" cy="5312736"/>
          </a:xfrm>
        </p:spPr>
        <p:txBody>
          <a:bodyPr>
            <a:normAutofit/>
          </a:bodyPr>
          <a:lstStyle/>
          <a:p>
            <a:r>
              <a:rPr lang="en-US" b="1" dirty="0" smtClean="0"/>
              <a:t>Incidence and prevalence </a:t>
            </a:r>
          </a:p>
          <a:p>
            <a:r>
              <a:rPr lang="en-US" dirty="0" smtClean="0"/>
              <a:t>The incidence of venous lakes is unknown.</a:t>
            </a:r>
          </a:p>
          <a:p>
            <a:r>
              <a:rPr lang="en-US" dirty="0" smtClean="0"/>
              <a:t>A study from a dermatology clinic in Italy identified the prevalence of venous lakes of the lips as 3.7% over a 10‐month period.</a:t>
            </a:r>
          </a:p>
          <a:p>
            <a:r>
              <a:rPr lang="en-US" b="1" dirty="0" smtClean="0"/>
              <a:t>Age</a:t>
            </a:r>
            <a:r>
              <a:rPr lang="en-US" dirty="0" smtClean="0"/>
              <a:t> </a:t>
            </a:r>
          </a:p>
          <a:p>
            <a:r>
              <a:rPr lang="en-US" dirty="0" smtClean="0"/>
              <a:t>Venous lakes occur in the elderly.</a:t>
            </a:r>
          </a:p>
          <a:p>
            <a:r>
              <a:rPr lang="en-US" dirty="0" smtClean="0"/>
              <a:t>The mean age has been reported to be variously 65 and 76.7 years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Sex</a:t>
            </a:r>
            <a:r>
              <a:rPr lang="en-US" dirty="0" smtClean="0"/>
              <a:t> </a:t>
            </a:r>
          </a:p>
          <a:p>
            <a:r>
              <a:rPr lang="en-US" dirty="0" smtClean="0"/>
              <a:t>They are commoner in men; early studies suggested 95% occurred in men though a more recent report found the male to female ratio to be 1.5 : 1.</a:t>
            </a:r>
          </a:p>
          <a:p>
            <a:r>
              <a:rPr lang="en-US" dirty="0" smtClean="0"/>
              <a:t>Women may present for treatment more readily than men.</a:t>
            </a:r>
            <a:r>
              <a:rPr lang="en-US" b="1" dirty="0" smtClean="0"/>
              <a:t> </a:t>
            </a:r>
          </a:p>
          <a:p>
            <a:r>
              <a:rPr lang="en-US" b="1" dirty="0" smtClean="0"/>
              <a:t>Ethnicity </a:t>
            </a:r>
          </a:p>
          <a:p>
            <a:r>
              <a:rPr lang="en-US" dirty="0" smtClean="0"/>
              <a:t>There is no known racial predilection for this condition.</a:t>
            </a:r>
          </a:p>
          <a:p>
            <a:r>
              <a:rPr lang="en-US" b="1" dirty="0" smtClean="0"/>
              <a:t>Associated diseases</a:t>
            </a:r>
            <a:r>
              <a:rPr lang="en-US" dirty="0" smtClean="0"/>
              <a:t>  significant increase in solar </a:t>
            </a:r>
            <a:r>
              <a:rPr lang="en-US" dirty="0" err="1" smtClean="0"/>
              <a:t>keratoses</a:t>
            </a:r>
            <a:r>
              <a:rPr lang="en-US" dirty="0" smtClean="0"/>
              <a:t> in patients with venous lakes.</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lstStyle/>
          <a:p>
            <a:r>
              <a:rPr lang="en-US" b="1" dirty="0" smtClean="0"/>
              <a:t>Pathology</a:t>
            </a:r>
            <a:r>
              <a:rPr lang="en-US" dirty="0" smtClean="0"/>
              <a:t> </a:t>
            </a:r>
          </a:p>
          <a:p>
            <a:r>
              <a:rPr lang="en-US" dirty="0" smtClean="0"/>
              <a:t>Venous lakes are dilated </a:t>
            </a:r>
            <a:r>
              <a:rPr lang="en-US" dirty="0" err="1" smtClean="0"/>
              <a:t>venules</a:t>
            </a:r>
            <a:r>
              <a:rPr lang="en-US" dirty="0" smtClean="0"/>
              <a:t>. </a:t>
            </a:r>
          </a:p>
          <a:p>
            <a:r>
              <a:rPr lang="en-US" dirty="0" smtClean="0"/>
              <a:t>The lesions consist of a single layer of fl </a:t>
            </a:r>
            <a:r>
              <a:rPr lang="en-US" dirty="0" err="1" smtClean="0"/>
              <a:t>attened</a:t>
            </a:r>
            <a:r>
              <a:rPr lang="en-US" dirty="0" smtClean="0"/>
              <a:t> endothelial cells and a thick wall of fibrous tissue. </a:t>
            </a:r>
          </a:p>
          <a:p>
            <a:r>
              <a:rPr lang="en-US" dirty="0" smtClean="0"/>
              <a:t>There is often </a:t>
            </a:r>
            <a:r>
              <a:rPr lang="en-US" dirty="0" err="1" smtClean="0"/>
              <a:t>elastosis</a:t>
            </a:r>
            <a:r>
              <a:rPr lang="en-US" dirty="0" smtClean="0"/>
              <a:t> in the surrounding tissue. </a:t>
            </a:r>
          </a:p>
          <a:p>
            <a:r>
              <a:rPr lang="en-US" b="1" dirty="0" smtClean="0"/>
              <a:t>Environmental factors </a:t>
            </a:r>
          </a:p>
          <a:p>
            <a:r>
              <a:rPr lang="en-US" dirty="0" smtClean="0"/>
              <a:t>Sunshine and ageing have been thought to be triggers, and possibly smoking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689800" y="1524000"/>
            <a:ext cx="4173790" cy="4387374"/>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lnSpcReduction="10000"/>
          </a:bodyPr>
          <a:lstStyle/>
          <a:p>
            <a:r>
              <a:rPr lang="en-US" b="1" dirty="0" smtClean="0"/>
              <a:t>History</a:t>
            </a:r>
            <a:r>
              <a:rPr lang="en-US" dirty="0" smtClean="0"/>
              <a:t> </a:t>
            </a:r>
          </a:p>
          <a:p>
            <a:r>
              <a:rPr lang="en-US" dirty="0" smtClean="0"/>
              <a:t>The patient usually presents with a painless dark purple/blue papule often on the lip which bleeds if traumatized.</a:t>
            </a:r>
          </a:p>
          <a:p>
            <a:r>
              <a:rPr lang="en-US" b="1" dirty="0" smtClean="0"/>
              <a:t>Presentation</a:t>
            </a:r>
            <a:r>
              <a:rPr lang="en-US" dirty="0" smtClean="0"/>
              <a:t> </a:t>
            </a:r>
          </a:p>
          <a:p>
            <a:r>
              <a:rPr lang="en-US" dirty="0" smtClean="0"/>
              <a:t>The papule is soft and compressible. </a:t>
            </a:r>
          </a:p>
          <a:p>
            <a:r>
              <a:rPr lang="en-US" dirty="0" smtClean="0"/>
              <a:t>They are usually single but multiple lesions can occur.</a:t>
            </a:r>
          </a:p>
          <a:p>
            <a:r>
              <a:rPr lang="en-US" dirty="0" smtClean="0"/>
              <a:t>The commonest sites are the ears, face and lips. </a:t>
            </a:r>
          </a:p>
          <a:p>
            <a:r>
              <a:rPr lang="en-US" dirty="0" smtClean="0"/>
              <a:t>If they occur on the lips, the lower lip is the commonest site</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125126" y="1828800"/>
            <a:ext cx="4813711" cy="3594894"/>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Differential diagnosis </a:t>
            </a:r>
          </a:p>
          <a:p>
            <a:r>
              <a:rPr lang="en-US" dirty="0" smtClean="0"/>
              <a:t>The fact that they can be emptied by compression usually excludes malignant melanoma on clinical grounds.</a:t>
            </a:r>
          </a:p>
          <a:p>
            <a:r>
              <a:rPr lang="en-US" dirty="0" smtClean="0"/>
              <a:t>Cherry </a:t>
            </a:r>
            <a:r>
              <a:rPr lang="en-US" dirty="0" err="1" smtClean="0"/>
              <a:t>angiomas</a:t>
            </a:r>
            <a:r>
              <a:rPr lang="en-US" dirty="0" smtClean="0"/>
              <a:t> and </a:t>
            </a:r>
            <a:r>
              <a:rPr lang="en-US" dirty="0" err="1" smtClean="0"/>
              <a:t>angiokeratomas</a:t>
            </a:r>
            <a:r>
              <a:rPr lang="en-US" dirty="0" smtClean="0"/>
              <a:t> can be similar clinically.</a:t>
            </a:r>
          </a:p>
          <a:p>
            <a:r>
              <a:rPr lang="en-US" b="1" dirty="0" smtClean="0"/>
              <a:t>Complications and co‐morbidities </a:t>
            </a:r>
          </a:p>
          <a:p>
            <a:r>
              <a:rPr lang="en-US" dirty="0" smtClean="0"/>
              <a:t>Venous lakes are benign and usually asymptomatic but occasionally when traumatized they will bleed and cosmetically they can be an issue for patients.</a:t>
            </a:r>
          </a:p>
          <a:p>
            <a:r>
              <a:rPr lang="en-US" b="1" dirty="0" smtClean="0"/>
              <a:t>Disease course and prognosis </a:t>
            </a:r>
            <a:r>
              <a:rPr lang="en-US" dirty="0" smtClean="0"/>
              <a:t>Untreated venous lakes persist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Investigations</a:t>
            </a:r>
            <a:r>
              <a:rPr lang="en-US" dirty="0" smtClean="0"/>
              <a:t> </a:t>
            </a:r>
          </a:p>
          <a:p>
            <a:r>
              <a:rPr lang="en-US" dirty="0" smtClean="0"/>
              <a:t>None are necessary but biopsy can be </a:t>
            </a:r>
            <a:r>
              <a:rPr lang="en-US" dirty="0" err="1" smtClean="0"/>
              <a:t>confi</a:t>
            </a:r>
            <a:r>
              <a:rPr lang="en-US" dirty="0" smtClean="0"/>
              <a:t> </a:t>
            </a:r>
            <a:r>
              <a:rPr lang="en-US" dirty="0" err="1" smtClean="0"/>
              <a:t>rmatory</a:t>
            </a:r>
            <a:r>
              <a:rPr lang="en-US" dirty="0" smtClean="0"/>
              <a:t> if the diagnosis is in doubt.</a:t>
            </a:r>
          </a:p>
          <a:p>
            <a:r>
              <a:rPr lang="en-US" b="1" dirty="0" smtClean="0"/>
              <a:t>Treatment</a:t>
            </a:r>
            <a:r>
              <a:rPr lang="en-US" dirty="0" smtClean="0"/>
              <a:t> is only needed if the patient is having problems with bleeding or finds the lesions cosmetically disabling.</a:t>
            </a:r>
          </a:p>
          <a:p>
            <a:r>
              <a:rPr lang="en-US" dirty="0" smtClean="0"/>
              <a:t>The lesions can be excised, treated with cryotherapy or laser.</a:t>
            </a:r>
          </a:p>
          <a:p>
            <a:r>
              <a:rPr lang="en-US" dirty="0" smtClean="0"/>
              <a:t>Many different lasers have been used (such as argon, carbon dioxide, pulsed dye and potassium </a:t>
            </a:r>
            <a:r>
              <a:rPr lang="en-US" dirty="0" err="1" smtClean="0"/>
              <a:t>titanyl</a:t>
            </a:r>
            <a:r>
              <a:rPr lang="en-US" dirty="0" smtClean="0"/>
              <a:t> phosphate lasers).</a:t>
            </a:r>
          </a:p>
          <a:p>
            <a:r>
              <a:rPr lang="en-US" dirty="0" smtClean="0"/>
              <a:t>The more destructive the laser treatment, the more likely it is to be effective; however, the risks of scarring are increased</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t>
            </a:r>
            <a:r>
              <a:rPr lang="en-US" dirty="0" err="1" smtClean="0"/>
              <a:t>telangiectasia</a:t>
            </a:r>
            <a:endParaRPr lang="en-US" dirty="0"/>
          </a:p>
        </p:txBody>
      </p:sp>
      <p:sp>
        <p:nvSpPr>
          <p:cNvPr id="3" name="Content Placeholder 2"/>
          <p:cNvSpPr>
            <a:spLocks noGrp="1"/>
          </p:cNvSpPr>
          <p:nvPr>
            <p:ph idx="1"/>
          </p:nvPr>
        </p:nvSpPr>
        <p:spPr/>
        <p:txBody>
          <a:bodyPr/>
          <a:lstStyle/>
          <a:p>
            <a:r>
              <a:rPr lang="en-US" b="1" dirty="0" err="1" smtClean="0"/>
              <a:t>Angioma</a:t>
            </a:r>
            <a:r>
              <a:rPr lang="en-US" b="1" dirty="0" smtClean="0"/>
              <a:t> </a:t>
            </a:r>
            <a:r>
              <a:rPr lang="en-US" b="1" dirty="0" err="1" smtClean="0"/>
              <a:t>serpiginosum</a:t>
            </a:r>
            <a:endParaRPr lang="en-US" b="1" dirty="0" smtClean="0"/>
          </a:p>
          <a:p>
            <a:r>
              <a:rPr lang="en-US" dirty="0" smtClean="0"/>
              <a:t>This is a benign vascular condition characterized by small red </a:t>
            </a:r>
            <a:r>
              <a:rPr lang="en-US" dirty="0" err="1" smtClean="0"/>
              <a:t>puncta</a:t>
            </a:r>
            <a:r>
              <a:rPr lang="en-US" dirty="0" smtClean="0"/>
              <a:t> that cluster together in linear, </a:t>
            </a:r>
            <a:r>
              <a:rPr lang="en-US" dirty="0" err="1" smtClean="0"/>
              <a:t>serpiginous</a:t>
            </a:r>
            <a:r>
              <a:rPr lang="en-US" dirty="0" smtClean="0"/>
              <a:t> or gyrate patterns, chiefly on the lower limbs in females.</a:t>
            </a:r>
          </a:p>
          <a:p>
            <a:r>
              <a:rPr lang="en-US" b="1" dirty="0" smtClean="0"/>
              <a:t>Age</a:t>
            </a:r>
            <a:r>
              <a:rPr lang="en-US" dirty="0" smtClean="0"/>
              <a:t> The condition may be present at birth and often starts in childhood. Eighty per cent of cases occur before the age of 20 years. </a:t>
            </a:r>
            <a:r>
              <a:rPr lang="en-US" b="1" dirty="0" smtClean="0"/>
              <a:t>Sex</a:t>
            </a:r>
            <a:r>
              <a:rPr lang="en-US" dirty="0" smtClean="0"/>
              <a:t> Ninety per cent of cases occur in females</a:t>
            </a:r>
            <a:endParaRPr lang="en-US"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diseases</a:t>
            </a:r>
            <a:endParaRPr lang="en-US" dirty="0"/>
          </a:p>
        </p:txBody>
      </p:sp>
      <p:sp>
        <p:nvSpPr>
          <p:cNvPr id="3" name="Content Placeholder 2"/>
          <p:cNvSpPr>
            <a:spLocks noGrp="1"/>
          </p:cNvSpPr>
          <p:nvPr>
            <p:ph idx="1"/>
          </p:nvPr>
        </p:nvSpPr>
        <p:spPr/>
        <p:txBody>
          <a:bodyPr/>
          <a:lstStyle/>
          <a:p>
            <a:r>
              <a:rPr lang="en-US" dirty="0" smtClean="0"/>
              <a:t>There is one report of a family whose members had </a:t>
            </a:r>
          </a:p>
          <a:p>
            <a:r>
              <a:rPr lang="en-US" b="1" dirty="0" err="1" smtClean="0"/>
              <a:t>oesophageal</a:t>
            </a:r>
            <a:r>
              <a:rPr lang="en-US" b="1" dirty="0" smtClean="0"/>
              <a:t> </a:t>
            </a:r>
            <a:r>
              <a:rPr lang="en-US" b="1" dirty="0" err="1" smtClean="0"/>
              <a:t>papillomatosis</a:t>
            </a:r>
            <a:r>
              <a:rPr lang="en-US" b="1" dirty="0" smtClean="0"/>
              <a:t> </a:t>
            </a:r>
            <a:r>
              <a:rPr lang="en-US" dirty="0" smtClean="0"/>
              <a:t>associated with </a:t>
            </a:r>
            <a:r>
              <a:rPr lang="en-US" dirty="0" err="1" smtClean="0"/>
              <a:t>angioma</a:t>
            </a:r>
            <a:r>
              <a:rPr lang="en-US" dirty="0" smtClean="0"/>
              <a:t> </a:t>
            </a:r>
            <a:r>
              <a:rPr lang="en-US" dirty="0" err="1" smtClean="0"/>
              <a:t>serpiginosum</a:t>
            </a:r>
            <a:r>
              <a:rPr lang="en-US" dirty="0" smtClean="0"/>
              <a:t> inherited in an X‐linked dominant fashion with the genetic defect linking to Xp11.3‐Xq12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dirty="0" err="1" smtClean="0"/>
              <a:t>Pathophysiology</a:t>
            </a:r>
            <a:endParaRPr lang="en-US" dirty="0"/>
          </a:p>
        </p:txBody>
      </p:sp>
      <p:sp>
        <p:nvSpPr>
          <p:cNvPr id="3" name="Content Placeholder 2"/>
          <p:cNvSpPr>
            <a:spLocks noGrp="1"/>
          </p:cNvSpPr>
          <p:nvPr>
            <p:ph idx="1"/>
          </p:nvPr>
        </p:nvSpPr>
        <p:spPr>
          <a:xfrm>
            <a:off x="457200" y="1219200"/>
            <a:ext cx="7239000" cy="5236536"/>
          </a:xfrm>
        </p:spPr>
        <p:txBody>
          <a:bodyPr>
            <a:normAutofit fontScale="92500" lnSpcReduction="20000"/>
          </a:bodyPr>
          <a:lstStyle/>
          <a:p>
            <a:r>
              <a:rPr lang="en-US" b="1" dirty="0" smtClean="0"/>
              <a:t>Generally</a:t>
            </a:r>
          </a:p>
          <a:p>
            <a:r>
              <a:rPr lang="en-US" dirty="0" smtClean="0"/>
              <a:t>it is thought that the condition results from a vascular malformation or neoplasm and is not just a simple </a:t>
            </a:r>
            <a:r>
              <a:rPr lang="en-US" dirty="0" err="1" smtClean="0"/>
              <a:t>telangiectasia</a:t>
            </a:r>
            <a:r>
              <a:rPr lang="en-US" dirty="0" smtClean="0"/>
              <a:t>.</a:t>
            </a:r>
          </a:p>
          <a:p>
            <a:r>
              <a:rPr lang="en-US" dirty="0" smtClean="0"/>
              <a:t>The classical </a:t>
            </a:r>
            <a:r>
              <a:rPr lang="en-US" dirty="0" err="1" smtClean="0"/>
              <a:t>puncta</a:t>
            </a:r>
            <a:r>
              <a:rPr lang="en-US" dirty="0" smtClean="0"/>
              <a:t> of </a:t>
            </a:r>
            <a:r>
              <a:rPr lang="en-US" dirty="0" err="1" smtClean="0"/>
              <a:t>angioma</a:t>
            </a:r>
            <a:r>
              <a:rPr lang="en-US" dirty="0" smtClean="0"/>
              <a:t> </a:t>
            </a:r>
            <a:r>
              <a:rPr lang="en-US" dirty="0" err="1" smtClean="0"/>
              <a:t>serpiginosum</a:t>
            </a:r>
            <a:r>
              <a:rPr lang="en-US" dirty="0" smtClean="0"/>
              <a:t> are caused by either congenital hyperplasia or </a:t>
            </a:r>
            <a:r>
              <a:rPr lang="en-US" dirty="0" err="1" smtClean="0"/>
              <a:t>ectasia</a:t>
            </a:r>
            <a:r>
              <a:rPr lang="en-US" dirty="0" smtClean="0"/>
              <a:t> of pre‐existing </a:t>
            </a:r>
            <a:r>
              <a:rPr lang="en-US" dirty="0" err="1" smtClean="0"/>
              <a:t>superfi</a:t>
            </a:r>
            <a:r>
              <a:rPr lang="en-US" dirty="0" smtClean="0"/>
              <a:t> - </a:t>
            </a:r>
            <a:r>
              <a:rPr lang="en-US" dirty="0" err="1" smtClean="0"/>
              <a:t>cial</a:t>
            </a:r>
            <a:r>
              <a:rPr lang="en-US" dirty="0" smtClean="0"/>
              <a:t> dermal capillaries.</a:t>
            </a:r>
          </a:p>
          <a:p>
            <a:r>
              <a:rPr lang="en-US" b="1" dirty="0" smtClean="0"/>
              <a:t>Histology</a:t>
            </a:r>
            <a:r>
              <a:rPr lang="en-US" dirty="0" smtClean="0"/>
              <a:t> shows that the affected papillae are distended by a large single </a:t>
            </a:r>
            <a:r>
              <a:rPr lang="en-US" dirty="0" err="1" smtClean="0"/>
              <a:t>ectatic</a:t>
            </a:r>
            <a:r>
              <a:rPr lang="en-US" dirty="0" smtClean="0"/>
              <a:t> capillary, lined by fl </a:t>
            </a:r>
            <a:r>
              <a:rPr lang="en-US" dirty="0" err="1" smtClean="0"/>
              <a:t>attened</a:t>
            </a:r>
            <a:r>
              <a:rPr lang="en-US" dirty="0" smtClean="0"/>
              <a:t> endothelial cells of normal appearance. </a:t>
            </a:r>
            <a:r>
              <a:rPr lang="en-US" dirty="0" err="1" smtClean="0"/>
              <a:t>Infl</a:t>
            </a:r>
            <a:r>
              <a:rPr lang="en-US" dirty="0" smtClean="0"/>
              <a:t> </a:t>
            </a:r>
            <a:r>
              <a:rPr lang="en-US" dirty="0" err="1" smtClean="0"/>
              <a:t>ammatory</a:t>
            </a:r>
            <a:r>
              <a:rPr lang="en-US" dirty="0" smtClean="0"/>
              <a:t> changes are not present.</a:t>
            </a:r>
          </a:p>
          <a:p>
            <a:r>
              <a:rPr lang="en-US" dirty="0" smtClean="0"/>
              <a:t>Sometimes the vascular spaces disappear due to thrombosis.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Genetics</a:t>
            </a:r>
            <a:r>
              <a:rPr lang="en-US" dirty="0" smtClean="0"/>
              <a:t> </a:t>
            </a:r>
          </a:p>
          <a:p>
            <a:r>
              <a:rPr lang="en-US" dirty="0" smtClean="0"/>
              <a:t>Most cases are sporadic. However, both </a:t>
            </a:r>
            <a:r>
              <a:rPr lang="en-US" dirty="0" err="1" smtClean="0"/>
              <a:t>autosomal</a:t>
            </a:r>
            <a:r>
              <a:rPr lang="en-US" dirty="0" smtClean="0"/>
              <a:t> dominant and X‐linked dominant inheritance has been recorded and PORCN gene mutations or deletions have been reported</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295400" y="533400"/>
            <a:ext cx="5019040" cy="5791200"/>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828800" y="732935"/>
            <a:ext cx="3590925" cy="527178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600200" y="838200"/>
            <a:ext cx="4475297" cy="4772184"/>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Investigations </a:t>
            </a:r>
          </a:p>
          <a:p>
            <a:r>
              <a:rPr lang="en-US" dirty="0" smtClean="0"/>
              <a:t>If the diagnosis is in doubt, skin biopsy and imaging can be performed. Management </a:t>
            </a:r>
            <a:r>
              <a:rPr lang="en-US" dirty="0" err="1" smtClean="0"/>
              <a:t>Angioma</a:t>
            </a:r>
            <a:r>
              <a:rPr lang="en-US" dirty="0" smtClean="0"/>
              <a:t> </a:t>
            </a:r>
            <a:r>
              <a:rPr lang="en-US" dirty="0" err="1" smtClean="0"/>
              <a:t>serpiginosum</a:t>
            </a:r>
            <a:r>
              <a:rPr lang="en-US" dirty="0" smtClean="0"/>
              <a:t> is benign and asymptomatic. </a:t>
            </a:r>
          </a:p>
          <a:p>
            <a:r>
              <a:rPr lang="en-US" b="1" dirty="0" smtClean="0"/>
              <a:t>Treatment</a:t>
            </a:r>
            <a:r>
              <a:rPr lang="en-US" dirty="0" smtClean="0"/>
              <a:t> is only indicated for cosmetic reasons. Cosmetic camouflage can be helpful, treatment with pulsed dye laser can be effective</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essential </a:t>
            </a:r>
            <a:r>
              <a:rPr lang="en-US" dirty="0" err="1" smtClean="0"/>
              <a:t>telangiectasia</a:t>
            </a:r>
            <a:endParaRPr lang="en-US" dirty="0"/>
          </a:p>
        </p:txBody>
      </p:sp>
      <p:sp>
        <p:nvSpPr>
          <p:cNvPr id="3" name="Content Placeholder 2"/>
          <p:cNvSpPr>
            <a:spLocks noGrp="1"/>
          </p:cNvSpPr>
          <p:nvPr>
            <p:ph idx="1"/>
          </p:nvPr>
        </p:nvSpPr>
        <p:spPr/>
        <p:txBody>
          <a:bodyPr/>
          <a:lstStyle/>
          <a:p>
            <a:r>
              <a:rPr lang="en-US" dirty="0" smtClean="0"/>
              <a:t>This is a syndrome of primary acquired </a:t>
            </a:r>
            <a:r>
              <a:rPr lang="en-US" dirty="0" err="1" smtClean="0"/>
              <a:t>telangiectases</a:t>
            </a:r>
            <a:r>
              <a:rPr lang="en-US" dirty="0" smtClean="0"/>
              <a:t> with a widespread cutaneous distribution of lesions</a:t>
            </a:r>
          </a:p>
          <a:p>
            <a:r>
              <a:rPr lang="en-US" dirty="0" smtClean="0"/>
              <a:t>This is a benign, non‐inherited condition </a:t>
            </a:r>
            <a:r>
              <a:rPr lang="en-US" dirty="0" err="1" smtClean="0"/>
              <a:t>chiefl</a:t>
            </a:r>
            <a:r>
              <a:rPr lang="en-US" dirty="0" smtClean="0"/>
              <a:t> y distinguished from hereditary </a:t>
            </a:r>
            <a:r>
              <a:rPr lang="en-US" dirty="0" err="1" smtClean="0"/>
              <a:t>haemorrhagic</a:t>
            </a:r>
            <a:r>
              <a:rPr lang="en-US" dirty="0" smtClean="0"/>
              <a:t> </a:t>
            </a:r>
            <a:r>
              <a:rPr lang="en-US" dirty="0" err="1" smtClean="0"/>
              <a:t>telangiectasia</a:t>
            </a:r>
            <a:r>
              <a:rPr lang="en-US" dirty="0" smtClean="0"/>
              <a:t> by the distribution of the lesions, their arrangement into sheets and the usual lack of bleeding from the lesions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Age</a:t>
            </a:r>
            <a:r>
              <a:rPr lang="en-US" dirty="0" smtClean="0"/>
              <a:t> </a:t>
            </a:r>
          </a:p>
          <a:p>
            <a:r>
              <a:rPr lang="en-US" dirty="0" smtClean="0"/>
              <a:t>It commonly starts in late childhood or early adult life, although one report of 13 patients found the mean age of onset to be 38 years. </a:t>
            </a:r>
          </a:p>
          <a:p>
            <a:r>
              <a:rPr lang="en-US" b="1" dirty="0" smtClean="0"/>
              <a:t>Sex</a:t>
            </a:r>
          </a:p>
          <a:p>
            <a:r>
              <a:rPr lang="en-US" dirty="0" smtClean="0"/>
              <a:t>It is much commoner in women (10 out of 13 were females. </a:t>
            </a:r>
          </a:p>
          <a:p>
            <a:r>
              <a:rPr lang="en-US" b="1" dirty="0" smtClean="0"/>
              <a:t>Ethnicity</a:t>
            </a:r>
            <a:r>
              <a:rPr lang="en-US" dirty="0" smtClean="0"/>
              <a:t> </a:t>
            </a:r>
          </a:p>
          <a:p>
            <a:r>
              <a:rPr lang="en-US" dirty="0" smtClean="0"/>
              <a:t>There is no known racial predilection for this condition. Reported cases have largely been in patients with less pigmented skin which may just reflect the fact that the </a:t>
            </a:r>
            <a:r>
              <a:rPr lang="en-US" dirty="0" err="1" smtClean="0"/>
              <a:t>telangiectasia</a:t>
            </a:r>
            <a:r>
              <a:rPr lang="en-US" dirty="0" smtClean="0"/>
              <a:t> are less noticeable in darkly pigmented skins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a:bodyPr>
          <a:lstStyle/>
          <a:p>
            <a:r>
              <a:rPr lang="en-US" b="1" dirty="0" smtClean="0"/>
              <a:t>Pathology </a:t>
            </a:r>
          </a:p>
          <a:p>
            <a:r>
              <a:rPr lang="en-US" dirty="0" smtClean="0"/>
              <a:t>There is chiefly dilatation of the capillaries with some dilated </a:t>
            </a:r>
            <a:r>
              <a:rPr lang="en-US" dirty="0" err="1" smtClean="0"/>
              <a:t>postcapillary</a:t>
            </a:r>
            <a:r>
              <a:rPr lang="en-US" dirty="0" smtClean="0"/>
              <a:t> </a:t>
            </a:r>
            <a:r>
              <a:rPr lang="en-US" dirty="0" err="1" smtClean="0"/>
              <a:t>venules</a:t>
            </a:r>
            <a:r>
              <a:rPr lang="en-US" dirty="0" smtClean="0"/>
              <a:t> of the upper horizontal (</a:t>
            </a:r>
            <a:r>
              <a:rPr lang="en-US" dirty="0" err="1" smtClean="0"/>
              <a:t>subpapillary</a:t>
            </a:r>
            <a:r>
              <a:rPr lang="en-US" dirty="0" smtClean="0"/>
              <a:t>) plexus.</a:t>
            </a:r>
          </a:p>
          <a:p>
            <a:r>
              <a:rPr lang="en-US" dirty="0" smtClean="0"/>
              <a:t>There are no associated epidermal or dermal changes.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smtClean="0"/>
              <a:t>Environmental factors </a:t>
            </a:r>
          </a:p>
          <a:p>
            <a:r>
              <a:rPr lang="en-US" sz="2800" dirty="0" smtClean="0"/>
              <a:t>The role of environmental factors in unknown but female hormones, trauma and UVB have been postulated to be of importance.</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History</a:t>
            </a:r>
            <a:r>
              <a:rPr lang="en-US" dirty="0" smtClean="0"/>
              <a:t> </a:t>
            </a:r>
          </a:p>
          <a:p>
            <a:r>
              <a:rPr lang="en-US" dirty="0" smtClean="0"/>
              <a:t>The eruption frequently starts on the lower limbs as individual lesions but spreads to form red confluent sheets comprised of blanching </a:t>
            </a:r>
            <a:r>
              <a:rPr lang="en-US" dirty="0" err="1" smtClean="0"/>
              <a:t>telangiectasia</a:t>
            </a:r>
            <a:r>
              <a:rPr lang="en-US" dirty="0" smtClean="0"/>
              <a:t>.</a:t>
            </a:r>
          </a:p>
          <a:p>
            <a:r>
              <a:rPr lang="en-US" dirty="0" smtClean="0"/>
              <a:t>It is usually asymptomatic but tingling and numbness has occasionally been reported.</a:t>
            </a:r>
          </a:p>
          <a:p>
            <a:r>
              <a:rPr lang="en-US" b="1" dirty="0" smtClean="0"/>
              <a:t>Presentation</a:t>
            </a:r>
            <a:r>
              <a:rPr lang="en-US" dirty="0" smtClean="0"/>
              <a:t> </a:t>
            </a:r>
          </a:p>
          <a:p>
            <a:r>
              <a:rPr lang="en-US" dirty="0" smtClean="0"/>
              <a:t>The eruption is usually symmetrical.</a:t>
            </a:r>
          </a:p>
          <a:p>
            <a:r>
              <a:rPr lang="en-US" dirty="0" smtClean="0"/>
              <a:t>Early lesions are small red or pink linear </a:t>
            </a:r>
            <a:r>
              <a:rPr lang="en-US" dirty="0" err="1" smtClean="0"/>
              <a:t>telangiectases</a:t>
            </a:r>
            <a:r>
              <a:rPr lang="en-US" dirty="0" smtClean="0"/>
              <a:t> with occasional larger </a:t>
            </a:r>
            <a:r>
              <a:rPr lang="en-US" dirty="0" err="1" smtClean="0"/>
              <a:t>macules</a:t>
            </a:r>
            <a:r>
              <a:rPr lang="en-US" dirty="0" smtClean="0"/>
              <a:t> arranged in groups.</a:t>
            </a:r>
          </a:p>
          <a:p>
            <a:r>
              <a:rPr lang="en-US" dirty="0" smtClean="0"/>
              <a:t>The lesions spread over the skin to become large </a:t>
            </a:r>
            <a:r>
              <a:rPr lang="en-US" dirty="0" err="1" smtClean="0"/>
              <a:t>erythematous</a:t>
            </a:r>
            <a:r>
              <a:rPr lang="en-US" dirty="0" smtClean="0"/>
              <a:t> sheets and individual </a:t>
            </a:r>
            <a:r>
              <a:rPr lang="en-US" dirty="0" err="1" smtClean="0"/>
              <a:t>telangiectasia</a:t>
            </a:r>
            <a:r>
              <a:rPr lang="en-US" dirty="0" smtClean="0"/>
              <a:t> can be </a:t>
            </a:r>
            <a:r>
              <a:rPr lang="en-US" dirty="0" err="1" smtClean="0"/>
              <a:t>diffi</a:t>
            </a:r>
            <a:r>
              <a:rPr lang="en-US" dirty="0" smtClean="0"/>
              <a:t> cult to distinguish. </a:t>
            </a:r>
          </a:p>
          <a:p>
            <a:r>
              <a:rPr lang="en-US" dirty="0" smtClean="0"/>
              <a:t>There is a predilection for the lower body but they can occur anywhere and occasionally mucosal and </a:t>
            </a:r>
            <a:r>
              <a:rPr lang="en-US" dirty="0" err="1" smtClean="0"/>
              <a:t>conjunctival</a:t>
            </a:r>
            <a:r>
              <a:rPr lang="en-US" dirty="0" smtClean="0"/>
              <a:t> lesions have been reported. </a:t>
            </a:r>
          </a:p>
          <a:p>
            <a:r>
              <a:rPr lang="en-US" dirty="0" smtClean="0"/>
              <a:t>The sheeted </a:t>
            </a:r>
            <a:r>
              <a:rPr lang="en-US" dirty="0" err="1" smtClean="0"/>
              <a:t>telangiectasiae</a:t>
            </a:r>
            <a:r>
              <a:rPr lang="en-US" dirty="0" smtClean="0"/>
              <a:t> are usually fixed but will blanch on pressure.</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609600" y="1295400"/>
            <a:ext cx="3209925" cy="467829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693934" y="1676400"/>
            <a:ext cx="4229857" cy="33528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Differential diagnosis </a:t>
            </a:r>
          </a:p>
          <a:p>
            <a:r>
              <a:rPr lang="en-US" dirty="0" smtClean="0"/>
              <a:t>hereditary </a:t>
            </a:r>
            <a:r>
              <a:rPr lang="en-US" dirty="0" err="1" smtClean="0"/>
              <a:t>haemorrhagic</a:t>
            </a:r>
            <a:r>
              <a:rPr lang="en-US" dirty="0" smtClean="0"/>
              <a:t> </a:t>
            </a:r>
            <a:r>
              <a:rPr lang="en-US" dirty="0" err="1" smtClean="0"/>
              <a:t>telangiectasia</a:t>
            </a:r>
            <a:r>
              <a:rPr lang="en-US" dirty="0" smtClean="0"/>
              <a:t>, </a:t>
            </a:r>
          </a:p>
          <a:p>
            <a:r>
              <a:rPr lang="en-US" dirty="0" smtClean="0"/>
              <a:t>hereditary benign </a:t>
            </a:r>
            <a:r>
              <a:rPr lang="en-US" dirty="0" err="1" smtClean="0"/>
              <a:t>telangiectasia</a:t>
            </a:r>
            <a:r>
              <a:rPr lang="en-US" dirty="0" smtClean="0"/>
              <a:t> </a:t>
            </a:r>
          </a:p>
          <a:p>
            <a:r>
              <a:rPr lang="en-US" dirty="0" err="1" smtClean="0"/>
              <a:t>telangiectasiae</a:t>
            </a:r>
            <a:r>
              <a:rPr lang="en-US" dirty="0" smtClean="0"/>
              <a:t> triggered by calcium‐ channel blockers</a:t>
            </a:r>
          </a:p>
          <a:p>
            <a:r>
              <a:rPr lang="en-US" b="1" dirty="0" smtClean="0"/>
              <a:t>Disease course and prognosis </a:t>
            </a:r>
          </a:p>
          <a:p>
            <a:r>
              <a:rPr lang="en-US" dirty="0" smtClean="0"/>
              <a:t>This benign condition is progressive and the lesions become fixed with time</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Treatment is largely for cosmetic issues.</a:t>
            </a:r>
          </a:p>
          <a:p>
            <a:r>
              <a:rPr lang="en-US" dirty="0" smtClean="0"/>
              <a:t>Skin camouflage creams can be helpful but laser (pulsed dye and ND‐</a:t>
            </a:r>
            <a:r>
              <a:rPr lang="en-US" dirty="0" err="1" smtClean="0"/>
              <a:t>Yag</a:t>
            </a:r>
            <a:r>
              <a:rPr lang="en-US" dirty="0" smtClean="0"/>
              <a:t>) treatment is often attempted. </a:t>
            </a:r>
          </a:p>
          <a:p>
            <a:r>
              <a:rPr lang="en-US" dirty="0" smtClean="0"/>
              <a:t>The lesions are often so widespread that multiple treatments are needed and those on the lower leg are often very resistant to treatment. </a:t>
            </a:r>
          </a:p>
          <a:p>
            <a:r>
              <a:rPr lang="en-US" dirty="0" err="1" smtClean="0"/>
              <a:t>Sclerotherapy</a:t>
            </a:r>
            <a:r>
              <a:rPr lang="en-US" dirty="0" smtClean="0"/>
              <a:t> is not feasible due to the size and number of lesions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Unilateral </a:t>
            </a:r>
            <a:r>
              <a:rPr lang="en-US" dirty="0" err="1" smtClean="0"/>
              <a:t>naevoid</a:t>
            </a:r>
            <a:r>
              <a:rPr lang="en-US" dirty="0" smtClean="0"/>
              <a:t> </a:t>
            </a:r>
            <a:r>
              <a:rPr lang="en-US" dirty="0" err="1" smtClean="0"/>
              <a:t>telangiectasia</a:t>
            </a:r>
            <a:r>
              <a:rPr lang="en-US" dirty="0" smtClean="0"/>
              <a:t> syndrome</a:t>
            </a:r>
            <a:endParaRPr lang="en-US" dirty="0"/>
          </a:p>
        </p:txBody>
      </p:sp>
      <p:sp>
        <p:nvSpPr>
          <p:cNvPr id="3" name="Content Placeholder 2"/>
          <p:cNvSpPr>
            <a:spLocks noGrp="1"/>
          </p:cNvSpPr>
          <p:nvPr>
            <p:ph idx="1"/>
          </p:nvPr>
        </p:nvSpPr>
        <p:spPr/>
        <p:txBody>
          <a:bodyPr>
            <a:normAutofit lnSpcReduction="10000"/>
          </a:bodyPr>
          <a:lstStyle/>
          <a:p>
            <a:r>
              <a:rPr lang="en-US" dirty="0" smtClean="0"/>
              <a:t>A condition of </a:t>
            </a:r>
            <a:r>
              <a:rPr lang="en-US" dirty="0" err="1" smtClean="0"/>
              <a:t>telangiectasiae</a:t>
            </a:r>
            <a:r>
              <a:rPr lang="en-US" dirty="0" smtClean="0"/>
              <a:t> occurring in a </a:t>
            </a:r>
            <a:r>
              <a:rPr lang="en-US" dirty="0" err="1" smtClean="0"/>
              <a:t>Blaschkoid</a:t>
            </a:r>
            <a:r>
              <a:rPr lang="en-US" dirty="0" smtClean="0"/>
              <a:t> distribution on the skin</a:t>
            </a:r>
          </a:p>
          <a:p>
            <a:r>
              <a:rPr lang="en-US" dirty="0" smtClean="0"/>
              <a:t>This condition may be congenital or acquired and runs a benign course</a:t>
            </a:r>
          </a:p>
          <a:p>
            <a:r>
              <a:rPr lang="en-US" b="1" dirty="0" smtClean="0"/>
              <a:t>Age </a:t>
            </a:r>
          </a:p>
          <a:p>
            <a:r>
              <a:rPr lang="en-US" dirty="0" smtClean="0"/>
              <a:t>The congenital form appears during or shortly after the neonatal period. The acquired form often starts at puberty or during pregnancy but can occur at any time. </a:t>
            </a:r>
          </a:p>
          <a:p>
            <a:r>
              <a:rPr lang="en-US" b="1" dirty="0" smtClean="0"/>
              <a:t>Sex </a:t>
            </a:r>
            <a:r>
              <a:rPr lang="en-US" dirty="0" smtClean="0"/>
              <a:t>The congenital form is commoner in males but the acquired form is much commoner in females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Once the diagnosis of peripheral vascular disease is made, the patient is best managed by a vascular surgeon who can address the underlying cause.</a:t>
            </a:r>
          </a:p>
          <a:p>
            <a:r>
              <a:rPr lang="en-US" dirty="0" smtClean="0"/>
              <a:t>Treatment options differ for patients presenting with </a:t>
            </a:r>
            <a:r>
              <a:rPr lang="en-US" dirty="0" err="1" smtClean="0"/>
              <a:t>claudication</a:t>
            </a:r>
            <a:r>
              <a:rPr lang="en-US" dirty="0" smtClean="0"/>
              <a:t>, rest pain or gangrene and acute limb </a:t>
            </a:r>
            <a:r>
              <a:rPr lang="en-US" dirty="0" err="1" smtClean="0"/>
              <a:t>ischaemia</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Associated diseases </a:t>
            </a:r>
          </a:p>
          <a:p>
            <a:r>
              <a:rPr lang="en-US" dirty="0" smtClean="0"/>
              <a:t>Often there are no associated diseases but in the acquired form it has been seen in patients with liver disease, hyperthyroidism and during pregnancy</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err="1" smtClean="0"/>
              <a:t>Blaschkoid</a:t>
            </a:r>
            <a:r>
              <a:rPr lang="en-US" dirty="0" smtClean="0"/>
              <a:t> distribution of the lesions suggests that there is genetic </a:t>
            </a:r>
            <a:r>
              <a:rPr lang="en-US" dirty="0" err="1" smtClean="0"/>
              <a:t>mosaicism</a:t>
            </a:r>
            <a:r>
              <a:rPr lang="en-US" dirty="0" smtClean="0"/>
              <a:t> that leads to the development of the </a:t>
            </a:r>
            <a:r>
              <a:rPr lang="en-US" dirty="0" err="1" smtClean="0"/>
              <a:t>telangiectasia</a:t>
            </a:r>
            <a:r>
              <a:rPr lang="en-US" dirty="0" smtClean="0"/>
              <a:t>.</a:t>
            </a:r>
          </a:p>
          <a:p>
            <a:r>
              <a:rPr lang="en-US" b="1" dirty="0" smtClean="0"/>
              <a:t>Pathology </a:t>
            </a:r>
          </a:p>
          <a:p>
            <a:r>
              <a:rPr lang="en-US" dirty="0" smtClean="0"/>
              <a:t>Biopsy of lesions shows multiple, dilated, thin‐walled vessels lined by pump endothelial cells in the papillary and upper reticular dermis.</a:t>
            </a:r>
          </a:p>
          <a:p>
            <a:r>
              <a:rPr lang="en-US" b="1" dirty="0" smtClean="0"/>
              <a:t>Genetics </a:t>
            </a:r>
            <a:r>
              <a:rPr lang="en-US" dirty="0" smtClean="0"/>
              <a:t>The congenital form has been reported to be inherited in an </a:t>
            </a:r>
            <a:r>
              <a:rPr lang="en-US" dirty="0" err="1" smtClean="0"/>
              <a:t>autosomal</a:t>
            </a:r>
            <a:r>
              <a:rPr lang="en-US" dirty="0" smtClean="0"/>
              <a:t> dominant fashion</a:t>
            </a:r>
          </a:p>
          <a:p>
            <a:r>
              <a:rPr lang="en-US" b="1" dirty="0" smtClean="0"/>
              <a:t>Environmental factors </a:t>
            </a:r>
          </a:p>
          <a:p>
            <a:r>
              <a:rPr lang="en-US" dirty="0" smtClean="0"/>
              <a:t>The occurrence of the acquired form of this condition has been reported to be associated with states of </a:t>
            </a:r>
            <a:r>
              <a:rPr lang="en-US" dirty="0" err="1" smtClean="0"/>
              <a:t>oestrogen</a:t>
            </a:r>
            <a:r>
              <a:rPr lang="en-US" dirty="0" smtClean="0"/>
              <a:t> excess.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History</a:t>
            </a:r>
            <a:r>
              <a:rPr lang="en-US" dirty="0" smtClean="0"/>
              <a:t> </a:t>
            </a:r>
          </a:p>
          <a:p>
            <a:r>
              <a:rPr lang="en-US" dirty="0" smtClean="0"/>
              <a:t>Patients develop asymptomatic unilateral </a:t>
            </a:r>
            <a:r>
              <a:rPr lang="en-US" dirty="0" err="1" smtClean="0"/>
              <a:t>telangiectases</a:t>
            </a:r>
            <a:r>
              <a:rPr lang="en-US" dirty="0" smtClean="0"/>
              <a:t>.</a:t>
            </a:r>
          </a:p>
          <a:p>
            <a:r>
              <a:rPr lang="en-US" b="1" dirty="0" smtClean="0"/>
              <a:t>Presentation</a:t>
            </a:r>
            <a:r>
              <a:rPr lang="en-US" dirty="0" smtClean="0"/>
              <a:t> </a:t>
            </a:r>
          </a:p>
          <a:p>
            <a:r>
              <a:rPr lang="en-US" dirty="0" smtClean="0"/>
              <a:t>The </a:t>
            </a:r>
            <a:r>
              <a:rPr lang="en-US" dirty="0" err="1" smtClean="0"/>
              <a:t>telangiectases</a:t>
            </a:r>
            <a:r>
              <a:rPr lang="en-US" dirty="0" smtClean="0"/>
              <a:t> are often distributed in the third and fourth cervical dermatomes in a </a:t>
            </a:r>
            <a:r>
              <a:rPr lang="en-US" dirty="0" err="1" smtClean="0"/>
              <a:t>Blaschkoid</a:t>
            </a:r>
            <a:r>
              <a:rPr lang="en-US" dirty="0" smtClean="0"/>
              <a:t> fashion. </a:t>
            </a:r>
          </a:p>
          <a:p>
            <a:r>
              <a:rPr lang="en-US" dirty="0" smtClean="0"/>
              <a:t>The lesions are most commonly seen on the upper body especially on the face, neck, shoulder and arm.</a:t>
            </a:r>
          </a:p>
          <a:p>
            <a:r>
              <a:rPr lang="en-US" dirty="0" smtClean="0"/>
              <a:t>Sometimes there is a pale ring (‘</a:t>
            </a:r>
            <a:r>
              <a:rPr lang="en-US" dirty="0" err="1" smtClean="0"/>
              <a:t>anaemic</a:t>
            </a:r>
            <a:r>
              <a:rPr lang="en-US" dirty="0" smtClean="0"/>
              <a:t> halo’) in the skin surrounding the </a:t>
            </a:r>
            <a:r>
              <a:rPr lang="en-US" dirty="0" err="1" smtClean="0"/>
              <a:t>telangiectases</a:t>
            </a:r>
            <a:r>
              <a:rPr lang="en-US" dirty="0" smtClean="0"/>
              <a:t>. The lesions blanch on pressure.</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1676400" y="381000"/>
            <a:ext cx="4038600" cy="6063256"/>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7239000" cy="5388936"/>
          </a:xfrm>
        </p:spPr>
        <p:txBody>
          <a:bodyPr>
            <a:normAutofit fontScale="92500" lnSpcReduction="20000"/>
          </a:bodyPr>
          <a:lstStyle/>
          <a:p>
            <a:r>
              <a:rPr lang="en-US" b="1" dirty="0" smtClean="0"/>
              <a:t>Differential diagnosis </a:t>
            </a:r>
          </a:p>
          <a:p>
            <a:r>
              <a:rPr lang="en-US" dirty="0" smtClean="0"/>
              <a:t>Benign essential </a:t>
            </a:r>
            <a:r>
              <a:rPr lang="en-US" dirty="0" err="1" smtClean="0"/>
              <a:t>telangiectasia</a:t>
            </a:r>
            <a:r>
              <a:rPr lang="en-US" dirty="0" smtClean="0"/>
              <a:t>, </a:t>
            </a:r>
            <a:r>
              <a:rPr lang="en-US" dirty="0" err="1" smtClean="0"/>
              <a:t>angioma</a:t>
            </a:r>
            <a:r>
              <a:rPr lang="en-US" dirty="0" smtClean="0"/>
              <a:t> </a:t>
            </a:r>
            <a:r>
              <a:rPr lang="en-US" dirty="0" err="1" smtClean="0"/>
              <a:t>serpiginosum</a:t>
            </a:r>
            <a:r>
              <a:rPr lang="en-US" dirty="0" smtClean="0"/>
              <a:t>.</a:t>
            </a:r>
          </a:p>
          <a:p>
            <a:r>
              <a:rPr lang="en-US" b="1" dirty="0" smtClean="0"/>
              <a:t>Complications and co‐morbidities </a:t>
            </a:r>
          </a:p>
          <a:p>
            <a:r>
              <a:rPr lang="en-US" dirty="0" smtClean="0"/>
              <a:t>Unilateral </a:t>
            </a:r>
            <a:r>
              <a:rPr lang="en-US" dirty="0" err="1" smtClean="0"/>
              <a:t>naevoid</a:t>
            </a:r>
            <a:r>
              <a:rPr lang="en-US" dirty="0" smtClean="0"/>
              <a:t> </a:t>
            </a:r>
            <a:r>
              <a:rPr lang="en-US" dirty="0" err="1" smtClean="0"/>
              <a:t>telangiectasia</a:t>
            </a:r>
            <a:r>
              <a:rPr lang="en-US" dirty="0" smtClean="0"/>
              <a:t> is asymptomatic and benign.</a:t>
            </a:r>
          </a:p>
          <a:p>
            <a:r>
              <a:rPr lang="en-US" dirty="0" smtClean="0"/>
              <a:t>There are no complications but it can be associated with high </a:t>
            </a:r>
            <a:r>
              <a:rPr lang="en-US" dirty="0" err="1" smtClean="0"/>
              <a:t>oestrogen</a:t>
            </a:r>
            <a:r>
              <a:rPr lang="en-US" dirty="0" smtClean="0"/>
              <a:t> states, such as liver disease.</a:t>
            </a:r>
          </a:p>
          <a:p>
            <a:r>
              <a:rPr lang="en-US" b="1" dirty="0" smtClean="0"/>
              <a:t>Disease course and prognosis </a:t>
            </a:r>
          </a:p>
          <a:p>
            <a:r>
              <a:rPr lang="en-US" dirty="0" smtClean="0"/>
              <a:t>In most cases of the acquired and congenital form, the lesions are </a:t>
            </a:r>
            <a:r>
              <a:rPr lang="en-US" dirty="0" err="1" smtClean="0"/>
              <a:t>fi</a:t>
            </a:r>
            <a:r>
              <a:rPr lang="en-US" dirty="0" smtClean="0"/>
              <a:t> </a:t>
            </a:r>
            <a:r>
              <a:rPr lang="en-US" dirty="0" err="1" smtClean="0"/>
              <a:t>xed</a:t>
            </a:r>
            <a:r>
              <a:rPr lang="en-US" dirty="0" smtClean="0"/>
              <a:t> and persist. However, occasionally if the condition is associated with pregnancy or the oral contraceptive pill</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None are necessary but liver function tests and a pregnancy test may be helpful if there are clinical indications of those underlying conditions.</a:t>
            </a:r>
          </a:p>
          <a:p>
            <a:r>
              <a:rPr lang="en-US" dirty="0" smtClean="0"/>
              <a:t>A skin biopsy may help if there are diagnostic difficulties.</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No treatment is necessary for this benign condition unless the patient finds it cosmetically disabling. </a:t>
            </a:r>
          </a:p>
          <a:p>
            <a:r>
              <a:rPr lang="en-US" dirty="0" smtClean="0"/>
              <a:t>Cosmetic camouflage can be helpful.</a:t>
            </a:r>
          </a:p>
          <a:p>
            <a:r>
              <a:rPr lang="en-US" dirty="0" smtClean="0"/>
              <a:t>If the patient is pregnant or on the contraceptive pill then waiting to see what happens when the </a:t>
            </a:r>
            <a:r>
              <a:rPr lang="en-US" dirty="0" err="1" smtClean="0"/>
              <a:t>oestrogen</a:t>
            </a:r>
            <a:r>
              <a:rPr lang="en-US" dirty="0" smtClean="0"/>
              <a:t> levels normalize is advised.</a:t>
            </a:r>
            <a:endParaRPr lang="en-US" smtClean="0"/>
          </a:p>
          <a:p>
            <a:r>
              <a:rPr lang="en-US" smtClean="0"/>
              <a:t>Pulsed </a:t>
            </a:r>
            <a:r>
              <a:rPr lang="en-US" dirty="0" smtClean="0"/>
              <a:t>dye laser can be effective but some authors have reported recurrence</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MALFORMATIONS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Arteriovenous</a:t>
            </a:r>
            <a:r>
              <a:rPr lang="en-US" sz="3200" dirty="0" smtClean="0"/>
              <a:t> malformations</a:t>
            </a:r>
          </a:p>
        </p:txBody>
      </p:sp>
      <p:sp>
        <p:nvSpPr>
          <p:cNvPr id="3" name="Content Placeholder 2"/>
          <p:cNvSpPr>
            <a:spLocks noGrp="1"/>
          </p:cNvSpPr>
          <p:nvPr>
            <p:ph idx="1"/>
          </p:nvPr>
        </p:nvSpPr>
        <p:spPr>
          <a:xfrm>
            <a:off x="457200" y="1609416"/>
            <a:ext cx="7239000" cy="4334184"/>
          </a:xfrm>
        </p:spPr>
        <p:txBody>
          <a:bodyPr>
            <a:normAutofit/>
          </a:bodyPr>
          <a:lstStyle/>
          <a:p>
            <a:r>
              <a:rPr lang="en-US" sz="2400" b="1" dirty="0" smtClean="0"/>
              <a:t>Definition and nomenclature </a:t>
            </a:r>
          </a:p>
          <a:p>
            <a:r>
              <a:rPr lang="en-US" sz="2400" dirty="0" err="1" smtClean="0"/>
              <a:t>Arteriovenous</a:t>
            </a:r>
            <a:r>
              <a:rPr lang="en-US" sz="2400" dirty="0" smtClean="0"/>
              <a:t> malformations are fast‐flow vascular lesions composed of malformed arterial and venous vessels connected directly to one another without an intervening capillary bed.</a:t>
            </a:r>
          </a:p>
          <a:p>
            <a:r>
              <a:rPr lang="en-US" sz="2400" b="1" dirty="0" smtClean="0"/>
              <a:t>Synonyms and inclusions </a:t>
            </a:r>
          </a:p>
          <a:p>
            <a:r>
              <a:rPr lang="en-US" sz="2400" dirty="0" smtClean="0"/>
              <a:t>• AV malformations </a:t>
            </a:r>
          </a:p>
          <a:p>
            <a:r>
              <a:rPr lang="en-US" sz="2400" dirty="0" smtClean="0"/>
              <a:t>• AVMs </a:t>
            </a:r>
          </a:p>
          <a:p>
            <a:r>
              <a:rPr lang="en-US" sz="2400" dirty="0" smtClean="0"/>
              <a:t>• </a:t>
            </a:r>
            <a:r>
              <a:rPr lang="en-US" sz="2400" dirty="0" err="1" smtClean="0"/>
              <a:t>Arteriovenous</a:t>
            </a:r>
            <a:r>
              <a:rPr lang="en-US" sz="2400" dirty="0" smtClean="0"/>
              <a:t> anomalies</a:t>
            </a:r>
            <a:endParaRPr lang="en-US" sz="2400"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Arteriovenous</a:t>
            </a:r>
            <a:r>
              <a:rPr lang="en-US" dirty="0" smtClean="0"/>
              <a:t> malformations can occur throughout the body in many different organs and can be fatal in certain instances. </a:t>
            </a:r>
          </a:p>
          <a:p>
            <a:r>
              <a:rPr lang="en-US" dirty="0" smtClean="0"/>
              <a:t>For instance, brain </a:t>
            </a:r>
            <a:r>
              <a:rPr lang="en-US" dirty="0" err="1" smtClean="0"/>
              <a:t>arteriovenous</a:t>
            </a:r>
            <a:r>
              <a:rPr lang="en-US" dirty="0" smtClean="0"/>
              <a:t> malformations account for 1–2% of all strokes.</a:t>
            </a:r>
          </a:p>
          <a:p>
            <a:r>
              <a:rPr lang="en-US" dirty="0" smtClean="0"/>
              <a:t>Dermatologists are more likely to encounter </a:t>
            </a:r>
            <a:r>
              <a:rPr lang="en-US" dirty="0" err="1" smtClean="0"/>
              <a:t>arteriovenous</a:t>
            </a:r>
            <a:r>
              <a:rPr lang="en-US" dirty="0" smtClean="0"/>
              <a:t> malformations when the vasculature affected involves the skin or mucosal surfaces or as an association of hereditary </a:t>
            </a:r>
            <a:r>
              <a:rPr lang="en-US" dirty="0" err="1" smtClean="0"/>
              <a:t>haemorrhagic</a:t>
            </a:r>
            <a:r>
              <a:rPr lang="en-US" dirty="0" smtClean="0"/>
              <a:t> </a:t>
            </a:r>
            <a:r>
              <a:rPr lang="en-US" dirty="0" err="1" smtClean="0"/>
              <a:t>telangiectasia</a:t>
            </a:r>
            <a:r>
              <a:rPr lang="en-US" dirty="0" smtClean="0"/>
              <a:t>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6918</TotalTime>
  <Words>9492</Words>
  <Application>Microsoft Office PowerPoint</Application>
  <PresentationFormat>On-screen Show (4:3)</PresentationFormat>
  <Paragraphs>771</Paragraphs>
  <Slides>205</Slides>
  <Notes>0</Notes>
  <HiddenSlides>0</HiddenSlides>
  <MMClips>0</MMClips>
  <ScaleCrop>false</ScaleCrop>
  <HeadingPairs>
    <vt:vector size="4" baseType="variant">
      <vt:variant>
        <vt:lpstr>Theme</vt:lpstr>
      </vt:variant>
      <vt:variant>
        <vt:i4>1</vt:i4>
      </vt:variant>
      <vt:variant>
        <vt:lpstr>Slide Titles</vt:lpstr>
      </vt:variant>
      <vt:variant>
        <vt:i4>205</vt:i4>
      </vt:variant>
    </vt:vector>
  </HeadingPairs>
  <TitlesOfParts>
    <vt:vector size="206" baseType="lpstr">
      <vt:lpstr>Opulent</vt:lpstr>
      <vt:lpstr>Dermatoses Resulting from Disorders of the Veins and Arteries</vt:lpstr>
      <vt:lpstr>Arterial disease and peripheral ischaemic disorders</vt:lpstr>
      <vt:lpstr>Epidemiology</vt:lpstr>
      <vt:lpstr>Pathophysiology</vt:lpstr>
      <vt:lpstr>Slide 5</vt:lpstr>
      <vt:lpstr>Slide 6</vt:lpstr>
      <vt:lpstr>Slide 7</vt:lpstr>
      <vt:lpstr>Slide 8</vt:lpstr>
      <vt:lpstr>Management</vt:lpstr>
      <vt:lpstr>Slide 10</vt:lpstr>
      <vt:lpstr>Thromboangiitis obliterans</vt:lpstr>
      <vt:lpstr>Introduction and general description</vt:lpstr>
      <vt:lpstr>Epidemiology</vt:lpstr>
      <vt:lpstr>Pathophysiology</vt:lpstr>
      <vt:lpstr>Slide 15</vt:lpstr>
      <vt:lpstr>Slide 16</vt:lpstr>
      <vt:lpstr>Investigations</vt:lpstr>
      <vt:lpstr>Slide 18</vt:lpstr>
      <vt:lpstr>NEUROVASCULAR DISORDERS</vt:lpstr>
      <vt:lpstr>Slide 20</vt:lpstr>
      <vt:lpstr>Incidence and prevalence</vt:lpstr>
      <vt:lpstr>Slide 22</vt:lpstr>
      <vt:lpstr>Pathophysiology</vt:lpstr>
      <vt:lpstr>Slide 24</vt:lpstr>
      <vt:lpstr>Slide 25</vt:lpstr>
      <vt:lpstr>Slide 26</vt:lpstr>
      <vt:lpstr>Slide 27</vt:lpstr>
      <vt:lpstr>Environmental factors</vt:lpstr>
      <vt:lpstr>Slide 29</vt:lpstr>
      <vt:lpstr>Slide 30</vt:lpstr>
      <vt:lpstr>Slide 31</vt:lpstr>
      <vt:lpstr>TELANGIECTASES</vt:lpstr>
      <vt:lpstr>Pathophysiology</vt:lpstr>
      <vt:lpstr>Slide 34</vt:lpstr>
      <vt:lpstr>Slide 35</vt:lpstr>
      <vt:lpstr>Slide 36</vt:lpstr>
      <vt:lpstr>Spider telangiectases</vt:lpstr>
      <vt:lpstr>Slide 38</vt:lpstr>
      <vt:lpstr>Epidemiology</vt:lpstr>
      <vt:lpstr>Associated diseases</vt:lpstr>
      <vt:lpstr>Slide 41</vt:lpstr>
      <vt:lpstr>Slide 42</vt:lpstr>
      <vt:lpstr>Slide 43</vt:lpstr>
      <vt:lpstr>Slide 44</vt:lpstr>
      <vt:lpstr>Slide 45</vt:lpstr>
      <vt:lpstr>Cherry angiomas</vt:lpstr>
      <vt:lpstr>Incidence and prevalence</vt:lpstr>
      <vt:lpstr>Pathophysiology</vt:lpstr>
      <vt:lpstr>Slide 49</vt:lpstr>
      <vt:lpstr>Clinical features</vt:lpstr>
      <vt:lpstr>Slide 51</vt:lpstr>
      <vt:lpstr>Slide 52</vt:lpstr>
      <vt:lpstr>Slide 53</vt:lpstr>
      <vt:lpstr>Slide 54</vt:lpstr>
      <vt:lpstr>Angiokeratomas</vt:lpstr>
      <vt:lpstr>clinical types of Angiokeratomas</vt:lpstr>
      <vt:lpstr>Angiokeratoma circumscriptum</vt:lpstr>
      <vt:lpstr>Slide 58</vt:lpstr>
      <vt:lpstr>Pathophysiology</vt:lpstr>
      <vt:lpstr>Clinical features</vt:lpstr>
      <vt:lpstr>Slide 61</vt:lpstr>
      <vt:lpstr>Slide 62</vt:lpstr>
      <vt:lpstr>Investigations</vt:lpstr>
      <vt:lpstr>Management</vt:lpstr>
      <vt:lpstr>Slide 65</vt:lpstr>
      <vt:lpstr>Venous lakes/Phlebectases</vt:lpstr>
      <vt:lpstr>Epidemiology</vt:lpstr>
      <vt:lpstr>Slide 68</vt:lpstr>
      <vt:lpstr>Pathophysiology</vt:lpstr>
      <vt:lpstr>Clinical features</vt:lpstr>
      <vt:lpstr>Slide 71</vt:lpstr>
      <vt:lpstr>Slide 72</vt:lpstr>
      <vt:lpstr>Management</vt:lpstr>
      <vt:lpstr>Primary telangiectasia</vt:lpstr>
      <vt:lpstr>Associated diseases</vt:lpstr>
      <vt:lpstr>Pathophysiology</vt:lpstr>
      <vt:lpstr>Slide 77</vt:lpstr>
      <vt:lpstr>Slide 78</vt:lpstr>
      <vt:lpstr>Slide 79</vt:lpstr>
      <vt:lpstr>Slide 80</vt:lpstr>
      <vt:lpstr>Generalized essential telangiectasia</vt:lpstr>
      <vt:lpstr>Slide 82</vt:lpstr>
      <vt:lpstr>Pathophysiology</vt:lpstr>
      <vt:lpstr>Slide 84</vt:lpstr>
      <vt:lpstr>Clinical features</vt:lpstr>
      <vt:lpstr>Slide 86</vt:lpstr>
      <vt:lpstr>Slide 87</vt:lpstr>
      <vt:lpstr>Management</vt:lpstr>
      <vt:lpstr>Unilateral naevoid telangiectasia syndrome</vt:lpstr>
      <vt:lpstr>Slide 90</vt:lpstr>
      <vt:lpstr>Pathophysiology</vt:lpstr>
      <vt:lpstr>Clinical features</vt:lpstr>
      <vt:lpstr>Slide 93</vt:lpstr>
      <vt:lpstr>Slide 94</vt:lpstr>
      <vt:lpstr>Investigations</vt:lpstr>
      <vt:lpstr>Management</vt:lpstr>
      <vt:lpstr>MALFORMATIONS</vt:lpstr>
      <vt:lpstr>Arteriovenous malformations</vt:lpstr>
      <vt:lpstr>Slide 99</vt:lpstr>
      <vt:lpstr>Slide 100</vt:lpstr>
      <vt:lpstr>Slide 101</vt:lpstr>
      <vt:lpstr>Pathophysiology</vt:lpstr>
      <vt:lpstr>Genetics</vt:lpstr>
      <vt:lpstr>Slide 104</vt:lpstr>
      <vt:lpstr>Investigations</vt:lpstr>
      <vt:lpstr>Management</vt:lpstr>
      <vt:lpstr>Slide 107</vt:lpstr>
      <vt:lpstr>When to treat</vt:lpstr>
      <vt:lpstr>Venous malformations</vt:lpstr>
      <vt:lpstr>Introduction and general description</vt:lpstr>
      <vt:lpstr>Epidemiology</vt:lpstr>
      <vt:lpstr>Associated diseases</vt:lpstr>
      <vt:lpstr>Pathophysiology</vt:lpstr>
      <vt:lpstr>Slide 114</vt:lpstr>
      <vt:lpstr>Slide 115</vt:lpstr>
      <vt:lpstr>Slide 116</vt:lpstr>
      <vt:lpstr>Verrucous haemangioma</vt:lpstr>
      <vt:lpstr>Slide 118</vt:lpstr>
      <vt:lpstr>Pathophysiology</vt:lpstr>
      <vt:lpstr>Slide 120</vt:lpstr>
      <vt:lpstr>Slide 121</vt:lpstr>
      <vt:lpstr>Slide 122</vt:lpstr>
      <vt:lpstr>Management</vt:lpstr>
      <vt:lpstr>Disorders associated with venous malformations</vt:lpstr>
      <vt:lpstr>Klippel–Trenaunay syndrome  </vt:lpstr>
      <vt:lpstr>Slide 126</vt:lpstr>
      <vt:lpstr>Slide 127</vt:lpstr>
      <vt:lpstr>Pathology</vt:lpstr>
      <vt:lpstr>Slide 129</vt:lpstr>
      <vt:lpstr>Genetics</vt:lpstr>
      <vt:lpstr>Slide 131</vt:lpstr>
      <vt:lpstr>Slide 132</vt:lpstr>
      <vt:lpstr>Investigations</vt:lpstr>
      <vt:lpstr>Slide 134</vt:lpstr>
      <vt:lpstr>Parkes Weber syndrome</vt:lpstr>
      <vt:lpstr>Slide 136</vt:lpstr>
      <vt:lpstr>Pathophysiology</vt:lpstr>
      <vt:lpstr>Slide 138</vt:lpstr>
      <vt:lpstr>Slide 139</vt:lpstr>
      <vt:lpstr>Slide 140</vt:lpstr>
      <vt:lpstr>Investigations</vt:lpstr>
      <vt:lpstr>Management</vt:lpstr>
      <vt:lpstr>VENOUS DISORDERS</vt:lpstr>
      <vt:lpstr>Venous thrombosis</vt:lpstr>
      <vt:lpstr>Incidence and prevalence</vt:lpstr>
      <vt:lpstr>Slide 146</vt:lpstr>
      <vt:lpstr>Slide 147</vt:lpstr>
      <vt:lpstr>Pathophysiology</vt:lpstr>
      <vt:lpstr>Slide 149</vt:lpstr>
      <vt:lpstr>Slide 150</vt:lpstr>
      <vt:lpstr>Slide 151</vt:lpstr>
      <vt:lpstr>Slide 152</vt:lpstr>
      <vt:lpstr>Slide 153</vt:lpstr>
      <vt:lpstr>Slide 154</vt:lpstr>
      <vt:lpstr>Superficial venous thrombosis</vt:lpstr>
      <vt:lpstr>Incidence and prevalence</vt:lpstr>
      <vt:lpstr>Pathophysiology </vt:lpstr>
      <vt:lpstr>Slide 158</vt:lpstr>
      <vt:lpstr>Slide 159</vt:lpstr>
      <vt:lpstr>Slide 160</vt:lpstr>
      <vt:lpstr>Slide 161</vt:lpstr>
      <vt:lpstr>Thrombophlebitis migrans</vt:lpstr>
      <vt:lpstr>Epidemiology</vt:lpstr>
      <vt:lpstr>Pathophysiology</vt:lpstr>
      <vt:lpstr>Clinical features</vt:lpstr>
      <vt:lpstr>Investigations</vt:lpstr>
      <vt:lpstr>Management</vt:lpstr>
      <vt:lpstr>Slide 168</vt:lpstr>
      <vt:lpstr>Mondor disease</vt:lpstr>
      <vt:lpstr>Slide 170</vt:lpstr>
      <vt:lpstr>Pathophysiology</vt:lpstr>
      <vt:lpstr>Pathology</vt:lpstr>
      <vt:lpstr>Clinical features</vt:lpstr>
      <vt:lpstr>Slide 174</vt:lpstr>
      <vt:lpstr>Slide 175</vt:lpstr>
      <vt:lpstr>Differential diagnosis</vt:lpstr>
      <vt:lpstr>Disease course and prognosis</vt:lpstr>
      <vt:lpstr>Investigations</vt:lpstr>
      <vt:lpstr>Management</vt:lpstr>
      <vt:lpstr>Varicose veins</vt:lpstr>
      <vt:lpstr>Slide 181</vt:lpstr>
      <vt:lpstr>Slide 182</vt:lpstr>
      <vt:lpstr>Pathophysiology</vt:lpstr>
      <vt:lpstr>Slide 184</vt:lpstr>
      <vt:lpstr>Slide 185</vt:lpstr>
      <vt:lpstr>Slide 186</vt:lpstr>
      <vt:lpstr>Investigations </vt:lpstr>
      <vt:lpstr>Slide 188</vt:lpstr>
      <vt:lpstr>Chronic venous insufficiency</vt:lpstr>
      <vt:lpstr>Slide 190</vt:lpstr>
      <vt:lpstr>Slide 191</vt:lpstr>
      <vt:lpstr>Incidence and prevalence</vt:lpstr>
      <vt:lpstr>Slide 193</vt:lpstr>
      <vt:lpstr>Slide 194</vt:lpstr>
      <vt:lpstr>Slide 195</vt:lpstr>
      <vt:lpstr>Slide 196</vt:lpstr>
      <vt:lpstr>Clinical features</vt:lpstr>
      <vt:lpstr>Slide 198</vt:lpstr>
      <vt:lpstr>Slide 199</vt:lpstr>
      <vt:lpstr>Slide 200</vt:lpstr>
      <vt:lpstr>Disease course and prognosis</vt:lpstr>
      <vt:lpstr>Slide 202</vt:lpstr>
      <vt:lpstr>Slide 203</vt:lpstr>
      <vt:lpstr>Slide 204</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Dermatoses Resulting from Disorders of the Veins and Arteries</dc:title>
  <dc:creator>Sawgio</dc:creator>
  <cp:lastModifiedBy>Sawgio</cp:lastModifiedBy>
  <cp:revision>65</cp:revision>
  <dcterms:created xsi:type="dcterms:W3CDTF">2022-04-22T07:02:17Z</dcterms:created>
  <dcterms:modified xsi:type="dcterms:W3CDTF">2022-05-10T08:47:11Z</dcterms:modified>
</cp:coreProperties>
</file>