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56" r:id="rId2"/>
    <p:sldId id="257" r:id="rId3"/>
    <p:sldId id="260" r:id="rId4"/>
    <p:sldId id="258" r:id="rId5"/>
    <p:sldId id="259" r:id="rId6"/>
    <p:sldId id="262" r:id="rId7"/>
    <p:sldId id="264" r:id="rId8"/>
    <p:sldId id="263" r:id="rId9"/>
    <p:sldId id="265" r:id="rId10"/>
    <p:sldId id="332" r:id="rId11"/>
    <p:sldId id="266" r:id="rId12"/>
    <p:sldId id="267" r:id="rId13"/>
    <p:sldId id="268" r:id="rId14"/>
    <p:sldId id="293" r:id="rId15"/>
    <p:sldId id="270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7" r:id="rId29"/>
    <p:sldId id="284" r:id="rId30"/>
    <p:sldId id="283" r:id="rId31"/>
    <p:sldId id="286" r:id="rId32"/>
    <p:sldId id="298" r:id="rId33"/>
    <p:sldId id="288" r:id="rId34"/>
    <p:sldId id="299" r:id="rId35"/>
    <p:sldId id="289" r:id="rId36"/>
    <p:sldId id="285" r:id="rId37"/>
    <p:sldId id="290" r:id="rId38"/>
    <p:sldId id="287" r:id="rId39"/>
    <p:sldId id="292" r:id="rId40"/>
    <p:sldId id="320" r:id="rId41"/>
    <p:sldId id="321" r:id="rId42"/>
    <p:sldId id="291" r:id="rId43"/>
    <p:sldId id="295" r:id="rId44"/>
    <p:sldId id="296" r:id="rId45"/>
    <p:sldId id="294" r:id="rId46"/>
    <p:sldId id="322" r:id="rId47"/>
    <p:sldId id="333" r:id="rId48"/>
    <p:sldId id="335" r:id="rId49"/>
    <p:sldId id="334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23" r:id="rId63"/>
    <p:sldId id="324" r:id="rId64"/>
    <p:sldId id="326" r:id="rId65"/>
    <p:sldId id="312" r:id="rId66"/>
    <p:sldId id="327" r:id="rId67"/>
    <p:sldId id="328" r:id="rId68"/>
    <p:sldId id="313" r:id="rId69"/>
    <p:sldId id="331" r:id="rId70"/>
    <p:sldId id="314" r:id="rId71"/>
    <p:sldId id="315" r:id="rId72"/>
    <p:sldId id="316" r:id="rId73"/>
    <p:sldId id="317" r:id="rId74"/>
    <p:sldId id="318" r:id="rId75"/>
    <p:sldId id="329" r:id="rId76"/>
    <p:sldId id="330" r:id="rId77"/>
    <p:sldId id="319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46" autoAdjust="0"/>
  </p:normalViewPr>
  <p:slideViewPr>
    <p:cSldViewPr>
      <p:cViewPr>
        <p:scale>
          <a:sx n="63" d="100"/>
          <a:sy n="63" d="100"/>
        </p:scale>
        <p:origin x="-135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BAA73-9EE0-4CDF-A5D0-0E9D6E4BF44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EA8C9-4A41-4F24-BE8E-1D70B9496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7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A8C9-4A41-4F24-BE8E-1D70B9496E2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5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A8C9-4A41-4F24-BE8E-1D70B9496E2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5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DMARD after pulsed methyl prednisolone, such as methotrexate , azathioprine or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ciclosporin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Consider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IVIg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particularly if the patient has dysphagia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A8C9-4A41-4F24-BE8E-1D70B9496E2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7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87737"/>
            <a:ext cx="7122459" cy="1731982"/>
          </a:xfrm>
        </p:spPr>
        <p:txBody>
          <a:bodyPr/>
          <a:lstStyle/>
          <a:p>
            <a:r>
              <a:rPr lang="en-US" dirty="0" smtClean="0"/>
              <a:t>DERMATOMYOSITIS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953000"/>
            <a:ext cx="5410200" cy="1219200"/>
          </a:xfrm>
        </p:spPr>
        <p:txBody>
          <a:bodyPr/>
          <a:lstStyle/>
          <a:p>
            <a:r>
              <a:rPr lang="en-US" dirty="0" smtClean="0"/>
              <a:t>DR NIDA ARIF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3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057400"/>
            <a:ext cx="7745505" cy="46858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Humoral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mediated autoimmune response-autoantibodies-complement </a:t>
            </a:r>
            <a:r>
              <a:rPr lang="en-US" dirty="0">
                <a:latin typeface="Arial" pitchFamily="34" charset="0"/>
                <a:cs typeface="Arial" pitchFamily="34" charset="0"/>
              </a:rPr>
              <a:t>system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activation --capillary destruction </a:t>
            </a:r>
            <a:r>
              <a:rPr lang="en-US" dirty="0">
                <a:latin typeface="Arial" pitchFamily="34" charset="0"/>
                <a:cs typeface="Arial" pitchFamily="34" charset="0"/>
              </a:rPr>
              <a:t>that leads to ischemia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microinfarction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hypoperfusion</a:t>
            </a:r>
            <a:r>
              <a:rPr lang="en-US" dirty="0">
                <a:latin typeface="Arial" pitchFamily="34" charset="0"/>
                <a:cs typeface="Arial" pitchFamily="34" charset="0"/>
              </a:rPr>
              <a:t>, and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perifascicular</a:t>
            </a:r>
            <a:r>
              <a:rPr lang="en-US" dirty="0">
                <a:latin typeface="Arial" pitchFamily="34" charset="0"/>
                <a:cs typeface="Arial" pitchFamily="34" charset="0"/>
              </a:rPr>
              <a:t> atrophy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IMMUNOPATHOGENESIS</a:t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5443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8702" y="2073249"/>
            <a:ext cx="7745505" cy="4685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SKIN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lichenoid tissue reaction with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vacuolar changes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 the basal layer and occasional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Civatte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bodies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typical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There is only a sparse superficial perivascular infiltrate of lymphocytes with upper dermal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oedema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mucinous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change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HISTOPATHOLOGY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946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t="40863" r="50846" b="10728"/>
          <a:stretch/>
        </p:blipFill>
        <p:spPr>
          <a:xfrm>
            <a:off x="0" y="0"/>
            <a:ext cx="9144000" cy="6629400"/>
          </a:xfrm>
        </p:spPr>
      </p:pic>
    </p:spTree>
    <p:extLst>
      <p:ext uri="{BB962C8B-B14F-4D97-AF65-F5344CB8AC3E}">
        <p14:creationId xmlns:p14="http://schemas.microsoft.com/office/powerpoint/2010/main" val="152121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6858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Hyperkeratosis, acanthosis and mild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papillomatosis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are seen in a biopsy from a Gottron’s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papule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Unsual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skin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biopsy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findings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 DM include subepidermal blistering,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dystrophic calcification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lobular panniculitis.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/>
              <a:t>HISTOPATHOLOGY</a:t>
            </a:r>
          </a:p>
        </p:txBody>
      </p:sp>
    </p:spTree>
    <p:extLst>
      <p:ext uri="{BB962C8B-B14F-4D97-AF65-F5344CB8AC3E}">
        <p14:creationId xmlns:p14="http://schemas.microsoft.com/office/powerpoint/2010/main" val="174652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057400"/>
            <a:ext cx="7745505" cy="4685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MUSCLE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Cellular infiltrates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containing B cells and CD4+ cells are seen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predominantly in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perivascular and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perifascicular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areas.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Muscle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fibres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show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perifascicular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atrophy.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early change is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C5b‐9 deposition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on the capillary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walls.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HLA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class I up‐regulation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is also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found in areas where no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inflammatory infiltrates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are seen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HISTOPATHOLOGY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2977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3" t="19794" r="26861" b="5711"/>
          <a:stretch/>
        </p:blipFill>
        <p:spPr>
          <a:xfrm>
            <a:off x="76201" y="0"/>
            <a:ext cx="8991600" cy="6781800"/>
          </a:xfrm>
        </p:spPr>
      </p:pic>
    </p:spTree>
    <p:extLst>
      <p:ext uri="{BB962C8B-B14F-4D97-AF65-F5344CB8AC3E}">
        <p14:creationId xmlns:p14="http://schemas.microsoft.com/office/powerpoint/2010/main" val="2153259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CLINICAL FEATURES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971800" y="2667000"/>
            <a:ext cx="3962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SKIN DISEASE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4114800"/>
            <a:ext cx="40386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MUSCLE  DISEASE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5562600"/>
            <a:ext cx="4054813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LUNG DISEASE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03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74778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 The classic cutaneous signs in DM involve the skin of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face ,hands </a:t>
            </a:r>
            <a:r>
              <a:rPr lang="en-US" dirty="0">
                <a:latin typeface="Arial" pitchFamily="34" charset="0"/>
                <a:cs typeface="Arial" pitchFamily="34" charset="0"/>
              </a:rPr>
              <a:t>and extensor surfaces of the limbs; however, all of the skin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may </a:t>
            </a:r>
            <a:r>
              <a:rPr lang="en-US" dirty="0">
                <a:latin typeface="Arial" pitchFamily="34" charset="0"/>
                <a:cs typeface="Arial" pitchFamily="34" charset="0"/>
              </a:rPr>
              <a:t>be affected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Typically </a:t>
            </a:r>
            <a:r>
              <a:rPr lang="en-US" dirty="0">
                <a:latin typeface="Arial" pitchFamily="34" charset="0"/>
                <a:cs typeface="Arial" pitchFamily="34" charset="0"/>
              </a:rPr>
              <a:t>encountered 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Facial rash,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Eyelid erythema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oedema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Nail fold changes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Gottron’s papules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Involvement of the upper chest and back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Extensor surface dermatosis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Scalp erythema and </a:t>
            </a:r>
            <a:r>
              <a:rPr lang="en-US" dirty="0">
                <a:latin typeface="Arial" pitchFamily="34" charset="0"/>
                <a:cs typeface="Arial" pitchFamily="34" charset="0"/>
              </a:rPr>
              <a:t>hair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loss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SKIN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63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Confluent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erythema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of 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whole face, extending onto the neck and upper chest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Alternatively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a lupus erythematosus‐like malar rash can occur with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fixed erythema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over the nose and cheeks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Some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patients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have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seborrhoeic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dermatitis‐like eruption, with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involvement of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hairline, facial margins and naso‐labial folds 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FACIAL RASH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7694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Scalp involvement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 DM is common and is characterized by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erythema sometimes poikiloderma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a diffuse non‐scarring hair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loss.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facial eruption may be accompanied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by light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scaling; scalp involvement may also be scaly.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FACIAL RASH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42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Dermatomyositis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(DM) is an autoimmune disorder affecting, predominantly, the skin and skeletal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muscle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classified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alongside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polymyositis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 the idiopathic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inflammatory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myopathies (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IIMs).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648200" y="570156"/>
            <a:ext cx="14706600" cy="1054250"/>
          </a:xfrm>
        </p:spPr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75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9" t="37103" r="27284" b="26407"/>
          <a:stretch/>
        </p:blipFill>
        <p:spPr>
          <a:xfrm>
            <a:off x="0" y="0"/>
            <a:ext cx="4648200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8" t="32821" r="51578" b="26896"/>
          <a:stretch/>
        </p:blipFill>
        <p:spPr>
          <a:xfrm>
            <a:off x="4114800" y="3048000"/>
            <a:ext cx="4953000" cy="37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524000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Involvement of the eyelid skin is characteristic, even pathognomonic, of DM.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upper eyelids are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preferentially affected with an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erythema that is lilac (or heliotrope) in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colour.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Oedema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of the eyelids and periorbital skin also occurs. The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presence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of the eyelid dermatosis with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oedema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often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reflects activity of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myositis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HELIOTROPERASH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243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33016" r="50987" b="4805"/>
          <a:stretch/>
        </p:blipFill>
        <p:spPr>
          <a:xfrm>
            <a:off x="76200" y="0"/>
            <a:ext cx="8936477" cy="6858000"/>
          </a:xfrm>
        </p:spPr>
      </p:pic>
    </p:spTree>
    <p:extLst>
      <p:ext uri="{BB962C8B-B14F-4D97-AF65-F5344CB8AC3E}">
        <p14:creationId xmlns:p14="http://schemas.microsoft.com/office/powerpoint/2010/main" val="3719680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Fixed macular erythema commonly appears on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upper torso, both the ‘V’ of the chest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across 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shoulders, where it is termed the ‘shawl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sign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If untreated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rash of DM often becomes poikilodermatous, with a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Prominent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telangiectatic component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SHAWL SIGN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7604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4" t="52404" r="23193" b="4705"/>
          <a:stretch/>
        </p:blipFill>
        <p:spPr>
          <a:xfrm>
            <a:off x="76200" y="0"/>
            <a:ext cx="8991600" cy="6705600"/>
          </a:xfrm>
        </p:spPr>
      </p:pic>
    </p:spTree>
    <p:extLst>
      <p:ext uri="{BB962C8B-B14F-4D97-AF65-F5344CB8AC3E}">
        <p14:creationId xmlns:p14="http://schemas.microsoft.com/office/powerpoint/2010/main" val="3641823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2" t="33590" r="23789" b="28285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793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524000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Consist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of periungual erythema with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visible dilated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capillary loops in the proximal nail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fold.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Small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haemorrhagic infarcts are also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sometimes seen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within the hyperaemic nail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folds.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Hypertrophic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cuticles which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are dystrophic (‘ragged’), are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typical. </a:t>
            </a:r>
          </a:p>
          <a:p>
            <a:pPr marL="0" indent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NAIL FOLD CHANGES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768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32931" r="54515" b="5261"/>
          <a:stretch/>
        </p:blipFill>
        <p:spPr>
          <a:xfrm>
            <a:off x="76200" y="76200"/>
            <a:ext cx="8915400" cy="6781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48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Are inflammatory, flat‐topped,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lichenoid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Lesions that occur on the skin overlying the distal and proximal interphalangeal joints of the fingers and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metacarpophalangeal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joints.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Gottron’s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papules are red or lilac in colour.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Similar, larger lesions may develop over the elbows and knees.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They may also occur,  rarely, on the palmar surfaces of the finger creases, where they are referred to as inverse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gottron’s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papules.</a:t>
            </a: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GOTTORNS PAPULES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6442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43874" r="27849" b="5209"/>
          <a:stretch/>
        </p:blipFill>
        <p:spPr>
          <a:xfrm>
            <a:off x="76200" y="76200"/>
            <a:ext cx="9067800" cy="6629400"/>
          </a:xfrm>
        </p:spPr>
      </p:pic>
    </p:spTree>
    <p:extLst>
      <p:ext uri="{BB962C8B-B14F-4D97-AF65-F5344CB8AC3E}">
        <p14:creationId xmlns:p14="http://schemas.microsoft.com/office/powerpoint/2010/main" val="158557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981200"/>
            <a:ext cx="7745505" cy="46858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In DM, autoimmune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inflammation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damages the skin, muscle and,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dirty="0">
                <a:latin typeface="Arial" pitchFamily="34" charset="0"/>
                <a:cs typeface="Arial" pitchFamily="34" charset="0"/>
              </a:rPr>
              <a:t>certain cases, internal organs such as the lungs, joints,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oro‐pharynx </a:t>
            </a:r>
            <a:r>
              <a:rPr lang="en-US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heart.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 main causes of death in IIM are cardiac disease </a:t>
            </a:r>
            <a:r>
              <a:rPr lang="en-US" dirty="0">
                <a:latin typeface="Arial" pitchFamily="34" charset="0"/>
                <a:cs typeface="Arial" pitchFamily="34" charset="0"/>
              </a:rPr>
              <a:t>(15–64% deaths), respiratory disease (5–36%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deaths)and </a:t>
            </a:r>
            <a:r>
              <a:rPr lang="en-US" dirty="0">
                <a:latin typeface="Arial" pitchFamily="34" charset="0"/>
                <a:cs typeface="Arial" pitchFamily="34" charset="0"/>
              </a:rPr>
              <a:t>malignancy (10–47%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deaths’.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Interstitial </a:t>
            </a:r>
            <a:r>
              <a:rPr lang="en-US" dirty="0">
                <a:latin typeface="Arial" pitchFamily="34" charset="0"/>
                <a:cs typeface="Arial" pitchFamily="34" charset="0"/>
              </a:rPr>
              <a:t>lung disease (ILD)may affect the patients with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DM.ILD and cancers are major cause of deaths in DM.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2426"/>
            <a:ext cx="7756263" cy="1472006"/>
          </a:xfrm>
        </p:spPr>
        <p:txBody>
          <a:bodyPr/>
          <a:lstStyle/>
          <a:p>
            <a:r>
              <a:rPr lang="en-US" sz="3600" dirty="0" smtClean="0"/>
              <a:t>INTRODUCTION &amp;GENERAL DESCRIPTION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7106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Examination of the backs of the hands may also reveal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linear </a:t>
            </a:r>
            <a:r>
              <a:rPr lang="en-US" dirty="0">
                <a:latin typeface="Arial" pitchFamily="34" charset="0"/>
                <a:cs typeface="Arial" pitchFamily="34" charset="0"/>
              </a:rPr>
              <a:t>red streaks on the skin overlying the extensor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tendons.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Hand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oedema</a:t>
            </a:r>
            <a:r>
              <a:rPr lang="en-US" dirty="0">
                <a:latin typeface="Arial" pitchFamily="34" charset="0"/>
                <a:cs typeface="Arial" pitchFamily="34" charset="0"/>
              </a:rPr>
              <a:t> may complicate acute DM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In the antisynthetase syndrome, a skin change known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as‘mechanic’s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hands</a:t>
            </a:r>
            <a:r>
              <a:rPr lang="en-US" dirty="0">
                <a:latin typeface="Arial" pitchFamily="34" charset="0"/>
                <a:cs typeface="Arial" pitchFamily="34" charset="0"/>
              </a:rPr>
              <a:t>’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can be seen.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term mechanic’s </a:t>
            </a:r>
            <a:r>
              <a:rPr lang="en-US" dirty="0">
                <a:latin typeface="Arial" pitchFamily="34" charset="0"/>
                <a:cs typeface="Arial" pitchFamily="34" charset="0"/>
              </a:rPr>
              <a:t>hands denotes non‐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infl</a:t>
            </a:r>
            <a:r>
              <a:rPr lang="en-US" dirty="0">
                <a:latin typeface="Arial" pitchFamily="34" charset="0"/>
                <a:cs typeface="Arial" pitchFamily="34" charset="0"/>
              </a:rPr>
              <a:t> ammatory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hyperkeratosis occurring </a:t>
            </a:r>
            <a:r>
              <a:rPr lang="en-US" dirty="0">
                <a:latin typeface="Arial" pitchFamily="34" charset="0"/>
                <a:cs typeface="Arial" pitchFamily="34" charset="0"/>
              </a:rPr>
              <a:t>on the hands or feet, usually over the radial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surfaces of </a:t>
            </a:r>
            <a:r>
              <a:rPr lang="en-US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fingers </a:t>
            </a:r>
            <a:r>
              <a:rPr lang="en-US" dirty="0">
                <a:latin typeface="Arial" pitchFamily="34" charset="0"/>
                <a:cs typeface="Arial" pitchFamily="34" charset="0"/>
              </a:rPr>
              <a:t>and the outer border of the feet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HAND LESIONS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856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25061" r="50423" b="34305"/>
          <a:stretch/>
        </p:blipFill>
        <p:spPr>
          <a:xfrm>
            <a:off x="0" y="0"/>
            <a:ext cx="4191000" cy="42428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5" t="15296" r="25076" b="7541"/>
          <a:stretch/>
        </p:blipFill>
        <p:spPr>
          <a:xfrm>
            <a:off x="4495800" y="0"/>
            <a:ext cx="4648199" cy="6781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00" y="4953000"/>
            <a:ext cx="43434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HAND LESIONS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9562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On the limbs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the rash of DM preferentially affects the extensor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surfaces and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is characterized by zones of livid erythema with mild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scaling. 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buttocks are often involved in DM;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erythema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over the hips and lateral thighs has been termed the 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holster sign’.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HOLSTER SIGN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6125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8" t="24560" r="26156" b="14991"/>
          <a:stretch/>
        </p:blipFill>
        <p:spPr>
          <a:xfrm>
            <a:off x="228601" y="76200"/>
            <a:ext cx="8382000" cy="6705600"/>
          </a:xfrm>
        </p:spPr>
      </p:pic>
    </p:spTree>
    <p:extLst>
      <p:ext uri="{BB962C8B-B14F-4D97-AF65-F5344CB8AC3E}">
        <p14:creationId xmlns:p14="http://schemas.microsoft.com/office/powerpoint/2010/main" val="2408797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Distinctive vasculopathic ulcers, which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tend </a:t>
            </a:r>
            <a:r>
              <a:rPr lang="en-US" dirty="0">
                <a:latin typeface="Arial" pitchFamily="34" charset="0"/>
                <a:cs typeface="Arial" pitchFamily="34" charset="0"/>
              </a:rPr>
              <a:t>to be punched‐out and surrounded by a zone of dusky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erythema</a:t>
            </a:r>
            <a:r>
              <a:rPr lang="en-US" dirty="0">
                <a:latin typeface="Arial" pitchFamily="34" charset="0"/>
                <a:cs typeface="Arial" pitchFamily="34" charset="0"/>
              </a:rPr>
              <a:t>, may occur on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fingers</a:t>
            </a:r>
            <a:r>
              <a:rPr lang="en-US" dirty="0">
                <a:latin typeface="Arial" pitchFamily="34" charset="0"/>
                <a:cs typeface="Arial" pitchFamily="34" charset="0"/>
              </a:rPr>
              <a:t>, dorsal aspect of the hands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extensor </a:t>
            </a:r>
            <a:r>
              <a:rPr lang="en-US" dirty="0">
                <a:latin typeface="Arial" pitchFamily="34" charset="0"/>
                <a:cs typeface="Arial" pitchFamily="34" charset="0"/>
              </a:rPr>
              <a:t>surfaces of the elbows and knees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Vasculopathic </a:t>
            </a:r>
            <a:r>
              <a:rPr lang="en-US" dirty="0">
                <a:latin typeface="Arial" pitchFamily="34" charset="0"/>
                <a:cs typeface="Arial" pitchFamily="34" charset="0"/>
              </a:rPr>
              <a:t>ulcers are particularly associated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>
                <a:latin typeface="Arial" pitchFamily="34" charset="0"/>
                <a:cs typeface="Arial" pitchFamily="34" charset="0"/>
              </a:rPr>
              <a:t>with the presence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anti‐MDA‐5 antibody.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VASCULOPATIC ULCERS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34035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7" t="23306" r="23757" b="27533"/>
          <a:stretch/>
        </p:blipFill>
        <p:spPr>
          <a:xfrm>
            <a:off x="381000" y="0"/>
            <a:ext cx="8686800" cy="6629400"/>
          </a:xfrm>
        </p:spPr>
      </p:pic>
    </p:spTree>
    <p:extLst>
      <p:ext uri="{BB962C8B-B14F-4D97-AF65-F5344CB8AC3E}">
        <p14:creationId xmlns:p14="http://schemas.microsoft.com/office/powerpoint/2010/main" val="301907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74778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Flagellate erythema is a striking cutaneous sign that 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strongly associated </a:t>
            </a:r>
            <a:r>
              <a:rPr lang="en-US" dirty="0">
                <a:latin typeface="Arial" pitchFamily="34" charset="0"/>
                <a:cs typeface="Arial" pitchFamily="34" charset="0"/>
              </a:rPr>
              <a:t>with a diagnosis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DM.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en-US" dirty="0">
                <a:latin typeface="Arial" pitchFamily="34" charset="0"/>
                <a:cs typeface="Arial" pitchFamily="34" charset="0"/>
              </a:rPr>
              <a:t>is characterized by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multiple</a:t>
            </a:r>
            <a:r>
              <a:rPr lang="en-US" dirty="0">
                <a:latin typeface="Arial" pitchFamily="34" charset="0"/>
                <a:cs typeface="Arial" pitchFamily="34" charset="0"/>
              </a:rPr>
              <a:t>, red, macular streaks occurring on the trunk and proximal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limbs</a:t>
            </a:r>
            <a:r>
              <a:rPr lang="en-US" dirty="0">
                <a:latin typeface="Arial" pitchFamily="34" charset="0"/>
                <a:cs typeface="Arial" pitchFamily="34" charset="0"/>
              </a:rPr>
              <a:t>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Each </a:t>
            </a:r>
            <a:r>
              <a:rPr lang="en-US" dirty="0">
                <a:latin typeface="Arial" pitchFamily="34" charset="0"/>
                <a:cs typeface="Arial" pitchFamily="34" charset="0"/>
              </a:rPr>
              <a:t>lesion is approximately 1  cm in diameter and may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be </a:t>
            </a:r>
            <a:r>
              <a:rPr lang="en-US" dirty="0">
                <a:latin typeface="Arial" pitchFamily="34" charset="0"/>
                <a:cs typeface="Arial" pitchFamily="34" charset="0"/>
              </a:rPr>
              <a:t>several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centimetres</a:t>
            </a:r>
            <a:r>
              <a:rPr lang="en-US" dirty="0">
                <a:latin typeface="Arial" pitchFamily="34" charset="0"/>
                <a:cs typeface="Arial" pitchFamily="34" charset="0"/>
              </a:rPr>
              <a:t> in length.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eruption may be either sore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 pruritic.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FLAGELLATE ERYTHEMA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8429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5" t="25584" r="7492" b="25004"/>
          <a:stretch/>
        </p:blipFill>
        <p:spPr>
          <a:xfrm>
            <a:off x="0" y="152400"/>
            <a:ext cx="9144000" cy="6477000"/>
          </a:xfrm>
        </p:spPr>
      </p:pic>
    </p:spTree>
    <p:extLst>
      <p:ext uri="{BB962C8B-B14F-4D97-AF65-F5344CB8AC3E}">
        <p14:creationId xmlns:p14="http://schemas.microsoft.com/office/powerpoint/2010/main" val="3073698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en-US" dirty="0">
                <a:latin typeface="Arial" pitchFamily="34" charset="0"/>
                <a:cs typeface="Arial" pitchFamily="34" charset="0"/>
              </a:rPr>
              <a:t>a complication of DM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dirty="0">
                <a:latin typeface="Arial" pitchFamily="34" charset="0"/>
                <a:cs typeface="Arial" pitchFamily="34" charset="0"/>
              </a:rPr>
              <a:t>which insoluble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calcified </a:t>
            </a:r>
            <a:r>
              <a:rPr lang="en-US" dirty="0">
                <a:latin typeface="Arial" pitchFamily="34" charset="0"/>
                <a:cs typeface="Arial" pitchFamily="34" charset="0"/>
              </a:rPr>
              <a:t>material is deposited in the skin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>
                <a:latin typeface="Arial" pitchFamily="34" charset="0"/>
                <a:cs typeface="Arial" pitchFamily="34" charset="0"/>
              </a:rPr>
              <a:t>subcutaneous tissue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Calcinosis </a:t>
            </a:r>
            <a:r>
              <a:rPr lang="en-US" dirty="0">
                <a:latin typeface="Arial" pitchFamily="34" charset="0"/>
                <a:cs typeface="Arial" pitchFamily="34" charset="0"/>
              </a:rPr>
              <a:t>occurs in around 10%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adult DM </a:t>
            </a:r>
            <a:r>
              <a:rPr lang="en-US" dirty="0">
                <a:latin typeface="Arial" pitchFamily="34" charset="0"/>
                <a:cs typeface="Arial" pitchFamily="34" charset="0"/>
              </a:rPr>
              <a:t>patients and is more common in patients with longer periods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dirty="0">
                <a:latin typeface="Arial" pitchFamily="34" charset="0"/>
                <a:cs typeface="Arial" pitchFamily="34" charset="0"/>
              </a:rPr>
              <a:t>sustained disease activity, digital ulceration and anti‐NXP2 antibodies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areas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calcification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are usually palpable to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patient </a:t>
            </a:r>
            <a:r>
              <a:rPr lang="en-US" dirty="0">
                <a:latin typeface="Arial" pitchFamily="34" charset="0"/>
                <a:cs typeface="Arial" pitchFamily="34" charset="0"/>
              </a:rPr>
              <a:t>and are felt as bony‐hard nodules or sheets.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CALCINOSIS CUTIS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6287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772400" cy="5334000"/>
          </a:xfrm>
        </p:spPr>
      </p:pic>
      <p:sp>
        <p:nvSpPr>
          <p:cNvPr id="5" name="Oval 4"/>
          <p:cNvSpPr/>
          <p:nvPr/>
        </p:nvSpPr>
        <p:spPr>
          <a:xfrm>
            <a:off x="2209800" y="6019800"/>
            <a:ext cx="48768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CALCINOSIS CUTIS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9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981200"/>
            <a:ext cx="7745505" cy="4648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‘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 subset of DM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characterized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by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biopsy‐confirmed cutaneous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manifestations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of classic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DM occurring for 6 months or longer with no clinical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evidence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of proximal muscle weakness and no serum muscle enzyme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abnormalities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’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Clinically amyopathic DM is functional designation used to refer either amyopathic or hypomyopathic DM.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70156"/>
            <a:ext cx="8292353" cy="1054250"/>
          </a:xfrm>
        </p:spPr>
        <p:txBody>
          <a:bodyPr/>
          <a:lstStyle/>
          <a:p>
            <a:r>
              <a:rPr lang="en-US" sz="4800" dirty="0" smtClean="0"/>
              <a:t>Amyopathic </a:t>
            </a:r>
            <a:r>
              <a:rPr lang="en-US" sz="4800" dirty="0" err="1" smtClean="0"/>
              <a:t>dermatomyositis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04617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7338" r="21802" b="27397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68293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20547" r="21838" b="19254"/>
          <a:stretch/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321369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Dermatomyositis </a:t>
            </a:r>
            <a:r>
              <a:rPr lang="en-US" dirty="0">
                <a:latin typeface="Arial" pitchFamily="34" charset="0"/>
                <a:cs typeface="Arial" pitchFamily="34" charset="0"/>
              </a:rPr>
              <a:t>is a proximal myopathy and as such patients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frequently </a:t>
            </a:r>
            <a:r>
              <a:rPr lang="en-US" dirty="0">
                <a:latin typeface="Arial" pitchFamily="34" charset="0"/>
                <a:cs typeface="Arial" pitchFamily="34" charset="0"/>
              </a:rPr>
              <a:t>present with problems climbing stairs, getting out of chairs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>
                <a:latin typeface="Arial" pitchFamily="34" charset="0"/>
                <a:cs typeface="Arial" pitchFamily="34" charset="0"/>
              </a:rPr>
              <a:t>performing tasks that requiring lifting the hands above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head </a:t>
            </a:r>
            <a:r>
              <a:rPr lang="en-US" dirty="0">
                <a:latin typeface="Arial" pitchFamily="34" charset="0"/>
                <a:cs typeface="Arial" pitchFamily="34" charset="0"/>
              </a:rPr>
              <a:t>such as brushing hair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>
                <a:latin typeface="Arial" pitchFamily="34" charset="0"/>
                <a:cs typeface="Arial" pitchFamily="34" charset="0"/>
              </a:rPr>
              <a:t>brief screen for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muscle </a:t>
            </a:r>
            <a:r>
              <a:rPr lang="en-US" dirty="0">
                <a:latin typeface="Arial" pitchFamily="34" charset="0"/>
                <a:cs typeface="Arial" pitchFamily="34" charset="0"/>
              </a:rPr>
              <a:t>involvement can be made by assessing hip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flexion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shoulder </a:t>
            </a:r>
            <a:r>
              <a:rPr lang="en-US" dirty="0">
                <a:latin typeface="Arial" pitchFamily="34" charset="0"/>
                <a:cs typeface="Arial" pitchFamily="34" charset="0"/>
              </a:rPr>
              <a:t>abduction and elbow extension.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dirty="0">
                <a:latin typeface="Arial" pitchFamily="34" charset="0"/>
                <a:cs typeface="Arial" pitchFamily="34" charset="0"/>
              </a:rPr>
              <a:t>there is evidence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weakness</a:t>
            </a:r>
            <a:r>
              <a:rPr lang="en-US" dirty="0">
                <a:latin typeface="Arial" pitchFamily="34" charset="0"/>
                <a:cs typeface="Arial" pitchFamily="34" charset="0"/>
              </a:rPr>
              <a:t>, formal manual muscle testing should be performed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MUSCLE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8895" y="1143000"/>
            <a:ext cx="7745505" cy="5791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Respiratory </a:t>
            </a:r>
            <a:r>
              <a:rPr lang="en-US" dirty="0">
                <a:latin typeface="Arial" pitchFamily="34" charset="0"/>
                <a:cs typeface="Arial" pitchFamily="34" charset="0"/>
              </a:rPr>
              <a:t>compromise in DM may be caused by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ILD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respiratory </a:t>
            </a:r>
            <a:r>
              <a:rPr lang="en-US" dirty="0">
                <a:latin typeface="Arial" pitchFamily="34" charset="0"/>
                <a:cs typeface="Arial" pitchFamily="34" charset="0"/>
              </a:rPr>
              <a:t>muscle weakness or aspiration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patients with </a:t>
            </a:r>
            <a:r>
              <a:rPr lang="en-US" dirty="0">
                <a:latin typeface="Arial" pitchFamily="34" charset="0"/>
                <a:cs typeface="Arial" pitchFamily="34" charset="0"/>
              </a:rPr>
              <a:t>dysphagia or immunosuppression.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Patients </a:t>
            </a:r>
            <a:r>
              <a:rPr lang="en-US" dirty="0">
                <a:latin typeface="Arial" pitchFamily="34" charset="0"/>
                <a:cs typeface="Arial" pitchFamily="34" charset="0"/>
              </a:rPr>
              <a:t>usually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present </a:t>
            </a:r>
            <a:r>
              <a:rPr lang="en-US" dirty="0">
                <a:latin typeface="Arial" pitchFamily="34" charset="0"/>
                <a:cs typeface="Arial" pitchFamily="34" charset="0"/>
              </a:rPr>
              <a:t>with a dry cough and exertional dyspnoea and have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fine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late inspiratory </a:t>
            </a:r>
            <a:r>
              <a:rPr lang="en-US" dirty="0">
                <a:latin typeface="Arial" pitchFamily="34" charset="0"/>
                <a:cs typeface="Arial" pitchFamily="34" charset="0"/>
              </a:rPr>
              <a:t>crepitations on chest auscultation.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majority of ILD 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non‐specific </a:t>
            </a:r>
            <a:r>
              <a:rPr lang="en-US" dirty="0">
                <a:latin typeface="Arial" pitchFamily="34" charset="0"/>
                <a:cs typeface="Arial" pitchFamily="34" charset="0"/>
              </a:rPr>
              <a:t>interstitial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pneumonitis.</a:t>
            </a:r>
          </a:p>
          <a:p>
            <a:pPr>
              <a:buFont typeface="Wingdings" pitchFamily="2" charset="2"/>
              <a:buChar char="Ø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Usual </a:t>
            </a:r>
            <a:r>
              <a:rPr lang="en-US" dirty="0">
                <a:latin typeface="Arial" pitchFamily="34" charset="0"/>
                <a:cs typeface="Arial" pitchFamily="34" charset="0"/>
              </a:rPr>
              <a:t>interstitial pneumonitis (UIP),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cryptogenic‐organizing pneumonia </a:t>
            </a:r>
            <a:r>
              <a:rPr lang="en-US" dirty="0">
                <a:latin typeface="Arial" pitchFamily="34" charset="0"/>
                <a:cs typeface="Arial" pitchFamily="34" charset="0"/>
              </a:rPr>
              <a:t>(COP) and diffuse alveolar damage (DAD) occur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less frequently.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143000"/>
          </a:xfrm>
        </p:spPr>
        <p:txBody>
          <a:bodyPr/>
          <a:lstStyle/>
          <a:p>
            <a:r>
              <a:rPr lang="en-US" dirty="0" smtClean="0"/>
              <a:t>LUNG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4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219201"/>
            <a:ext cx="7745505" cy="5633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Generally, COP has a very good prognosis, responding rapidly to steroids.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Dad is usually a severe disorder and carries a poor prognosis.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oro‐pharynx and the upper oesophageal sphincter are frequently affected 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causing dysphagia.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Early detection of this complication is important to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Prevent aspiration.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143000"/>
          </a:xfrm>
        </p:spPr>
        <p:txBody>
          <a:bodyPr/>
          <a:lstStyle/>
          <a:p>
            <a:r>
              <a:rPr lang="en-US" dirty="0" smtClean="0"/>
              <a:t>LUNG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4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ild cardiac abnormalities such as minor rhythm disturbances and cardiac failure.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Cardiac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failureis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due to myocarditis responds to immunosuppression.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symmetrical, non‐deforming arthritis may develop, usually affecting the small joints of the hands, wrists and ankles.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the antisynthetase syndrome a more aggressive, erosive arthritis may occur.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OTHER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23056" r="21923" b="12483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1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17% of DM known before pregnancy will relapse during the pregnancy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period.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various </a:t>
            </a:r>
            <a:r>
              <a:rPr lang="en-US" dirty="0">
                <a:latin typeface="Arial" pitchFamily="34" charset="0"/>
                <a:cs typeface="Arial" pitchFamily="34" charset="0"/>
              </a:rPr>
              <a:t>factors have been considered as triggers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dirty="0">
                <a:latin typeface="Arial" pitchFamily="34" charset="0"/>
                <a:cs typeface="Arial" pitchFamily="34" charset="0"/>
              </a:rPr>
              <a:t>development of DM during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pregnancy 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exposure of the mother to fetal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antigens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changes </a:t>
            </a:r>
            <a:r>
              <a:rPr lang="en-US" dirty="0">
                <a:latin typeface="Arial" pitchFamily="34" charset="0"/>
                <a:cs typeface="Arial" pitchFamily="34" charset="0"/>
              </a:rPr>
              <a:t>in maternal hormonal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status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reactivation of certain viruses by pregnancy.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DERMATOSYTOSIS IN PREGNANCY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3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Poor prognosis for both the mother and the fetus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Complications of  hypertension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IUGR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55% of increase in the rate of fetal loss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50% of pregnancies ended prematurely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occurrence of juvenile DM after post partum 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DERMATOSYTOSIS IN PREGNANCY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steroids </a:t>
            </a:r>
            <a:r>
              <a:rPr lang="en-US" dirty="0">
                <a:latin typeface="Arial" pitchFamily="34" charset="0"/>
                <a:cs typeface="Arial" pitchFamily="34" charset="0"/>
              </a:rPr>
              <a:t>as first-line therapy is indicated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Other chemotherapeutic </a:t>
            </a:r>
            <a:r>
              <a:rPr lang="en-US" dirty="0">
                <a:latin typeface="Arial" pitchFamily="34" charset="0"/>
                <a:cs typeface="Arial" pitchFamily="34" charset="0"/>
              </a:rPr>
              <a:t>agents, such as intravenous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immunoglobulins</a:t>
            </a:r>
            <a:r>
              <a:rPr lang="en-US" dirty="0">
                <a:latin typeface="Arial" pitchFamily="34" charset="0"/>
                <a:cs typeface="Arial" pitchFamily="34" charset="0"/>
              </a:rPr>
              <a:t> and antineoplastic agents can be used as second-line drugs to control disease activity and to maintain pregnancy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Hydroxychloroquine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has </a:t>
            </a:r>
            <a:r>
              <a:rPr lang="en-US" dirty="0">
                <a:latin typeface="Arial" pitchFamily="34" charset="0"/>
                <a:cs typeface="Arial" pitchFamily="34" charset="0"/>
              </a:rPr>
              <a:t>good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outcome too.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DERMATOSYTOSIS IN PREGNANCY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4" t="21490" r="20553" b="56549"/>
          <a:stretch/>
        </p:blipFill>
        <p:spPr>
          <a:xfrm>
            <a:off x="0" y="2209800"/>
            <a:ext cx="8915399" cy="4419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Bohan and Peter </a:t>
            </a:r>
            <a:r>
              <a:rPr lang="en-US" sz="3200" dirty="0" smtClean="0"/>
              <a:t>classification </a:t>
            </a:r>
            <a:r>
              <a:rPr lang="en-US" sz="3200" dirty="0"/>
              <a:t>for polymyositis and dermatomyositi</a:t>
            </a:r>
          </a:p>
        </p:txBody>
      </p:sp>
    </p:spTree>
    <p:extLst>
      <p:ext uri="{BB962C8B-B14F-4D97-AF65-F5344CB8AC3E}">
        <p14:creationId xmlns:p14="http://schemas.microsoft.com/office/powerpoint/2010/main" val="1313098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OVERLAP  SYNDROME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Mixed connective tissue disease is an overlap connective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tissue disease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characterized by high titre anti‐RNP antibodies,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Raynaud’s phenomenon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sclerodactyly,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inflammatory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myositis, ILD 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pulmonary hypertension.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CLINICAL VARIENTS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697476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Antisynthetase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syndrome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Occurs in the presence of antisynthetase antibodies, most commonly anti‐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histidyl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tRNA synthetase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(Anti‐jo‐1) antibody, which is found in 10–20% of     DM cases.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antisynthetase syndrome is characterized by myositis ,arthritis, raynaud’s phenomenon, ILD, fever and ‘mechanic’s hands’ 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ILD is particularly common, occurring in around 75% cases 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CLINICAL VARIENTS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8278905" cy="6652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JUVENILE DERMATOMYOSITIS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DM presenting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childhood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Unlike adult DM there does not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seem to </a:t>
            </a:r>
            <a:r>
              <a:rPr lang="en-US" dirty="0">
                <a:latin typeface="Arial" pitchFamily="34" charset="0"/>
                <a:cs typeface="Arial" pitchFamily="34" charset="0"/>
              </a:rPr>
              <a:t>be an increased risk of malignancy in JDM’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However,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calcinosis ,which </a:t>
            </a:r>
            <a:r>
              <a:rPr lang="en-US" dirty="0">
                <a:latin typeface="Arial" pitchFamily="34" charset="0"/>
                <a:cs typeface="Arial" pitchFamily="34" charset="0"/>
              </a:rPr>
              <a:t>is relatively rare in adults, is found in 6–50% of children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JDM</a:t>
            </a:r>
            <a:r>
              <a:rPr lang="en-US" dirty="0">
                <a:latin typeface="Arial" pitchFamily="34" charset="0"/>
                <a:cs typeface="Arial" pitchFamily="34" charset="0"/>
              </a:rPr>
              <a:t>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Calcinosis </a:t>
            </a:r>
            <a:r>
              <a:rPr lang="en-US" dirty="0">
                <a:latin typeface="Arial" pitchFamily="34" charset="0"/>
                <a:cs typeface="Arial" pitchFamily="34" charset="0"/>
              </a:rPr>
              <a:t>is associated with increased disease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activity, being </a:t>
            </a:r>
            <a:r>
              <a:rPr lang="en-US" dirty="0">
                <a:latin typeface="Arial" pitchFamily="34" charset="0"/>
                <a:cs typeface="Arial" pitchFamily="34" charset="0"/>
              </a:rPr>
              <a:t>commoner in those with a delayed diagnosis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inadequately </a:t>
            </a:r>
            <a:r>
              <a:rPr lang="en-US" dirty="0">
                <a:latin typeface="Arial" pitchFamily="34" charset="0"/>
                <a:cs typeface="Arial" pitchFamily="34" charset="0"/>
              </a:rPr>
              <a:t>treated disease</a:t>
            </a:r>
          </a:p>
        </p:txBody>
      </p:sp>
    </p:spTree>
    <p:extLst>
      <p:ext uri="{BB962C8B-B14F-4D97-AF65-F5344CB8AC3E}">
        <p14:creationId xmlns:p14="http://schemas.microsoft.com/office/powerpoint/2010/main" val="243261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8278905" cy="6652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JUVENILE DERMATOMYOSITIS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In children four forms of calcinosis occur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superficial cutaneous or subcutaneous calcinosis,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Intramuscular tumourous calcification,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Calcinosis of the myofacial  planes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An extensive </a:t>
            </a:r>
            <a:r>
              <a:rPr lang="en-US" dirty="0">
                <a:latin typeface="Arial" pitchFamily="34" charset="0"/>
                <a:cs typeface="Arial" pitchFamily="34" charset="0"/>
              </a:rPr>
              <a:t>encasing calcinosis or ‘exoskeleton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Acquired lipodystrophy,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 a </a:t>
            </a:r>
            <a:r>
              <a:rPr lang="en-US" dirty="0">
                <a:latin typeface="Arial" pitchFamily="34" charset="0"/>
                <a:cs typeface="Arial" pitchFamily="34" charset="0"/>
              </a:rPr>
              <a:t>relatively common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finding </a:t>
            </a:r>
            <a:r>
              <a:rPr lang="en-US" dirty="0">
                <a:latin typeface="Arial" pitchFamily="34" charset="0"/>
                <a:cs typeface="Arial" pitchFamily="34" charset="0"/>
              </a:rPr>
              <a:t>in patients with JDM occurring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region </a:t>
            </a:r>
            <a:r>
              <a:rPr lang="en-US" dirty="0">
                <a:latin typeface="Arial" pitchFamily="34" charset="0"/>
                <a:cs typeface="Arial" pitchFamily="34" charset="0"/>
              </a:rPr>
              <a:t>of 10%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children.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en-US" dirty="0">
                <a:latin typeface="Arial" pitchFamily="34" charset="0"/>
                <a:cs typeface="Arial" pitchFamily="34" charset="0"/>
              </a:rPr>
              <a:t>is associated with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insulin‐resistant type </a:t>
            </a:r>
            <a:r>
              <a:rPr lang="en-US" dirty="0">
                <a:latin typeface="Arial" pitchFamily="34" charset="0"/>
                <a:cs typeface="Arial" pitchFamily="34" charset="0"/>
              </a:rPr>
              <a:t>2 diabetes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acanthosis  </a:t>
            </a:r>
            <a:r>
              <a:rPr lang="en-US" dirty="0">
                <a:latin typeface="Arial" pitchFamily="34" charset="0"/>
                <a:cs typeface="Arial" pitchFamily="34" charset="0"/>
              </a:rPr>
              <a:t>nigricans. </a:t>
            </a:r>
          </a:p>
        </p:txBody>
      </p:sp>
    </p:spTree>
    <p:extLst>
      <p:ext uri="{BB962C8B-B14F-4D97-AF65-F5344CB8AC3E}">
        <p14:creationId xmlns:p14="http://schemas.microsoft.com/office/powerpoint/2010/main" val="19342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8278905" cy="6652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JUVENILE DERMATOMYOSITIS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Anti‐TIF‐1γ is associated with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cancer in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adult disease; whereas in juvenile disease there is an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association with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ulcerating skin lesions .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nti‐Jo‐1 occurs in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around 20% of adult myositis cases but occurs in only a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few percent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of JDM patients</a:t>
            </a:r>
          </a:p>
        </p:txBody>
      </p:sp>
    </p:spTree>
    <p:extLst>
      <p:ext uri="{BB962C8B-B14F-4D97-AF65-F5344CB8AC3E}">
        <p14:creationId xmlns:p14="http://schemas.microsoft.com/office/powerpoint/2010/main" val="33860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697476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Clinically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amyopathic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dermatomyositis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Drug‐induced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dermatomyositis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CLINICAL VARIENTS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Lupus erythematosus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Seborrhoeic dermatitis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Rosacea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Allergic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contact dermatitis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Psoriasis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Lichen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planus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Lichenoid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drug eruption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Cutaneous T cell lymphoma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Hypoventilatory  respiratory failure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Dysphagia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Aspiration pneumonia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Weight loss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Inflammatory cardiomyopathy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ILD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4400" b="1" dirty="0" smtClean="0">
                <a:latin typeface="Arial" pitchFamily="34" charset="0"/>
                <a:cs typeface="Arial" pitchFamily="34" charset="0"/>
              </a:rPr>
              <a:t>COMPLICATIONS AND CO‐MORBIDITIES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00200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Full biochemical profile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Full blood count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Inflammatory markers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Muscle enzymes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ANA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ENA, double‐stranded DNA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dsdna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),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Lupus anticoagulant,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Complement levels,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Anticardiolipin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antibodies and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Β2 ‐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glycoprotein 1 antibodies.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MYOSITIS ASSOCIATED ANTIBODIES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 </a:t>
            </a:r>
            <a:r>
              <a:rPr lang="en-US" dirty="0">
                <a:latin typeface="Arial" pitchFamily="34" charset="0"/>
                <a:cs typeface="Arial" pitchFamily="34" charset="0"/>
              </a:rPr>
              <a:t>antibodies that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occur in </a:t>
            </a:r>
            <a:r>
              <a:rPr lang="en-US" dirty="0">
                <a:latin typeface="Arial" pitchFamily="34" charset="0"/>
                <a:cs typeface="Arial" pitchFamily="34" charset="0"/>
              </a:rPr>
              <a:t>myositis but are not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specific for it.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Anti‐52kD Ro antibodies are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commonest </a:t>
            </a:r>
            <a:r>
              <a:rPr lang="en-US" dirty="0">
                <a:latin typeface="Arial" pitchFamily="34" charset="0"/>
                <a:cs typeface="Arial" pitchFamily="34" charset="0"/>
              </a:rPr>
              <a:t>MAA, found in 20% of IIM cases, and may be found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conjunction </a:t>
            </a:r>
            <a:r>
              <a:rPr lang="en-US" dirty="0">
                <a:latin typeface="Arial" pitchFamily="34" charset="0"/>
                <a:cs typeface="Arial" pitchFamily="34" charset="0"/>
              </a:rPr>
              <a:t>with other myositis antibodies particularly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anti‐Jo‐1</a:t>
            </a:r>
          </a:p>
          <a:p>
            <a:pPr>
              <a:buFont typeface="Wingdings" pitchFamily="2" charset="2"/>
              <a:buChar char="Ø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Anti‐Ku</a:t>
            </a:r>
            <a:r>
              <a:rPr lang="en-US" dirty="0">
                <a:latin typeface="Arial" pitchFamily="34" charset="0"/>
                <a:cs typeface="Arial" pitchFamily="34" charset="0"/>
              </a:rPr>
              <a:t>, anti‐U1‐RNP, U3‐RNP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PM‐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Scl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antibodies.</a:t>
            </a: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5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8430" y="2044067"/>
            <a:ext cx="7745505" cy="46858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The IIMs are rare with a reported annual incidence varying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widely from </a:t>
            </a:r>
            <a:r>
              <a:rPr lang="en-US" dirty="0">
                <a:latin typeface="Arial" pitchFamily="34" charset="0"/>
                <a:cs typeface="Arial" pitchFamily="34" charset="0"/>
              </a:rPr>
              <a:t>0.1 to 6.7 per 100 000 person‐years.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DM </a:t>
            </a:r>
            <a:r>
              <a:rPr lang="en-US" dirty="0">
                <a:latin typeface="Arial" pitchFamily="34" charset="0"/>
                <a:cs typeface="Arial" pitchFamily="34" charset="0"/>
              </a:rPr>
              <a:t>is approximately twice as high in women 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 The peak incidence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adult DM </a:t>
            </a:r>
            <a:r>
              <a:rPr lang="en-US" dirty="0">
                <a:latin typeface="Arial" pitchFamily="34" charset="0"/>
                <a:cs typeface="Arial" pitchFamily="34" charset="0"/>
              </a:rPr>
              <a:t>occurs around 50–60 years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age.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Juvenile DM having median age of onset at 6.8 years.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EPIDEMOIOLOGY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3498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524000"/>
            <a:ext cx="7745505" cy="5410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MYOSITIS SPECIFIC ANTIBODIES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en-US" dirty="0">
                <a:latin typeface="Arial" pitchFamily="34" charset="0"/>
                <a:cs typeface="Arial" pitchFamily="34" charset="0"/>
              </a:rPr>
              <a:t>antibodies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that are specific for DM.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anti‐Jo‐1(20%) –found in       anti synthase syndrome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Raynaud phenomenon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Antibodies </a:t>
            </a:r>
            <a:r>
              <a:rPr lang="en-US" dirty="0">
                <a:latin typeface="Arial" pitchFamily="34" charset="0"/>
                <a:cs typeface="Arial" pitchFamily="34" charset="0"/>
              </a:rPr>
              <a:t>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MDA‐5(19-35%) </a:t>
            </a:r>
            <a:r>
              <a:rPr lang="en-US" dirty="0">
                <a:latin typeface="Arial" pitchFamily="34" charset="0"/>
                <a:cs typeface="Arial" pitchFamily="34" charset="0"/>
              </a:rPr>
              <a:t>--CADM (85–100%) 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      ILD </a:t>
            </a:r>
            <a:r>
              <a:rPr lang="en-US" dirty="0">
                <a:latin typeface="Arial" pitchFamily="34" charset="0"/>
                <a:cs typeface="Arial" pitchFamily="34" charset="0"/>
              </a:rPr>
              <a:t>(92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%)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vaculopathic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ulcers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Anti‐TIF‐1</a:t>
            </a:r>
            <a:r>
              <a:rPr lang="el-GR" dirty="0">
                <a:latin typeface="Arial" pitchFamily="34" charset="0"/>
                <a:cs typeface="Arial" pitchFamily="34" charset="0"/>
              </a:rPr>
              <a:t>γ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antibodies(15-20%) — Malignancy(adult                                    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       skin disease JDM                                         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34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MYOSITIS SPECIFIC ANTIBODIES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Arial" pitchFamily="34" charset="0"/>
                <a:cs typeface="Arial" pitchFamily="34" charset="0"/>
              </a:rPr>
              <a:t>Anti‐NXP2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antibodies(11-23%)—Calcinosis cutis   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Anti‐Mi‐2 antibodies(10-20%) --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Gottorns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papules</a:t>
            </a:r>
          </a:p>
          <a:p>
            <a:pPr marL="0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                                               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Shawl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sign</a:t>
            </a:r>
          </a:p>
          <a:p>
            <a:pPr marL="0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     V </a:t>
            </a:r>
            <a:r>
              <a:rPr lang="en-US" dirty="0">
                <a:latin typeface="Arial" pitchFamily="34" charset="0"/>
                <a:cs typeface="Arial" pitchFamily="34" charset="0"/>
              </a:rPr>
              <a:t>sign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Anti‐SUMO‐ antibodies(8%) —Skin disease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   Dysphagia     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585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t="22553" r="22064" b="12567"/>
          <a:stretch/>
        </p:blipFill>
        <p:spPr>
          <a:xfrm>
            <a:off x="0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1038679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t="33338" r="22347" b="20008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510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10276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20–35% --monophasic illness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20–30% following a relapsing &amp;remitting course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Remainder following a chronic continuous course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Cancer and ILD being the two major causes of death     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COURSE AND PROGNOSIS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599" cy="6857999"/>
          </a:xfrm>
        </p:spPr>
      </p:pic>
    </p:spTree>
    <p:extLst>
      <p:ext uri="{BB962C8B-B14F-4D97-AF65-F5344CB8AC3E}">
        <p14:creationId xmlns:p14="http://schemas.microsoft.com/office/powerpoint/2010/main" val="38680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27082" r="37320" b="24772"/>
          <a:stretch/>
        </p:blipFill>
        <p:spPr>
          <a:xfrm>
            <a:off x="0" y="76200"/>
            <a:ext cx="8915400" cy="6629400"/>
          </a:xfrm>
        </p:spPr>
      </p:pic>
    </p:spTree>
    <p:extLst>
      <p:ext uri="{BB962C8B-B14F-4D97-AF65-F5344CB8AC3E}">
        <p14:creationId xmlns:p14="http://schemas.microsoft.com/office/powerpoint/2010/main" val="204215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appropriate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treatment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approach is determined by consideration of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factors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Lesion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type --Is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lesion nonvasculopathic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,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vasculopathic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(digital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pulp ulcers, inverse Gottron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papules,or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calcinotic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Degree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muscle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involvement--Is the patient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amyopathic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hypomyopathic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myopathic. 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Presence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systemic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symptoms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Presence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MSAs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Patient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age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Systemic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corticosteroids are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gold standard initial treatment for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DM-related myopathy.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hey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should not be used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CADM </a:t>
            </a:r>
          </a:p>
          <a:p>
            <a:pPr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 a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monotherapy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5255" y="2060279"/>
            <a:ext cx="7745505" cy="46858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majority are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adenocarcinomas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Adenocarcinomas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of the breast 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ovary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were the commonest malignancies in women, while lung cancer in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men.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Naso‐pharangeal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carcinoma was the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commonest myositis‐associated malignancy.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ASSOCIATED DISEASES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84369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750979"/>
            <a:ext cx="7745505" cy="5183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Many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patients report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improvement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the rash and muscle weakness within 1–2 weeks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starting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systemic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corticosteroids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ulsed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intravenous methylprednisolone can be administered, 0.5–1 g/day for 3 consecutive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days---in case of severe disease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371600"/>
            <a:ext cx="7745505" cy="5562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FIRSRT LINE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Pulsed IV methylprednisolone 0.5–1.0 g/day on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consecutive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days (for severe life‐threatening disease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Followed by oral prednisolone 0.5‐1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mg/kg/day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371600"/>
            <a:ext cx="7745505" cy="5562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FIRSRT LINE (Alternative)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Pulsed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IV methylprednisolone 0.5–1.0 g/day on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three consecutive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days (for severe life‐threatening disease)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Followed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IV cyclophosphamide (for severe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life‐threatening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disease)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plus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prednisolone 1 mg/kg/day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DMARD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after cyclophosphamide, such as methotrexate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azathioprine or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ciclosporin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Consider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IVIg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particularly if the patient has dysphagia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1371600"/>
            <a:ext cx="7745505" cy="5562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SECOND LINE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Mycophenolate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mofetil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or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Oral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tacrolimus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skin‐limited 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disease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Potent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topical corticosteroid ointment or topical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tacrolimus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0.1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ointment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plus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hydroxychloroquine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(±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mepacrine</a:t>
            </a: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752600"/>
            <a:ext cx="7745505" cy="5562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THIRD LINE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Rituximab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3276600"/>
            <a:ext cx="792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 individuals with vasculopathic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or calcinotic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lesions, adults with anti-MDA5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positivity, or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children with NXP-2 positivity, rituximab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plus systemic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corticosteroids can be considered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first-line treatment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Rituximab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is the only treatment associated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with improvement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nailfold capillary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abnormalities that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may represent prevention of pathogenic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vessel damage.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6705600"/>
          </a:xfrm>
        </p:spPr>
      </p:pic>
    </p:spTree>
    <p:extLst>
      <p:ext uri="{BB962C8B-B14F-4D97-AF65-F5344CB8AC3E}">
        <p14:creationId xmlns:p14="http://schemas.microsoft.com/office/powerpoint/2010/main" val="2376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915400" cy="6705600"/>
          </a:xfrm>
        </p:spPr>
      </p:pic>
    </p:spTree>
    <p:extLst>
      <p:ext uri="{BB962C8B-B14F-4D97-AF65-F5344CB8AC3E}">
        <p14:creationId xmlns:p14="http://schemas.microsoft.com/office/powerpoint/2010/main" val="22698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349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68585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92108"/>
            <a:ext cx="8000999" cy="51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057400"/>
            <a:ext cx="7745505" cy="46858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There are findings of perifascicular and </a:t>
            </a:r>
            <a:r>
              <a:rPr lang="en-US" dirty="0">
                <a:latin typeface="Arial" pitchFamily="34" charset="0"/>
                <a:cs typeface="Arial" pitchFamily="34" charset="0"/>
              </a:rPr>
              <a:t>perivascular infilterate,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which comprises </a:t>
            </a:r>
            <a:r>
              <a:rPr lang="en-US" dirty="0">
                <a:latin typeface="Arial" pitchFamily="34" charset="0"/>
                <a:cs typeface="Arial" pitchFamily="34" charset="0"/>
              </a:rPr>
              <a:t>B cells, CD4+ T cells  macrophages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plasmocytoid </a:t>
            </a:r>
            <a:r>
              <a:rPr lang="en-US" dirty="0">
                <a:latin typeface="Arial" pitchFamily="34" charset="0"/>
                <a:cs typeface="Arial" pitchFamily="34" charset="0"/>
              </a:rPr>
              <a:t>dendritic cells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en-US" dirty="0">
                <a:latin typeface="Arial" pitchFamily="34" charset="0"/>
                <a:cs typeface="Arial" pitchFamily="34" charset="0"/>
              </a:rPr>
              <a:t>contrast to polymyositis where there 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evidence of </a:t>
            </a:r>
            <a:r>
              <a:rPr lang="en-US" dirty="0">
                <a:latin typeface="Arial" pitchFamily="34" charset="0"/>
                <a:cs typeface="Arial" pitchFamily="34" charset="0"/>
              </a:rPr>
              <a:t>cell‐mediated cytotoxicity with CD8+ T cells invading muscle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fibres</a:t>
            </a:r>
            <a:r>
              <a:rPr lang="en-US" dirty="0">
                <a:latin typeface="Arial" pitchFamily="34" charset="0"/>
                <a:cs typeface="Arial" pitchFamily="34" charset="0"/>
              </a:rPr>
              <a:t>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Type </a:t>
            </a:r>
            <a:r>
              <a:rPr lang="en-US" dirty="0">
                <a:latin typeface="Arial" pitchFamily="34" charset="0"/>
                <a:cs typeface="Arial" pitchFamily="34" charset="0"/>
              </a:rPr>
              <a:t>1 interferon inducible gene expression is increased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DM </a:t>
            </a:r>
            <a:r>
              <a:rPr lang="en-US" dirty="0">
                <a:latin typeface="Arial" pitchFamily="34" charset="0"/>
                <a:cs typeface="Arial" pitchFamily="34" charset="0"/>
              </a:rPr>
              <a:t>in both muscle tissue and in the peripheral blood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152400"/>
            <a:ext cx="7756263" cy="1472006"/>
          </a:xfrm>
        </p:spPr>
        <p:txBody>
          <a:bodyPr/>
          <a:lstStyle/>
          <a:p>
            <a:r>
              <a:rPr lang="en-US" sz="3600" dirty="0" smtClean="0"/>
              <a:t>IMMUNOPATHOGENESIS</a:t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15054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898</TotalTime>
  <Words>2460</Words>
  <Application>Microsoft Office PowerPoint</Application>
  <PresentationFormat>On-screen Show (4:3)</PresentationFormat>
  <Paragraphs>387</Paragraphs>
  <Slides>77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Hardcover</vt:lpstr>
      <vt:lpstr>DERMATOMYOSITIS</vt:lpstr>
      <vt:lpstr>DEFINITION</vt:lpstr>
      <vt:lpstr>INTRODUCTION &amp;GENERAL DESCRIPTION</vt:lpstr>
      <vt:lpstr>Amyopathic dermatomyositis</vt:lpstr>
      <vt:lpstr>The Bohan and Peter classification for polymyositis and dermatomyositi</vt:lpstr>
      <vt:lpstr>EPIDEMOIOLOGY</vt:lpstr>
      <vt:lpstr>ASSOCIATED DISEASES</vt:lpstr>
      <vt:lpstr>PATHOPHYSIOLOGY</vt:lpstr>
      <vt:lpstr>IMMUNOPATHOGENESIS </vt:lpstr>
      <vt:lpstr>IMMUNOPATHOGENESIS </vt:lpstr>
      <vt:lpstr>HISTOPATHOLOGY</vt:lpstr>
      <vt:lpstr>PowerPoint Presentation</vt:lpstr>
      <vt:lpstr>HISTOPATHOLOGY</vt:lpstr>
      <vt:lpstr>HISTOPATHOLOGY</vt:lpstr>
      <vt:lpstr>PowerPoint Presentation</vt:lpstr>
      <vt:lpstr>CLINICAL FEATURES</vt:lpstr>
      <vt:lpstr>SKIN DISEASE</vt:lpstr>
      <vt:lpstr>FACIAL RASH</vt:lpstr>
      <vt:lpstr>FACIAL RASH</vt:lpstr>
      <vt:lpstr>PowerPoint Presentation</vt:lpstr>
      <vt:lpstr>HELIOTROPERASH</vt:lpstr>
      <vt:lpstr>PowerPoint Presentation</vt:lpstr>
      <vt:lpstr>SHAWL SIGN</vt:lpstr>
      <vt:lpstr>PowerPoint Presentation</vt:lpstr>
      <vt:lpstr>PowerPoint Presentation</vt:lpstr>
      <vt:lpstr>NAIL FOLD CHANGES</vt:lpstr>
      <vt:lpstr>PowerPoint Presentation</vt:lpstr>
      <vt:lpstr>GOTTORNS PAPULES</vt:lpstr>
      <vt:lpstr>PowerPoint Presentation</vt:lpstr>
      <vt:lpstr>HAND LESIONS</vt:lpstr>
      <vt:lpstr>PowerPoint Presentation</vt:lpstr>
      <vt:lpstr>HOLSTER SIGN</vt:lpstr>
      <vt:lpstr>PowerPoint Presentation</vt:lpstr>
      <vt:lpstr>VASCULOPATIC ULCERS</vt:lpstr>
      <vt:lpstr>PowerPoint Presentation</vt:lpstr>
      <vt:lpstr>FLAGELLATE ERYTHEMA</vt:lpstr>
      <vt:lpstr>PowerPoint Presentation</vt:lpstr>
      <vt:lpstr>CALCINOSIS CUTIS</vt:lpstr>
      <vt:lpstr>PowerPoint Presentation</vt:lpstr>
      <vt:lpstr>PowerPoint Presentation</vt:lpstr>
      <vt:lpstr>PowerPoint Presentation</vt:lpstr>
      <vt:lpstr>MUSCLE DISEASE</vt:lpstr>
      <vt:lpstr>LUNG DISEASE</vt:lpstr>
      <vt:lpstr>LUNG DISEASE</vt:lpstr>
      <vt:lpstr>OTHER SYSTEMS</vt:lpstr>
      <vt:lpstr>PowerPoint Presentation</vt:lpstr>
      <vt:lpstr>DERMATOSYTOSIS IN PREGNANCY</vt:lpstr>
      <vt:lpstr>DERMATOSYTOSIS IN PREGNANCY</vt:lpstr>
      <vt:lpstr>DERMATOSYTOSIS IN PREGNANCY</vt:lpstr>
      <vt:lpstr>CLINICAL VARIENTS</vt:lpstr>
      <vt:lpstr>CLINICAL VARIENTS</vt:lpstr>
      <vt:lpstr>PowerPoint Presentation</vt:lpstr>
      <vt:lpstr>PowerPoint Presentation</vt:lpstr>
      <vt:lpstr>PowerPoint Presentation</vt:lpstr>
      <vt:lpstr>CLINICAL VARIENTS</vt:lpstr>
      <vt:lpstr>DIFFERENTIAL DIAGNOSIS</vt:lpstr>
      <vt:lpstr>COMPLICATIONS AND CO‐MORBIDITIES</vt:lpstr>
      <vt:lpstr>INVESTIGATIONS</vt:lpstr>
      <vt:lpstr>INVESTIGATIONS</vt:lpstr>
      <vt:lpstr>INVESTIGATIONS</vt:lpstr>
      <vt:lpstr>INVESTIGATIONS</vt:lpstr>
      <vt:lpstr>PowerPoint Presentation</vt:lpstr>
      <vt:lpstr>PowerPoint Presentation</vt:lpstr>
      <vt:lpstr>PowerPoint Presentation</vt:lpstr>
      <vt:lpstr>COURSE AND PROGNOSIS</vt:lpstr>
      <vt:lpstr>PowerPoint Presentation</vt:lpstr>
      <vt:lpstr>PowerPoint Presentation</vt:lpstr>
      <vt:lpstr>MANAGEMENT</vt:lpstr>
      <vt:lpstr>MANAGEMENT</vt:lpstr>
      <vt:lpstr>MANAGEMENT</vt:lpstr>
      <vt:lpstr>MANAGEMENT</vt:lpstr>
      <vt:lpstr>MANAGEMENT</vt:lpstr>
      <vt:lpstr>MANAGEMENT</vt:lpstr>
      <vt:lpstr>MANAGEMENT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DERMATOMYOSITIS</dc:title>
  <dc:creator>M. Zeeshan Akbar</dc:creator>
  <cp:lastModifiedBy>Al Hafiz Enterprises</cp:lastModifiedBy>
  <cp:revision>89</cp:revision>
  <dcterms:created xsi:type="dcterms:W3CDTF">2006-08-16T00:00:00Z</dcterms:created>
  <dcterms:modified xsi:type="dcterms:W3CDTF">2022-12-08T15:03:33Z</dcterms:modified>
</cp:coreProperties>
</file>