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7" r:id="rId4"/>
    <p:sldId id="278" r:id="rId5"/>
    <p:sldId id="279" r:id="rId6"/>
    <p:sldId id="258" r:id="rId7"/>
    <p:sldId id="260" r:id="rId8"/>
    <p:sldId id="261" r:id="rId9"/>
    <p:sldId id="262" r:id="rId10"/>
    <p:sldId id="263"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4/15/2018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4/15/2018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4/15/2018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4/15/2018</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4/15/2018</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4/15/2018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4/15/2018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DNA REPAIR DISORDERS</a:t>
            </a:r>
            <a:endParaRPr lang="en-US" b="1"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XP: DIAGNOSIS</a:t>
            </a:r>
            <a:endParaRPr lang="en-US" sz="4000" dirty="0"/>
          </a:p>
        </p:txBody>
      </p:sp>
      <p:sp>
        <p:nvSpPr>
          <p:cNvPr id="3" name="Content Placeholder 2"/>
          <p:cNvSpPr>
            <a:spLocks noGrp="1"/>
          </p:cNvSpPr>
          <p:nvPr>
            <p:ph sz="quarter" idx="1"/>
          </p:nvPr>
        </p:nvSpPr>
        <p:spPr/>
        <p:txBody>
          <a:bodyPr>
            <a:noAutofit/>
          </a:bodyPr>
          <a:lstStyle/>
          <a:p>
            <a:r>
              <a:rPr lang="en-US" sz="2400" dirty="0" smtClean="0"/>
              <a:t>XP‐V patients do not show this defect in </a:t>
            </a:r>
            <a:r>
              <a:rPr lang="en-US" sz="2400" dirty="0" smtClean="0"/>
              <a:t>unscheduled DNA </a:t>
            </a:r>
            <a:r>
              <a:rPr lang="en-US" sz="2400" dirty="0" smtClean="0"/>
              <a:t>synthesis</a:t>
            </a:r>
            <a:r>
              <a:rPr lang="en-US" sz="2400" dirty="0" smtClean="0"/>
              <a:t>, </a:t>
            </a:r>
            <a:r>
              <a:rPr lang="en-US" sz="2400" dirty="0" smtClean="0"/>
              <a:t>as NER is unaffected</a:t>
            </a:r>
          </a:p>
          <a:p>
            <a:r>
              <a:rPr lang="en-US" sz="2400" dirty="0" smtClean="0"/>
              <a:t>Furthermore XP‐V cells are not hypersensitive to killing by UVR. However, it has been found empirically that caffeine specifically sensitizes XP‐V cells to killing by UVR</a:t>
            </a:r>
          </a:p>
          <a:p>
            <a:r>
              <a:rPr lang="en-US" sz="2400" dirty="0" smtClean="0"/>
              <a:t>To diagnose XP‐V cells, cultures are exposed to UVR, incubated in caffeine for a few days and their viability compared with that of normal cells</a:t>
            </a:r>
          </a:p>
          <a:p>
            <a:r>
              <a:rPr lang="en-US" sz="2400" dirty="0" smtClean="0"/>
              <a:t>Specific sensitivity to UVR in the presence of caffeine together with normal UDS confirms the diagnosis of XP‐V </a:t>
            </a:r>
          </a:p>
          <a:p>
            <a:endParaRPr lang="en-US" sz="2400" dirty="0" smtClean="0"/>
          </a:p>
          <a:p>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COCKAYNE SYNDROME</a:t>
            </a:r>
            <a:endParaRPr lang="en-US" sz="4000" dirty="0"/>
          </a:p>
        </p:txBody>
      </p:sp>
      <p:sp>
        <p:nvSpPr>
          <p:cNvPr id="3" name="Content Placeholder 2"/>
          <p:cNvSpPr>
            <a:spLocks noGrp="1"/>
          </p:cNvSpPr>
          <p:nvPr>
            <p:ph sz="quarter" idx="1"/>
          </p:nvPr>
        </p:nvSpPr>
        <p:spPr/>
        <p:txBody>
          <a:bodyPr>
            <a:noAutofit/>
          </a:bodyPr>
          <a:lstStyle/>
          <a:p>
            <a:r>
              <a:rPr lang="en-US" sz="2400" dirty="0" smtClean="0"/>
              <a:t>CS is an AR </a:t>
            </a:r>
            <a:r>
              <a:rPr lang="en-US" sz="2400" dirty="0" smtClean="0"/>
              <a:t>disorder; results </a:t>
            </a:r>
            <a:r>
              <a:rPr lang="en-US" sz="2400" dirty="0" smtClean="0"/>
              <a:t>from mutations in one of two genes, ERCC8 (CSA) and ERCC6 (CSB). The products of these genes are involved in NER</a:t>
            </a:r>
          </a:p>
          <a:p>
            <a:r>
              <a:rPr lang="en-US" sz="2400" dirty="0" smtClean="0"/>
              <a:t>Following DNA damage, it is of prime importance for the cell to remove damage from actively transcribed regions of DNA. This preferential repair is referred to as transcription‐coupled NER (TC‐NER), and it is this repair that is specifically defective in CS cells</a:t>
            </a:r>
          </a:p>
          <a:p>
            <a:r>
              <a:rPr lang="en-US" sz="2400" dirty="0" smtClean="0"/>
              <a:t>CS can rarely be found in combination with XP. Mutations in the XPB, XPD, XPF and XPG genes have been implicated in XP/CS complex</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COCKAYNE SYNDROME</a:t>
            </a:r>
            <a:endParaRPr lang="en-US" sz="4000" dirty="0"/>
          </a:p>
        </p:txBody>
      </p:sp>
      <p:sp>
        <p:nvSpPr>
          <p:cNvPr id="3" name="Content Placeholder 2"/>
          <p:cNvSpPr>
            <a:spLocks noGrp="1"/>
          </p:cNvSpPr>
          <p:nvPr>
            <p:ph sz="quarter" idx="1"/>
          </p:nvPr>
        </p:nvSpPr>
        <p:spPr/>
        <p:txBody>
          <a:bodyPr>
            <a:noAutofit/>
          </a:bodyPr>
          <a:lstStyle/>
          <a:p>
            <a:r>
              <a:rPr lang="en-US" sz="2400" dirty="0" smtClean="0"/>
              <a:t>CS is characterized by </a:t>
            </a:r>
            <a:r>
              <a:rPr lang="en-US" sz="2400" dirty="0" err="1" smtClean="0"/>
              <a:t>cutaneous</a:t>
            </a:r>
            <a:r>
              <a:rPr lang="en-US" sz="2400" dirty="0" smtClean="0"/>
              <a:t> photosensitivity (a cardinal symptom), progressive postnatal growth failure, short stature, </a:t>
            </a:r>
            <a:r>
              <a:rPr lang="en-US" sz="2400" dirty="0" err="1" smtClean="0"/>
              <a:t>microcephaly</a:t>
            </a:r>
            <a:r>
              <a:rPr lang="en-US" sz="2400" dirty="0" smtClean="0"/>
              <a:t>, characteristic bird‐like </a:t>
            </a:r>
            <a:r>
              <a:rPr lang="en-US" sz="2400" dirty="0" err="1" smtClean="0"/>
              <a:t>facies</a:t>
            </a:r>
            <a:r>
              <a:rPr lang="en-US" sz="2400" dirty="0" smtClean="0"/>
              <a:t> (</a:t>
            </a:r>
            <a:r>
              <a:rPr lang="en-US" sz="2400" dirty="0" err="1" smtClean="0"/>
              <a:t>prognathism</a:t>
            </a:r>
            <a:r>
              <a:rPr lang="en-US" sz="2400" dirty="0" smtClean="0"/>
              <a:t>, </a:t>
            </a:r>
            <a:r>
              <a:rPr lang="en-US" sz="2400" dirty="0" err="1" smtClean="0"/>
              <a:t>enophthalmia</a:t>
            </a:r>
            <a:r>
              <a:rPr lang="en-US" sz="2400" dirty="0" smtClean="0"/>
              <a:t>, a prominent thin nose, large ears and loss of subcutaneous fat), disproportionately large hands and feet, </a:t>
            </a:r>
            <a:r>
              <a:rPr lang="en-US" sz="2400" dirty="0" err="1" smtClean="0"/>
              <a:t>cachexia</a:t>
            </a:r>
            <a:r>
              <a:rPr lang="en-US" sz="2400" dirty="0" smtClean="0"/>
              <a:t>, premature ageing and dental caries</a:t>
            </a:r>
          </a:p>
          <a:p>
            <a:r>
              <a:rPr lang="en-US" sz="2400" dirty="0" smtClean="0"/>
              <a:t>The skin is dry and thin, and the hair is often sparse and is sometimes prematurely grey</a:t>
            </a:r>
          </a:p>
          <a:p>
            <a:r>
              <a:rPr lang="en-US" sz="2400" dirty="0" smtClean="0"/>
              <a:t>In contrast to XP, patients with CS have no increased incidence of skin cancer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COCKAYNE SYNDROME</a:t>
            </a:r>
            <a:endParaRPr lang="en-US" sz="4000" dirty="0"/>
          </a:p>
        </p:txBody>
      </p:sp>
      <p:sp>
        <p:nvSpPr>
          <p:cNvPr id="3" name="Content Placeholder 2"/>
          <p:cNvSpPr>
            <a:spLocks noGrp="1"/>
          </p:cNvSpPr>
          <p:nvPr>
            <p:ph sz="quarter" idx="1"/>
          </p:nvPr>
        </p:nvSpPr>
        <p:spPr/>
        <p:txBody>
          <a:bodyPr>
            <a:normAutofit/>
          </a:bodyPr>
          <a:lstStyle/>
          <a:p>
            <a:r>
              <a:rPr lang="en-US" sz="2400" dirty="0" smtClean="0"/>
              <a:t>Neurological features comprise of extensive </a:t>
            </a:r>
            <a:r>
              <a:rPr lang="en-US" sz="2400" dirty="0" err="1" smtClean="0"/>
              <a:t>demyelination</a:t>
            </a:r>
            <a:r>
              <a:rPr lang="en-US" sz="2400" dirty="0" smtClean="0"/>
              <a:t> of the peripheral and central nervous system, </a:t>
            </a:r>
            <a:r>
              <a:rPr lang="en-US" sz="2400" dirty="0" err="1" smtClean="0"/>
              <a:t>microcephaly</a:t>
            </a:r>
            <a:r>
              <a:rPr lang="en-US" sz="2400" dirty="0" smtClean="0"/>
              <a:t>, progressive cognitive decline, </a:t>
            </a:r>
            <a:r>
              <a:rPr lang="en-US" sz="2400" dirty="0" err="1" smtClean="0"/>
              <a:t>choreoathetosis</a:t>
            </a:r>
            <a:r>
              <a:rPr lang="en-US" sz="2400" dirty="0" smtClean="0"/>
              <a:t>, hydrocephalus and spasticity</a:t>
            </a:r>
          </a:p>
          <a:p>
            <a:r>
              <a:rPr lang="en-US" sz="2400" dirty="0" smtClean="0"/>
              <a:t>Ophthalmological problems include retinal degeneration, cataracts and optic atrophy leading to loss of vision</a:t>
            </a:r>
          </a:p>
          <a:p>
            <a:r>
              <a:rPr lang="en-US" sz="2400" dirty="0" smtClean="0"/>
              <a:t>There is progressive </a:t>
            </a:r>
            <a:r>
              <a:rPr lang="en-US" sz="2400" dirty="0" err="1" smtClean="0"/>
              <a:t>sensorineural</a:t>
            </a:r>
            <a:r>
              <a:rPr lang="en-US" sz="2400" dirty="0" smtClean="0"/>
              <a:t> deafness</a:t>
            </a:r>
          </a:p>
          <a:p>
            <a:r>
              <a:rPr lang="en-US" sz="2400" dirty="0" smtClean="0"/>
              <a:t>Skeletal abnormalities with flexion deformity</a:t>
            </a:r>
          </a:p>
          <a:p>
            <a:r>
              <a:rPr lang="en-US" sz="2400" dirty="0" smtClean="0"/>
              <a:t>The age of onset and severity of disease are variable</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TRICHO-THIO-DYSTROPHY</a:t>
            </a:r>
            <a:endParaRPr lang="en-US" sz="4000" b="1" dirty="0"/>
          </a:p>
        </p:txBody>
      </p:sp>
      <p:sp>
        <p:nvSpPr>
          <p:cNvPr id="3" name="Content Placeholder 2"/>
          <p:cNvSpPr>
            <a:spLocks noGrp="1"/>
          </p:cNvSpPr>
          <p:nvPr>
            <p:ph sz="quarter" idx="1"/>
          </p:nvPr>
        </p:nvSpPr>
        <p:spPr/>
        <p:txBody>
          <a:bodyPr>
            <a:noAutofit/>
          </a:bodyPr>
          <a:lstStyle/>
          <a:p>
            <a:r>
              <a:rPr lang="en-US" sz="2400" dirty="0" err="1" smtClean="0"/>
              <a:t>Trichothiodystrophy</a:t>
            </a:r>
            <a:r>
              <a:rPr lang="en-US" sz="2400" dirty="0" smtClean="0"/>
              <a:t> is a rare AR disorder of DNA repair that is characterized by </a:t>
            </a:r>
            <a:r>
              <a:rPr lang="en-US" sz="2400" dirty="0" err="1" smtClean="0"/>
              <a:t>sulphur</a:t>
            </a:r>
            <a:r>
              <a:rPr lang="en-US" sz="2400" dirty="0" smtClean="0"/>
              <a:t>‐deficient hair with alternating dark and light banding on polarized light microscopy</a:t>
            </a:r>
          </a:p>
          <a:p>
            <a:r>
              <a:rPr lang="en-US" sz="2400" dirty="0" smtClean="0"/>
              <a:t>Other clinical features include photosensitivity in about half of the affected individuals, </a:t>
            </a:r>
            <a:r>
              <a:rPr lang="en-US" sz="2400" dirty="0" err="1" smtClean="0"/>
              <a:t>ichthyosis</a:t>
            </a:r>
            <a:r>
              <a:rPr lang="en-US" sz="2400" dirty="0" smtClean="0"/>
              <a:t>, developmental delay, short stature, </a:t>
            </a:r>
            <a:r>
              <a:rPr lang="en-US" sz="2400" dirty="0" err="1" smtClean="0"/>
              <a:t>haematological</a:t>
            </a:r>
            <a:r>
              <a:rPr lang="en-US" sz="2400" dirty="0" smtClean="0"/>
              <a:t> abnormalities, skeletal abnormalities and maternal pregnancy complications</a:t>
            </a:r>
          </a:p>
          <a:p>
            <a:r>
              <a:rPr lang="en-US" sz="2400" dirty="0" smtClean="0"/>
              <a:t>Many variants of TTD based on the different clinical associations have been proposed. However, TTD is now divided in photosensitive and non‐photosensitive subtypes</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TRICHO-THIO-DYSTROPHY</a:t>
            </a:r>
            <a:endParaRPr lang="en-US" sz="4000" dirty="0"/>
          </a:p>
        </p:txBody>
      </p:sp>
      <p:sp>
        <p:nvSpPr>
          <p:cNvPr id="3" name="Content Placeholder 2"/>
          <p:cNvSpPr>
            <a:spLocks noGrp="1"/>
          </p:cNvSpPr>
          <p:nvPr>
            <p:ph sz="quarter" idx="1"/>
          </p:nvPr>
        </p:nvSpPr>
        <p:spPr/>
        <p:txBody>
          <a:bodyPr>
            <a:noAutofit/>
          </a:bodyPr>
          <a:lstStyle/>
          <a:p>
            <a:r>
              <a:rPr lang="en-US" sz="2400" dirty="0" smtClean="0"/>
              <a:t>Photosensitive TTD results from mutations in the DNA repair genes ERCC2 (XPD), ERCC3 (XPB) or GTF2H5, whereas MPLKIP (TTDN1) mutations are involved in non‐photosensitive TTD </a:t>
            </a:r>
          </a:p>
          <a:p>
            <a:r>
              <a:rPr lang="en-US" sz="2400" dirty="0" smtClean="0"/>
              <a:t>Although mutations in </a:t>
            </a:r>
            <a:r>
              <a:rPr lang="en-US" sz="2400" dirty="0" smtClean="0"/>
              <a:t>XPD </a:t>
            </a:r>
            <a:r>
              <a:rPr lang="en-US" sz="2400" dirty="0" smtClean="0"/>
              <a:t>and </a:t>
            </a:r>
            <a:r>
              <a:rPr lang="en-US" sz="2400" dirty="0" smtClean="0"/>
              <a:t>XPB </a:t>
            </a:r>
            <a:r>
              <a:rPr lang="en-US" sz="2400" dirty="0" smtClean="0"/>
              <a:t>genes are also found in XP, TTD patients do not have an increased risk of cancer. This is because the mutations in these genes in </a:t>
            </a:r>
            <a:r>
              <a:rPr lang="en-US" sz="2400" dirty="0" smtClean="0"/>
              <a:t>XP </a:t>
            </a:r>
            <a:r>
              <a:rPr lang="en-US" sz="2400" dirty="0" smtClean="0"/>
              <a:t>affect DNA repair, while mutations in the same genes in </a:t>
            </a:r>
            <a:r>
              <a:rPr lang="en-US" sz="2400" dirty="0" smtClean="0"/>
              <a:t>TTD </a:t>
            </a:r>
            <a:r>
              <a:rPr lang="en-US" sz="2400" dirty="0" smtClean="0"/>
              <a:t>affect transcription</a:t>
            </a:r>
          </a:p>
          <a:p>
            <a:r>
              <a:rPr lang="en-US" sz="2400" dirty="0" smtClean="0"/>
              <a:t>Therefore, the clinical features in XP are related to an abnormal repair of UVR‐induced DNA damage in the skin, whereas TTD is primarily a disorder of development, related to transcriptional abnormalities. This would explain the multisystem involvement in TTD</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ATAXIA TELANGIECTASIA</a:t>
            </a:r>
            <a:endParaRPr lang="en-US" sz="4000" b="1" dirty="0"/>
          </a:p>
        </p:txBody>
      </p:sp>
      <p:sp>
        <p:nvSpPr>
          <p:cNvPr id="3" name="Content Placeholder 2"/>
          <p:cNvSpPr>
            <a:spLocks noGrp="1"/>
          </p:cNvSpPr>
          <p:nvPr>
            <p:ph sz="quarter" idx="1"/>
          </p:nvPr>
        </p:nvSpPr>
        <p:spPr/>
        <p:txBody>
          <a:bodyPr>
            <a:noAutofit/>
          </a:bodyPr>
          <a:lstStyle/>
          <a:p>
            <a:r>
              <a:rPr lang="en-US" sz="2400" dirty="0" smtClean="0"/>
              <a:t>AT is a rare AR multisystem disorder of DNA repair, characterized by ataxia and </a:t>
            </a:r>
            <a:r>
              <a:rPr lang="en-US" sz="2400" dirty="0" err="1" smtClean="0"/>
              <a:t>mucocutaneous</a:t>
            </a:r>
            <a:r>
              <a:rPr lang="en-US" sz="2400" dirty="0" smtClean="0"/>
              <a:t> </a:t>
            </a:r>
            <a:r>
              <a:rPr lang="en-US" sz="2400" dirty="0" err="1" smtClean="0"/>
              <a:t>telangiectasia</a:t>
            </a:r>
            <a:endParaRPr lang="en-US" sz="2400" dirty="0" smtClean="0"/>
          </a:p>
          <a:p>
            <a:r>
              <a:rPr lang="en-US" sz="2400" dirty="0" err="1" smtClean="0"/>
              <a:t>Telangiectasia</a:t>
            </a:r>
            <a:r>
              <a:rPr lang="en-US" sz="2400" dirty="0" smtClean="0"/>
              <a:t> initially appears in the conjunctiva and is most prominent in the facial areas</a:t>
            </a:r>
          </a:p>
          <a:p>
            <a:r>
              <a:rPr lang="en-US" sz="2400" dirty="0" smtClean="0"/>
              <a:t>Additional features include premature hair </a:t>
            </a:r>
            <a:r>
              <a:rPr lang="en-US" sz="2400" dirty="0" err="1" smtClean="0"/>
              <a:t>greying</a:t>
            </a:r>
            <a:r>
              <a:rPr lang="en-US" sz="2400" dirty="0" smtClean="0"/>
              <a:t>, cafe‐au‐ </a:t>
            </a:r>
            <a:r>
              <a:rPr lang="en-US" sz="2400" dirty="0" err="1" smtClean="0"/>
              <a:t>lait</a:t>
            </a:r>
            <a:r>
              <a:rPr lang="en-US" sz="2400" dirty="0" smtClean="0"/>
              <a:t> spot and </a:t>
            </a:r>
            <a:r>
              <a:rPr lang="en-US" sz="2400" dirty="0" err="1" smtClean="0"/>
              <a:t>pigmentary</a:t>
            </a:r>
            <a:r>
              <a:rPr lang="en-US" sz="2400" dirty="0" smtClean="0"/>
              <a:t> changes, including </a:t>
            </a:r>
            <a:r>
              <a:rPr lang="en-US" sz="2400" dirty="0" err="1" smtClean="0"/>
              <a:t>poikiloderma</a:t>
            </a:r>
            <a:r>
              <a:rPr lang="en-US" sz="2400" dirty="0" smtClean="0"/>
              <a:t> </a:t>
            </a:r>
          </a:p>
          <a:p>
            <a:r>
              <a:rPr lang="en-US" sz="2400" dirty="0" smtClean="0"/>
              <a:t>Progressive </a:t>
            </a:r>
            <a:r>
              <a:rPr lang="en-US" sz="2400" dirty="0" err="1" smtClean="0"/>
              <a:t>cerebellar</a:t>
            </a:r>
            <a:r>
              <a:rPr lang="en-US" sz="2400" dirty="0" smtClean="0"/>
              <a:t> degeneration is the first clinical manifestation in AT, starting at about 1 year of age</a:t>
            </a:r>
          </a:p>
          <a:p>
            <a:r>
              <a:rPr lang="en-US" sz="2400" dirty="0" smtClean="0"/>
              <a:t>Immunodeficiency with increased susceptibility to infections,  </a:t>
            </a:r>
            <a:r>
              <a:rPr lang="en-US" sz="2400" dirty="0" err="1" smtClean="0"/>
              <a:t>hypogonadism</a:t>
            </a:r>
            <a:r>
              <a:rPr lang="en-US" sz="2400" dirty="0" smtClean="0"/>
              <a:t>, sensitivity to ionizing radiation, insulin resistance and a predisposition to cancer are cardinal features</a:t>
            </a:r>
          </a:p>
          <a:p>
            <a:pPr>
              <a:buNone/>
            </a:pPr>
            <a:endParaRPr lang="en-US" sz="2400" b="1"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ATAXIA TELANGIECTASIA</a:t>
            </a:r>
            <a:endParaRPr lang="en-US" sz="4000" dirty="0"/>
          </a:p>
        </p:txBody>
      </p:sp>
      <p:sp>
        <p:nvSpPr>
          <p:cNvPr id="3" name="Content Placeholder 2"/>
          <p:cNvSpPr>
            <a:spLocks noGrp="1"/>
          </p:cNvSpPr>
          <p:nvPr>
            <p:ph sz="quarter" idx="1"/>
          </p:nvPr>
        </p:nvSpPr>
        <p:spPr/>
        <p:txBody>
          <a:bodyPr>
            <a:noAutofit/>
          </a:bodyPr>
          <a:lstStyle/>
          <a:p>
            <a:r>
              <a:rPr lang="en-US" sz="2400" dirty="0" smtClean="0"/>
              <a:t>AT is a chromosome instability disorder with inactivating mutations in the ATM gene</a:t>
            </a:r>
          </a:p>
          <a:p>
            <a:r>
              <a:rPr lang="en-US" sz="2400" dirty="0" smtClean="0"/>
              <a:t>The ATM protein </a:t>
            </a:r>
            <a:r>
              <a:rPr lang="en-US" sz="2400" dirty="0" err="1" smtClean="0"/>
              <a:t>kinase</a:t>
            </a:r>
            <a:r>
              <a:rPr lang="en-US" sz="2400" dirty="0" smtClean="0"/>
              <a:t> plays a key role in the control of double strand break DNA repair and in cell cycle regulation </a:t>
            </a:r>
          </a:p>
          <a:p>
            <a:r>
              <a:rPr lang="en-US" sz="2400" dirty="0" smtClean="0"/>
              <a:t>As the cells of AT patients are sensitive to ionizing radiation, X‐rays and radiotherapy should be used with caution</a:t>
            </a:r>
          </a:p>
          <a:p>
            <a:r>
              <a:rPr lang="en-US" sz="2400" dirty="0" smtClean="0"/>
              <a:t>The prognosis is poor because of severe respiratory infections, progressive </a:t>
            </a:r>
            <a:r>
              <a:rPr lang="en-US" sz="2400" dirty="0" err="1" smtClean="0"/>
              <a:t>neuro</a:t>
            </a:r>
            <a:r>
              <a:rPr lang="en-US" sz="2400" dirty="0" smtClean="0"/>
              <a:t>-degeneration </a:t>
            </a:r>
            <a:r>
              <a:rPr lang="en-US" sz="2400" dirty="0" smtClean="0"/>
              <a:t>and an increased risk of cancer</a:t>
            </a:r>
          </a:p>
          <a:p>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FANCONI ANAEMIA</a:t>
            </a:r>
            <a:endParaRPr lang="en-US" sz="4000" b="1" dirty="0"/>
          </a:p>
        </p:txBody>
      </p:sp>
      <p:sp>
        <p:nvSpPr>
          <p:cNvPr id="3" name="Content Placeholder 2"/>
          <p:cNvSpPr>
            <a:spLocks noGrp="1"/>
          </p:cNvSpPr>
          <p:nvPr>
            <p:ph sz="quarter" idx="1"/>
          </p:nvPr>
        </p:nvSpPr>
        <p:spPr/>
        <p:txBody>
          <a:bodyPr>
            <a:noAutofit/>
          </a:bodyPr>
          <a:lstStyle/>
          <a:p>
            <a:r>
              <a:rPr lang="en-US" sz="2400" dirty="0" smtClean="0"/>
              <a:t>An </a:t>
            </a:r>
            <a:r>
              <a:rPr lang="en-US" sz="2400" dirty="0" err="1" smtClean="0"/>
              <a:t>autosomal</a:t>
            </a:r>
            <a:r>
              <a:rPr lang="en-US" sz="2400" dirty="0" smtClean="0"/>
              <a:t> recessive disorder of DNA repair, characterized by congenital developmental defects, early‐onset bone marrow failure and a high predisposition to cancer</a:t>
            </a:r>
          </a:p>
          <a:p>
            <a:r>
              <a:rPr lang="en-US" sz="2400" dirty="0" smtClean="0"/>
              <a:t>Two‐thirds of patients are born with congenital malformations of the kidneys, heart and skeleton (absent or abnormal thumbs and radii)</a:t>
            </a:r>
          </a:p>
          <a:p>
            <a:r>
              <a:rPr lang="en-US" sz="2400" dirty="0" smtClean="0"/>
              <a:t>Other features include a typical facial appearance with small head, eyes and mouth, hearing loss, </a:t>
            </a:r>
            <a:r>
              <a:rPr lang="en-US" sz="2400" dirty="0" err="1" smtClean="0"/>
              <a:t>hypogonadism</a:t>
            </a:r>
            <a:r>
              <a:rPr lang="en-US" sz="2400" dirty="0" smtClean="0"/>
              <a:t> and reduced fertility</a:t>
            </a:r>
          </a:p>
          <a:p>
            <a:r>
              <a:rPr lang="en-US" sz="2400" dirty="0" err="1" smtClean="0"/>
              <a:t>Cutaneous</a:t>
            </a:r>
            <a:r>
              <a:rPr lang="en-US" sz="2400" dirty="0" smtClean="0"/>
              <a:t> abnormalities include reticulate or patchy hyper‐ or </a:t>
            </a:r>
            <a:r>
              <a:rPr lang="en-US" sz="2400" dirty="0" err="1" smtClean="0"/>
              <a:t>hypopigmentation</a:t>
            </a:r>
            <a:r>
              <a:rPr lang="en-US" sz="2400" dirty="0" smtClean="0"/>
              <a:t> and cafe‐au‐</a:t>
            </a:r>
            <a:r>
              <a:rPr lang="en-US" sz="2400" dirty="0" err="1" smtClean="0"/>
              <a:t>lait</a:t>
            </a:r>
            <a:r>
              <a:rPr lang="en-US" sz="2400" dirty="0" smtClean="0"/>
              <a:t> spots</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FANCONI ANAEMIA</a:t>
            </a:r>
            <a:endParaRPr lang="en-US" sz="4000" dirty="0"/>
          </a:p>
        </p:txBody>
      </p:sp>
      <p:sp>
        <p:nvSpPr>
          <p:cNvPr id="3" name="Content Placeholder 2"/>
          <p:cNvSpPr>
            <a:spLocks noGrp="1"/>
          </p:cNvSpPr>
          <p:nvPr>
            <p:ph sz="quarter" idx="1"/>
          </p:nvPr>
        </p:nvSpPr>
        <p:spPr/>
        <p:txBody>
          <a:bodyPr>
            <a:noAutofit/>
          </a:bodyPr>
          <a:lstStyle/>
          <a:p>
            <a:r>
              <a:rPr lang="en-US" sz="2400" dirty="0" smtClean="0"/>
              <a:t>Bone marrow failure usually presents in the first decade of life</a:t>
            </a:r>
          </a:p>
          <a:p>
            <a:r>
              <a:rPr lang="en-US" sz="2400" dirty="0" smtClean="0"/>
              <a:t>Subsequently, patients develop </a:t>
            </a:r>
            <a:r>
              <a:rPr lang="en-US" sz="2400" dirty="0" err="1" smtClean="0"/>
              <a:t>tumours</a:t>
            </a:r>
            <a:r>
              <a:rPr lang="en-US" sz="2400" dirty="0" smtClean="0"/>
              <a:t> such as lymphomas, Ca </a:t>
            </a:r>
            <a:r>
              <a:rPr lang="en-US" sz="2400" dirty="0" err="1" smtClean="0"/>
              <a:t>oesophagus</a:t>
            </a:r>
            <a:r>
              <a:rPr lang="en-US" sz="2400" dirty="0" smtClean="0"/>
              <a:t>, SCC head and neck, liver and brain </a:t>
            </a:r>
            <a:r>
              <a:rPr lang="en-US" sz="2400" dirty="0" err="1" smtClean="0"/>
              <a:t>tumours</a:t>
            </a:r>
            <a:r>
              <a:rPr lang="en-US" sz="2400" dirty="0" smtClean="0"/>
              <a:t>, and acute myeloid </a:t>
            </a:r>
            <a:r>
              <a:rPr lang="en-US" sz="2400" dirty="0" err="1" smtClean="0"/>
              <a:t>leukaemia</a:t>
            </a:r>
            <a:endParaRPr lang="en-US" sz="2400" b="1" dirty="0" smtClean="0"/>
          </a:p>
          <a:p>
            <a:r>
              <a:rPr lang="en-US" sz="2400" dirty="0" smtClean="0"/>
              <a:t>So far mutations in at least 15 FANC genes, representing 15 </a:t>
            </a:r>
            <a:r>
              <a:rPr lang="en-US" sz="2400" dirty="0" err="1" smtClean="0"/>
              <a:t>Fanconi</a:t>
            </a:r>
            <a:r>
              <a:rPr lang="en-US" sz="2400" dirty="0" smtClean="0"/>
              <a:t> </a:t>
            </a:r>
            <a:r>
              <a:rPr lang="en-US" sz="2400" dirty="0" err="1" smtClean="0"/>
              <a:t>anaemia</a:t>
            </a:r>
            <a:r>
              <a:rPr lang="en-US" sz="2400" dirty="0" smtClean="0"/>
              <a:t> complementation groups, have been indentified. These gene products make up the ‘FA pathway’ involved in DNA repair, </a:t>
            </a:r>
            <a:r>
              <a:rPr lang="en-US" sz="2400" dirty="0" err="1" smtClean="0"/>
              <a:t>interstrand</a:t>
            </a:r>
            <a:r>
              <a:rPr lang="en-US" sz="2400" dirty="0" smtClean="0"/>
              <a:t> cross‐link repair and maintenance of genome stability</a:t>
            </a:r>
          </a:p>
          <a:p>
            <a:r>
              <a:rPr lang="en-US" sz="2400" dirty="0" err="1" smtClean="0"/>
              <a:t>Haematopoietic</a:t>
            </a:r>
            <a:r>
              <a:rPr lang="en-US" sz="2400" dirty="0" smtClean="0"/>
              <a:t> stem cell transplant is curative for the </a:t>
            </a:r>
            <a:r>
              <a:rPr lang="en-US" sz="2400" dirty="0" err="1" smtClean="0"/>
              <a:t>haematological</a:t>
            </a:r>
            <a:r>
              <a:rPr lang="en-US" sz="2400" dirty="0" smtClean="0"/>
              <a:t> features but this increases the risk of solid </a:t>
            </a:r>
            <a:r>
              <a:rPr lang="en-US" sz="2400" dirty="0" err="1" smtClean="0"/>
              <a:t>tumours</a:t>
            </a:r>
            <a:r>
              <a:rPr lang="en-US" sz="2400" dirty="0" smtClean="0"/>
              <a:t>, which must be monitored</a:t>
            </a:r>
          </a:p>
          <a:p>
            <a:endParaRPr lang="en-US" sz="2400" dirty="0" smtClean="0"/>
          </a:p>
          <a:p>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INTRODUCTION</a:t>
            </a:r>
            <a:endParaRPr lang="en-US" sz="4000" b="1" dirty="0"/>
          </a:p>
        </p:txBody>
      </p:sp>
      <p:sp>
        <p:nvSpPr>
          <p:cNvPr id="3" name="Content Placeholder 2"/>
          <p:cNvSpPr>
            <a:spLocks noGrp="1"/>
          </p:cNvSpPr>
          <p:nvPr>
            <p:ph sz="quarter" idx="1"/>
          </p:nvPr>
        </p:nvSpPr>
        <p:spPr/>
        <p:txBody>
          <a:bodyPr>
            <a:noAutofit/>
          </a:bodyPr>
          <a:lstStyle/>
          <a:p>
            <a:r>
              <a:rPr lang="en-US" sz="2400" dirty="0" smtClean="0"/>
              <a:t>The human DNA is continually being damaged by a variety of endogenous sources (such as reactive oxygen species) and exogenous sources (such as ultraviolet and ionizing radiation)</a:t>
            </a:r>
          </a:p>
          <a:p>
            <a:r>
              <a:rPr lang="en-US" sz="2400" dirty="0" smtClean="0"/>
              <a:t>Cells have evolved complex &amp; effective systems to recognize &amp; repair this damage in actively transcribed genes, including:                                                                                a. nucleotide excision repair,                                                                       b. double strand break repair and mismatch repair                                 c. Successful repair of damaged DNA is also dependent on the unzipping of the DNA double helix by </a:t>
            </a:r>
            <a:r>
              <a:rPr lang="en-US" sz="2400" dirty="0" err="1" smtClean="0"/>
              <a:t>helicase</a:t>
            </a:r>
            <a:r>
              <a:rPr lang="en-US" sz="2400" dirty="0" smtClean="0"/>
              <a:t> enzymes</a:t>
            </a:r>
          </a:p>
          <a:p>
            <a:r>
              <a:rPr lang="en-US" sz="2400" dirty="0" smtClean="0"/>
              <a:t>Defects in these DNA repair pathways result in a number of disorders, commonly photosensitivity, cancer, premature ageing</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MUIR-TORRE SYNDROME</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Muir–Torre syndrome is a rare AD disorder of DNA repair, characterized by the occurrence of sebaceous gland </a:t>
            </a:r>
            <a:r>
              <a:rPr lang="en-US" sz="2400" dirty="0" err="1" smtClean="0"/>
              <a:t>neoplasms</a:t>
            </a:r>
            <a:r>
              <a:rPr lang="en-US" sz="2400" dirty="0" smtClean="0"/>
              <a:t> and/or </a:t>
            </a:r>
            <a:r>
              <a:rPr lang="en-US" sz="2400" dirty="0" err="1" smtClean="0"/>
              <a:t>keratoacanthomas</a:t>
            </a:r>
            <a:r>
              <a:rPr lang="en-US" sz="2400" dirty="0" smtClean="0"/>
              <a:t> associated with one or more visceral malignancies, in particular gastrointestinal or </a:t>
            </a:r>
            <a:r>
              <a:rPr lang="en-US" sz="2400" dirty="0" err="1" smtClean="0"/>
              <a:t>genito</a:t>
            </a:r>
            <a:r>
              <a:rPr lang="en-US" sz="2400" dirty="0" smtClean="0"/>
              <a:t>‐urinary</a:t>
            </a:r>
          </a:p>
          <a:p>
            <a:r>
              <a:rPr lang="en-US" sz="2400" dirty="0" smtClean="0"/>
              <a:t>Although the malignancies are often multiple, they behave less aggressively and are often low grade</a:t>
            </a:r>
          </a:p>
          <a:p>
            <a:r>
              <a:rPr lang="en-US" sz="2400" dirty="0" smtClean="0"/>
              <a:t>M–Torre syndrome occurs as a result of a mutation in one of the DNA mismatch repair genes (MSH‐2, MLH‐1 and more recently MSH‐6)</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SUMMARY</a:t>
            </a:r>
            <a:endParaRPr lang="en-US" sz="4000" b="1" dirty="0"/>
          </a:p>
        </p:txBody>
      </p:sp>
      <p:sp>
        <p:nvSpPr>
          <p:cNvPr id="3" name="Content Placeholder 2"/>
          <p:cNvSpPr>
            <a:spLocks noGrp="1"/>
          </p:cNvSpPr>
          <p:nvPr>
            <p:ph sz="quarter" idx="1"/>
          </p:nvPr>
        </p:nvSpPr>
        <p:spPr/>
        <p:txBody>
          <a:bodyPr>
            <a:normAutofit lnSpcReduction="10000"/>
          </a:bodyPr>
          <a:lstStyle/>
          <a:p>
            <a:r>
              <a:rPr lang="en-US" sz="2400" dirty="0" smtClean="0"/>
              <a:t>Spontaneous genome instability is present in Bloom syndrome, ataxia </a:t>
            </a:r>
            <a:r>
              <a:rPr lang="en-US" sz="2400" dirty="0" err="1" smtClean="0"/>
              <a:t>telangiectasia</a:t>
            </a:r>
            <a:r>
              <a:rPr lang="en-US" sz="2400" dirty="0" smtClean="0"/>
              <a:t>, and </a:t>
            </a:r>
            <a:r>
              <a:rPr lang="en-US" sz="2400" dirty="0" err="1" smtClean="0"/>
              <a:t>Fanconi</a:t>
            </a:r>
            <a:r>
              <a:rPr lang="en-US" sz="2400" dirty="0" smtClean="0"/>
              <a:t> anemia as manifested by increased chromosome breakage in primary blood or skin cells</a:t>
            </a:r>
          </a:p>
          <a:p>
            <a:r>
              <a:rPr lang="en-US" sz="2400" dirty="0" smtClean="0"/>
              <a:t>On the other hand, genome instability is present in cells from patients with XP only after exposure to DNA-damaging agents such as UV radiation or other carcinogens such as </a:t>
            </a:r>
            <a:r>
              <a:rPr lang="en-US" sz="2400" dirty="0" err="1" smtClean="0"/>
              <a:t>benzo</a:t>
            </a:r>
            <a:r>
              <a:rPr lang="en-US" sz="2400" dirty="0" smtClean="0"/>
              <a:t>[</a:t>
            </a:r>
            <a:r>
              <a:rPr lang="en-US" sz="2400" i="1" dirty="0" smtClean="0"/>
              <a:t>a]</a:t>
            </a:r>
            <a:r>
              <a:rPr lang="en-US" sz="2400" i="1" dirty="0" err="1" smtClean="0"/>
              <a:t>pyrene</a:t>
            </a:r>
            <a:r>
              <a:rPr lang="en-US" sz="2400" i="1" dirty="0" smtClean="0"/>
              <a:t>, </a:t>
            </a:r>
            <a:r>
              <a:rPr lang="en-US" sz="2400" dirty="0" smtClean="0"/>
              <a:t>which is present in cigarette smoke</a:t>
            </a:r>
          </a:p>
          <a:p>
            <a:r>
              <a:rPr lang="en-US" sz="2400" dirty="0" smtClean="0"/>
              <a:t>Cells are equipped with different DNA repair pathways that repair different types of DNA damage</a:t>
            </a:r>
          </a:p>
          <a:p>
            <a:r>
              <a:rPr lang="en-US" sz="2400" dirty="0" smtClean="0"/>
              <a:t>The nucleotide excision repair (NER) pathway, which processes bulky DNA lesions, including UV-induced DNA photoproducts, is impaired in XP, CS, and TTD</a:t>
            </a:r>
          </a:p>
          <a:p>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smtClean="0"/>
              <a:t>SUMMARY</a:t>
            </a:r>
            <a:endParaRPr lang="en-US" sz="4000"/>
          </a:p>
        </p:txBody>
      </p:sp>
      <p:sp>
        <p:nvSpPr>
          <p:cNvPr id="3" name="Content Placeholder 2"/>
          <p:cNvSpPr>
            <a:spLocks noGrp="1"/>
          </p:cNvSpPr>
          <p:nvPr>
            <p:ph sz="quarter" idx="1"/>
          </p:nvPr>
        </p:nvSpPr>
        <p:spPr/>
        <p:txBody>
          <a:bodyPr>
            <a:noAutofit/>
          </a:bodyPr>
          <a:lstStyle/>
          <a:p>
            <a:r>
              <a:rPr lang="en-US" sz="2400" dirty="0" smtClean="0"/>
              <a:t>Proteins encoded by some of the affected genes in these three disorders are not only involved in DNA repair, but also in transcription and cellular DNA damage responses</a:t>
            </a:r>
          </a:p>
          <a:p>
            <a:r>
              <a:rPr lang="en-US" sz="2400" dirty="0" smtClean="0"/>
              <a:t>Thus, mutations </a:t>
            </a:r>
            <a:r>
              <a:rPr lang="en-US" sz="2400" smtClean="0"/>
              <a:t>affecting different functions </a:t>
            </a:r>
            <a:r>
              <a:rPr lang="en-US" sz="2400" dirty="0" smtClean="0"/>
              <a:t>of the same gene (such as </a:t>
            </a:r>
            <a:r>
              <a:rPr lang="en-US" sz="2400" smtClean="0"/>
              <a:t>nervous system development </a:t>
            </a:r>
            <a:r>
              <a:rPr lang="en-US" sz="2400" dirty="0" smtClean="0"/>
              <a:t>or immune competence) </a:t>
            </a:r>
            <a:r>
              <a:rPr lang="en-US" sz="2400" smtClean="0"/>
              <a:t>appear to play </a:t>
            </a:r>
            <a:r>
              <a:rPr lang="en-US" sz="2400" dirty="0" smtClean="0"/>
              <a:t>a role in various phenotypes that are </a:t>
            </a:r>
            <a:r>
              <a:rPr lang="en-US" sz="2400" smtClean="0"/>
              <a:t>not directly linked </a:t>
            </a:r>
            <a:r>
              <a:rPr lang="en-US" sz="2400" dirty="0" smtClean="0"/>
              <a:t>to DNA repair functions and </a:t>
            </a:r>
            <a:r>
              <a:rPr lang="en-US" sz="2400" smtClean="0"/>
              <a:t>underlie several overlap </a:t>
            </a:r>
            <a:r>
              <a:rPr lang="en-US" sz="2400" dirty="0" smtClean="0"/>
              <a:t>syndromes between those three conditions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INTRODUCTION</a:t>
            </a:r>
            <a:endParaRPr lang="en-US" sz="4000" dirty="0"/>
          </a:p>
        </p:txBody>
      </p:sp>
      <p:sp>
        <p:nvSpPr>
          <p:cNvPr id="3" name="Content Placeholder 2"/>
          <p:cNvSpPr>
            <a:spLocks noGrp="1"/>
          </p:cNvSpPr>
          <p:nvPr>
            <p:ph sz="quarter" idx="1"/>
          </p:nvPr>
        </p:nvSpPr>
        <p:spPr/>
        <p:txBody>
          <a:bodyPr>
            <a:noAutofit/>
          </a:bodyPr>
          <a:lstStyle/>
          <a:p>
            <a:r>
              <a:rPr lang="en-US" sz="2400" dirty="0" smtClean="0"/>
              <a:t>Absorption of UVR by DNA results in the formation of photoproducts (</a:t>
            </a:r>
            <a:r>
              <a:rPr lang="en-US" sz="2400" dirty="0" err="1" smtClean="0"/>
              <a:t>cyclobutane</a:t>
            </a:r>
            <a:r>
              <a:rPr lang="en-US" sz="2400" dirty="0" smtClean="0"/>
              <a:t> </a:t>
            </a:r>
            <a:r>
              <a:rPr lang="en-US" sz="2400" dirty="0" err="1" smtClean="0"/>
              <a:t>pyrimidine</a:t>
            </a:r>
            <a:r>
              <a:rPr lang="en-US" sz="2400" dirty="0" smtClean="0"/>
              <a:t> </a:t>
            </a:r>
            <a:r>
              <a:rPr lang="en-US" sz="2400" dirty="0" err="1" smtClean="0"/>
              <a:t>dimers</a:t>
            </a:r>
            <a:r>
              <a:rPr lang="en-US" sz="2400" dirty="0" smtClean="0"/>
              <a:t> (CPDs) and </a:t>
            </a:r>
            <a:r>
              <a:rPr lang="en-US" sz="2400" dirty="0" err="1" smtClean="0"/>
              <a:t>pyrimidone</a:t>
            </a:r>
            <a:r>
              <a:rPr lang="en-US" sz="2400" dirty="0" smtClean="0"/>
              <a:t> photoproducts (6‐4PPs)) </a:t>
            </a:r>
          </a:p>
          <a:p>
            <a:r>
              <a:rPr lang="en-US" sz="2400" dirty="0" smtClean="0"/>
              <a:t>These photoproducts are recognized and repaired by the process of nucleotide excision repair (NER)</a:t>
            </a:r>
          </a:p>
          <a:p>
            <a:r>
              <a:rPr lang="en-US" sz="2400" dirty="0" smtClean="0"/>
              <a:t>Nucleotide Excision Repair (NER) is made up of two pathways:                                                         a. global genome nucleotide excision repair (GG‐NER) in which damage to DNA not undergoing transcription is repaired                                                                                          b. transcription‐coupled nucleotide excision repair (TC‐NER) in which damage in transcribed regions of DNA is rapidly repaired </a:t>
            </a:r>
          </a:p>
          <a:p>
            <a:endParaRPr lang="en-US"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INTRODUCTION</a:t>
            </a:r>
            <a:endParaRPr lang="en-US" sz="4000" dirty="0"/>
          </a:p>
        </p:txBody>
      </p:sp>
      <p:sp>
        <p:nvSpPr>
          <p:cNvPr id="3" name="Content Placeholder 2"/>
          <p:cNvSpPr>
            <a:spLocks noGrp="1"/>
          </p:cNvSpPr>
          <p:nvPr>
            <p:ph sz="quarter" idx="1"/>
          </p:nvPr>
        </p:nvSpPr>
        <p:spPr/>
        <p:txBody>
          <a:bodyPr>
            <a:noAutofit/>
          </a:bodyPr>
          <a:lstStyle/>
          <a:p>
            <a:r>
              <a:rPr lang="en-US" sz="2400" dirty="0" smtClean="0"/>
              <a:t>In GG-NER, the photoproducts are recognized by the proteins XPC and XPE. </a:t>
            </a:r>
            <a:r>
              <a:rPr lang="en-US" sz="2400" dirty="0" smtClean="0"/>
              <a:t>In transcription‐coupled NER (TC‐NER</a:t>
            </a:r>
            <a:r>
              <a:rPr lang="en-US" sz="2400" dirty="0" smtClean="0"/>
              <a:t>), RNA </a:t>
            </a:r>
            <a:r>
              <a:rPr lang="en-US" sz="2400" dirty="0" smtClean="0"/>
              <a:t>polymerase II stalls at the site of </a:t>
            </a:r>
            <a:r>
              <a:rPr lang="en-US" sz="2400" dirty="0" smtClean="0"/>
              <a:t>the photoproduct</a:t>
            </a:r>
            <a:r>
              <a:rPr lang="en-US" sz="2400" dirty="0" smtClean="0"/>
              <a:t>. This then leads to the </a:t>
            </a:r>
            <a:r>
              <a:rPr lang="en-US" sz="2400" dirty="0" smtClean="0"/>
              <a:t>recruitment of </a:t>
            </a:r>
            <a:r>
              <a:rPr lang="en-US" sz="2400" dirty="0" smtClean="0"/>
              <a:t>CSA and CSB protein </a:t>
            </a:r>
            <a:r>
              <a:rPr lang="en-US" sz="2400" dirty="0" smtClean="0"/>
              <a:t>for recognition of the defect</a:t>
            </a:r>
          </a:p>
          <a:p>
            <a:r>
              <a:rPr lang="en-US" sz="2400" dirty="0" smtClean="0"/>
              <a:t>After </a:t>
            </a:r>
            <a:r>
              <a:rPr lang="en-US" sz="2400" dirty="0" smtClean="0"/>
              <a:t>this initial damage recognition, the pathways converge</a:t>
            </a:r>
          </a:p>
          <a:p>
            <a:r>
              <a:rPr lang="en-US" sz="2400" dirty="0" smtClean="0"/>
              <a:t>XPB and XPD are part of a protein complex, TFIIH, which opens up structure of DNA around the site of the photoproduct</a:t>
            </a:r>
          </a:p>
          <a:p>
            <a:r>
              <a:rPr lang="en-US" sz="2400" dirty="0" smtClean="0"/>
              <a:t>XPA protein verifies that the proteins are in correct position and then the </a:t>
            </a:r>
            <a:r>
              <a:rPr lang="en-US" sz="2400" dirty="0" err="1" smtClean="0"/>
              <a:t>endonucleases</a:t>
            </a:r>
            <a:r>
              <a:rPr lang="en-US" sz="2400" dirty="0" smtClean="0"/>
              <a:t> XPG and XPF cut the DNA on either side of the damage, so that the damaged section, in a fragment of about 30 nucleotides, can be removed</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INTRODUCTION</a:t>
            </a:r>
            <a:endParaRPr lang="en-US" sz="4000" dirty="0"/>
          </a:p>
        </p:txBody>
      </p:sp>
      <p:sp>
        <p:nvSpPr>
          <p:cNvPr id="3" name="Content Placeholder 2"/>
          <p:cNvSpPr>
            <a:spLocks noGrp="1"/>
          </p:cNvSpPr>
          <p:nvPr>
            <p:ph sz="quarter" idx="1"/>
          </p:nvPr>
        </p:nvSpPr>
        <p:spPr/>
        <p:txBody>
          <a:bodyPr>
            <a:noAutofit/>
          </a:bodyPr>
          <a:lstStyle/>
          <a:p>
            <a:r>
              <a:rPr lang="en-US" sz="2400" dirty="0" smtClean="0"/>
              <a:t>The gap is filled in by de novo DNA synthesis by using the undamaged DNA strand as template and the new stretch of DNA is finally joined up to the pre‐existing strand. This is referred to as unscheduled DNA synthesis (UDS)</a:t>
            </a:r>
          </a:p>
          <a:p>
            <a:r>
              <a:rPr lang="en-US" sz="2400" dirty="0" smtClean="0"/>
              <a:t>Mutation(s) in any of the seven genes encoding for these proteins (XPA to XPG) result in abnormal NER and the different XP complementation groups (XP‐A to XP‐G, respectively) </a:t>
            </a:r>
          </a:p>
          <a:p>
            <a:r>
              <a:rPr lang="en-US" sz="2400" dirty="0" smtClean="0"/>
              <a:t>XP variant (XP‐V), have problems replicating DNA containing UVR‐induced damage. They have defects in POLH (or XPV) gene, which encodes for DNA polymerase η, </a:t>
            </a:r>
            <a:r>
              <a:rPr lang="en-US" sz="2400" dirty="0" smtClean="0"/>
              <a:t>a specialized enzyme </a:t>
            </a:r>
            <a:r>
              <a:rPr lang="en-US" sz="2400" dirty="0" smtClean="0"/>
              <a:t>required for replication beyond the damaged </a:t>
            </a:r>
            <a:r>
              <a:rPr lang="en-US" sz="2400" dirty="0" smtClean="0"/>
              <a:t>sites</a:t>
            </a:r>
            <a:endParaRPr lang="en-US" sz="2400" dirty="0" smtClean="0"/>
          </a:p>
          <a:p>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XERODERMA PIGMENTOSUM</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AR, nucleotide excision repair defect, characterized by:                                                                                     a. progressive </a:t>
            </a:r>
            <a:r>
              <a:rPr lang="en-US" sz="2400" dirty="0" err="1" smtClean="0"/>
              <a:t>pigmentary</a:t>
            </a:r>
            <a:r>
              <a:rPr lang="en-US" sz="2400" dirty="0" smtClean="0"/>
              <a:t> changes at exposed sites,                                     b. an increased risk of UVR induced skin and mucosal cancers,                                                                                    c. severe photosensitivity in about 50%,                                                           d. </a:t>
            </a:r>
            <a:r>
              <a:rPr lang="en-US" sz="2400" dirty="0" err="1" smtClean="0"/>
              <a:t>neuro</a:t>
            </a:r>
            <a:r>
              <a:rPr lang="en-US" sz="2400" dirty="0" smtClean="0"/>
              <a:t>-degeneration in approximately 30%</a:t>
            </a:r>
          </a:p>
          <a:p>
            <a:r>
              <a:rPr lang="en-US" sz="2400" dirty="0" smtClean="0"/>
              <a:t>It is divided into eight complementation groups; XP results from mutations in any one of the eight genes </a:t>
            </a:r>
          </a:p>
          <a:p>
            <a:r>
              <a:rPr lang="en-US" sz="2400" dirty="0" smtClean="0"/>
              <a:t>XP‐A to XP‐G and XP‐V (XP variant), corresponding to the affected DNA repair gene. Defects in the eighth XP gene (XP variant) do not affect NER. About 20% have problems replicating DNA containing UVR‐induced damage</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XP: DIFFERENTIAL DIAGNOSES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Differential diagnoses include:                                    </a:t>
            </a:r>
            <a:r>
              <a:rPr lang="en-US" sz="2400" dirty="0" err="1" smtClean="0"/>
              <a:t>Trichothiodystrophy</a:t>
            </a:r>
            <a:r>
              <a:rPr lang="en-US" sz="2400" dirty="0" smtClean="0"/>
              <a:t>,                                                 </a:t>
            </a:r>
            <a:r>
              <a:rPr lang="en-US" sz="2400" dirty="0" err="1" smtClean="0"/>
              <a:t>Cockayne</a:t>
            </a:r>
            <a:r>
              <a:rPr lang="en-US" sz="2400" dirty="0" smtClean="0"/>
              <a:t> syndrome,                               </a:t>
            </a:r>
            <a:r>
              <a:rPr lang="en-US" sz="2400" dirty="0" err="1" smtClean="0"/>
              <a:t>Cerebro</a:t>
            </a:r>
            <a:r>
              <a:rPr lang="en-US" sz="2400" dirty="0" smtClean="0"/>
              <a:t>‐</a:t>
            </a:r>
            <a:r>
              <a:rPr lang="en-US" sz="2400" dirty="0" err="1" smtClean="0"/>
              <a:t>oculo</a:t>
            </a:r>
            <a:r>
              <a:rPr lang="en-US" sz="2400" dirty="0" smtClean="0"/>
              <a:t>‐</a:t>
            </a:r>
            <a:r>
              <a:rPr lang="en-US" sz="2400" dirty="0" err="1" smtClean="0"/>
              <a:t>facio</a:t>
            </a:r>
            <a:r>
              <a:rPr lang="en-US" sz="2400" dirty="0" smtClean="0"/>
              <a:t>‐skeletal </a:t>
            </a:r>
            <a:r>
              <a:rPr lang="en-US" sz="2400" dirty="0" smtClean="0"/>
              <a:t>syndrome,                      UV‐sensitive syndrome,                                                 </a:t>
            </a:r>
            <a:r>
              <a:rPr lang="en-US" sz="2400" dirty="0" err="1" smtClean="0"/>
              <a:t>Erythropoietic</a:t>
            </a:r>
            <a:r>
              <a:rPr lang="en-US" sz="2400" dirty="0" smtClean="0"/>
              <a:t> </a:t>
            </a:r>
            <a:r>
              <a:rPr lang="en-US" sz="2400" dirty="0" err="1" smtClean="0"/>
              <a:t>protoporphyria</a:t>
            </a:r>
            <a:r>
              <a:rPr lang="en-US" sz="2400" dirty="0" smtClean="0"/>
              <a:t>,                                  </a:t>
            </a:r>
            <a:r>
              <a:rPr lang="en-US" sz="2400" dirty="0" err="1" smtClean="0"/>
              <a:t>Rothmund</a:t>
            </a:r>
            <a:r>
              <a:rPr lang="en-US" sz="2400" dirty="0" smtClean="0"/>
              <a:t>–Thomson </a:t>
            </a:r>
            <a:r>
              <a:rPr lang="en-US" sz="2400" dirty="0" smtClean="0"/>
              <a:t>syndrome</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XP: DIAGNOSIS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In most cases, a clinical diagnosis can be made</a:t>
            </a:r>
          </a:p>
          <a:p>
            <a:r>
              <a:rPr lang="en-US" sz="2400" dirty="0" smtClean="0"/>
              <a:t>The diagnosis can be confirmed definitively by cellular tests for defective DNA repair </a:t>
            </a:r>
          </a:p>
          <a:p>
            <a:r>
              <a:rPr lang="en-US" sz="2400" dirty="0" smtClean="0"/>
              <a:t>The most commonly used test is the measurement of unscheduled DNA synthesis in cultured skin fibroblasts</a:t>
            </a:r>
          </a:p>
          <a:p>
            <a:r>
              <a:rPr lang="en-US" sz="2400" dirty="0" smtClean="0"/>
              <a:t>After UVR‐induced DNA damage has been removed by NER, a patch of newly synthesized DNA replaces the damaged section. Synthesis of this new DNA is therefore referred to as unscheduled DNA synthesis (UDS)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XP: DIAGNOSIS</a:t>
            </a:r>
            <a:endParaRPr lang="en-US" sz="4000" dirty="0"/>
          </a:p>
        </p:txBody>
      </p:sp>
      <p:sp>
        <p:nvSpPr>
          <p:cNvPr id="3" name="Content Placeholder 2"/>
          <p:cNvSpPr>
            <a:spLocks noGrp="1"/>
          </p:cNvSpPr>
          <p:nvPr>
            <p:ph sz="quarter" idx="1"/>
          </p:nvPr>
        </p:nvSpPr>
        <p:spPr/>
        <p:txBody>
          <a:bodyPr>
            <a:noAutofit/>
          </a:bodyPr>
          <a:lstStyle/>
          <a:p>
            <a:r>
              <a:rPr lang="en-US" sz="2400" dirty="0" smtClean="0"/>
              <a:t>Skin fibroblast cultures are established from a 4 mm punch biopsy taken from an unexposed area of the skin</a:t>
            </a:r>
          </a:p>
          <a:p>
            <a:r>
              <a:rPr lang="en-US" sz="2400" dirty="0" smtClean="0"/>
              <a:t>Fibroblasts are UV irradiated in a Petri dish, and </a:t>
            </a:r>
            <a:r>
              <a:rPr lang="en-US" sz="2400" dirty="0" smtClean="0"/>
              <a:t>unscheduled DNA synthesis </a:t>
            </a:r>
            <a:r>
              <a:rPr lang="en-US" sz="2400" dirty="0" smtClean="0"/>
              <a:t>can </a:t>
            </a:r>
            <a:r>
              <a:rPr lang="en-US" sz="2400" dirty="0" smtClean="0"/>
              <a:t>be measured as incorporation of nucleotides into DNA of the irradiated cells either by autoradiography or liquid scintillation counting or more recently using a fluorescence </a:t>
            </a:r>
            <a:r>
              <a:rPr lang="en-US" sz="2400" dirty="0" smtClean="0"/>
              <a:t>assay</a:t>
            </a:r>
          </a:p>
          <a:p>
            <a:r>
              <a:rPr lang="en-US" sz="2400" dirty="0" smtClean="0"/>
              <a:t>A </a:t>
            </a:r>
            <a:r>
              <a:rPr lang="en-US" sz="2400" dirty="0" smtClean="0"/>
              <a:t>reduced level of UDS confirms the diagnosis of XP</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293</TotalTime>
  <Words>1913</Words>
  <Application>Microsoft Office PowerPoint</Application>
  <PresentationFormat>On-screen Show (4:3)</PresentationFormat>
  <Paragraphs>93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Median</vt:lpstr>
      <vt:lpstr>DNA REPAIR DISORDERS</vt:lpstr>
      <vt:lpstr>INTRODUCTION</vt:lpstr>
      <vt:lpstr>INTRODUCTION</vt:lpstr>
      <vt:lpstr>INTRODUCTION</vt:lpstr>
      <vt:lpstr>INTRODUCTION</vt:lpstr>
      <vt:lpstr>XERODERMA PIGMENTOSUM</vt:lpstr>
      <vt:lpstr>XP: DIFFERENTIAL DIAGNOSES</vt:lpstr>
      <vt:lpstr>XP: DIAGNOSIS</vt:lpstr>
      <vt:lpstr>XP: DIAGNOSIS</vt:lpstr>
      <vt:lpstr>XP: DIAGNOSIS</vt:lpstr>
      <vt:lpstr>COCKAYNE SYNDROME</vt:lpstr>
      <vt:lpstr>COCKAYNE SYNDROME</vt:lpstr>
      <vt:lpstr>COCKAYNE SYNDROME</vt:lpstr>
      <vt:lpstr>TRICHO-THIO-DYSTROPHY</vt:lpstr>
      <vt:lpstr>TRICHO-THIO-DYSTROPHY</vt:lpstr>
      <vt:lpstr>ATAXIA TELANGIECTASIA</vt:lpstr>
      <vt:lpstr>ATAXIA TELANGIECTASIA</vt:lpstr>
      <vt:lpstr>FANCONI ANAEMIA</vt:lpstr>
      <vt:lpstr>FANCONI ANAEMIA</vt:lpstr>
      <vt:lpstr>MUIR-TORRE SYNDROME</vt:lpstr>
      <vt:lpstr>SUMMARY</vt:lpstr>
      <vt:lpstr>SUMMARY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DNA REPAIR DISORDERS</dc:title>
  <dc:creator>Naeem Raza</dc:creator>
  <cp:lastModifiedBy>Naeem Raza</cp:lastModifiedBy>
  <cp:revision>51</cp:revision>
  <dcterms:created xsi:type="dcterms:W3CDTF">2006-08-16T00:00:00Z</dcterms:created>
  <dcterms:modified xsi:type="dcterms:W3CDTF">2018-04-15T16:41:59Z</dcterms:modified>
</cp:coreProperties>
</file>