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75" r:id="rId18"/>
    <p:sldId id="272" r:id="rId19"/>
    <p:sldId id="273" r:id="rId20"/>
    <p:sldId id="274" r:id="rId21"/>
    <p:sldId id="275" r:id="rId22"/>
    <p:sldId id="276" r:id="rId23"/>
    <p:sldId id="277" r:id="rId24"/>
    <p:sldId id="264" r:id="rId25"/>
    <p:sldId id="280" r:id="rId26"/>
    <p:sldId id="376" r:id="rId27"/>
    <p:sldId id="281" r:id="rId28"/>
    <p:sldId id="282" r:id="rId29"/>
    <p:sldId id="283" r:id="rId30"/>
    <p:sldId id="284" r:id="rId31"/>
    <p:sldId id="285" r:id="rId32"/>
    <p:sldId id="286" r:id="rId33"/>
    <p:sldId id="377" r:id="rId34"/>
    <p:sldId id="287" r:id="rId35"/>
    <p:sldId id="288" r:id="rId36"/>
    <p:sldId id="289" r:id="rId37"/>
    <p:sldId id="290" r:id="rId38"/>
    <p:sldId id="291" r:id="rId39"/>
    <p:sldId id="378" r:id="rId40"/>
    <p:sldId id="292" r:id="rId41"/>
    <p:sldId id="293" r:id="rId42"/>
    <p:sldId id="294" r:id="rId43"/>
    <p:sldId id="295" r:id="rId44"/>
    <p:sldId id="296" r:id="rId45"/>
    <p:sldId id="297" r:id="rId46"/>
    <p:sldId id="329" r:id="rId47"/>
    <p:sldId id="298" r:id="rId48"/>
    <p:sldId id="379" r:id="rId49"/>
    <p:sldId id="300" r:id="rId50"/>
    <p:sldId id="301" r:id="rId51"/>
    <p:sldId id="330" r:id="rId52"/>
    <p:sldId id="303" r:id="rId53"/>
    <p:sldId id="331" r:id="rId54"/>
    <p:sldId id="304" r:id="rId55"/>
    <p:sldId id="305" r:id="rId56"/>
    <p:sldId id="306" r:id="rId57"/>
    <p:sldId id="380" r:id="rId58"/>
    <p:sldId id="307" r:id="rId59"/>
    <p:sldId id="308" r:id="rId60"/>
    <p:sldId id="309" r:id="rId61"/>
    <p:sldId id="310" r:id="rId62"/>
    <p:sldId id="311" r:id="rId63"/>
    <p:sldId id="333" r:id="rId64"/>
    <p:sldId id="312" r:id="rId65"/>
    <p:sldId id="313" r:id="rId66"/>
    <p:sldId id="314" r:id="rId67"/>
    <p:sldId id="315" r:id="rId68"/>
    <p:sldId id="316" r:id="rId69"/>
    <p:sldId id="370" r:id="rId70"/>
    <p:sldId id="317" r:id="rId71"/>
    <p:sldId id="371" r:id="rId72"/>
    <p:sldId id="318" r:id="rId73"/>
    <p:sldId id="319" r:id="rId74"/>
    <p:sldId id="37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A57758-8948-4EDF-80AD-EB41B9052A21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0079DE-56B6-479D-88D0-5CEB796F5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DISORDERS AFFECTING CUTANEOUS VASCULATURE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4942" y="3357562"/>
            <a:ext cx="3571900" cy="114300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BY DR NAZISH MEMON</a:t>
            </a:r>
          </a:p>
          <a:p>
            <a:r>
              <a:rPr lang="en-GB" sz="2000" dirty="0" smtClean="0"/>
              <a:t>FCPS II TRAINEE</a:t>
            </a:r>
          </a:p>
          <a:p>
            <a:r>
              <a:rPr lang="en-GB" sz="2000" dirty="0" smtClean="0"/>
              <a:t>DERMATOLOGY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74" y="2744983"/>
            <a:ext cx="7972452" cy="1368034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As for common capillary malformation there is somatic activating change in GNAQ gene in SWS.</a:t>
            </a:r>
          </a:p>
          <a:p>
            <a:pPr algn="just"/>
            <a:r>
              <a:rPr lang="en-GB" sz="2000" dirty="0" smtClean="0"/>
              <a:t>If same mutation occur earlier then it causes SWS and if it occur late then causes CM.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58204" cy="863620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CLINICAL FEATURES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657212" y="1654958"/>
            <a:ext cx="7829576" cy="354808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Characterized by capillary malformation located on the forehead and the upper eyelid,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Associated with </a:t>
            </a:r>
            <a:r>
              <a:rPr lang="en-GB" sz="2000" dirty="0" err="1" smtClean="0"/>
              <a:t>ipsilateral</a:t>
            </a:r>
            <a:r>
              <a:rPr lang="en-GB" sz="2000" dirty="0" smtClean="0"/>
              <a:t> </a:t>
            </a:r>
            <a:r>
              <a:rPr lang="en-GB" sz="2000" dirty="0" err="1" smtClean="0"/>
              <a:t>leptomeningeal</a:t>
            </a:r>
            <a:r>
              <a:rPr lang="en-GB" sz="2000" dirty="0" smtClean="0"/>
              <a:t> capillary-venous anomaly and/or ocular involvement</a:t>
            </a:r>
            <a:r>
              <a:rPr lang="en-GB" sz="20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CM can be bilateral or extensive covering the territory of maxillary and </a:t>
            </a:r>
            <a:r>
              <a:rPr lang="en-GB" sz="2000" dirty="0" err="1" smtClean="0"/>
              <a:t>mandibular</a:t>
            </a:r>
            <a:r>
              <a:rPr lang="en-GB" sz="2000" dirty="0" smtClean="0"/>
              <a:t> branch of trigeminal nerve and sometimes </a:t>
            </a:r>
            <a:r>
              <a:rPr lang="en-GB" sz="2000" dirty="0" err="1" smtClean="0"/>
              <a:t>trunck</a:t>
            </a:r>
            <a:r>
              <a:rPr lang="en-GB" sz="2000" dirty="0" smtClean="0"/>
              <a:t> and limbs.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75% develop seizure begin at the age of two years 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err="1" smtClean="0"/>
              <a:t>Contralateral</a:t>
            </a:r>
            <a:r>
              <a:rPr lang="en-GB" sz="2000" dirty="0" smtClean="0"/>
              <a:t> neurologic deficit and learning difficulties.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Glaucoma in 5o</a:t>
            </a:r>
            <a:r>
              <a:rPr lang="en-GB" sz="2000" dirty="0" smtClean="0"/>
              <a:t>%.</a:t>
            </a:r>
            <a:endParaRPr lang="en-GB" sz="20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55" y="2870000"/>
            <a:ext cx="8043890" cy="1118001"/>
          </a:xfrm>
        </p:spPr>
        <p:txBody>
          <a:bodyPr>
            <a:noAutofit/>
          </a:bodyPr>
          <a:lstStyle/>
          <a:p>
            <a:pPr algn="just"/>
            <a:r>
              <a:rPr lang="en-GB" sz="2000" dirty="0" err="1" smtClean="0"/>
              <a:t>Frontopalpebral</a:t>
            </a:r>
            <a:r>
              <a:rPr lang="en-GB" sz="2000" dirty="0" smtClean="0"/>
              <a:t> CM needs MRI imaging and </a:t>
            </a:r>
            <a:r>
              <a:rPr lang="en-GB" sz="2000" dirty="0" err="1" smtClean="0"/>
              <a:t>opthalmological</a:t>
            </a:r>
            <a:r>
              <a:rPr lang="en-GB" sz="2000" dirty="0" smtClean="0"/>
              <a:t> evaluation of the </a:t>
            </a:r>
            <a:r>
              <a:rPr lang="en-GB" sz="2000" dirty="0" err="1" smtClean="0"/>
              <a:t>fundus</a:t>
            </a:r>
            <a:r>
              <a:rPr lang="en-GB" sz="2000" dirty="0" smtClean="0"/>
              <a:t> of the eye.</a:t>
            </a:r>
          </a:p>
          <a:p>
            <a:pPr algn="just"/>
            <a:r>
              <a:rPr lang="en-GB" sz="2000" dirty="0" smtClean="0"/>
              <a:t>Intraocular pressure </a:t>
            </a:r>
            <a:r>
              <a:rPr lang="en-GB" sz="2000" dirty="0" err="1" smtClean="0"/>
              <a:t>assesement</a:t>
            </a:r>
            <a:r>
              <a:rPr lang="en-GB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593177"/>
            <a:ext cx="7429552" cy="1671646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Pulsed-dye laser can be used to treat CM.</a:t>
            </a:r>
          </a:p>
          <a:p>
            <a:pPr algn="just"/>
            <a:r>
              <a:rPr lang="en-GB" sz="2000" dirty="0" smtClean="0"/>
              <a:t>Manage epilepsy and glaucoma as an emergency.</a:t>
            </a:r>
          </a:p>
          <a:p>
            <a:pPr algn="just"/>
            <a:r>
              <a:rPr lang="en-GB" sz="2000" dirty="0" smtClean="0"/>
              <a:t>For intractable seizure </a:t>
            </a:r>
            <a:r>
              <a:rPr lang="en-GB" sz="2000" dirty="0" err="1" smtClean="0"/>
              <a:t>lobectomy</a:t>
            </a:r>
            <a:r>
              <a:rPr lang="en-GB" sz="2000" dirty="0" smtClean="0"/>
              <a:t> can be required </a:t>
            </a:r>
          </a:p>
          <a:p>
            <a:pPr algn="just"/>
            <a:r>
              <a:rPr lang="en-GB" sz="2000" dirty="0" smtClean="0"/>
              <a:t>Regular </a:t>
            </a:r>
            <a:r>
              <a:rPr lang="en-GB" sz="2000" dirty="0" err="1" smtClean="0"/>
              <a:t>opthalmologic</a:t>
            </a:r>
            <a:r>
              <a:rPr lang="en-GB" sz="2000" dirty="0" smtClean="0"/>
              <a:t> follow up is needed throughout life.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2"/>
            <a:ext cx="8401080" cy="1928802"/>
          </a:xfrm>
        </p:spPr>
        <p:txBody>
          <a:bodyPr>
            <a:noAutofit/>
          </a:bodyPr>
          <a:lstStyle/>
          <a:p>
            <a:r>
              <a:rPr lang="en-GB" dirty="0" smtClean="0"/>
              <a:t>CAPILLARY MALFORMATION ARTERIOVENOUS MALFORMATION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55" y="2866426"/>
            <a:ext cx="8043890" cy="1125148"/>
          </a:xfrm>
        </p:spPr>
        <p:txBody>
          <a:bodyPr>
            <a:noAutofit/>
          </a:bodyPr>
          <a:lstStyle/>
          <a:p>
            <a:pPr algn="just"/>
            <a:r>
              <a:rPr lang="en-GB" sz="2000" dirty="0" err="1" smtClean="0"/>
              <a:t>Autosomal</a:t>
            </a:r>
            <a:r>
              <a:rPr lang="en-GB" sz="2000" dirty="0" smtClean="0"/>
              <a:t> dominant disorder </a:t>
            </a:r>
          </a:p>
          <a:p>
            <a:pPr algn="just"/>
            <a:r>
              <a:rPr lang="en-GB" sz="2000" dirty="0" smtClean="0"/>
              <a:t>Characterized by multifocal capillary malformation and increased risk for fast-flow vascular malformations</a:t>
            </a:r>
            <a:r>
              <a:rPr lang="en-GB" sz="2000" dirty="0" smtClean="0"/>
              <a:t>.</a:t>
            </a:r>
            <a:endParaRPr lang="en-GB" sz="20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91" y="2691405"/>
            <a:ext cx="7929618" cy="1475191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Caused by </a:t>
            </a:r>
            <a:r>
              <a:rPr lang="en-GB" sz="2000" dirty="0" err="1" smtClean="0"/>
              <a:t>heterogenous</a:t>
            </a:r>
            <a:r>
              <a:rPr lang="en-GB" sz="2000" dirty="0" smtClean="0"/>
              <a:t> loss-of-function mutation in RASA1 gene </a:t>
            </a:r>
          </a:p>
          <a:p>
            <a:pPr algn="just"/>
            <a:r>
              <a:rPr lang="en-GB" sz="2000" dirty="0" smtClean="0"/>
              <a:t>Somatic second hit could explain the </a:t>
            </a:r>
            <a:r>
              <a:rPr lang="en-GB" sz="2000" dirty="0" err="1" smtClean="0"/>
              <a:t>intrafamilial</a:t>
            </a:r>
            <a:r>
              <a:rPr lang="en-GB" sz="2000" dirty="0" smtClean="0"/>
              <a:t> clinical variability.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CLINICAL FEATURES</a:t>
            </a:r>
            <a:endParaRPr lang="en-US" sz="41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71237"/>
            <a:ext cx="3008313" cy="351552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All affected individual have </a:t>
            </a:r>
            <a:r>
              <a:rPr lang="en-GB" sz="2000" dirty="0" err="1" smtClean="0"/>
              <a:t>cutaneous</a:t>
            </a:r>
            <a:r>
              <a:rPr lang="en-GB" sz="2000" dirty="0" smtClean="0"/>
              <a:t> capillary malformations.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CM are multifocal usually and have variable size, with haphazard distribution.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In contrast to common CM additional lesions can appear with </a:t>
            </a:r>
            <a:r>
              <a:rPr lang="en-GB" sz="2000" dirty="0" smtClean="0"/>
              <a:t>time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0802" y="2214554"/>
            <a:ext cx="3854470" cy="209482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42910" y="1904996"/>
            <a:ext cx="7858180" cy="304800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CM are pink, red to brownish, homogenous or </a:t>
            </a:r>
            <a:r>
              <a:rPr lang="en-GB" sz="2000" dirty="0" err="1" smtClean="0"/>
              <a:t>telangiectatic</a:t>
            </a:r>
            <a:r>
              <a:rPr lang="en-GB" sz="2000" dirty="0" smtClean="0"/>
              <a:t> and about half of them have characteristic white halo around the lesion.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CM can be within CNS or outside the CNS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dirty="0" smtClean="0"/>
              <a:t>Intra Central nervous system AVM/AVF are usually symptomatic early in life </a:t>
            </a:r>
            <a:r>
              <a:rPr lang="en-GB" sz="2000" dirty="0" err="1" smtClean="0"/>
              <a:t>perinatally</a:t>
            </a:r>
            <a:r>
              <a:rPr lang="en-GB" sz="2000" dirty="0" smtClean="0"/>
              <a:t> or during childhood.</a:t>
            </a:r>
          </a:p>
          <a:p>
            <a:pPr algn="just"/>
            <a:r>
              <a:rPr lang="en-GB" sz="2000" dirty="0" smtClean="0"/>
              <a:t>Associated symptoms:- cardiac failure, hydrocephaly, epilepsy, developmental delay, </a:t>
            </a:r>
            <a:r>
              <a:rPr lang="en-GB" sz="2000" dirty="0" err="1" smtClean="0"/>
              <a:t>para</a:t>
            </a:r>
            <a:r>
              <a:rPr lang="en-GB" sz="2000" dirty="0" smtClean="0"/>
              <a:t> or tetra </a:t>
            </a:r>
            <a:r>
              <a:rPr lang="en-GB" sz="2000" dirty="0" err="1" smtClean="0"/>
              <a:t>plegia</a:t>
            </a:r>
            <a:r>
              <a:rPr lang="en-GB" sz="2000" dirty="0" smtClean="0"/>
              <a:t> and </a:t>
            </a:r>
            <a:r>
              <a:rPr lang="en-GB" sz="2000" dirty="0" err="1" smtClean="0"/>
              <a:t>neurogenic</a:t>
            </a:r>
            <a:r>
              <a:rPr lang="en-GB" sz="2000" dirty="0" smtClean="0"/>
              <a:t> bladder</a:t>
            </a:r>
            <a:r>
              <a:rPr lang="en-GB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53" y="1890704"/>
            <a:ext cx="8072494" cy="3076592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One third patient have fast-flow vascular malformations </a:t>
            </a:r>
            <a:r>
              <a:rPr lang="en-GB" sz="2000" dirty="0" err="1" smtClean="0"/>
              <a:t>e.g</a:t>
            </a:r>
            <a:r>
              <a:rPr lang="en-GB" sz="2000" dirty="0" smtClean="0"/>
              <a:t> </a:t>
            </a:r>
            <a:r>
              <a:rPr lang="en-GB" sz="2000" dirty="0" err="1" smtClean="0"/>
              <a:t>arteriovenous</a:t>
            </a:r>
            <a:r>
              <a:rPr lang="en-GB" sz="2000" dirty="0" smtClean="0"/>
              <a:t> </a:t>
            </a:r>
            <a:r>
              <a:rPr lang="en-GB" sz="2000" dirty="0" err="1" smtClean="0"/>
              <a:t>malormation</a:t>
            </a:r>
            <a:r>
              <a:rPr lang="en-GB" sz="2000" dirty="0" smtClean="0"/>
              <a:t> ,</a:t>
            </a:r>
          </a:p>
          <a:p>
            <a:pPr algn="just"/>
            <a:r>
              <a:rPr lang="en-GB" sz="2000" dirty="0" err="1" smtClean="0"/>
              <a:t>Arteriovenous</a:t>
            </a:r>
            <a:r>
              <a:rPr lang="en-GB" sz="2000" dirty="0" smtClean="0"/>
              <a:t> fistula or Parker </a:t>
            </a:r>
            <a:r>
              <a:rPr lang="en-GB" sz="2000" dirty="0" err="1" smtClean="0"/>
              <a:t>weber</a:t>
            </a:r>
            <a:r>
              <a:rPr lang="en-GB" sz="2000" dirty="0" smtClean="0"/>
              <a:t> syndrome</a:t>
            </a:r>
          </a:p>
          <a:p>
            <a:pPr algn="just"/>
            <a:r>
              <a:rPr lang="en-GB" sz="2000" dirty="0" smtClean="0"/>
              <a:t>Parker </a:t>
            </a:r>
            <a:r>
              <a:rPr lang="en-GB" sz="2000" dirty="0" err="1" smtClean="0"/>
              <a:t>weber</a:t>
            </a:r>
            <a:r>
              <a:rPr lang="en-GB" sz="2000" dirty="0" smtClean="0"/>
              <a:t> syndrome characterized by capillary blush on an upper or lower extremity, bony and soft tissue hypertrophy and multiple </a:t>
            </a:r>
            <a:r>
              <a:rPr lang="en-GB" sz="2000" dirty="0" err="1" smtClean="0"/>
              <a:t>arteriolo</a:t>
            </a:r>
            <a:r>
              <a:rPr lang="en-GB" sz="2000" dirty="0" smtClean="0"/>
              <a:t>-venous </a:t>
            </a:r>
            <a:r>
              <a:rPr lang="en-GB" sz="2000" dirty="0" err="1" smtClean="0"/>
              <a:t>microfistulae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dirty="0" smtClean="0"/>
              <a:t>Major problem with PWS is leg length discrepancy causing scoliosis.</a:t>
            </a:r>
          </a:p>
          <a:p>
            <a:pPr algn="just"/>
            <a:r>
              <a:rPr lang="en-GB" sz="2000" dirty="0" smtClean="0"/>
              <a:t>Cardiac failure can occur.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718"/>
            <a:ext cx="8229600" cy="2164565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Small CMs do not require investigation unless warm on palpation.</a:t>
            </a:r>
          </a:p>
          <a:p>
            <a:pPr algn="just"/>
            <a:r>
              <a:rPr lang="en-GB" sz="2000" dirty="0" smtClean="0"/>
              <a:t>AVM/AVF  need </a:t>
            </a:r>
            <a:r>
              <a:rPr lang="en-GB" sz="2000" dirty="0" err="1" smtClean="0"/>
              <a:t>dopplar</a:t>
            </a:r>
            <a:r>
              <a:rPr lang="en-GB" sz="2000" dirty="0" smtClean="0"/>
              <a:t> ultrasound, MRI or </a:t>
            </a:r>
            <a:r>
              <a:rPr lang="en-GB" sz="2000" dirty="0" err="1" smtClean="0"/>
              <a:t>arteriography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dirty="0" smtClean="0"/>
              <a:t>For leg length discrepancy radiography done.</a:t>
            </a:r>
          </a:p>
          <a:p>
            <a:pPr algn="just"/>
            <a:r>
              <a:rPr lang="en-GB" sz="2000" dirty="0" smtClean="0"/>
              <a:t>Genetic consultation needed.</a:t>
            </a:r>
          </a:p>
          <a:p>
            <a:pPr algn="just"/>
            <a:r>
              <a:rPr lang="en-GB" sz="2000" dirty="0" smtClean="0"/>
              <a:t> RASA1 gene mutation </a:t>
            </a:r>
            <a:r>
              <a:rPr lang="en-GB" sz="2000" dirty="0" err="1" smtClean="0"/>
              <a:t>foud</a:t>
            </a:r>
            <a:r>
              <a:rPr lang="en-GB" sz="2000" dirty="0" smtClean="0"/>
              <a:t> then screen the asymptomatic cerebral and spinal fast-flow lesions by MRI.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071678"/>
            <a:ext cx="7772400" cy="1357322"/>
          </a:xfrm>
        </p:spPr>
        <p:txBody>
          <a:bodyPr/>
          <a:lstStyle/>
          <a:p>
            <a:r>
              <a:rPr lang="en-GB" dirty="0" smtClean="0"/>
              <a:t>    CAPILLARY DISORDERS  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55" y="2227058"/>
            <a:ext cx="8043890" cy="2403885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The CM of CM-AVM respond only partially or not at all to pulsed-dye laser.</a:t>
            </a:r>
          </a:p>
          <a:p>
            <a:pPr algn="just"/>
            <a:r>
              <a:rPr lang="en-GB" sz="2000" dirty="0" smtClean="0"/>
              <a:t>Patient with AVM or AVF need multidisciplinary approach.</a:t>
            </a:r>
          </a:p>
          <a:p>
            <a:pPr algn="just"/>
            <a:r>
              <a:rPr lang="en-GB" sz="2000" dirty="0" smtClean="0"/>
              <a:t>Treatment of parker </a:t>
            </a:r>
            <a:r>
              <a:rPr lang="en-GB" sz="2000" dirty="0" err="1" smtClean="0"/>
              <a:t>weber</a:t>
            </a:r>
            <a:r>
              <a:rPr lang="en-GB" sz="2000" dirty="0" smtClean="0"/>
              <a:t> syndrome is as conservative as possible </a:t>
            </a:r>
            <a:r>
              <a:rPr lang="en-GB" sz="2000" dirty="0" err="1" smtClean="0"/>
              <a:t>e.g</a:t>
            </a:r>
            <a:r>
              <a:rPr lang="en-GB" sz="2000" dirty="0" smtClean="0"/>
              <a:t> elastic stockings and leg length discrepancy is monitored </a:t>
            </a:r>
            <a:r>
              <a:rPr lang="en-GB" sz="2000" dirty="0" err="1" smtClean="0"/>
              <a:t>untill</a:t>
            </a:r>
            <a:r>
              <a:rPr lang="en-GB" sz="2000" dirty="0" smtClean="0"/>
              <a:t> end of the puberty.</a:t>
            </a:r>
          </a:p>
          <a:p>
            <a:pPr algn="just"/>
            <a:r>
              <a:rPr lang="en-GB" sz="2000" dirty="0" smtClean="0"/>
              <a:t>Genetic counselling is needed.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643050"/>
            <a:ext cx="7772400" cy="1714512"/>
          </a:xfrm>
        </p:spPr>
        <p:txBody>
          <a:bodyPr/>
          <a:lstStyle/>
          <a:p>
            <a:r>
              <a:rPr lang="en-GB" dirty="0" smtClean="0"/>
              <a:t>ARTERIOVENOUS DISORDERS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562"/>
            <a:ext cx="8229600" cy="1162050"/>
          </a:xfrm>
        </p:spPr>
        <p:txBody>
          <a:bodyPr>
            <a:noAutofit/>
          </a:bodyPr>
          <a:lstStyle/>
          <a:p>
            <a:pPr algn="ctr"/>
            <a:r>
              <a:rPr lang="en-GB" sz="4100" dirty="0" smtClean="0"/>
              <a:t>ARTERIOVENOUS MALFORMATIONS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500306"/>
            <a:ext cx="3008630" cy="230093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AVM are congenital, destructive, fast-flow vascular malformations that tend to be worse with time.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Can occur in any body part.</a:t>
            </a:r>
            <a:endParaRPr lang="en-US" sz="2000" dirty="0"/>
          </a:p>
        </p:txBody>
      </p:sp>
      <p:pic>
        <p:nvPicPr>
          <p:cNvPr id="5" name="Content Placeholder 4" descr="AVM_a_enIL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131071"/>
            <a:ext cx="5111750" cy="286956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4636"/>
            <a:ext cx="8229600" cy="1248728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No sex bias</a:t>
            </a:r>
          </a:p>
          <a:p>
            <a:pPr algn="just"/>
            <a:r>
              <a:rPr lang="en-GB" sz="2000" dirty="0" smtClean="0"/>
              <a:t>AVM can be isolated or part o4 a disorder such as CM-AVM, HHT, or PTEN </a:t>
            </a:r>
            <a:r>
              <a:rPr lang="en-GB" sz="2000" dirty="0" err="1" smtClean="0"/>
              <a:t>hamartoma</a:t>
            </a:r>
            <a:r>
              <a:rPr lang="en-GB" sz="2000" dirty="0" smtClean="0"/>
              <a:t> tumour syndrome.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5982"/>
            <a:ext cx="8229600" cy="2486036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Arteries and veins are distorted with thickened muscle walls due to AV shunting and fibrosis.</a:t>
            </a:r>
          </a:p>
          <a:p>
            <a:pPr algn="just"/>
            <a:r>
              <a:rPr lang="en-GB" sz="2000" dirty="0" smtClean="0"/>
              <a:t>In AVM normal capillary bed is replaced by a </a:t>
            </a:r>
            <a:r>
              <a:rPr lang="en-GB" sz="2000" dirty="0" err="1" smtClean="0"/>
              <a:t>nidus</a:t>
            </a:r>
            <a:r>
              <a:rPr lang="en-GB" sz="2000" dirty="0" smtClean="0"/>
              <a:t> , via which blood shunts from feeding vessels into draining veins.</a:t>
            </a:r>
          </a:p>
          <a:p>
            <a:pPr algn="just"/>
            <a:r>
              <a:rPr lang="en-GB" sz="2000" dirty="0" smtClean="0"/>
              <a:t>AVF consists of direct communication between an artery and a vein.</a:t>
            </a:r>
          </a:p>
          <a:p>
            <a:pPr algn="just"/>
            <a:r>
              <a:rPr lang="en-GB" sz="2000" dirty="0" smtClean="0"/>
              <a:t>AVF are less frequent than AVM. 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CLINICAL FEATURES</a:t>
            </a:r>
            <a:endParaRPr lang="en-US" sz="41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66876"/>
            <a:ext cx="3686172" cy="333376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AVM are localized affecting brain, skin, muscle, bone or viscera.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PWS consists of multiple </a:t>
            </a:r>
            <a:r>
              <a:rPr lang="en-GB" sz="2000" dirty="0" err="1" smtClean="0"/>
              <a:t>microfistulae</a:t>
            </a:r>
            <a:r>
              <a:rPr lang="en-GB" sz="20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AVM expands slowly, but can worse rapidly at puberty, during pregnancy, after trauma or after incomplete treatment</a:t>
            </a:r>
            <a:r>
              <a:rPr lang="en-GB" sz="2000" dirty="0" smtClean="0"/>
              <a:t>.</a:t>
            </a:r>
            <a:endParaRPr lang="en-GB" sz="2000" dirty="0" smtClean="0"/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36832" b="30214"/>
          <a:stretch>
            <a:fillRect/>
          </a:stretch>
        </p:blipFill>
        <p:spPr bwMode="auto">
          <a:xfrm>
            <a:off x="4423766" y="1838713"/>
            <a:ext cx="4220200" cy="309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617" y="2619377"/>
            <a:ext cx="8186766" cy="16192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 smtClean="0"/>
              <a:t>At birth AVM involving skin can appear as a capillary blush, which can misdiagnosed with CM.</a:t>
            </a:r>
            <a:endParaRPr lang="en-GB" sz="2000" dirty="0" smtClean="0"/>
          </a:p>
          <a:p>
            <a:pPr>
              <a:buFont typeface="Wingdings" pitchFamily="2" charset="2"/>
              <a:buChar char="q"/>
            </a:pPr>
            <a:r>
              <a:rPr lang="en-GB" sz="2000" dirty="0" smtClean="0"/>
              <a:t>Presence </a:t>
            </a:r>
            <a:r>
              <a:rPr lang="en-GB" sz="2000" dirty="0" smtClean="0"/>
              <a:t>of increase warmth, </a:t>
            </a:r>
            <a:r>
              <a:rPr lang="en-GB" sz="2000" dirty="0" err="1" smtClean="0"/>
              <a:t>thril</a:t>
            </a:r>
            <a:r>
              <a:rPr lang="en-GB" sz="2000" dirty="0" smtClean="0"/>
              <a:t> or bruit </a:t>
            </a:r>
            <a:r>
              <a:rPr lang="en-GB" sz="2000" dirty="0" err="1" smtClean="0"/>
              <a:t>suggset</a:t>
            </a:r>
            <a:r>
              <a:rPr lang="en-GB" sz="2000" dirty="0" smtClean="0"/>
              <a:t> a fast-flow component</a:t>
            </a:r>
            <a:r>
              <a:rPr lang="en-GB" sz="2000" dirty="0" smtClean="0"/>
              <a:t>.</a:t>
            </a:r>
            <a:endParaRPr lang="en-GB" sz="2000" dirty="0" smtClean="0"/>
          </a:p>
        </p:txBody>
      </p:sp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9266"/>
            <a:ext cx="7772400" cy="32194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000" dirty="0" smtClean="0"/>
              <a:t>        Symptoms in childhood and adulthood </a:t>
            </a:r>
            <a:r>
              <a:rPr lang="en-GB" sz="2000" dirty="0" err="1" smtClean="0"/>
              <a:t>varry</a:t>
            </a:r>
            <a:r>
              <a:rPr lang="en-GB" sz="2000" dirty="0" smtClean="0"/>
              <a:t>:-</a:t>
            </a:r>
          </a:p>
          <a:p>
            <a:pPr algn="just">
              <a:buNone/>
            </a:pPr>
            <a:endParaRPr lang="en-GB" sz="2000" dirty="0" smtClean="0"/>
          </a:p>
          <a:p>
            <a:pPr algn="just"/>
            <a:r>
              <a:rPr lang="en-GB" sz="2000" dirty="0" smtClean="0"/>
              <a:t>In intracranial lesions:-hydrocephaly, headache, epilepsy, </a:t>
            </a:r>
            <a:r>
              <a:rPr lang="en-GB" sz="2000" dirty="0" err="1" smtClean="0"/>
              <a:t>haemorrhag</a:t>
            </a:r>
            <a:r>
              <a:rPr lang="en-GB" sz="2000" dirty="0" smtClean="0"/>
              <a:t> and focal neurologic deficit.</a:t>
            </a:r>
          </a:p>
          <a:p>
            <a:pPr algn="just"/>
            <a:r>
              <a:rPr lang="en-GB" sz="2000" dirty="0" smtClean="0"/>
              <a:t>In pulmonary lesions:- cyanosis, clubbing, </a:t>
            </a:r>
            <a:r>
              <a:rPr lang="en-GB" sz="2000" dirty="0" err="1" smtClean="0"/>
              <a:t>polycythemia</a:t>
            </a:r>
            <a:r>
              <a:rPr lang="en-GB" sz="2000" dirty="0" smtClean="0"/>
              <a:t>, right-to-left shunt with cerebral abscess and embolic stroke.</a:t>
            </a:r>
          </a:p>
          <a:p>
            <a:pPr algn="just"/>
            <a:r>
              <a:rPr lang="en-GB" sz="2000" dirty="0" smtClean="0"/>
              <a:t>In hepatic lesions:- portal hypertension and </a:t>
            </a:r>
            <a:r>
              <a:rPr lang="en-GB" sz="2000" dirty="0" err="1" smtClean="0"/>
              <a:t>billiary</a:t>
            </a:r>
            <a:r>
              <a:rPr lang="en-GB" sz="2000" dirty="0" smtClean="0"/>
              <a:t> disease.</a:t>
            </a:r>
          </a:p>
          <a:p>
            <a:pPr algn="just"/>
            <a:r>
              <a:rPr lang="en-GB" sz="2000" dirty="0" smtClean="0"/>
              <a:t>In </a:t>
            </a:r>
            <a:r>
              <a:rPr lang="en-GB" sz="2000" dirty="0" err="1" smtClean="0"/>
              <a:t>cutaneous</a:t>
            </a:r>
            <a:r>
              <a:rPr lang="en-GB" sz="2000" dirty="0" smtClean="0"/>
              <a:t>, subcutaneous and muscular lesions:-heaviness, </a:t>
            </a:r>
            <a:r>
              <a:rPr lang="en-GB" sz="2000" dirty="0" err="1" smtClean="0"/>
              <a:t>pulsatile</a:t>
            </a:r>
            <a:r>
              <a:rPr lang="en-GB" sz="2000" dirty="0" smtClean="0"/>
              <a:t> mass, thrill, </a:t>
            </a:r>
            <a:r>
              <a:rPr lang="en-GB" sz="2000" dirty="0" err="1" smtClean="0"/>
              <a:t>trophic</a:t>
            </a:r>
            <a:r>
              <a:rPr lang="en-GB" sz="2000" dirty="0" smtClean="0"/>
              <a:t> changes and bleeding.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114"/>
            <a:ext cx="8229600" cy="2851772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Radiological investigations to confirm clinical diagnosis, to delineate lesion and to evaluate therapeutic approach.</a:t>
            </a:r>
          </a:p>
          <a:p>
            <a:pPr algn="just"/>
            <a:r>
              <a:rPr lang="en-GB" sz="2000" dirty="0" smtClean="0"/>
              <a:t>Doppler ultrasound shows high-velocity arterial and </a:t>
            </a:r>
            <a:r>
              <a:rPr lang="en-GB" sz="2000" dirty="0" err="1" smtClean="0"/>
              <a:t>pulsatile</a:t>
            </a:r>
            <a:r>
              <a:rPr lang="en-GB" sz="2000" dirty="0" smtClean="0"/>
              <a:t> venous flow with low resistance.</a:t>
            </a:r>
          </a:p>
          <a:p>
            <a:pPr algn="just"/>
            <a:r>
              <a:rPr lang="en-GB" sz="2000" dirty="0" smtClean="0"/>
              <a:t>T2- Weighted MRI shows dilated veins and arteries with normal or hypertrophied tissue.</a:t>
            </a:r>
          </a:p>
          <a:p>
            <a:pPr algn="just"/>
            <a:r>
              <a:rPr lang="en-GB" sz="2000" dirty="0" err="1" smtClean="0"/>
              <a:t>Arteriography</a:t>
            </a:r>
            <a:r>
              <a:rPr lang="en-GB" sz="2000" dirty="0" smtClean="0"/>
              <a:t> done as a pre-treatment examination to identify the feeding arteries and to localize the </a:t>
            </a:r>
            <a:r>
              <a:rPr lang="en-GB" sz="2000" dirty="0" err="1" smtClean="0"/>
              <a:t>nidus</a:t>
            </a:r>
            <a:r>
              <a:rPr lang="en-GB" sz="2000" dirty="0" smtClean="0"/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4544"/>
            <a:ext cx="8229600" cy="2628912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Management needs multidisciplinary approach </a:t>
            </a:r>
          </a:p>
          <a:p>
            <a:pPr algn="just"/>
            <a:r>
              <a:rPr lang="en-GB" sz="2000" dirty="0" smtClean="0"/>
              <a:t>Conservative treatment include anti-hypertensive, analgesics, elastic stockings and wound management</a:t>
            </a:r>
          </a:p>
          <a:p>
            <a:pPr algn="just"/>
            <a:r>
              <a:rPr lang="en-GB" sz="2000" dirty="0" smtClean="0"/>
              <a:t>Invasive treatment only done in reference centre by trained physicians.</a:t>
            </a:r>
          </a:p>
          <a:p>
            <a:pPr algn="just"/>
            <a:r>
              <a:rPr lang="en-GB" sz="2000" dirty="0" smtClean="0"/>
              <a:t>Treatment should be as complete as possible to avoid recruitment of new feeding arteries.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36"/>
            <a:ext cx="777240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 CAPILLARY MALFORMATONS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964653"/>
            <a:ext cx="7429552" cy="928694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Also known as port-wine stain</a:t>
            </a:r>
          </a:p>
          <a:p>
            <a:pPr algn="just"/>
            <a:r>
              <a:rPr lang="en-GB" sz="2000" dirty="0" smtClean="0"/>
              <a:t>Capillary malformation is a sporadic, homogenous, pink, red or purple </a:t>
            </a:r>
            <a:r>
              <a:rPr lang="en-GB" sz="2000" dirty="0" err="1" smtClean="0"/>
              <a:t>macule</a:t>
            </a:r>
            <a:r>
              <a:rPr lang="en-GB" sz="2000" dirty="0" smtClean="0"/>
              <a:t> present at birth.           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>
            <a:noAutofit/>
          </a:bodyPr>
          <a:lstStyle/>
          <a:p>
            <a:pPr algn="ctr"/>
            <a:r>
              <a:rPr lang="en-GB" sz="4100" b="1" dirty="0" smtClean="0"/>
              <a:t>HERIDTARY HAEMORRHAGIC TELENGIECTASIA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563555" y="1881190"/>
            <a:ext cx="3937007" cy="240506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Also called as Osler-Weber-</a:t>
            </a:r>
            <a:r>
              <a:rPr lang="en-GB" sz="2000" dirty="0" err="1" smtClean="0"/>
              <a:t>Rendu</a:t>
            </a:r>
            <a:r>
              <a:rPr lang="en-GB" sz="2000" dirty="0" smtClean="0"/>
              <a:t> syndrome.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An AD disorder characterized by </a:t>
            </a:r>
            <a:r>
              <a:rPr lang="en-GB" sz="2000" dirty="0" err="1" smtClean="0"/>
              <a:t>mucocutaneous</a:t>
            </a:r>
            <a:r>
              <a:rPr lang="en-GB" sz="2000" dirty="0" smtClean="0"/>
              <a:t> and GIT </a:t>
            </a:r>
            <a:r>
              <a:rPr lang="en-GB" sz="2000" dirty="0" err="1" smtClean="0"/>
              <a:t>telengiectasias</a:t>
            </a:r>
            <a:r>
              <a:rPr lang="en-GB" sz="2000" dirty="0" smtClean="0"/>
              <a:t> associated with AVM/AVF in lungs, liver or brain.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41714" b="32655"/>
          <a:stretch>
            <a:fillRect/>
          </a:stretch>
        </p:blipFill>
        <p:spPr bwMode="auto">
          <a:xfrm>
            <a:off x="4813974" y="2000240"/>
            <a:ext cx="36372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0933"/>
            <a:ext cx="8229600" cy="3236135"/>
          </a:xfrm>
        </p:spPr>
        <p:txBody>
          <a:bodyPr>
            <a:normAutofit/>
          </a:bodyPr>
          <a:lstStyle/>
          <a:p>
            <a:pPr algn="just"/>
            <a:r>
              <a:rPr lang="en-GB" sz="2000" dirty="0" err="1" smtClean="0"/>
              <a:t>Telengiectasias</a:t>
            </a:r>
            <a:r>
              <a:rPr lang="en-GB" sz="2000" dirty="0" smtClean="0"/>
              <a:t> of HHT are micro-AVFs.</a:t>
            </a:r>
          </a:p>
          <a:p>
            <a:pPr algn="just"/>
            <a:r>
              <a:rPr lang="en-GB" sz="2000" dirty="0" smtClean="0"/>
              <a:t>Histology shows vessel dilatation, and variable thickness and disorganization of the smooth muscle cell layer. </a:t>
            </a:r>
          </a:p>
          <a:p>
            <a:pPr algn="just"/>
            <a:r>
              <a:rPr lang="en-GB" sz="2000" dirty="0" err="1" smtClean="0"/>
              <a:t>Atleast</a:t>
            </a:r>
            <a:r>
              <a:rPr lang="en-GB" sz="2000" dirty="0" smtClean="0"/>
              <a:t> 6 genes are involved :- four identified </a:t>
            </a:r>
            <a:r>
              <a:rPr lang="en-GB" sz="2000" dirty="0" err="1" smtClean="0"/>
              <a:t>e.g</a:t>
            </a:r>
            <a:r>
              <a:rPr lang="en-GB" sz="2000" dirty="0" smtClean="0"/>
              <a:t> ENG, ACVRL1, SMAD4, GDF2</a:t>
            </a:r>
          </a:p>
          <a:p>
            <a:pPr algn="just"/>
            <a:r>
              <a:rPr lang="en-GB" sz="2000" dirty="0" smtClean="0"/>
              <a:t>Two localized </a:t>
            </a:r>
            <a:r>
              <a:rPr lang="en-GB" sz="2000" dirty="0" err="1" smtClean="0"/>
              <a:t>e.g</a:t>
            </a:r>
            <a:r>
              <a:rPr lang="en-GB" sz="2000" dirty="0" smtClean="0"/>
              <a:t> HHT and HHT4.</a:t>
            </a:r>
          </a:p>
          <a:p>
            <a:pPr algn="just"/>
            <a:r>
              <a:rPr lang="en-GB" sz="2000" dirty="0" smtClean="0"/>
              <a:t>More than eighty percent of HHT have mutation in ENG, ACVRL1, SMAD4.</a:t>
            </a:r>
          </a:p>
          <a:p>
            <a:pPr algn="just"/>
            <a:r>
              <a:rPr lang="en-GB" sz="2000" dirty="0" smtClean="0"/>
              <a:t>These three genes encode component o4 TGF-B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CLINICAL FEATURES</a:t>
            </a:r>
            <a:endParaRPr lang="en-US" sz="4100" b="1" dirty="0"/>
          </a:p>
        </p:txBody>
      </p:sp>
      <p:pic>
        <p:nvPicPr>
          <p:cNvPr id="5" name="Content Placeholder 4" descr="thleaggeiektasia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562" y="2000240"/>
            <a:ext cx="4186238" cy="27904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881190"/>
            <a:ext cx="3900486" cy="304800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Diagnosis o4 HHT based on Curacao criteria.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CURACAO CRITERIA:-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It includes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err="1" smtClean="0"/>
              <a:t>Epistaxis</a:t>
            </a:r>
            <a:endParaRPr lang="en-GB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GB" sz="2000" dirty="0" err="1" smtClean="0"/>
              <a:t>Telengiectasis</a:t>
            </a:r>
            <a:endParaRPr lang="en-GB" sz="2000" dirty="0" smtClean="0"/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Visceral fast flow lesions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Family </a:t>
            </a:r>
            <a:r>
              <a:rPr lang="en-GB" sz="2000" dirty="0" smtClean="0"/>
              <a:t>history</a:t>
            </a:r>
            <a:endParaRPr lang="en-GB" sz="20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1472" y="2690815"/>
            <a:ext cx="8001056" cy="147637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Diagnosis is considered as </a:t>
            </a:r>
            <a:r>
              <a:rPr lang="en-GB" sz="2000" dirty="0" err="1" smtClean="0"/>
              <a:t>DEFiNITE</a:t>
            </a:r>
            <a:r>
              <a:rPr lang="en-GB" sz="2000" dirty="0" smtClean="0"/>
              <a:t> if three or more criteria are met,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POSSIBLE if two criteria are met and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UNLIKELY when only one criteria is </a:t>
            </a:r>
            <a:r>
              <a:rPr lang="en-GB" sz="2000" dirty="0" smtClean="0"/>
              <a:t>met</a:t>
            </a:r>
            <a:endParaRPr lang="en-US" sz="2000" dirty="0" smtClean="0"/>
          </a:p>
        </p:txBody>
      </p:sp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2437"/>
            <a:ext cx="8229600" cy="2093127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Contrast echocardiography is indicated.</a:t>
            </a:r>
          </a:p>
          <a:p>
            <a:pPr algn="just"/>
            <a:r>
              <a:rPr lang="en-GB" sz="2000" dirty="0" smtClean="0"/>
              <a:t>Cerebral MRI, </a:t>
            </a:r>
            <a:r>
              <a:rPr lang="en-GB" sz="2000" dirty="0" err="1" smtClean="0"/>
              <a:t>thorasic</a:t>
            </a:r>
            <a:r>
              <a:rPr lang="en-GB" sz="2000" dirty="0" smtClean="0"/>
              <a:t> CT scan and hepatic </a:t>
            </a:r>
            <a:r>
              <a:rPr lang="en-GB" sz="2000" dirty="0" err="1" smtClean="0"/>
              <a:t>doppler</a:t>
            </a:r>
            <a:r>
              <a:rPr lang="en-GB" sz="2000" dirty="0" smtClean="0"/>
              <a:t> ultrasound should be performed to screen for asymptomatic AVM in children and young adults, as they are at high risk of haemorrhage.</a:t>
            </a:r>
          </a:p>
          <a:p>
            <a:pPr algn="just"/>
            <a:r>
              <a:rPr lang="en-GB" sz="2000" dirty="0" smtClean="0"/>
              <a:t>Genetic consultation is needed to assess family history and to perform genetic testing.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800"/>
            <a:ext cx="8229600" cy="3280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000" dirty="0" smtClean="0"/>
              <a:t>Treatment is symptomatic and multidisciplinary.</a:t>
            </a:r>
          </a:p>
          <a:p>
            <a:pPr algn="just"/>
            <a:r>
              <a:rPr lang="en-GB" sz="2000" dirty="0" smtClean="0"/>
              <a:t>Regular follow up of </a:t>
            </a:r>
            <a:r>
              <a:rPr lang="en-GB" sz="2000" dirty="0" err="1" smtClean="0"/>
              <a:t>oximetry</a:t>
            </a:r>
            <a:r>
              <a:rPr lang="en-GB" sz="2000" dirty="0" smtClean="0"/>
              <a:t> and blood count for </a:t>
            </a:r>
            <a:r>
              <a:rPr lang="en-GB" sz="2000" dirty="0" err="1" smtClean="0"/>
              <a:t>anemia</a:t>
            </a:r>
            <a:r>
              <a:rPr lang="en-GB" sz="2000" dirty="0" smtClean="0"/>
              <a:t> </a:t>
            </a:r>
            <a:r>
              <a:rPr lang="en-GB" sz="2000" dirty="0" err="1" smtClean="0"/>
              <a:t>polycythemia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dirty="0" smtClean="0"/>
              <a:t>Iron supplementation and transfusion for anaemia.</a:t>
            </a:r>
          </a:p>
          <a:p>
            <a:pPr algn="just"/>
            <a:r>
              <a:rPr lang="en-GB" sz="2000" dirty="0" smtClean="0"/>
              <a:t>Nasal humidification, lubricants and haemostatic products for nasal </a:t>
            </a:r>
            <a:r>
              <a:rPr lang="en-GB" sz="2000" dirty="0" err="1" smtClean="0"/>
              <a:t>bleedig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dirty="0" smtClean="0"/>
              <a:t>Laser can be used for </a:t>
            </a:r>
            <a:r>
              <a:rPr lang="en-GB" sz="2000" dirty="0" err="1" smtClean="0"/>
              <a:t>cutaneous</a:t>
            </a:r>
            <a:r>
              <a:rPr lang="en-GB" sz="2000" dirty="0" smtClean="0"/>
              <a:t>, nasal or GIT </a:t>
            </a:r>
            <a:r>
              <a:rPr lang="en-GB" sz="2000" dirty="0" err="1" smtClean="0"/>
              <a:t>telengiectasias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dirty="0" err="1" smtClean="0"/>
              <a:t>Antiangiogenic</a:t>
            </a:r>
            <a:r>
              <a:rPr lang="en-GB" sz="2000" dirty="0" smtClean="0"/>
              <a:t> molecules such as thalidomide and </a:t>
            </a:r>
            <a:r>
              <a:rPr lang="en-GB" sz="2000" dirty="0" err="1" smtClean="0"/>
              <a:t>bevacizumab</a:t>
            </a:r>
            <a:r>
              <a:rPr lang="en-GB" sz="2000" dirty="0" smtClean="0"/>
              <a:t>, an anti </a:t>
            </a:r>
            <a:r>
              <a:rPr lang="en-GB" sz="2000" dirty="0" err="1" smtClean="0"/>
              <a:t>avascular</a:t>
            </a:r>
            <a:r>
              <a:rPr lang="en-GB" sz="2000" dirty="0" smtClean="0"/>
              <a:t> endothelial growth factor A are currently under treatment. </a:t>
            </a:r>
            <a:endParaRPr lang="en-US" sz="20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PTEN HAMARTOMA TUMOUR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650" y="2864643"/>
            <a:ext cx="7686700" cy="1128714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It is an </a:t>
            </a:r>
            <a:r>
              <a:rPr lang="en-GB" sz="2000" dirty="0" err="1" smtClean="0"/>
              <a:t>autosomal</a:t>
            </a:r>
            <a:r>
              <a:rPr lang="en-GB" sz="2000" dirty="0" smtClean="0"/>
              <a:t> dominant disorder that regroup patients with </a:t>
            </a:r>
            <a:r>
              <a:rPr lang="en-GB" sz="2000" dirty="0" err="1" smtClean="0"/>
              <a:t>bannayan</a:t>
            </a:r>
            <a:r>
              <a:rPr lang="en-GB" sz="2000" dirty="0" smtClean="0"/>
              <a:t>-Riley-</a:t>
            </a:r>
            <a:r>
              <a:rPr lang="en-GB" sz="2000" dirty="0" err="1" smtClean="0"/>
              <a:t>Ruvalcaba</a:t>
            </a:r>
            <a:r>
              <a:rPr lang="en-GB" sz="2000" dirty="0" smtClean="0"/>
              <a:t> syndrome BRRS and Cowden syndrome.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3908"/>
            <a:ext cx="8229600" cy="1450185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Heterozygous PTEN mutation is described in 6o% of BRRS and eighty one % of </a:t>
            </a:r>
            <a:r>
              <a:rPr lang="en-GB" sz="2000" dirty="0" err="1" smtClean="0"/>
              <a:t>cowden</a:t>
            </a:r>
            <a:r>
              <a:rPr lang="en-GB" sz="2000" dirty="0" smtClean="0"/>
              <a:t> syndrome patients.</a:t>
            </a:r>
          </a:p>
          <a:p>
            <a:pPr algn="just"/>
            <a:r>
              <a:rPr lang="en-GB" sz="2000" dirty="0" smtClean="0"/>
              <a:t>Most PTEN mutations cause premature termination </a:t>
            </a:r>
            <a:r>
              <a:rPr lang="en-GB" sz="2000" dirty="0" err="1" smtClean="0"/>
              <a:t>codons</a:t>
            </a:r>
            <a:r>
              <a:rPr lang="en-GB" sz="2000" dirty="0" smtClean="0"/>
              <a:t> suggest a loss of function effect and </a:t>
            </a:r>
            <a:r>
              <a:rPr lang="en-GB" sz="2000" dirty="0" err="1" smtClean="0"/>
              <a:t>haploinsuficiency</a:t>
            </a:r>
            <a:r>
              <a:rPr lang="en-GB" sz="2000" dirty="0" smtClean="0"/>
              <a:t>.  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CLINICAL FEATURES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2238380"/>
            <a:ext cx="4114800" cy="211931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Eighty six % have fast-flowing vascular anomalies.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err="1" smtClean="0"/>
              <a:t>Extracranial</a:t>
            </a:r>
            <a:r>
              <a:rPr lang="en-GB" sz="2000" dirty="0" smtClean="0"/>
              <a:t> features are in ectopic at, disrupted architecture, severe and prolonged enlargement o4 the affected muscle</a:t>
            </a:r>
            <a:r>
              <a:rPr lang="en-GB" sz="2000" dirty="0" smtClean="0"/>
              <a:t>.</a:t>
            </a:r>
            <a:endParaRPr lang="en-GB" sz="20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8760" b="52183"/>
          <a:stretch>
            <a:fillRect/>
          </a:stretch>
        </p:blipFill>
        <p:spPr bwMode="auto">
          <a:xfrm>
            <a:off x="4813974" y="1643050"/>
            <a:ext cx="39508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0055" y="2047872"/>
            <a:ext cx="8043890" cy="276225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BRRS is characterized by </a:t>
            </a:r>
            <a:r>
              <a:rPr lang="en-GB" sz="2000" dirty="0" err="1" smtClean="0"/>
              <a:t>macroceohaly</a:t>
            </a:r>
            <a:r>
              <a:rPr lang="en-GB" sz="2000" dirty="0" smtClean="0"/>
              <a:t>, developmental delay, </a:t>
            </a:r>
            <a:r>
              <a:rPr lang="en-GB" sz="2000" dirty="0" err="1" smtClean="0"/>
              <a:t>hamartomatous</a:t>
            </a:r>
            <a:r>
              <a:rPr lang="en-GB" sz="2000" dirty="0" smtClean="0"/>
              <a:t> intestinal </a:t>
            </a:r>
            <a:r>
              <a:rPr lang="en-GB" sz="2000" dirty="0" err="1" smtClean="0"/>
              <a:t>polyposis</a:t>
            </a:r>
            <a:r>
              <a:rPr lang="en-GB" sz="2000" dirty="0" smtClean="0"/>
              <a:t>, </a:t>
            </a:r>
            <a:r>
              <a:rPr lang="en-GB" sz="2000" dirty="0" err="1" smtClean="0"/>
              <a:t>lipoma</a:t>
            </a:r>
            <a:r>
              <a:rPr lang="en-GB" sz="2000" dirty="0" smtClean="0"/>
              <a:t> and pigmented </a:t>
            </a:r>
            <a:r>
              <a:rPr lang="en-GB" sz="2000" dirty="0" err="1" smtClean="0"/>
              <a:t>macule</a:t>
            </a:r>
            <a:r>
              <a:rPr lang="en-GB" sz="2000" dirty="0" smtClean="0"/>
              <a:t> of </a:t>
            </a:r>
            <a:r>
              <a:rPr lang="en-GB" sz="2000" dirty="0" err="1" smtClean="0"/>
              <a:t>glans</a:t>
            </a:r>
            <a:r>
              <a:rPr lang="en-GB" sz="2000" dirty="0" smtClean="0"/>
              <a:t> penis 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Cowden syndrome is characterized by </a:t>
            </a:r>
            <a:r>
              <a:rPr lang="en-GB" sz="2000" dirty="0" err="1" smtClean="0"/>
              <a:t>macrocephaly</a:t>
            </a:r>
            <a:r>
              <a:rPr lang="en-GB" sz="2000" dirty="0" smtClean="0"/>
              <a:t>, multiple </a:t>
            </a:r>
            <a:r>
              <a:rPr lang="en-GB" sz="2000" dirty="0" err="1" smtClean="0"/>
              <a:t>hamartomas</a:t>
            </a:r>
            <a:r>
              <a:rPr lang="en-GB" sz="2000" dirty="0" smtClean="0"/>
              <a:t>, increase risk for </a:t>
            </a:r>
            <a:r>
              <a:rPr lang="en-GB" sz="2000" dirty="0" err="1" smtClean="0"/>
              <a:t>beningn</a:t>
            </a:r>
            <a:r>
              <a:rPr lang="en-GB" sz="2000" dirty="0" smtClean="0"/>
              <a:t> and malignant tumours such as thyroid, breast and endometrial cancer and </a:t>
            </a:r>
            <a:r>
              <a:rPr lang="en-GB" sz="2000" dirty="0" err="1" smtClean="0"/>
              <a:t>mucocutaneous</a:t>
            </a:r>
            <a:r>
              <a:rPr lang="en-GB" sz="2000" dirty="0" smtClean="0"/>
              <a:t> lesions </a:t>
            </a:r>
            <a:r>
              <a:rPr lang="en-GB" sz="2000" dirty="0" err="1" smtClean="0"/>
              <a:t>e.g</a:t>
            </a:r>
            <a:r>
              <a:rPr lang="en-GB" sz="2000" dirty="0" smtClean="0"/>
              <a:t> </a:t>
            </a:r>
            <a:r>
              <a:rPr lang="en-GB" sz="2000" dirty="0" err="1" smtClean="0"/>
              <a:t>trichilemmomas</a:t>
            </a:r>
            <a:r>
              <a:rPr lang="en-GB" sz="2000" dirty="0" smtClean="0"/>
              <a:t>, </a:t>
            </a:r>
            <a:r>
              <a:rPr lang="en-GB" sz="2000" dirty="0" err="1" smtClean="0"/>
              <a:t>acral</a:t>
            </a:r>
            <a:r>
              <a:rPr lang="en-GB" sz="2000" dirty="0" smtClean="0"/>
              <a:t> </a:t>
            </a:r>
            <a:r>
              <a:rPr lang="en-GB" sz="2000" dirty="0" err="1" smtClean="0"/>
              <a:t>keratosis</a:t>
            </a:r>
            <a:r>
              <a:rPr lang="en-GB" sz="2000" dirty="0" smtClean="0"/>
              <a:t>, </a:t>
            </a:r>
            <a:r>
              <a:rPr lang="en-GB" sz="2000" dirty="0" err="1" smtClean="0"/>
              <a:t>papilomatous</a:t>
            </a:r>
            <a:r>
              <a:rPr lang="en-GB" sz="2000" dirty="0" smtClean="0"/>
              <a:t> </a:t>
            </a:r>
            <a:r>
              <a:rPr lang="en-GB" sz="2000" dirty="0" err="1" smtClean="0"/>
              <a:t>lession</a:t>
            </a:r>
            <a:r>
              <a:rPr lang="en-GB" sz="20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Both are part of phenotypic spectrum o4 PHTS</a:t>
            </a:r>
            <a:r>
              <a:rPr lang="en-GB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en-GB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513" y="2841424"/>
            <a:ext cx="5214974" cy="1175153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Most common vascular malformation.</a:t>
            </a:r>
          </a:p>
          <a:p>
            <a:pPr algn="just"/>
            <a:r>
              <a:rPr lang="en-GB" sz="2000" dirty="0" smtClean="0"/>
              <a:t>3 of 1OOO newborns.</a:t>
            </a:r>
          </a:p>
          <a:p>
            <a:pPr algn="just"/>
            <a:r>
              <a:rPr lang="en-GB" sz="2000" dirty="0" smtClean="0"/>
              <a:t>Have equal sex distribution</a:t>
            </a:r>
            <a:r>
              <a:rPr lang="en-GB" sz="2000" dirty="0" smtClean="0"/>
              <a:t>.</a:t>
            </a:r>
            <a:endParaRPr lang="en-GB" sz="20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815"/>
            <a:ext cx="8229600" cy="2900370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Measurement of head circum4erence </a:t>
            </a:r>
          </a:p>
          <a:p>
            <a:pPr algn="just"/>
            <a:r>
              <a:rPr lang="en-GB" sz="2000" dirty="0" smtClean="0"/>
              <a:t>Family history of the disease </a:t>
            </a:r>
          </a:p>
          <a:p>
            <a:pPr algn="just"/>
            <a:r>
              <a:rPr lang="en-GB" sz="2000" dirty="0" smtClean="0"/>
              <a:t>Ultrasound of thyroid and breast to rule out malignancy.</a:t>
            </a:r>
          </a:p>
          <a:p>
            <a:pPr algn="just"/>
            <a:r>
              <a:rPr lang="en-GB" sz="2000" dirty="0" smtClean="0"/>
              <a:t>Yearly breast mammography of women more than thirty years </a:t>
            </a:r>
          </a:p>
          <a:p>
            <a:pPr algn="just"/>
            <a:r>
              <a:rPr lang="en-GB" sz="2000" dirty="0" smtClean="0"/>
              <a:t>Colonoscopy or colorectal cancer </a:t>
            </a:r>
            <a:r>
              <a:rPr lang="en-GB" sz="2000" dirty="0" err="1" smtClean="0"/>
              <a:t>survillence</a:t>
            </a:r>
            <a:r>
              <a:rPr lang="en-GB" sz="2000" dirty="0" smtClean="0"/>
              <a:t> started at age thirty five years</a:t>
            </a:r>
          </a:p>
          <a:p>
            <a:pPr algn="just"/>
            <a:r>
              <a:rPr lang="en-GB" sz="2000" dirty="0" smtClean="0"/>
              <a:t>Radiological investigations of vascular lesion include </a:t>
            </a:r>
            <a:r>
              <a:rPr lang="en-GB" sz="2000" dirty="0" err="1" smtClean="0"/>
              <a:t>doppler</a:t>
            </a:r>
            <a:r>
              <a:rPr lang="en-GB" sz="2000" dirty="0" smtClean="0"/>
              <a:t> ultrasound, T2-Weighted MRI and MRA. 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1734"/>
            <a:ext cx="8229600" cy="1914532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Or symptomatic </a:t>
            </a:r>
            <a:r>
              <a:rPr lang="en-GB" sz="2000" dirty="0" err="1" smtClean="0"/>
              <a:t>papillomatous</a:t>
            </a:r>
            <a:r>
              <a:rPr lang="en-GB" sz="2000" dirty="0" smtClean="0"/>
              <a:t> papules topical agents are used like </a:t>
            </a:r>
            <a:r>
              <a:rPr lang="en-GB" sz="2000" dirty="0" err="1" smtClean="0"/>
              <a:t>curretage</a:t>
            </a:r>
            <a:r>
              <a:rPr lang="en-GB" sz="2000" dirty="0" smtClean="0"/>
              <a:t>, cryosurgery, laser or surgery.</a:t>
            </a:r>
          </a:p>
          <a:p>
            <a:pPr algn="just"/>
            <a:r>
              <a:rPr lang="en-GB" sz="2000" dirty="0" smtClean="0"/>
              <a:t>Treatment o4 4ast-4low lesions is similar to that o4 sporadic AVM.</a:t>
            </a:r>
          </a:p>
          <a:p>
            <a:pPr algn="just"/>
            <a:r>
              <a:rPr lang="en-GB" sz="2000" dirty="0" err="1" smtClean="0"/>
              <a:t>Rapamycin</a:t>
            </a:r>
            <a:r>
              <a:rPr lang="en-GB" sz="2000" dirty="0" smtClean="0"/>
              <a:t> seems e44ective in clinical trials</a:t>
            </a:r>
          </a:p>
          <a:p>
            <a:pPr algn="just"/>
            <a:r>
              <a:rPr lang="en-GB" sz="2000" dirty="0" smtClean="0"/>
              <a:t>Genetic </a:t>
            </a:r>
            <a:r>
              <a:rPr lang="en-GB" sz="2000" dirty="0" err="1" smtClean="0"/>
              <a:t>councelling</a:t>
            </a:r>
            <a:r>
              <a:rPr lang="en-GB" sz="2000" dirty="0" smtClean="0"/>
              <a:t> is needed.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928802"/>
            <a:ext cx="7772400" cy="1143000"/>
          </a:xfrm>
        </p:spPr>
        <p:txBody>
          <a:bodyPr/>
          <a:lstStyle/>
          <a:p>
            <a:r>
              <a:rPr lang="en-GB" dirty="0" smtClean="0"/>
              <a:t>VENOUS DISORDERS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VENOUS MALORMATIONS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3875"/>
            <a:ext cx="8229600" cy="1950251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Also called as venous </a:t>
            </a:r>
            <a:r>
              <a:rPr lang="en-GB" sz="2000" dirty="0" err="1" smtClean="0"/>
              <a:t>angiomas</a:t>
            </a:r>
            <a:r>
              <a:rPr lang="en-GB" sz="2000" dirty="0" smtClean="0"/>
              <a:t> or </a:t>
            </a:r>
            <a:r>
              <a:rPr lang="en-GB" sz="2000" dirty="0" err="1" smtClean="0"/>
              <a:t>cavernomas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dirty="0" smtClean="0"/>
              <a:t>Venous malformations are sporadic vascular lesions.</a:t>
            </a:r>
          </a:p>
          <a:p>
            <a:pPr algn="just"/>
            <a:r>
              <a:rPr lang="en-GB" sz="2000" dirty="0" smtClean="0"/>
              <a:t>Characterized by localized light-to-dark blue lumps consisting o4 malformed veins.</a:t>
            </a:r>
          </a:p>
          <a:p>
            <a:pPr algn="just"/>
            <a:r>
              <a:rPr lang="en-GB" sz="2000" dirty="0" smtClean="0"/>
              <a:t>Can be emptied by compression or upright position.</a:t>
            </a:r>
          </a:p>
        </p:txBody>
      </p:sp>
    </p:spTree>
  </p:cSld>
  <p:clrMapOvr>
    <a:masterClrMapping/>
  </p:clrMapOvr>
  <p:transition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ASSOCIATED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1691"/>
            <a:ext cx="8229600" cy="261461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Elevated d-</a:t>
            </a:r>
            <a:r>
              <a:rPr lang="en-GB" sz="2000" dirty="0" err="1" smtClean="0"/>
              <a:t>dimer</a:t>
            </a:r>
            <a:r>
              <a:rPr lang="en-GB" sz="2000" dirty="0" smtClean="0"/>
              <a:t> level suggest </a:t>
            </a:r>
            <a:r>
              <a:rPr lang="en-GB" sz="2000" dirty="0" err="1" smtClean="0"/>
              <a:t>fibrinolysis</a:t>
            </a:r>
            <a:endParaRPr lang="en-GB" sz="2000" dirty="0" smtClean="0"/>
          </a:p>
          <a:p>
            <a:r>
              <a:rPr lang="en-GB" sz="2000" dirty="0" smtClean="0"/>
              <a:t>Most sporadic VMs have LIC.</a:t>
            </a:r>
          </a:p>
          <a:p>
            <a:r>
              <a:rPr lang="en-GB" sz="2000" dirty="0" smtClean="0"/>
              <a:t>In 25% patient with LIC , d-</a:t>
            </a:r>
            <a:r>
              <a:rPr lang="en-GB" sz="2000" dirty="0" err="1" smtClean="0"/>
              <a:t>dimer</a:t>
            </a:r>
            <a:r>
              <a:rPr lang="en-GB" sz="2000" dirty="0" smtClean="0"/>
              <a:t> levels are very high over twice the normal range</a:t>
            </a:r>
          </a:p>
          <a:p>
            <a:r>
              <a:rPr lang="en-GB" sz="2000" dirty="0" smtClean="0"/>
              <a:t>4o% have </a:t>
            </a:r>
            <a:r>
              <a:rPr lang="en-GB" sz="2000" dirty="0" err="1" smtClean="0"/>
              <a:t>concomittent</a:t>
            </a:r>
            <a:r>
              <a:rPr lang="en-GB" sz="2000" dirty="0" smtClean="0"/>
              <a:t> low fibrinogen </a:t>
            </a:r>
            <a:r>
              <a:rPr lang="en-GB" sz="2000" dirty="0" err="1" smtClean="0"/>
              <a:t>level,hence</a:t>
            </a:r>
            <a:r>
              <a:rPr lang="en-GB" sz="2000" dirty="0" smtClean="0"/>
              <a:t> associated with high risk of DIC </a:t>
            </a:r>
          </a:p>
          <a:p>
            <a:r>
              <a:rPr lang="en-GB" sz="2000" dirty="0" smtClean="0"/>
              <a:t>LIC has 96% specificity or venous malformation</a:t>
            </a:r>
            <a:r>
              <a:rPr lang="en-GB" sz="2000" dirty="0" smtClean="0"/>
              <a:t>.</a:t>
            </a:r>
            <a:endParaRPr lang="en-GB" sz="2000" dirty="0" smtClean="0"/>
          </a:p>
        </p:txBody>
      </p:sp>
    </p:spTree>
  </p:cSld>
  <p:clrMapOvr>
    <a:masterClrMapping/>
  </p:clrMapOvr>
  <p:transition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1790"/>
            <a:ext cx="8229600" cy="1114420"/>
          </a:xfrm>
        </p:spPr>
        <p:txBody>
          <a:bodyPr>
            <a:normAutofit/>
          </a:bodyPr>
          <a:lstStyle/>
          <a:p>
            <a:pPr algn="just"/>
            <a:r>
              <a:rPr lang="en-GB" sz="2000" dirty="0" err="1" smtClean="0"/>
              <a:t>Histologically</a:t>
            </a:r>
            <a:r>
              <a:rPr lang="en-GB" sz="2000" dirty="0" smtClean="0"/>
              <a:t> there is enlarged, </a:t>
            </a:r>
            <a:r>
              <a:rPr lang="en-GB" sz="2000" dirty="0" err="1" smtClean="0"/>
              <a:t>convulated</a:t>
            </a:r>
            <a:r>
              <a:rPr lang="en-GB" sz="2000" dirty="0" smtClean="0"/>
              <a:t> venous channel lined by a single flattened layer of endothelial cells surrounded by irregularly distributed smooth muscle cells.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2286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dirty="0" smtClean="0"/>
              <a:t>    </a:t>
            </a:r>
            <a:r>
              <a:rPr lang="en-GB" sz="2000" dirty="0" smtClean="0"/>
              <a:t>Somatic mutation in TEK encoding the endothelial cell tyrosine </a:t>
            </a:r>
            <a:r>
              <a:rPr lang="en-GB" sz="2000" dirty="0" err="1" smtClean="0"/>
              <a:t>kinase</a:t>
            </a:r>
            <a:r>
              <a:rPr lang="en-GB" sz="2000" dirty="0" smtClean="0"/>
              <a:t> receptor TIE2 present in above 5o% of VMs.</a:t>
            </a:r>
          </a:p>
          <a:p>
            <a:pPr algn="just">
              <a:buNone/>
            </a:pPr>
            <a:endParaRPr lang="en-GB" sz="2000" dirty="0" smtClean="0"/>
          </a:p>
          <a:p>
            <a:pPr algn="just">
              <a:buNone/>
            </a:pPr>
            <a:r>
              <a:rPr lang="en-GB" sz="2000" dirty="0" smtClean="0"/>
              <a:t>    It causes strong </a:t>
            </a:r>
            <a:r>
              <a:rPr lang="en-GB" sz="2000" dirty="0" err="1" smtClean="0"/>
              <a:t>hyperphosphorylation</a:t>
            </a:r>
            <a:r>
              <a:rPr lang="en-GB" sz="2000" dirty="0" smtClean="0"/>
              <a:t> of TIE2</a:t>
            </a:r>
          </a:p>
          <a:p>
            <a:pPr algn="just">
              <a:buNone/>
            </a:pPr>
            <a:r>
              <a:rPr lang="en-GB" sz="2000" dirty="0" smtClean="0"/>
              <a:t>    This </a:t>
            </a:r>
            <a:r>
              <a:rPr lang="en-GB" sz="2000" dirty="0" err="1" smtClean="0"/>
              <a:t>hyperphosphorylated</a:t>
            </a:r>
            <a:r>
              <a:rPr lang="en-GB" sz="2000" dirty="0" smtClean="0"/>
              <a:t> TIE2 activates the PIK-&gt;AKT-&gt;OXOL signalling  pathway leading to decrease PDGF-B. 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162050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CLINICAL FEATURE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2024066"/>
            <a:ext cx="4686304" cy="290513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Venous malformations are mainly solitary but less than 1%are multifocal.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They vary from small blebs to large bluish lesions.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Non-tender unless thrombosis occur.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No thrill or bruit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Malformation is not warmer than non-</a:t>
            </a:r>
            <a:r>
              <a:rPr lang="en-GB" sz="2000" dirty="0" err="1" smtClean="0"/>
              <a:t>lesional</a:t>
            </a:r>
            <a:r>
              <a:rPr lang="en-GB" sz="2000" dirty="0" smtClean="0"/>
              <a:t> areas</a:t>
            </a:r>
            <a:r>
              <a:rPr lang="en-GB" sz="2000" dirty="0" smtClean="0"/>
              <a:t>.</a:t>
            </a:r>
            <a:endParaRPr lang="en-GB" sz="20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5099" b="31435"/>
          <a:stretch>
            <a:fillRect/>
          </a:stretch>
        </p:blipFill>
        <p:spPr bwMode="auto">
          <a:xfrm>
            <a:off x="5509999" y="1643050"/>
            <a:ext cx="263390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655095"/>
            <a:ext cx="7972452" cy="154781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VMs can affect skin, mucosa, muscles, joints, nerves, bones and internal organs.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err="1" smtClean="0"/>
              <a:t>Intrabuccal</a:t>
            </a:r>
            <a:r>
              <a:rPr lang="en-GB" sz="2000" dirty="0" smtClean="0"/>
              <a:t> malformations are associated with sleep apnoea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Migraine is common if VMs located in temporal muscle. </a:t>
            </a:r>
            <a:endParaRPr lang="en-US" sz="2000" dirty="0" smtClean="0"/>
          </a:p>
        </p:txBody>
      </p:sp>
    </p:spTree>
  </p:cSld>
  <p:clrMapOvr>
    <a:masterClrMapping/>
  </p:clrMapOvr>
  <p:transition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COMPLICATIONS AND CO-MORBIDITIES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2503"/>
            <a:ext cx="8229600" cy="1092995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Pulmonary </a:t>
            </a:r>
            <a:r>
              <a:rPr lang="en-GB" sz="2000" dirty="0" err="1" smtClean="0"/>
              <a:t>thromboembolism</a:t>
            </a:r>
            <a:r>
              <a:rPr lang="en-GB" sz="2000" dirty="0" smtClean="0"/>
              <a:t> with or without pulmonary arterial hypertension seen in patient with extensive VMs of extremities with LIC.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381"/>
            <a:ext cx="8229600" cy="2893239"/>
          </a:xfrm>
        </p:spPr>
        <p:txBody>
          <a:bodyPr>
            <a:noAutofit/>
          </a:bodyPr>
          <a:lstStyle/>
          <a:p>
            <a:r>
              <a:rPr lang="en-GB" sz="2000" dirty="0" smtClean="0"/>
              <a:t>Characterized by dilatation of normal numbers of capillaries of papillary or upper reticular dermis combined with areas of increased number of normal-looking capillaries. </a:t>
            </a:r>
          </a:p>
          <a:p>
            <a:r>
              <a:rPr lang="en-GB" sz="2000" dirty="0" smtClean="0"/>
              <a:t>flat endothelial cells.</a:t>
            </a:r>
          </a:p>
          <a:p>
            <a:r>
              <a:rPr lang="en-GB" sz="2000" dirty="0" err="1" smtClean="0"/>
              <a:t>Immunohistochemistry</a:t>
            </a:r>
            <a:r>
              <a:rPr lang="en-GB" sz="2000" dirty="0" smtClean="0"/>
              <a:t> shows normal factor vii, </a:t>
            </a:r>
            <a:r>
              <a:rPr lang="en-GB" sz="2000" dirty="0" err="1" smtClean="0"/>
              <a:t>fibronectin</a:t>
            </a:r>
            <a:r>
              <a:rPr lang="en-GB" sz="2000" dirty="0" smtClean="0"/>
              <a:t> and basement membrane </a:t>
            </a:r>
            <a:r>
              <a:rPr lang="en-GB" sz="2000" dirty="0" err="1" smtClean="0"/>
              <a:t>protien</a:t>
            </a:r>
            <a:r>
              <a:rPr lang="en-GB" sz="2000" dirty="0" smtClean="0"/>
              <a:t> .</a:t>
            </a:r>
          </a:p>
          <a:p>
            <a:r>
              <a:rPr lang="en-GB" sz="2000" dirty="0" smtClean="0"/>
              <a:t>S1OO staining shows abnormal </a:t>
            </a:r>
            <a:r>
              <a:rPr lang="en-GB" sz="2000" dirty="0" err="1" smtClean="0"/>
              <a:t>innervation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Somatic activating change found in GNAQ gene.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DISEASE COURSE AND PROGNOSIS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1032"/>
            <a:ext cx="8229600" cy="1735937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VMs grow proportionately with the individual.</a:t>
            </a:r>
          </a:p>
          <a:p>
            <a:pPr algn="just"/>
            <a:r>
              <a:rPr lang="en-GB" sz="2000" dirty="0" smtClean="0"/>
              <a:t>Never regress spontaneously.</a:t>
            </a:r>
          </a:p>
          <a:p>
            <a:pPr algn="just"/>
            <a:r>
              <a:rPr lang="en-GB" sz="2000" dirty="0" smtClean="0"/>
              <a:t>Initially asymptomatic lesion often become </a:t>
            </a:r>
            <a:r>
              <a:rPr lang="en-GB" sz="2000" dirty="0" err="1" smtClean="0"/>
              <a:t>painfull</a:t>
            </a:r>
            <a:r>
              <a:rPr lang="en-GB" sz="2000" dirty="0" smtClean="0"/>
              <a:t> at puberty.</a:t>
            </a:r>
          </a:p>
          <a:p>
            <a:pPr algn="just"/>
            <a:r>
              <a:rPr lang="en-GB" sz="2000" dirty="0" smtClean="0"/>
              <a:t>They can be </a:t>
            </a:r>
            <a:r>
              <a:rPr lang="en-GB" sz="2000" dirty="0" err="1" smtClean="0"/>
              <a:t>lfie</a:t>
            </a:r>
            <a:r>
              <a:rPr lang="en-GB" sz="2000" dirty="0" smtClean="0"/>
              <a:t> threatening.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38833"/>
            <a:ext cx="8229600" cy="2780334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Doppler ultrasound is best examination to confirm the vascular nature of the lesion </a:t>
            </a:r>
            <a:r>
              <a:rPr lang="en-GB" sz="2000" dirty="0" err="1" smtClean="0"/>
              <a:t>e.g</a:t>
            </a:r>
            <a:r>
              <a:rPr lang="en-GB" sz="2000" dirty="0" smtClean="0"/>
              <a:t> slow flow and to </a:t>
            </a:r>
            <a:r>
              <a:rPr lang="en-GB" sz="2000" dirty="0" err="1" smtClean="0"/>
              <a:t>identiy</a:t>
            </a:r>
            <a:r>
              <a:rPr lang="en-GB" sz="2000" dirty="0" smtClean="0"/>
              <a:t> anatomy of the draining vessels.</a:t>
            </a:r>
          </a:p>
          <a:p>
            <a:pPr algn="just"/>
            <a:r>
              <a:rPr lang="en-GB" sz="2000" dirty="0" smtClean="0"/>
              <a:t>MRI with spin-echo T1 and  T2- weighted and at saturation sequences depict the anatomical relationship between vascular lesion and adjacent structure.</a:t>
            </a:r>
          </a:p>
          <a:p>
            <a:pPr algn="just"/>
            <a:r>
              <a:rPr lang="en-GB" sz="2000" dirty="0" smtClean="0"/>
              <a:t>Blood test needed to identify the associated coagulation abnormalities. 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801"/>
            <a:ext cx="8229600" cy="3140398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Compression garment is used for symptomatic and extensive VMs of extremities to reduce pain and thrombosis.</a:t>
            </a:r>
          </a:p>
          <a:p>
            <a:pPr algn="just"/>
            <a:r>
              <a:rPr lang="en-GB" sz="2000" dirty="0" smtClean="0"/>
              <a:t>Aspirin help in children with painful VMs and elevated d-</a:t>
            </a:r>
            <a:r>
              <a:rPr lang="en-GB" sz="2000" dirty="0" err="1" smtClean="0"/>
              <a:t>dimer</a:t>
            </a:r>
            <a:r>
              <a:rPr lang="en-GB" sz="2000" dirty="0" smtClean="0"/>
              <a:t> level,</a:t>
            </a:r>
          </a:p>
          <a:p>
            <a:pPr algn="just"/>
            <a:r>
              <a:rPr lang="en-GB" sz="2000" dirty="0" smtClean="0"/>
              <a:t>LMWH 1OO anti-</a:t>
            </a:r>
            <a:r>
              <a:rPr lang="en-GB" sz="2000" dirty="0" err="1" smtClean="0"/>
              <a:t>Xa</a:t>
            </a:r>
            <a:r>
              <a:rPr lang="en-GB" sz="2000" dirty="0" smtClean="0"/>
              <a:t>/kg/day is used to relieve pain associated with elevated d-</a:t>
            </a:r>
            <a:r>
              <a:rPr lang="en-GB" sz="2000" dirty="0" err="1" smtClean="0"/>
              <a:t>dimer</a:t>
            </a:r>
            <a:r>
              <a:rPr lang="en-GB" sz="2000" dirty="0" smtClean="0"/>
              <a:t> levels and to prevent bleeding during a surgical procedure.</a:t>
            </a:r>
          </a:p>
          <a:p>
            <a:pPr algn="just"/>
            <a:r>
              <a:rPr lang="en-GB" sz="2000" dirty="0" err="1" smtClean="0"/>
              <a:t>Sclerotherapy</a:t>
            </a:r>
            <a:r>
              <a:rPr lang="en-GB" sz="2000" dirty="0" smtClean="0"/>
              <a:t> followed by surgical resection is the treatment of choice.</a:t>
            </a:r>
          </a:p>
        </p:txBody>
      </p:sp>
    </p:spTree>
  </p:cSld>
  <p:clrMapOvr>
    <a:masterClrMapping/>
  </p:clrMapOvr>
  <p:transition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5257"/>
            <a:ext cx="8229600" cy="2607487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Pulsed dye laser or </a:t>
            </a:r>
            <a:r>
              <a:rPr lang="en-GB" sz="2000" dirty="0" err="1" smtClean="0"/>
              <a:t>yag</a:t>
            </a:r>
            <a:r>
              <a:rPr lang="en-GB" sz="2000" dirty="0" smtClean="0"/>
              <a:t> laser can be efficient for small superficial lesion.</a:t>
            </a:r>
          </a:p>
          <a:p>
            <a:pPr algn="just"/>
            <a:r>
              <a:rPr lang="en-GB" sz="2000" dirty="0" smtClean="0"/>
              <a:t>Well localized VMs can be surgically </a:t>
            </a:r>
            <a:r>
              <a:rPr lang="en-GB" sz="2000" dirty="0" err="1" smtClean="0"/>
              <a:t>resected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dirty="0" smtClean="0"/>
              <a:t>Extensive VMs should undergo several session of </a:t>
            </a:r>
            <a:r>
              <a:rPr lang="en-GB" sz="2000" dirty="0" err="1" smtClean="0"/>
              <a:t>sclerotherapy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dirty="0" err="1" smtClean="0"/>
              <a:t>Sclerosing</a:t>
            </a:r>
            <a:r>
              <a:rPr lang="en-GB" sz="2000" dirty="0" smtClean="0"/>
              <a:t> agents include detergents </a:t>
            </a:r>
            <a:r>
              <a:rPr lang="en-GB" sz="2000" dirty="0" err="1" smtClean="0"/>
              <a:t>e.g</a:t>
            </a:r>
            <a:r>
              <a:rPr lang="en-GB" sz="2000" dirty="0" smtClean="0"/>
              <a:t> sodium </a:t>
            </a:r>
            <a:r>
              <a:rPr lang="en-GB" sz="2000" dirty="0" err="1" smtClean="0"/>
              <a:t>tetradecyl</a:t>
            </a:r>
            <a:r>
              <a:rPr lang="en-GB" sz="2000" dirty="0" smtClean="0"/>
              <a:t> sulphate, </a:t>
            </a:r>
            <a:r>
              <a:rPr lang="en-GB" sz="2000" dirty="0" err="1" smtClean="0"/>
              <a:t>polidocanol</a:t>
            </a:r>
            <a:r>
              <a:rPr lang="en-GB" sz="2000" dirty="0" smtClean="0"/>
              <a:t> and </a:t>
            </a:r>
            <a:r>
              <a:rPr lang="en-GB" sz="2000" dirty="0" err="1" smtClean="0"/>
              <a:t>microfoam</a:t>
            </a:r>
            <a:r>
              <a:rPr lang="en-GB" sz="2000" dirty="0" smtClean="0"/>
              <a:t>, </a:t>
            </a:r>
            <a:r>
              <a:rPr lang="en-GB" sz="2000" dirty="0" err="1" smtClean="0"/>
              <a:t>bleomycin</a:t>
            </a:r>
            <a:r>
              <a:rPr lang="en-GB" sz="2000" dirty="0" smtClean="0"/>
              <a:t>, and radio-opaque </a:t>
            </a:r>
            <a:r>
              <a:rPr lang="en-GB" sz="2000" dirty="0" err="1" smtClean="0"/>
              <a:t>ethylcellulose</a:t>
            </a:r>
            <a:r>
              <a:rPr lang="en-GB" sz="2000" dirty="0" smtClean="0"/>
              <a:t> ethanol,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562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en-GB" sz="4100" b="1" dirty="0" smtClean="0"/>
              <a:t>BLUE RUBBER BLEB NAEVUS SYNDROME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1827233"/>
            <a:ext cx="3400420" cy="4602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000" dirty="0" smtClean="0"/>
              <a:t>Also called as BEAN SYNDROME</a:t>
            </a:r>
          </a:p>
          <a:p>
            <a:pPr algn="just"/>
            <a:r>
              <a:rPr lang="en-GB" sz="2000" dirty="0" smtClean="0"/>
              <a:t>Blue rubber bleb </a:t>
            </a:r>
            <a:r>
              <a:rPr lang="en-GB" sz="2000" dirty="0" err="1" smtClean="0"/>
              <a:t>naevus</a:t>
            </a:r>
            <a:r>
              <a:rPr lang="en-GB" sz="2000" dirty="0" smtClean="0"/>
              <a:t> syndrome is a rare, sporadic, congenital, slow-flow vascular anomaly.</a:t>
            </a:r>
          </a:p>
          <a:p>
            <a:pPr algn="just"/>
            <a:r>
              <a:rPr lang="en-GB" sz="2000" dirty="0" smtClean="0"/>
              <a:t>Characterized by numerous widely distributed, </a:t>
            </a:r>
            <a:r>
              <a:rPr lang="en-GB" sz="2000" dirty="0" err="1" smtClean="0"/>
              <a:t>cutaneous</a:t>
            </a:r>
            <a:r>
              <a:rPr lang="en-GB" sz="2000" dirty="0" smtClean="0"/>
              <a:t> and internal VMs.</a:t>
            </a:r>
          </a:p>
          <a:p>
            <a:pPr algn="just"/>
            <a:r>
              <a:rPr lang="en-GB" sz="2000" dirty="0" err="1" smtClean="0"/>
              <a:t>Pathognomic</a:t>
            </a:r>
            <a:r>
              <a:rPr lang="en-GB" sz="2000" dirty="0" smtClean="0"/>
              <a:t> are small, rubbery, dark bluish, </a:t>
            </a:r>
            <a:r>
              <a:rPr lang="en-GB" sz="2000" dirty="0" err="1" smtClean="0"/>
              <a:t>palmoplanter</a:t>
            </a:r>
            <a:r>
              <a:rPr lang="en-GB" sz="2000" dirty="0" smtClean="0"/>
              <a:t> lesions and gastrointestinal VMs.</a:t>
            </a:r>
          </a:p>
          <a:p>
            <a:pPr algn="just"/>
            <a:r>
              <a:rPr lang="en-GB" sz="2000" dirty="0" smtClean="0"/>
              <a:t>BRBN syndrome is associated with LIC.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3878" b="74153"/>
          <a:stretch>
            <a:fillRect/>
          </a:stretch>
        </p:blipFill>
        <p:spPr bwMode="auto">
          <a:xfrm>
            <a:off x="4082288" y="2428868"/>
            <a:ext cx="46824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6048"/>
            <a:ext cx="8229600" cy="1485904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Like VM and VMCM , BRBN syndrome is caused by activating TEK mutations.</a:t>
            </a:r>
          </a:p>
          <a:p>
            <a:pPr algn="just"/>
            <a:r>
              <a:rPr lang="en-GB" sz="2000" dirty="0" smtClean="0"/>
              <a:t>These are somatic double mutations in </a:t>
            </a:r>
            <a:r>
              <a:rPr lang="en-GB" sz="2000" dirty="0" err="1" smtClean="0"/>
              <a:t>cis</a:t>
            </a:r>
            <a:r>
              <a:rPr lang="en-GB" sz="2000" dirty="0" smtClean="0"/>
              <a:t> on the same allele.</a:t>
            </a:r>
          </a:p>
          <a:p>
            <a:pPr algn="just"/>
            <a:r>
              <a:rPr lang="en-GB" sz="2000" dirty="0" smtClean="0"/>
              <a:t>They cause strong receptor activation.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62050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CLINICAL FEATURES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1809752"/>
            <a:ext cx="4972056" cy="37623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Most patients born with large VMs.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Additional small 1-2cm lesions are usually present at birth and increase in size and number with age.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err="1" smtClean="0"/>
              <a:t>Color</a:t>
            </a:r>
            <a:r>
              <a:rPr lang="en-GB" sz="2000" dirty="0" smtClean="0"/>
              <a:t> is dark bluish to purple 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Lesion </a:t>
            </a:r>
            <a:r>
              <a:rPr lang="en-GB" sz="2000" dirty="0" err="1" smtClean="0"/>
              <a:t>arw</a:t>
            </a:r>
            <a:r>
              <a:rPr lang="en-GB" sz="2000" dirty="0" smtClean="0"/>
              <a:t> </a:t>
            </a:r>
            <a:r>
              <a:rPr lang="en-GB" sz="2000" dirty="0" err="1" smtClean="0"/>
              <a:t>oten</a:t>
            </a:r>
            <a:r>
              <a:rPr lang="en-GB" sz="2000" dirty="0" smtClean="0"/>
              <a:t> </a:t>
            </a:r>
            <a:r>
              <a:rPr lang="en-GB" sz="2000" dirty="0" err="1" smtClean="0"/>
              <a:t>hyperkeratotic</a:t>
            </a:r>
            <a:r>
              <a:rPr lang="en-GB" sz="2000" dirty="0" smtClean="0"/>
              <a:t> and o rubbery consistency.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Frequent at palms and soles. 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GIT VMs usually located at small intestine. But can be found anywhere from mouth to anus</a:t>
            </a:r>
            <a:r>
              <a:rPr lang="en-GB" sz="2000" dirty="0" smtClean="0"/>
              <a:t>.</a:t>
            </a:r>
            <a:endParaRPr lang="en-GB" sz="2000" dirty="0" smtClean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3878" b="30214"/>
          <a:stretch>
            <a:fillRect/>
          </a:stretch>
        </p:blipFill>
        <p:spPr bwMode="auto">
          <a:xfrm>
            <a:off x="5643570" y="1714488"/>
            <a:ext cx="263390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869409"/>
            <a:ext cx="8043890" cy="111918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Can cause GI haemorrhage with chronic iron deficiency </a:t>
            </a:r>
            <a:r>
              <a:rPr lang="en-GB" sz="2000" dirty="0" err="1" smtClean="0"/>
              <a:t>anemia</a:t>
            </a:r>
            <a:r>
              <a:rPr lang="en-GB" sz="2000" dirty="0" smtClean="0"/>
              <a:t>, </a:t>
            </a:r>
            <a:r>
              <a:rPr lang="en-GB" sz="2000" dirty="0" err="1" smtClean="0"/>
              <a:t>intussusception</a:t>
            </a:r>
            <a:r>
              <a:rPr lang="en-GB" sz="2000" dirty="0" smtClean="0"/>
              <a:t>, </a:t>
            </a:r>
            <a:r>
              <a:rPr lang="en-GB" sz="2000" dirty="0" err="1" smtClean="0"/>
              <a:t>volvulus</a:t>
            </a:r>
            <a:r>
              <a:rPr lang="en-GB" sz="2000" dirty="0" smtClean="0"/>
              <a:t> and </a:t>
            </a:r>
            <a:r>
              <a:rPr lang="en-GB" sz="2000" dirty="0" err="1" smtClean="0"/>
              <a:t>inarction</a:t>
            </a:r>
            <a:r>
              <a:rPr lang="en-GB" sz="20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VMs can also involve brain, kidneys, lungs and other </a:t>
            </a:r>
            <a:r>
              <a:rPr lang="en-GB" sz="2000" dirty="0" smtClean="0"/>
              <a:t>organs</a:t>
            </a:r>
            <a:endParaRPr lang="en-GB" sz="2000" dirty="0" smtClean="0"/>
          </a:p>
        </p:txBody>
      </p:sp>
    </p:spTree>
  </p:cSld>
  <p:clrMapOvr>
    <a:masterClrMapping/>
  </p:clrMapOvr>
  <p:transition>
    <p:split orient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5379"/>
            <a:ext cx="8229600" cy="807243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Endoscopy, colonoscopy, wireless capsule endoscopy or MRI are needed to document GT lesions.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4577"/>
            <a:ext cx="8229600" cy="2128846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Iron supplementation and even blood </a:t>
            </a:r>
            <a:r>
              <a:rPr lang="en-GB" sz="2000" dirty="0" err="1" smtClean="0"/>
              <a:t>tranfusion</a:t>
            </a:r>
            <a:r>
              <a:rPr lang="en-GB" sz="2000" dirty="0" smtClean="0"/>
              <a:t> or chronic </a:t>
            </a:r>
            <a:r>
              <a:rPr lang="en-GB" sz="2000" dirty="0" err="1" smtClean="0"/>
              <a:t>anemia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dirty="0" smtClean="0"/>
              <a:t>Aggressive surgical excision of all GIT lesions requiring blood transfusions.</a:t>
            </a:r>
          </a:p>
          <a:p>
            <a:pPr algn="just"/>
            <a:r>
              <a:rPr lang="en-GB" sz="2000" dirty="0" smtClean="0"/>
              <a:t>Targeted molecular therapy with </a:t>
            </a:r>
            <a:r>
              <a:rPr lang="en-GB" sz="2000" dirty="0" err="1" smtClean="0"/>
              <a:t>rapamycin</a:t>
            </a:r>
            <a:r>
              <a:rPr lang="en-GB" sz="2000" dirty="0" smtClean="0"/>
              <a:t> is under clinical trials.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935058"/>
          </a:xfrm>
        </p:spPr>
        <p:txBody>
          <a:bodyPr>
            <a:normAutofit/>
          </a:bodyPr>
          <a:lstStyle/>
          <a:p>
            <a:pPr algn="ctr"/>
            <a:r>
              <a:rPr lang="en-GB" sz="4100" dirty="0" smtClean="0"/>
              <a:t>CLINICAL FEATURES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1654987"/>
            <a:ext cx="4400552" cy="384571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Pink, red or purple </a:t>
            </a:r>
            <a:r>
              <a:rPr lang="en-GB" sz="2000" dirty="0" err="1" smtClean="0"/>
              <a:t>macule</a:t>
            </a:r>
            <a:r>
              <a:rPr lang="en-GB" sz="2000" dirty="0" smtClean="0"/>
              <a:t> of variable size with geographic borders,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Head and neck, trunk or limb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Grows proportionately with child’s age.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Persists throughout life.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Lesion darkens and often thickens with age 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Underlying tissues are hypertrophic.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72066" y="1857364"/>
            <a:ext cx="3565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MAUFFUCI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1767"/>
            <a:ext cx="8229600" cy="1414466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Characterized by multiple </a:t>
            </a:r>
            <a:r>
              <a:rPr lang="en-GB" sz="2000" dirty="0" err="1" smtClean="0"/>
              <a:t>enchondromas</a:t>
            </a:r>
            <a:r>
              <a:rPr lang="en-GB" sz="2000" dirty="0" smtClean="0"/>
              <a:t> associated with superficial and deep slow-flow venous like </a:t>
            </a:r>
            <a:r>
              <a:rPr lang="en-GB" sz="2000" dirty="0" err="1" smtClean="0"/>
              <a:t>malormations</a:t>
            </a:r>
            <a:r>
              <a:rPr lang="en-GB" sz="2000" dirty="0" smtClean="0"/>
              <a:t>, containing areas with spindle cells.</a:t>
            </a:r>
          </a:p>
          <a:p>
            <a:pPr algn="just"/>
            <a:r>
              <a:rPr lang="en-GB" sz="2000" dirty="0" smtClean="0"/>
              <a:t>These lesion are called spindle cell </a:t>
            </a:r>
            <a:r>
              <a:rPr lang="en-GB" sz="2000" dirty="0" err="1" smtClean="0"/>
              <a:t>haemangiomas</a:t>
            </a:r>
            <a:r>
              <a:rPr lang="en-GB" sz="2000" dirty="0" smtClean="0"/>
              <a:t>.</a:t>
            </a:r>
          </a:p>
        </p:txBody>
      </p:sp>
    </p:spTree>
  </p:cSld>
  <p:clrMapOvr>
    <a:masterClrMapping/>
  </p:clrMapOvr>
  <p:transition>
    <p:split orient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4577"/>
            <a:ext cx="8229600" cy="2128846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Spindle cell </a:t>
            </a:r>
            <a:r>
              <a:rPr lang="en-GB" sz="2000" dirty="0" err="1" smtClean="0"/>
              <a:t>haemangiomas</a:t>
            </a:r>
            <a:r>
              <a:rPr lang="en-GB" sz="2000" dirty="0" smtClean="0"/>
              <a:t> are composed of thin walled, venous like channels separated by spindle fibroblastic cells.</a:t>
            </a:r>
          </a:p>
          <a:p>
            <a:pPr algn="just"/>
            <a:r>
              <a:rPr lang="en-GB" sz="2000" dirty="0" err="1" smtClean="0"/>
              <a:t>Maffuci</a:t>
            </a:r>
            <a:r>
              <a:rPr lang="en-GB" sz="2000" dirty="0" smtClean="0"/>
              <a:t>  syndrome is sporadic, non-inherited disease .</a:t>
            </a:r>
          </a:p>
          <a:p>
            <a:pPr algn="just"/>
            <a:r>
              <a:rPr lang="en-GB" sz="2000" dirty="0" smtClean="0"/>
              <a:t>Somatic mutation in IDH1 and IDH2 encoding </a:t>
            </a:r>
            <a:r>
              <a:rPr lang="en-GB" sz="2000" dirty="0" err="1" smtClean="0"/>
              <a:t>isocitrate</a:t>
            </a:r>
            <a:r>
              <a:rPr lang="en-GB" sz="2000" dirty="0" smtClean="0"/>
              <a:t> </a:t>
            </a:r>
            <a:r>
              <a:rPr lang="en-GB" sz="2000" dirty="0" err="1" smtClean="0"/>
              <a:t>dehydrogenase</a:t>
            </a:r>
            <a:r>
              <a:rPr lang="en-GB" sz="2000" dirty="0" smtClean="0"/>
              <a:t> 1 and 2 respectively identified in </a:t>
            </a:r>
            <a:r>
              <a:rPr lang="en-GB" sz="2000" dirty="0" err="1" smtClean="0"/>
              <a:t>enchondromas</a:t>
            </a:r>
            <a:r>
              <a:rPr lang="en-GB" sz="2000" dirty="0" smtClean="0"/>
              <a:t> and </a:t>
            </a:r>
            <a:r>
              <a:rPr lang="en-GB" sz="2000" dirty="0" err="1" smtClean="0"/>
              <a:t>spindl</a:t>
            </a:r>
            <a:r>
              <a:rPr lang="en-GB" sz="2000" dirty="0" smtClean="0"/>
              <a:t> cell </a:t>
            </a:r>
            <a:r>
              <a:rPr lang="en-GB" sz="2000" dirty="0" err="1" smtClean="0"/>
              <a:t>hemangiomas</a:t>
            </a:r>
            <a:r>
              <a:rPr lang="en-GB" sz="2000" dirty="0" smtClean="0"/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162050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CLINICAL FEATURES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1524001"/>
            <a:ext cx="4614866" cy="40481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err="1" smtClean="0"/>
              <a:t>Maffuci</a:t>
            </a:r>
            <a:r>
              <a:rPr lang="en-GB" sz="2000" dirty="0" smtClean="0"/>
              <a:t> syndrome belongs to spectrum of </a:t>
            </a:r>
            <a:r>
              <a:rPr lang="en-GB" sz="2000" dirty="0" err="1" smtClean="0"/>
              <a:t>enchondromatoses</a:t>
            </a:r>
            <a:r>
              <a:rPr lang="en-GB" sz="20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err="1" smtClean="0"/>
              <a:t>Enchondromas</a:t>
            </a:r>
            <a:r>
              <a:rPr lang="en-GB" sz="2000" dirty="0" smtClean="0"/>
              <a:t> are </a:t>
            </a:r>
            <a:r>
              <a:rPr lang="en-GB" sz="2000" dirty="0" err="1" smtClean="0"/>
              <a:t>bilatral</a:t>
            </a:r>
            <a:r>
              <a:rPr lang="en-GB" sz="2000" dirty="0" smtClean="0"/>
              <a:t>, asymmetrical and found anywhere.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Spindle cell </a:t>
            </a:r>
            <a:r>
              <a:rPr lang="en-GB" sz="2000" dirty="0" err="1" smtClean="0"/>
              <a:t>haemangiomas</a:t>
            </a:r>
            <a:r>
              <a:rPr lang="en-GB" sz="2000" dirty="0" smtClean="0"/>
              <a:t> are subcutaneous, firm, bluish nodules appear around puberty on finger and toes.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There is increase risk of skeletal and non skeletal malignant lesions.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err="1" smtClean="0"/>
              <a:t>Enchondromas</a:t>
            </a:r>
            <a:r>
              <a:rPr lang="en-GB" sz="2000" dirty="0" smtClean="0"/>
              <a:t> can degenerate into </a:t>
            </a:r>
            <a:r>
              <a:rPr lang="en-GB" sz="2000" dirty="0" err="1" smtClean="0"/>
              <a:t>chondrosarcomas</a:t>
            </a:r>
            <a:r>
              <a:rPr lang="en-GB" sz="2000" dirty="0" smtClean="0"/>
              <a:t>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3878" b="60727"/>
          <a:stretch>
            <a:fillRect/>
          </a:stretch>
        </p:blipFill>
        <p:spPr bwMode="auto">
          <a:xfrm>
            <a:off x="5357818" y="1997724"/>
            <a:ext cx="3000396" cy="235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1042"/>
            <a:ext cx="8229600" cy="1535917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Most </a:t>
            </a:r>
            <a:r>
              <a:rPr lang="en-GB" sz="2000" dirty="0" err="1" smtClean="0"/>
              <a:t>chondrosarcomas</a:t>
            </a:r>
            <a:r>
              <a:rPr lang="en-GB" sz="2000" dirty="0" smtClean="0"/>
              <a:t> are of low histological grade 1 or 2 and </a:t>
            </a:r>
            <a:r>
              <a:rPr lang="en-GB" sz="2000" dirty="0" err="1" smtClean="0"/>
              <a:t>sucessuly</a:t>
            </a:r>
            <a:r>
              <a:rPr lang="en-GB" sz="2000" dirty="0" smtClean="0"/>
              <a:t> treated with surgical resection.</a:t>
            </a:r>
          </a:p>
          <a:p>
            <a:pPr algn="just"/>
            <a:r>
              <a:rPr lang="en-GB" sz="2000" dirty="0" smtClean="0"/>
              <a:t>Other neoplasm include </a:t>
            </a:r>
            <a:r>
              <a:rPr lang="en-GB" sz="2000" dirty="0" err="1" smtClean="0"/>
              <a:t>fibrosarcoma</a:t>
            </a:r>
            <a:r>
              <a:rPr lang="en-GB" sz="2000" dirty="0" smtClean="0"/>
              <a:t>, </a:t>
            </a:r>
            <a:r>
              <a:rPr lang="en-GB" sz="2000" dirty="0" err="1" smtClean="0"/>
              <a:t>glioma</a:t>
            </a:r>
            <a:r>
              <a:rPr lang="en-GB" sz="2000" dirty="0" smtClean="0"/>
              <a:t>, </a:t>
            </a:r>
            <a:r>
              <a:rPr lang="en-GB" sz="2000" dirty="0" err="1" smtClean="0"/>
              <a:t>astrocytoma</a:t>
            </a:r>
            <a:r>
              <a:rPr lang="en-GB" sz="2000" dirty="0" smtClean="0"/>
              <a:t>, ovarian tumours ,</a:t>
            </a:r>
            <a:r>
              <a:rPr lang="en-GB" sz="2000" dirty="0" err="1" smtClean="0"/>
              <a:t>haemangiosarcoma</a:t>
            </a:r>
            <a:r>
              <a:rPr lang="en-GB" sz="2000" dirty="0" smtClean="0"/>
              <a:t> ad </a:t>
            </a:r>
            <a:r>
              <a:rPr lang="en-GB" sz="2000" dirty="0" err="1" smtClean="0"/>
              <a:t>leukemia</a:t>
            </a:r>
            <a:r>
              <a:rPr lang="en-GB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15262" cy="1162050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INVESTIGATIONS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1881190"/>
            <a:ext cx="4543428" cy="34766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On conventional radiographs, </a:t>
            </a:r>
            <a:r>
              <a:rPr lang="en-GB" sz="2000" dirty="0" err="1" smtClean="0"/>
              <a:t>enchondromas</a:t>
            </a:r>
            <a:r>
              <a:rPr lang="en-GB" sz="2000" dirty="0" smtClean="0"/>
              <a:t> are radiolucent.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Multiple, ova-shaped </a:t>
            </a:r>
            <a:r>
              <a:rPr lang="en-GB" sz="2000" dirty="0" err="1" smtClean="0"/>
              <a:t>oteolytic</a:t>
            </a:r>
            <a:r>
              <a:rPr lang="en-GB" sz="2000" dirty="0" smtClean="0"/>
              <a:t> lesions with well define margins  in </a:t>
            </a:r>
            <a:r>
              <a:rPr lang="en-GB" sz="2000" dirty="0" err="1" smtClean="0"/>
              <a:t>metaphyis</a:t>
            </a:r>
            <a:r>
              <a:rPr lang="en-GB" sz="2000" dirty="0" smtClean="0"/>
              <a:t> and </a:t>
            </a:r>
            <a:r>
              <a:rPr lang="en-GB" sz="2000" dirty="0" err="1" smtClean="0"/>
              <a:t>diaphysis</a:t>
            </a:r>
            <a:r>
              <a:rPr lang="en-GB" sz="2000" dirty="0" smtClean="0"/>
              <a:t> of long tubular and lat bones often seen.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D-</a:t>
            </a:r>
            <a:r>
              <a:rPr lang="en-GB" sz="2000" dirty="0" err="1" smtClean="0"/>
              <a:t>dimer</a:t>
            </a:r>
            <a:r>
              <a:rPr lang="en-GB" sz="2000" dirty="0" smtClean="0"/>
              <a:t> levels are normal in contrast to venous malformation.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Histological analysis confirms the clinical diagnosis.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3878" b="38758"/>
          <a:stretch>
            <a:fillRect/>
          </a:stretch>
        </p:blipFill>
        <p:spPr bwMode="auto">
          <a:xfrm>
            <a:off x="5429256" y="1857364"/>
            <a:ext cx="263390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6784"/>
            <a:ext cx="8229600" cy="1164433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Surgical excision o spindle cell </a:t>
            </a:r>
            <a:r>
              <a:rPr lang="en-GB" sz="2000" dirty="0" err="1" smtClean="0"/>
              <a:t>haemagiomas</a:t>
            </a:r>
            <a:r>
              <a:rPr lang="en-GB" sz="2000" dirty="0" smtClean="0"/>
              <a:t> and </a:t>
            </a:r>
            <a:r>
              <a:rPr lang="en-GB" sz="2000" dirty="0" err="1" smtClean="0"/>
              <a:t>enchondromas</a:t>
            </a:r>
            <a:r>
              <a:rPr lang="en-GB" sz="2000" dirty="0" smtClean="0"/>
              <a:t> done.</a:t>
            </a:r>
          </a:p>
          <a:p>
            <a:pPr algn="just"/>
            <a:r>
              <a:rPr lang="en-GB" sz="2000" dirty="0" smtClean="0"/>
              <a:t>Malignant lesions are surgically treated.</a:t>
            </a:r>
          </a:p>
        </p:txBody>
      </p:sp>
    </p:spTree>
  </p:cSld>
  <p:clrMapOvr>
    <a:masterClrMapping/>
  </p:clrMapOvr>
  <p:transition>
    <p:split orient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071678"/>
            <a:ext cx="7772400" cy="1143000"/>
          </a:xfrm>
        </p:spPr>
        <p:txBody>
          <a:bodyPr/>
          <a:lstStyle/>
          <a:p>
            <a:r>
              <a:rPr lang="en-GB" dirty="0" smtClean="0"/>
              <a:t>LYMPHATIC DISORDERS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758138" cy="1285884"/>
          </a:xfrm>
        </p:spPr>
        <p:txBody>
          <a:bodyPr>
            <a:noAutofit/>
          </a:bodyPr>
          <a:lstStyle/>
          <a:p>
            <a:pPr algn="ctr"/>
            <a:r>
              <a:rPr lang="en-GB" sz="4100" b="1" dirty="0" smtClean="0"/>
              <a:t>LYMPHATIC MALFORMATION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1928802"/>
            <a:ext cx="4114800" cy="211931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altLang="en-US" sz="2000" dirty="0"/>
              <a:t>Lymphatic malformations are focal lesions of dilated lymphatic channels disconnected from the lymphatic system.</a:t>
            </a:r>
          </a:p>
          <a:p>
            <a:pPr algn="just">
              <a:buFont typeface="Wingdings" pitchFamily="2" charset="2"/>
              <a:buChar char="q"/>
            </a:pPr>
            <a:r>
              <a:rPr lang="en-GB" altLang="en-US" sz="2000" dirty="0"/>
              <a:t>LM can be macrocystic, microcystic or combined.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3878" b="70491"/>
          <a:stretch>
            <a:fillRect/>
          </a:stretch>
        </p:blipFill>
        <p:spPr bwMode="auto">
          <a:xfrm>
            <a:off x="4786314" y="1928802"/>
            <a:ext cx="33864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4534"/>
            <a:ext cx="8229600" cy="2828932"/>
          </a:xfrm>
        </p:spPr>
        <p:txBody>
          <a:bodyPr>
            <a:normAutofit/>
          </a:bodyPr>
          <a:lstStyle/>
          <a:p>
            <a:pPr algn="just"/>
            <a:r>
              <a:rPr lang="en-GB" altLang="en-US" sz="2000" dirty="0"/>
              <a:t>Macrocystic LMS are composed of single or multiple lymphatic cysts surrounded by a thick fibrous membrane.</a:t>
            </a:r>
          </a:p>
          <a:p>
            <a:pPr algn="just"/>
            <a:r>
              <a:rPr lang="en-GB" altLang="en-US" sz="2000" dirty="0"/>
              <a:t>microcystic LMs are characterized by dilated lymphatic channels with variable thickness of walls.</a:t>
            </a:r>
          </a:p>
          <a:p>
            <a:pPr algn="just"/>
            <a:r>
              <a:rPr lang="en-GB" altLang="en-US" sz="2000" dirty="0"/>
              <a:t> Blood can be seen after intracystics bleeding or in combined lymphatico-venous malformations.</a:t>
            </a:r>
          </a:p>
          <a:p>
            <a:pPr algn="just"/>
            <a:r>
              <a:rPr lang="en-GB" altLang="en-US" sz="2000" dirty="0"/>
              <a:t>Endothelial cells express specific lymphatic markers such as podoplanin, D2-4O and VEGFR-3.</a:t>
            </a:r>
          </a:p>
        </p:txBody>
      </p:sp>
    </p:spTree>
  </p:cSld>
  <p:clrMapOvr>
    <a:masterClrMapping/>
  </p:clrMapOvr>
  <p:transition>
    <p:split orient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4648"/>
            <a:ext cx="8229600" cy="1168705"/>
          </a:xfrm>
        </p:spPr>
        <p:txBody>
          <a:bodyPr>
            <a:normAutofit/>
          </a:bodyPr>
          <a:lstStyle/>
          <a:p>
            <a:r>
              <a:rPr lang="en-GB" altLang="en-US" sz="2000" dirty="0"/>
              <a:t>Lymphatic malformation can be seen as a component of </a:t>
            </a:r>
            <a:r>
              <a:rPr lang="en-GB" altLang="en-US" sz="2000" dirty="0" err="1"/>
              <a:t>Klipple</a:t>
            </a:r>
            <a:r>
              <a:rPr lang="en-GB" altLang="en-US" sz="2000" dirty="0"/>
              <a:t>-</a:t>
            </a:r>
            <a:r>
              <a:rPr lang="en-GB" altLang="en-US" sz="2000" dirty="0" err="1"/>
              <a:t>Trenaunay</a:t>
            </a:r>
            <a:r>
              <a:rPr lang="en-GB" altLang="en-US" sz="2000" dirty="0"/>
              <a:t>-Weber syndrome and CLOVES syndrome caused by somatic activating mutation in PIK3CA .</a:t>
            </a: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3880"/>
            <a:ext cx="8229600" cy="1850241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Usually require no treatment</a:t>
            </a:r>
          </a:p>
          <a:p>
            <a:pPr algn="just"/>
            <a:r>
              <a:rPr lang="en-GB" sz="2000" dirty="0" smtClean="0"/>
              <a:t>Associated sign and symptoms , large size and </a:t>
            </a:r>
            <a:r>
              <a:rPr lang="en-GB" sz="2000" dirty="0" err="1" smtClean="0"/>
              <a:t>multifocality</a:t>
            </a:r>
            <a:r>
              <a:rPr lang="en-GB" sz="2000" dirty="0" smtClean="0"/>
              <a:t>  evoke a possible </a:t>
            </a:r>
            <a:r>
              <a:rPr lang="en-GB" sz="2000" dirty="0" err="1" smtClean="0"/>
              <a:t>syndromic</a:t>
            </a:r>
            <a:r>
              <a:rPr lang="en-GB" sz="2000" dirty="0" smtClean="0"/>
              <a:t> form.</a:t>
            </a:r>
          </a:p>
          <a:p>
            <a:pPr algn="just"/>
            <a:r>
              <a:rPr lang="en-GB" sz="2000" dirty="0" smtClean="0"/>
              <a:t>Capillary malformations need </a:t>
            </a:r>
            <a:r>
              <a:rPr lang="en-GB" sz="2000" dirty="0" err="1" smtClean="0"/>
              <a:t>scaniometry</a:t>
            </a:r>
            <a:r>
              <a:rPr lang="en-GB" sz="2000" dirty="0" smtClean="0"/>
              <a:t> at around eight years of age to evaluate growth discrepancy.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162050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CLINICAL FEATURES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1738314"/>
            <a:ext cx="4614866" cy="361951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altLang="en-US" sz="2000" dirty="0"/>
              <a:t>Macrocystic malformation can be diagnosed in utero as early as the first trimester of pregnancy.</a:t>
            </a:r>
          </a:p>
          <a:p>
            <a:pPr algn="just">
              <a:buFont typeface="Wingdings" pitchFamily="2" charset="2"/>
              <a:buChar char="q"/>
            </a:pPr>
            <a:r>
              <a:rPr lang="en-GB" altLang="en-US" sz="2000" dirty="0"/>
              <a:t>located on neck, chest wall and axilla.</a:t>
            </a:r>
          </a:p>
          <a:p>
            <a:pPr algn="just">
              <a:buFont typeface="Wingdings" pitchFamily="2" charset="2"/>
              <a:buChar char="q"/>
            </a:pPr>
            <a:r>
              <a:rPr lang="en-GB" altLang="en-US" sz="2000" dirty="0"/>
              <a:t>Manifest as multilobulated, well-defined lesions that are translucent, soft, but only slightly compressible on palpation</a:t>
            </a:r>
            <a:r>
              <a:rPr lang="en-GB" altLang="en-US" sz="2000" dirty="0" smtClean="0"/>
              <a:t>.</a:t>
            </a:r>
          </a:p>
          <a:p>
            <a:r>
              <a:rPr lang="en-GB" altLang="en-US" sz="2000" dirty="0" err="1" smtClean="0"/>
              <a:t>Microcystic</a:t>
            </a:r>
            <a:r>
              <a:rPr lang="en-GB" altLang="en-US" sz="2000" dirty="0" smtClean="0"/>
              <a:t> LMs mostly located on head and neck.</a:t>
            </a:r>
          </a:p>
          <a:p>
            <a:r>
              <a:rPr lang="en-GB" altLang="en-US" sz="2000" dirty="0" smtClean="0"/>
              <a:t>they are ill-defined vesicular plaques 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3878" b="49742"/>
          <a:stretch>
            <a:fillRect/>
          </a:stretch>
        </p:blipFill>
        <p:spPr bwMode="auto">
          <a:xfrm>
            <a:off x="5572132" y="2000240"/>
            <a:ext cx="27725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9765"/>
            <a:ext cx="8229600" cy="2998470"/>
          </a:xfrm>
        </p:spPr>
        <p:txBody>
          <a:bodyPr>
            <a:normAutofit/>
          </a:bodyPr>
          <a:lstStyle/>
          <a:p>
            <a:r>
              <a:rPr lang="en-GB" altLang="en-US" sz="2000" dirty="0" smtClean="0"/>
              <a:t>Skin </a:t>
            </a:r>
            <a:r>
              <a:rPr lang="en-GB" altLang="en-US" sz="2000" dirty="0"/>
              <a:t>can be normal in colour but becomes blue or purple when </a:t>
            </a:r>
            <a:r>
              <a:rPr lang="en-GB" altLang="en-US" sz="2000" dirty="0" err="1"/>
              <a:t>intracystic</a:t>
            </a:r>
            <a:r>
              <a:rPr lang="en-GB" altLang="en-US" sz="2000" dirty="0"/>
              <a:t> bleeding occurs.</a:t>
            </a:r>
          </a:p>
          <a:p>
            <a:r>
              <a:rPr lang="en-GB" altLang="en-US" sz="2000" dirty="0"/>
              <a:t>LM often </a:t>
            </a:r>
            <a:r>
              <a:rPr lang="en-GB" altLang="en-US" sz="2000" dirty="0" err="1"/>
              <a:t>caues</a:t>
            </a:r>
            <a:r>
              <a:rPr lang="en-GB" altLang="en-US" sz="2000" dirty="0"/>
              <a:t> asymmetry with bone overgrowth especially on face. suddenly become painful and enlarge due to </a:t>
            </a:r>
            <a:r>
              <a:rPr lang="en-GB" altLang="en-US" sz="2000" dirty="0" err="1"/>
              <a:t>intralesional</a:t>
            </a:r>
            <a:r>
              <a:rPr lang="en-GB" altLang="en-US" sz="2000" dirty="0"/>
              <a:t> bleeding or infection. Recurrent erysipelas or </a:t>
            </a:r>
            <a:r>
              <a:rPr lang="en-GB" altLang="en-US" sz="2000" dirty="0" err="1"/>
              <a:t>cellulitis</a:t>
            </a:r>
            <a:r>
              <a:rPr lang="en-GB" altLang="en-US" sz="2000" dirty="0"/>
              <a:t> are major complication </a:t>
            </a:r>
            <a:endParaRPr lang="en-GB" altLang="en-US" sz="2000" dirty="0" smtClean="0"/>
          </a:p>
          <a:p>
            <a:r>
              <a:rPr lang="en-GB" altLang="en-US" sz="2000" dirty="0" smtClean="0"/>
              <a:t>Gorham-stout syndrome or vanishing bone disease is characterized by progressive </a:t>
            </a:r>
            <a:r>
              <a:rPr lang="en-GB" altLang="en-US" sz="2000" dirty="0" err="1" smtClean="0"/>
              <a:t>demineraization</a:t>
            </a:r>
            <a:r>
              <a:rPr lang="en-GB" altLang="en-US" sz="2000" dirty="0" smtClean="0"/>
              <a:t> and destruction of the bones which are replaced by lymphatic vessels and capillaries</a:t>
            </a:r>
            <a:r>
              <a:rPr lang="en-GB" altLang="en-US" sz="2000" dirty="0" smtClean="0"/>
              <a:t>.</a:t>
            </a:r>
            <a:endParaRPr lang="en-GB" altLang="en-US" sz="2000" dirty="0" smtClean="0"/>
          </a:p>
        </p:txBody>
      </p:sp>
    </p:spTree>
  </p:cSld>
  <p:clrMapOvr>
    <a:masterClrMapping/>
  </p:clrMapOvr>
  <p:transition>
    <p:split orient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848"/>
            <a:ext cx="8229600" cy="2400304"/>
          </a:xfrm>
        </p:spPr>
        <p:txBody>
          <a:bodyPr>
            <a:normAutofit/>
          </a:bodyPr>
          <a:lstStyle/>
          <a:p>
            <a:pPr algn="just"/>
            <a:r>
              <a:rPr lang="en-GB" altLang="en-US" sz="2000" dirty="0"/>
              <a:t>Doppler ultrasound-&gt; best examination to conirm thecystic nature o the slow-flow vascular malformation.</a:t>
            </a:r>
          </a:p>
          <a:p>
            <a:pPr algn="just"/>
            <a:r>
              <a:rPr lang="en-GB" altLang="en-US" sz="2000" dirty="0"/>
              <a:t>In contrast to VM , the cysts cannot be completely emptied by compression and often cintain echogenic debris.</a:t>
            </a:r>
          </a:p>
          <a:p>
            <a:pPr algn="just"/>
            <a:r>
              <a:rPr lang="en-GB" altLang="en-US" sz="2000" dirty="0"/>
              <a:t>MRI imaging with spino-echo T1 and T2weighted and fat saturation sequence depicts  the anatomical relation between vascular lesion and adjucent structure.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8858"/>
            <a:ext cx="8229600" cy="2200284"/>
          </a:xfrm>
        </p:spPr>
        <p:txBody>
          <a:bodyPr>
            <a:normAutofit/>
          </a:bodyPr>
          <a:lstStyle/>
          <a:p>
            <a:pPr algn="just"/>
            <a:r>
              <a:rPr lang="en-GB" altLang="en-US" sz="2000" dirty="0"/>
              <a:t>Systemic anbiotics for bacterial infection.</a:t>
            </a:r>
          </a:p>
          <a:p>
            <a:pPr algn="just"/>
            <a:r>
              <a:rPr lang="en-GB" altLang="en-US" sz="2000" dirty="0"/>
              <a:t>Complete surgical excision can be done.</a:t>
            </a:r>
          </a:p>
          <a:p>
            <a:pPr algn="just"/>
            <a:r>
              <a:rPr lang="en-GB" altLang="en-US" sz="2000" dirty="0"/>
              <a:t>Recurrence is frequent for microcystic lesions.</a:t>
            </a:r>
          </a:p>
          <a:p>
            <a:pPr algn="just"/>
            <a:r>
              <a:rPr lang="en-GB" altLang="en-US" sz="2000" dirty="0"/>
              <a:t>Macrocystic lesions are treated by fluid aspiration followed bypercutaneous intralesional inection o sclerosing agent by interventional radiologist</a:t>
            </a:r>
            <a:r>
              <a:rPr lang="en-GB" altLang="en-US" sz="2000" dirty="0" smtClean="0"/>
              <a:t>.</a:t>
            </a:r>
            <a:endParaRPr lang="en-GB" alt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9" y="2464588"/>
            <a:ext cx="7715303" cy="1928825"/>
          </a:xfrm>
        </p:spPr>
        <p:txBody>
          <a:bodyPr>
            <a:normAutofit fontScale="92500" lnSpcReduction="10000"/>
          </a:bodyPr>
          <a:lstStyle/>
          <a:p>
            <a:endParaRPr lang="en-GB" altLang="en-US" sz="2000" dirty="0" smtClean="0"/>
          </a:p>
          <a:p>
            <a:r>
              <a:rPr lang="en-GB" altLang="en-US" sz="2000" dirty="0" err="1" smtClean="0"/>
              <a:t>sclerosing</a:t>
            </a:r>
            <a:r>
              <a:rPr lang="en-GB" altLang="en-US" sz="2000" dirty="0" smtClean="0"/>
              <a:t> agents include OK-432, </a:t>
            </a:r>
            <a:r>
              <a:rPr lang="en-GB" altLang="en-US" sz="2000" dirty="0" err="1" smtClean="0"/>
              <a:t>doxycycline</a:t>
            </a:r>
            <a:r>
              <a:rPr lang="en-GB" altLang="en-US" sz="2000" dirty="0" smtClean="0"/>
              <a:t>, </a:t>
            </a:r>
            <a:r>
              <a:rPr lang="en-GB" altLang="en-US" sz="2000" dirty="0" err="1" smtClean="0"/>
              <a:t>bleomycin</a:t>
            </a:r>
            <a:r>
              <a:rPr lang="en-GB" altLang="en-US" sz="2000" dirty="0" smtClean="0"/>
              <a:t> and ethanol</a:t>
            </a:r>
          </a:p>
          <a:p>
            <a:r>
              <a:rPr lang="en-GB" altLang="en-US" sz="2000" dirty="0" err="1" smtClean="0"/>
              <a:t>Microcystic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LM can be treated by laser.</a:t>
            </a:r>
          </a:p>
          <a:p>
            <a:r>
              <a:rPr lang="en-GB" altLang="en-US" sz="2000" dirty="0" err="1"/>
              <a:t>Rapamycin</a:t>
            </a:r>
            <a:r>
              <a:rPr lang="en-GB" altLang="en-US" sz="2000" dirty="0"/>
              <a:t> is under clinical trial.</a:t>
            </a:r>
          </a:p>
          <a:p>
            <a:r>
              <a:rPr lang="en-GB" altLang="en-US" sz="2000" dirty="0" err="1"/>
              <a:t>Sildenail</a:t>
            </a:r>
            <a:r>
              <a:rPr lang="en-GB" altLang="en-US" sz="2000" dirty="0"/>
              <a:t> have some effect.</a:t>
            </a: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530669"/>
            <a:ext cx="7715304" cy="1796662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Pulsed–dye laser is first line treatment.</a:t>
            </a:r>
          </a:p>
          <a:p>
            <a:pPr algn="just"/>
            <a:r>
              <a:rPr lang="en-GB" sz="2000" dirty="0" smtClean="0"/>
              <a:t>It reduces coloration in 75% of patients without modifying skin texture.</a:t>
            </a:r>
          </a:p>
          <a:p>
            <a:pPr algn="just"/>
            <a:r>
              <a:rPr lang="en-GB" sz="2000" dirty="0" smtClean="0"/>
              <a:t>Surgery is usually done  to correct tissue hyperplasia.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58204" cy="1084248"/>
          </a:xfrm>
        </p:spPr>
        <p:txBody>
          <a:bodyPr>
            <a:normAutofit/>
          </a:bodyPr>
          <a:lstStyle/>
          <a:p>
            <a:pPr algn="ctr"/>
            <a:r>
              <a:rPr lang="en-GB" sz="4100" b="1" dirty="0" smtClean="0"/>
              <a:t>STURGE-WEBER SYNDROME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457200" y="2000240"/>
            <a:ext cx="4114800" cy="269081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SWS is a severe </a:t>
            </a:r>
            <a:r>
              <a:rPr lang="en-GB" sz="2000" dirty="0" err="1" smtClean="0"/>
              <a:t>neurocutaneous</a:t>
            </a:r>
            <a:r>
              <a:rPr lang="en-GB" sz="2000" dirty="0" smtClean="0"/>
              <a:t> sporadic disorder.</a:t>
            </a:r>
          </a:p>
          <a:p>
            <a:pPr algn="just">
              <a:buFont typeface="Wingdings" pitchFamily="2" charset="2"/>
              <a:buChar char="q"/>
            </a:pPr>
            <a:r>
              <a:rPr lang="en-GB" sz="2000" dirty="0" smtClean="0"/>
              <a:t>Characterized by capillary malformation located on the territory of first branch of trigeminal nerve, </a:t>
            </a:r>
            <a:r>
              <a:rPr lang="en-GB" sz="2000" dirty="0" err="1" smtClean="0"/>
              <a:t>leptomeningeal</a:t>
            </a:r>
            <a:r>
              <a:rPr lang="en-GB" sz="2000" dirty="0" smtClean="0"/>
              <a:t> and/or retinal capillary-venous malformation on the same side.</a:t>
            </a:r>
            <a:endParaRPr lang="en-US" sz="2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066" y="1571612"/>
            <a:ext cx="3391092" cy="331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</TotalTime>
  <Words>2893</Words>
  <Application>WPS Presentation</Application>
  <PresentationFormat>On-screen Show (4:3)</PresentationFormat>
  <Paragraphs>301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Apex</vt:lpstr>
      <vt:lpstr>DISORDERS AFFECTING CUTANEOUS VASCULATURE</vt:lpstr>
      <vt:lpstr>    CAPILLARY DISORDERS  </vt:lpstr>
      <vt:lpstr> CAPILLARY MALFORMATONS</vt:lpstr>
      <vt:lpstr>EPIDEMIOLOGY</vt:lpstr>
      <vt:lpstr>PATHOPHYSIOLOGY</vt:lpstr>
      <vt:lpstr>CLINICAL FEATURES</vt:lpstr>
      <vt:lpstr>INVESTIGATIONS</vt:lpstr>
      <vt:lpstr>MANAGEMENT</vt:lpstr>
      <vt:lpstr>STURGE-WEBER SYNDROME</vt:lpstr>
      <vt:lpstr>PATHOPHYSIOLOGY</vt:lpstr>
      <vt:lpstr>CLINICAL FEATURES</vt:lpstr>
      <vt:lpstr>INVESTIGATION</vt:lpstr>
      <vt:lpstr>MANAGEMENT</vt:lpstr>
      <vt:lpstr>CAPILLARY MALFORMATION ARTERIOVENOUS MALFORMATION</vt:lpstr>
      <vt:lpstr>PATHOPHYSIOLOGY</vt:lpstr>
      <vt:lpstr>CLINICAL FEATURES</vt:lpstr>
      <vt:lpstr>Slide 17</vt:lpstr>
      <vt:lpstr>Slide 18</vt:lpstr>
      <vt:lpstr>INVESTIGATION</vt:lpstr>
      <vt:lpstr>MANAGEMENT</vt:lpstr>
      <vt:lpstr>ARTERIOVENOUS DISORDERS</vt:lpstr>
      <vt:lpstr>ARTERIOVENOUS MALFORMATIONS</vt:lpstr>
      <vt:lpstr>EPIDEMIOLOGY</vt:lpstr>
      <vt:lpstr>PATHOPHYSIOLOGY</vt:lpstr>
      <vt:lpstr>CLINICAL FEATURES</vt:lpstr>
      <vt:lpstr>Slide 26</vt:lpstr>
      <vt:lpstr>Slide 27</vt:lpstr>
      <vt:lpstr>INVESTIGATIONS</vt:lpstr>
      <vt:lpstr>MANAGEMENT</vt:lpstr>
      <vt:lpstr>HERIDTARY HAEMORRHAGIC TELENGIECTASIA</vt:lpstr>
      <vt:lpstr>PATHOPHYSIOLOGY</vt:lpstr>
      <vt:lpstr>CLINICAL FEATURES</vt:lpstr>
      <vt:lpstr>Slide 33</vt:lpstr>
      <vt:lpstr>INVESTIGATIONS</vt:lpstr>
      <vt:lpstr>MANAGEMENT</vt:lpstr>
      <vt:lpstr>PTEN HAMARTOMA TUMOUR SYNDROME</vt:lpstr>
      <vt:lpstr>PATHOPHYSIOLOGY</vt:lpstr>
      <vt:lpstr>CLINICAL FEATURES</vt:lpstr>
      <vt:lpstr>Slide 39</vt:lpstr>
      <vt:lpstr>INVESTIGATIONS</vt:lpstr>
      <vt:lpstr>MANAGEMENT</vt:lpstr>
      <vt:lpstr>VENOUS DISORDERS</vt:lpstr>
      <vt:lpstr>VENOUS MALORMATIONS</vt:lpstr>
      <vt:lpstr>ASSOCIATED DISEASES</vt:lpstr>
      <vt:lpstr>PATHOPHYSIOLOGY</vt:lpstr>
      <vt:lpstr>Slide 46</vt:lpstr>
      <vt:lpstr>CLINICAL FEATURE</vt:lpstr>
      <vt:lpstr>Slide 48</vt:lpstr>
      <vt:lpstr>COMPLICATIONS AND CO-MORBIDITIES</vt:lpstr>
      <vt:lpstr>DISEASE COURSE AND PROGNOSIS </vt:lpstr>
      <vt:lpstr>INVESTIGATIONS</vt:lpstr>
      <vt:lpstr>MANAGEMENT</vt:lpstr>
      <vt:lpstr>Slide 53</vt:lpstr>
      <vt:lpstr>BLUE RUBBER BLEB NAEVUS SYNDROME</vt:lpstr>
      <vt:lpstr>PATHOPHYSIOLOGY</vt:lpstr>
      <vt:lpstr>CLINICAL FEATURES</vt:lpstr>
      <vt:lpstr>Slide 57</vt:lpstr>
      <vt:lpstr>INVESTIGATIONS</vt:lpstr>
      <vt:lpstr>MANAGEMENT</vt:lpstr>
      <vt:lpstr>MAUFFUCI SYNDROME</vt:lpstr>
      <vt:lpstr>PATHOPHYSIOLOGY</vt:lpstr>
      <vt:lpstr>CLINICAL FEATURES</vt:lpstr>
      <vt:lpstr>Slide 63</vt:lpstr>
      <vt:lpstr>INVESTIGATIONS</vt:lpstr>
      <vt:lpstr>MANAGEMENT</vt:lpstr>
      <vt:lpstr>LYMPHATIC DISORDERS</vt:lpstr>
      <vt:lpstr>LYMPHATIC MALFORMATION</vt:lpstr>
      <vt:lpstr>PATHOPHYSIOLOGY</vt:lpstr>
      <vt:lpstr>Slide 69</vt:lpstr>
      <vt:lpstr>CLINICAL FEATURES</vt:lpstr>
      <vt:lpstr>Slide 71</vt:lpstr>
      <vt:lpstr>INVESTIGATIONS</vt:lpstr>
      <vt:lpstr>MANAGEMENT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A44ECTING CUTANEOUS VASCULATURE</dc:title>
  <dc:creator>hp</dc:creator>
  <cp:lastModifiedBy>hp</cp:lastModifiedBy>
  <cp:revision>19</cp:revision>
  <dcterms:created xsi:type="dcterms:W3CDTF">2022-07-23T04:31:00Z</dcterms:created>
  <dcterms:modified xsi:type="dcterms:W3CDTF">2022-07-25T18:35:19Z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A5A0119566A14846B7B32158836C9A66</vt:lpwstr>
  </property>
  <property fmtid="{D5CDD505-2E9C-101B-9397-08002B2CF9AE}" pid="3" name="KSOProductBuildVer">
    <vt:lpwstr>1033-11.2.0.11191</vt:lpwstr>
  </property>
</Properties>
</file>