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91" r:id="rId3"/>
    <p:sldId id="260" r:id="rId4"/>
    <p:sldId id="293" r:id="rId5"/>
    <p:sldId id="292" r:id="rId6"/>
    <p:sldId id="263" r:id="rId7"/>
    <p:sldId id="264" r:id="rId8"/>
    <p:sldId id="267" r:id="rId9"/>
    <p:sldId id="268" r:id="rId10"/>
    <p:sldId id="269" r:id="rId11"/>
    <p:sldId id="288" r:id="rId12"/>
    <p:sldId id="261" r:id="rId13"/>
    <p:sldId id="270" r:id="rId14"/>
    <p:sldId id="271" r:id="rId15"/>
    <p:sldId id="273" r:id="rId16"/>
    <p:sldId id="278" r:id="rId17"/>
    <p:sldId id="279" r:id="rId18"/>
    <p:sldId id="289" r:id="rId19"/>
    <p:sldId id="280" r:id="rId20"/>
    <p:sldId id="290" r:id="rId21"/>
    <p:sldId id="281" r:id="rId22"/>
    <p:sldId id="282" r:id="rId23"/>
    <p:sldId id="28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6983" autoAdjust="0"/>
  </p:normalViewPr>
  <p:slideViewPr>
    <p:cSldViewPr>
      <p:cViewPr varScale="1">
        <p:scale>
          <a:sx n="65" d="100"/>
          <a:sy n="6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D042-DC72-4A12-A162-1A2400F86DF3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E6031-6709-4F39-9D80-8E47BD5E1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xmlns="" id="{8680BB5F-837F-4DAD-A16B-65C1B7A2A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sz="12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Guideline for the Safe Use of Hyaluronidase in Aesthetic Medicine, Including </a:t>
            </a:r>
            <a:r>
              <a:rPr lang="en-US" sz="4000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Modified </a:t>
            </a:r>
            <a:r>
              <a:rPr lang="en-US" sz="4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High-dose Protocol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Presented 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By: Dr.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Arif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Ullah</a:t>
            </a:r>
          </a:p>
          <a:p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Resident 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Dermatology CMH Abbottabad </a:t>
            </a:r>
          </a:p>
        </p:txBody>
      </p:sp>
    </p:spTree>
    <p:extLst>
      <p:ext uri="{BB962C8B-B14F-4D97-AF65-F5344CB8AC3E}">
        <p14:creationId xmlns="" xmlns:p14="http://schemas.microsoft.com/office/powerpoint/2010/main" val="424624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Poor aesthetic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Causes: </a:t>
            </a:r>
            <a:r>
              <a:rPr lang="en-US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Incorrect placement of filler, excess filler, and migration/redistribution</a:t>
            </a:r>
          </a:p>
          <a:p>
            <a:pPr algn="just">
              <a:buNone/>
            </a:pPr>
            <a:endParaRPr lang="en-US" b="1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his is the one of the worst I&amp;#39;ve ever seen [too much filler] :  r/Botchedsurger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14" y="1600200"/>
            <a:ext cx="3733800" cy="3200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Too Much Botox, Filler Makes People Look Like Aliens: Plastic Surge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6" descr="Too Much Botox, Filler Makes People Look Like Aliens: Plastic Surge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0" name="Picture 8" descr="Too Much Botox, Filler Makes People Look Like Aliens: Plastic Surge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219200"/>
            <a:ext cx="5600700" cy="40100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8585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HYALURONIDASE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0" i="0" dirty="0" smtClean="0">
                <a:effectLst/>
                <a:latin typeface="Times New Roman" panose="02020603050405020304" pitchFamily="18" charset="0"/>
              </a:rPr>
              <a:t>Hyaluronidase is a soluble protein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</a:rPr>
              <a:t>In the last 15 years, used for </a:t>
            </a:r>
            <a:r>
              <a:rPr lang="en-US" b="0" i="0" dirty="0" smtClean="0">
                <a:effectLst/>
                <a:latin typeface="Times New Roman" panose="02020603050405020304" pitchFamily="18" charset="0"/>
              </a:rPr>
              <a:t>to dissolve cross-linked hyaluronic acid</a:t>
            </a:r>
          </a:p>
          <a:p>
            <a:pPr algn="just">
              <a:buFont typeface="Wingdings" pitchFamily="2" charset="2"/>
              <a:buChar char="q"/>
            </a:pPr>
            <a:r>
              <a:rPr lang="en-US" sz="4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USES</a:t>
            </a:r>
            <a:endParaRPr lang="en-US" sz="46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anose="02020603050405020304" pitchFamily="18" charset="0"/>
            </a:endParaRPr>
          </a:p>
          <a:p>
            <a:pPr algn="just"/>
            <a:r>
              <a:rPr lang="en-US" b="0" i="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</a:rPr>
              <a:t>T</a:t>
            </a:r>
            <a:r>
              <a:rPr lang="en-US" b="0" i="0" dirty="0" smtClean="0">
                <a:effectLst/>
                <a:latin typeface="Times New Roman" panose="02020603050405020304" pitchFamily="18" charset="0"/>
              </a:rPr>
              <a:t>reating keloids scars as an alternative to steroids</a:t>
            </a:r>
          </a:p>
          <a:p>
            <a:pPr algn="just"/>
            <a:r>
              <a:rPr lang="en-US" b="0" i="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</a:rPr>
              <a:t>D</a:t>
            </a:r>
            <a:r>
              <a:rPr lang="en-US" b="0" i="0" dirty="0" smtClean="0">
                <a:effectLst/>
                <a:latin typeface="Times New Roman" panose="02020603050405020304" pitchFamily="18" charset="0"/>
              </a:rPr>
              <a:t>issolution of hematomas and treatment of lymphedema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MOA</a:t>
            </a:r>
            <a:r>
              <a:rPr lang="en-US" dirty="0" smtClean="0">
                <a:latin typeface="Times New Roman" panose="02020603050405020304" pitchFamily="18" charset="0"/>
              </a:rPr>
              <a:t>: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</a:rPr>
              <a:t>B</a:t>
            </a:r>
            <a:r>
              <a:rPr lang="en-US" b="0" i="0" dirty="0" smtClean="0">
                <a:effectLst/>
                <a:latin typeface="Times New Roman" panose="02020603050405020304" pitchFamily="18" charset="0"/>
              </a:rPr>
              <a:t>reakdown complex </a:t>
            </a:r>
            <a:r>
              <a:rPr lang="en-US" b="0" i="0" dirty="0" err="1" smtClean="0">
                <a:effectLst/>
                <a:latin typeface="Times New Roman" panose="02020603050405020304" pitchFamily="18" charset="0"/>
              </a:rPr>
              <a:t>hyaluronan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b="0" i="0" dirty="0" smtClean="0">
                <a:effectLst/>
                <a:latin typeface="Times New Roman" panose="02020603050405020304" pitchFamily="18" charset="0"/>
              </a:rPr>
              <a:t>glycosaminoglycan polysaccharides</a:t>
            </a:r>
          </a:p>
          <a:p>
            <a:pPr algn="just"/>
            <a:r>
              <a:rPr lang="en-US" b="0" i="0" dirty="0" smtClean="0">
                <a:effectLst/>
                <a:latin typeface="Times New Roman" panose="02020603050405020304" pitchFamily="18" charset="0"/>
              </a:rPr>
              <a:t>Also, breakdown C1 and C4 bond between the glucosamine and glucuronic acid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</a:rPr>
              <a:t>Function in </a:t>
            </a:r>
            <a:r>
              <a:rPr lang="en-US" b="0" i="0" dirty="0" smtClean="0">
                <a:effectLst/>
                <a:latin typeface="Times New Roman" panose="02020603050405020304" pitchFamily="18" charset="0"/>
              </a:rPr>
              <a:t>cross-linked HA dermal fillers</a:t>
            </a:r>
            <a:r>
              <a:rPr lang="en-US" dirty="0" smtClean="0">
                <a:latin typeface="Times New Roman" panose="02020603050405020304" pitchFamily="18" charset="0"/>
              </a:rPr>
              <a:t>, </a:t>
            </a:r>
            <a:r>
              <a:rPr lang="en-US" b="0" i="0" dirty="0" smtClean="0">
                <a:effectLst/>
                <a:latin typeface="Times New Roman" panose="02020603050405020304" pitchFamily="18" charset="0"/>
              </a:rPr>
              <a:t>resistant edema, increase capillary and tissue permeability</a:t>
            </a:r>
          </a:p>
          <a:p>
            <a:pPr algn="just"/>
            <a:endParaRPr lang="en-US" sz="2800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Formulation and allergy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From ovine or bovine testes</a:t>
            </a:r>
          </a:p>
          <a:p>
            <a:pPr marL="0" indent="0" algn="just">
              <a:buNone/>
            </a:pPr>
            <a:r>
              <a:rPr lang="en-US" sz="3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2) Recombinant forms</a:t>
            </a:r>
          </a:p>
          <a:p>
            <a:pPr algn="just"/>
            <a:endParaRPr lang="en-US" sz="3000" b="1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United States use recombinant hyaluronidase (</a:t>
            </a:r>
            <a:r>
              <a:rPr lang="en-US" sz="30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hylenex</a:t>
            </a:r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en-US" sz="30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halozyme</a:t>
            </a:r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therapeutics)</a:t>
            </a:r>
          </a:p>
          <a:p>
            <a:pPr algn="just"/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presence of protein impurities within the formulation is a contributing factor to the allergic response</a:t>
            </a:r>
            <a:endParaRPr lang="en-US" sz="3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Thimerosal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(preservative),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NaCl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0.9%(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bacteriostatic) are </a:t>
            </a:r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known to cause allergic reactions</a:t>
            </a:r>
          </a:p>
          <a:p>
            <a:pPr marL="0" indent="0" algn="just">
              <a:buNone/>
            </a:pPr>
            <a:endParaRPr lang="en-US" sz="3000" b="1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Since 1949, there have been four case reports detailing allergic reactions to </a:t>
            </a:r>
            <a:r>
              <a:rPr lang="en-US" sz="30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hyaluronidase</a:t>
            </a:r>
            <a:endParaRPr lang="en-US" sz="3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incidence is extremely small</a:t>
            </a:r>
          </a:p>
          <a:p>
            <a:pPr algn="just"/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incidence of hypersensitivity is 0.1%, unless large intravenous doses (in excess of 200,000 units)</a:t>
            </a:r>
          </a:p>
          <a:p>
            <a:pPr algn="just"/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Chances of </a:t>
            </a:r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Type I reaction rate of 33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in case of large intravenous doses</a:t>
            </a:r>
          </a:p>
          <a:p>
            <a:pPr algn="just"/>
            <a:r>
              <a:rPr lang="en-US" sz="3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localized Type IV reactions</a:t>
            </a:r>
          </a:p>
          <a:p>
            <a:pPr algn="just"/>
            <a:endParaRPr lang="en-US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Dose and allergy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ose ranges of less than 1500 units;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</a:t>
            </a:r>
            <a:r>
              <a:rPr lang="en-US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allergic reactions will be 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at injection sites</a:t>
            </a:r>
            <a:endParaRPr lang="en-US" sz="280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en-US" sz="280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ose range from 1500 to 200,000 IU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Generalized symptoms will appeared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ELECTIVE AND EMERGENCY USE OF HYALURONIDASE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ELECTIVE REVERSAL</a:t>
            </a: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event of elective reversal of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hyaluronic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acid fillers, </a:t>
            </a: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no standard concentrations or doses, different brands of cross-linked HA can dissolve differently, some requiring more hyaluronidase and some less. </a:t>
            </a: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Cross-linked HAs demonstrate different physicochemical properties that may change as residence time in the tissue increases.  </a:t>
            </a:r>
          </a:p>
          <a:p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ELECTIVE AND EMERGENCY USE OF HYALURONIDASE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Emergency reversal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Hyaluronidase is a dispersal agent, moving the diluent away from the point of injection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CMAC advises administrating the initial dose and applying firm massage before reassessing the vascular flow. The hyaluronidase should be re administered at these points if flow is not established.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 dosing should be applied after 15 to 20 minutes.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CMAC also advises the co administration of hyaluronidase with lidocaine without adrenaline.</a:t>
            </a:r>
          </a:p>
          <a:p>
            <a:endParaRPr lang="en-US" dirty="0"/>
          </a:p>
          <a:p>
            <a:r>
              <a:rPr lang="en-US" dirty="0" smtClean="0"/>
              <a:t>Lidocaine is known to lessen the fatigue of patient and it has a vasodilator effect.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1905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Prior to injection, the area should be clean and thoroughly disinfected</a:t>
            </a:r>
          </a:p>
          <a:p>
            <a:pPr algn="just"/>
            <a:endParaRPr lang="en-US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en-US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Palpate and mark out the area to be injected</a:t>
            </a:r>
          </a:p>
          <a:p>
            <a:pPr algn="just"/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injections should be performed using an aseptic technique and either a </a:t>
            </a:r>
            <a:r>
              <a:rPr lang="en-US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cannula</a:t>
            </a:r>
            <a:r>
              <a:rPr lang="en-US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or needle</a:t>
            </a:r>
          </a:p>
          <a:p>
            <a:pPr algn="just"/>
            <a:endParaRPr lang="en-US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onsider the depth and site of injection</a:t>
            </a:r>
          </a:p>
          <a:p>
            <a:pPr algn="just"/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alpating and targeting nodules individually if present</a:t>
            </a:r>
          </a:p>
          <a:p>
            <a:pPr algn="just"/>
            <a:endParaRPr lang="en-US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en-US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injection, firmly massage the area to aid in the breakdown of the cross-linked HA</a:t>
            </a: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</a:t>
            </a:r>
          </a:p>
          <a:p>
            <a:endParaRPr lang="en-US" dirty="0"/>
          </a:p>
          <a:p>
            <a:r>
              <a:rPr lang="en-US" dirty="0" smtClean="0"/>
              <a:t>Complications of dermal fillers</a:t>
            </a:r>
          </a:p>
          <a:p>
            <a:endParaRPr lang="en-US" dirty="0"/>
          </a:p>
          <a:p>
            <a:r>
              <a:rPr lang="en-US" dirty="0" smtClean="0"/>
              <a:t>Formulation and allergic reaction of hyaluronidase</a:t>
            </a:r>
          </a:p>
          <a:p>
            <a:endParaRPr lang="en-US" dirty="0"/>
          </a:p>
          <a:p>
            <a:r>
              <a:rPr lang="en-US" dirty="0" smtClean="0"/>
              <a:t>Uses of hyaluronidase in aesthetic medicine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655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4400" dirty="0">
                <a:latin typeface="Times New Roman" panose="02020603050405020304" pitchFamily="18" charset="0"/>
              </a:rPr>
              <a:t>Do not inject hyaluronidase; if </a:t>
            </a:r>
            <a:endParaRPr lang="en-US" sz="4400" dirty="0" smtClean="0">
              <a:latin typeface="Times New Roman" panose="02020603050405020304" pitchFamily="18" charset="0"/>
            </a:endParaRPr>
          </a:p>
          <a:p>
            <a:pPr algn="just"/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Botulinum toxin has been given in the past 48 hours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Area where there is infective sequelae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6914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CMAC GUIDELINES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752600"/>
            <a:ext cx="78486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7200"/>
            <a:ext cx="7522754" cy="5964366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3962400"/>
          </a:xfrm>
        </p:spPr>
        <p:txBody>
          <a:bodyPr>
            <a:noAutofit/>
          </a:bodyPr>
          <a:lstStyle/>
          <a:p>
            <a:r>
              <a:rPr lang="en-US" sz="7200" b="1" i="1" dirty="0" smtClean="0"/>
              <a:t>THANKS</a:t>
            </a:r>
            <a:endParaRPr lang="en-US" sz="7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b="0" i="0" dirty="0" smtClean="0">
                <a:effectLst/>
                <a:latin typeface="Times New Roman" panose="02020603050405020304" pitchFamily="18" charset="0"/>
              </a:rPr>
              <a:t>Cross-linked </a:t>
            </a:r>
            <a:r>
              <a:rPr lang="en-US" sz="2800" b="0" i="0" dirty="0" err="1" smtClean="0">
                <a:effectLst/>
                <a:latin typeface="Times New Roman" panose="02020603050405020304" pitchFamily="18" charset="0"/>
              </a:rPr>
              <a:t>hyaluronic</a:t>
            </a:r>
            <a:r>
              <a:rPr lang="en-US" sz="2800" b="0" i="0" dirty="0" smtClean="0">
                <a:effectLst/>
                <a:latin typeface="Times New Roman" panose="02020603050405020304" pitchFamily="18" charset="0"/>
              </a:rPr>
              <a:t> acid (HA) is the most used filler  for volume replacement and soft tissue augmentation</a:t>
            </a:r>
          </a:p>
          <a:p>
            <a:pPr algn="just"/>
            <a:endParaRPr lang="en-US" sz="2800" dirty="0" smtClean="0">
              <a:latin typeface="Times New Roman" panose="02020603050405020304" pitchFamily="18" charset="0"/>
            </a:endParaRPr>
          </a:p>
          <a:p>
            <a:pPr algn="just"/>
            <a:r>
              <a:rPr lang="en-US" sz="2800" b="0" i="0" dirty="0" smtClean="0">
                <a:effectLst/>
                <a:latin typeface="Times New Roman" panose="02020603050405020304" pitchFamily="18" charset="0"/>
              </a:rPr>
              <a:t>Endogenous </a:t>
            </a:r>
            <a:r>
              <a:rPr lang="en-US" sz="2800" b="0" i="0" dirty="0" err="1" smtClean="0">
                <a:effectLst/>
                <a:latin typeface="Times New Roman" panose="02020603050405020304" pitchFamily="18" charset="0"/>
              </a:rPr>
              <a:t>hyaluronic</a:t>
            </a:r>
            <a:r>
              <a:rPr lang="en-US" sz="2800" b="0" i="0" dirty="0" smtClean="0">
                <a:effectLst/>
                <a:latin typeface="Times New Roman" panose="02020603050405020304" pitchFamily="18" charset="0"/>
              </a:rPr>
              <a:t> acid is  </a:t>
            </a:r>
            <a:r>
              <a:rPr lang="en-US" sz="2800" b="0" i="0" dirty="0">
                <a:effectLst/>
                <a:latin typeface="Times New Roman" panose="02020603050405020304" pitchFamily="18" charset="0"/>
              </a:rPr>
              <a:t>f</a:t>
            </a:r>
            <a:r>
              <a:rPr lang="en-US" sz="2800" b="0" i="0" dirty="0" smtClean="0">
                <a:effectLst/>
                <a:latin typeface="Times New Roman" panose="02020603050405020304" pitchFamily="18" charset="0"/>
              </a:rPr>
              <a:t>ound within the skin</a:t>
            </a:r>
          </a:p>
          <a:p>
            <a:pPr algn="just"/>
            <a:endParaRPr lang="en-US" sz="2800" dirty="0" smtClean="0">
              <a:latin typeface="Times New Roman" panose="02020603050405020304" pitchFamily="18" charset="0"/>
            </a:endParaRPr>
          </a:p>
          <a:p>
            <a:pPr algn="just"/>
            <a:r>
              <a:rPr lang="en-US" sz="2800" b="0" i="0" dirty="0" smtClean="0">
                <a:effectLst/>
                <a:latin typeface="Times New Roman" panose="02020603050405020304" pitchFamily="18" charset="0"/>
              </a:rPr>
              <a:t>Function in tissue architecture and maintain hydration due to its hygroscopic nature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Complication of </a:t>
            </a:r>
            <a:r>
              <a:rPr lang="en-US" dirty="0" err="1" smtClean="0"/>
              <a:t>hyaluronic</a:t>
            </a:r>
            <a:r>
              <a:rPr lang="en-US" dirty="0" smtClean="0"/>
              <a:t> acid dermal filler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Vascular occlusion</a:t>
            </a:r>
          </a:p>
          <a:p>
            <a:endParaRPr lang="en-US" dirty="0" smtClean="0"/>
          </a:p>
          <a:p>
            <a:r>
              <a:rPr lang="en-US" dirty="0" smtClean="0"/>
              <a:t>Tyndall effect</a:t>
            </a:r>
          </a:p>
          <a:p>
            <a:endParaRPr lang="en-US" dirty="0" smtClean="0"/>
          </a:p>
          <a:p>
            <a:r>
              <a:rPr lang="en-US" dirty="0" smtClean="0"/>
              <a:t>Delayed onset nodule</a:t>
            </a:r>
          </a:p>
          <a:p>
            <a:endParaRPr lang="en-US" dirty="0" smtClean="0"/>
          </a:p>
          <a:p>
            <a:r>
              <a:rPr lang="en-US" dirty="0" smtClean="0"/>
              <a:t>Poor aesthetic 0utcome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Vascular occlusion</a:t>
            </a:r>
            <a:endParaRPr lang="en-US" dirty="0"/>
          </a:p>
        </p:txBody>
      </p:sp>
      <p:pic>
        <p:nvPicPr>
          <p:cNvPr id="4" name="Picture 4" descr="Guideline for the Management of Hyaluronic Acid Filler-induced Vascular  Occlusion – JCAD | The Journal of Clinical and Aesthetic Dermatolog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00200"/>
            <a:ext cx="6019799" cy="4648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4139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Tyndall effect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33754" y="155330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Tyndall effect also called 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tyndall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phenomenon,scattering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of a beam of light by a medium  containing small suspending particle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when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particular filler is injected into superficial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plane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ue </a:t>
            </a:r>
            <a:r>
              <a:rPr lang="en-US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to shorter wavelengths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blue light scattered  more strongly than longer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wavelenght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red light</a:t>
            </a:r>
            <a:endParaRPr lang="en-US" sz="280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en-US" sz="280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en-US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 alters the tissue physiology, allowing deeper absorption of red light</a:t>
            </a:r>
          </a:p>
          <a:p>
            <a:pPr algn="just"/>
            <a:endParaRPr lang="en-US" sz="28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</a:t>
            </a:r>
            <a:r>
              <a:rPr lang="en-US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ffect of this makes the tissue appear more </a:t>
            </a:r>
            <a:r>
              <a:rPr lang="en-US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blue</a:t>
            </a:r>
          </a:p>
          <a:p>
            <a:pPr algn="just"/>
            <a:endParaRPr lang="en-US" sz="28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en-US" sz="280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Tyndall effect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447800"/>
            <a:ext cx="5486400" cy="4276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Delayed-onset nodules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628900" lvl="5" indent="-342900" algn="just"/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Appearance of nodules weeks and months after injection of dermal fillers</a:t>
            </a:r>
          </a:p>
          <a:p>
            <a:pPr algn="just"/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aused by any soft-tissue filler, including cross-linked HA</a:t>
            </a:r>
          </a:p>
          <a:p>
            <a:pPr algn="just"/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hallenging due to the limited access to investigations and the reluctance of patients to permit tissue sampling</a:t>
            </a:r>
          </a:p>
          <a:p>
            <a:pPr algn="just"/>
            <a:endParaRPr lang="en-US" sz="200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Causes: 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Delayed (Type IV) hypersensitivity reactions, granulomas, and biofilms</a:t>
            </a:r>
          </a:p>
          <a:p>
            <a:pPr algn="just"/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yaluronidase should be administered only under broad-spectrum antibiotic cover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43000"/>
            <a:ext cx="7315200" cy="49656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644</Words>
  <Application>Microsoft Office PowerPoint</Application>
  <PresentationFormat>On-screen Show (4:3)</PresentationFormat>
  <Paragraphs>120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Outline </vt:lpstr>
      <vt:lpstr>Introduction </vt:lpstr>
      <vt:lpstr>Complication of hyaluronic acid dermal filler</vt:lpstr>
      <vt:lpstr>Vascular occlusion</vt:lpstr>
      <vt:lpstr>Tyndall effect</vt:lpstr>
      <vt:lpstr>Tyndall effect</vt:lpstr>
      <vt:lpstr>Delayed-onset nodules</vt:lpstr>
      <vt:lpstr>Slide 9</vt:lpstr>
      <vt:lpstr>Poor aesthetic outcome</vt:lpstr>
      <vt:lpstr>Slide 11</vt:lpstr>
      <vt:lpstr>HYALURONIDASE</vt:lpstr>
      <vt:lpstr>Formulation and allergy</vt:lpstr>
      <vt:lpstr>Slide 14</vt:lpstr>
      <vt:lpstr>Dose and allergy </vt:lpstr>
      <vt:lpstr>ELECTIVE AND EMERGENCY USE OF HYALURONIDASE</vt:lpstr>
      <vt:lpstr>ELECTIVE AND EMERGENCY USE OF HYALURONIDASE</vt:lpstr>
      <vt:lpstr>Slide 18</vt:lpstr>
      <vt:lpstr>Slide 19</vt:lpstr>
      <vt:lpstr>Slide 20</vt:lpstr>
      <vt:lpstr>CMAC GUIDELINES</vt:lpstr>
      <vt:lpstr>Slide 22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 pc</dc:creator>
  <cp:lastModifiedBy>my pc</cp:lastModifiedBy>
  <cp:revision>29</cp:revision>
  <dcterms:created xsi:type="dcterms:W3CDTF">2022-01-26T09:23:29Z</dcterms:created>
  <dcterms:modified xsi:type="dcterms:W3CDTF">2022-03-03T03:55:10Z</dcterms:modified>
</cp:coreProperties>
</file>