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3" r:id="rId3"/>
    <p:sldId id="259" r:id="rId4"/>
    <p:sldId id="260" r:id="rId5"/>
    <p:sldId id="261" r:id="rId6"/>
    <p:sldId id="289" r:id="rId7"/>
    <p:sldId id="262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8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90" r:id="rId32"/>
    <p:sldId id="291" r:id="rId33"/>
    <p:sldId id="29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A976DB-EE22-45F6-BDC1-725E085B4B0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FCC099-2157-49DF-A0D3-E186CDAA0A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 /><Relationship Id="rId2" Type="http://schemas.openxmlformats.org/officeDocument/2006/relationships/image" Target="../media/image10.jp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 /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 /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 /><Relationship Id="rId2" Type="http://schemas.openxmlformats.org/officeDocument/2006/relationships/image" Target="../media/image18.jp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 /><Relationship Id="rId2" Type="http://schemas.openxmlformats.org/officeDocument/2006/relationships/image" Target="../media/image21.jpg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 /><Relationship Id="rId2" Type="http://schemas.openxmlformats.org/officeDocument/2006/relationships/image" Target="../media/image23.jpg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 /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 /><Relationship Id="rId2" Type="http://schemas.openxmlformats.org/officeDocument/2006/relationships/image" Target="../media/image27.jp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 /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 /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Cutaneous manifestation of diabetes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By </a:t>
            </a:r>
            <a:r>
              <a:rPr lang="en-US" dirty="0" err="1"/>
              <a:t>Dr</a:t>
            </a:r>
            <a:r>
              <a:rPr lang="en-US" dirty="0"/>
              <a:t> AQSA RAUF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45536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Vascular damage in </a:t>
            </a:r>
            <a:r>
              <a:rPr lang="en-US" dirty="0" err="1"/>
              <a:t>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Microvascular</a:t>
            </a:r>
            <a:r>
              <a:rPr lang="en-US" dirty="0"/>
              <a:t>  n </a:t>
            </a:r>
            <a:r>
              <a:rPr lang="en-US" dirty="0" err="1"/>
              <a:t>macrovascular</a:t>
            </a:r>
            <a:r>
              <a:rPr lang="en-US" dirty="0"/>
              <a:t> complication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7800" y="2144558"/>
            <a:ext cx="5410200" cy="4027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1095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Skin manifestation in </a:t>
            </a:r>
            <a:r>
              <a:rPr lang="en-US" dirty="0" err="1"/>
              <a:t>dm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 ulcer</a:t>
            </a:r>
            <a:endParaRPr lang="en-US" dirty="0"/>
          </a:p>
          <a:p>
            <a:r>
              <a:rPr lang="en-US" dirty="0"/>
              <a:t>Ulceration due to vascular n neurological damage</a:t>
            </a:r>
          </a:p>
          <a:p>
            <a:r>
              <a:rPr lang="en-US" dirty="0"/>
              <a:t>Structural n functional impairment both occur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3276600"/>
            <a:ext cx="2971800" cy="3031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0" y="3316808"/>
            <a:ext cx="4536830" cy="2879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95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</a:t>
            </a:r>
            <a:r>
              <a:rPr lang="en-US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gangerene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foot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/>
              <a:t>udden loss of perfusion to already compromised cutaneous microcirculation may result in wet necrotic area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8800" y="3353108"/>
            <a:ext cx="5029200" cy="2925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6999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Erysipelas like erythema</a:t>
            </a:r>
          </a:p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en-US" dirty="0"/>
              <a:t>ell defined erythema on legs n feet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971800"/>
            <a:ext cx="4572000" cy="3424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71982" y="3200400"/>
            <a:ext cx="2938617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565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Diabetic </a:t>
            </a:r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dermopathy</a:t>
            </a:r>
            <a:endParaRPr lang="en-U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Asympto</a:t>
            </a:r>
            <a:r>
              <a:rPr lang="en-US" dirty="0"/>
              <a:t>matic ,oval ,</a:t>
            </a:r>
            <a:r>
              <a:rPr lang="en-US" dirty="0" err="1"/>
              <a:t>dull,red</a:t>
            </a:r>
            <a:r>
              <a:rPr lang="en-US" dirty="0"/>
              <a:t> papule 0.5 -1cm in </a:t>
            </a:r>
            <a:r>
              <a:rPr lang="en-US" dirty="0" err="1"/>
              <a:t>dia</a:t>
            </a:r>
            <a:endParaRPr lang="en-US" dirty="0"/>
          </a:p>
          <a:p>
            <a:r>
              <a:rPr lang="en-US" dirty="0"/>
              <a:t>On shin ,bony prominence, forearm thigh</a:t>
            </a:r>
          </a:p>
          <a:p>
            <a:r>
              <a:rPr lang="en-US" dirty="0"/>
              <a:t>Produce superficial scales n atrophic scars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3886200"/>
            <a:ext cx="41148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1218" y="3944389"/>
            <a:ext cx="4059382" cy="256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7277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rubeosis</a:t>
            </a:r>
            <a:endParaRPr lang="en-US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dirty="0"/>
              <a:t>osy reddening of face n hands n feet</a:t>
            </a:r>
          </a:p>
          <a:p>
            <a:r>
              <a:rPr lang="en-US" dirty="0"/>
              <a:t>Attributed by </a:t>
            </a:r>
            <a:r>
              <a:rPr lang="en-US" dirty="0" err="1"/>
              <a:t>microvascular</a:t>
            </a:r>
            <a:r>
              <a:rPr lang="en-US" dirty="0"/>
              <a:t> n </a:t>
            </a:r>
            <a:r>
              <a:rPr lang="en-US" dirty="0" err="1"/>
              <a:t>nueropathy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2971800"/>
            <a:ext cx="3429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399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Neurological damage in </a:t>
            </a:r>
            <a:r>
              <a:rPr lang="en-US" dirty="0" err="1"/>
              <a:t>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Chronic , long term , symmetrical , length dependent </a:t>
            </a:r>
            <a:r>
              <a:rPr lang="en-US" dirty="0" err="1"/>
              <a:t>poluneuropathy</a:t>
            </a:r>
            <a:r>
              <a:rPr lang="en-US" dirty="0"/>
              <a:t> due to damaged </a:t>
            </a:r>
            <a:r>
              <a:rPr lang="en-US" dirty="0" err="1"/>
              <a:t>endoneurial</a:t>
            </a:r>
            <a:r>
              <a:rPr lang="en-US" dirty="0"/>
              <a:t> </a:t>
            </a:r>
            <a:r>
              <a:rPr lang="en-US" dirty="0" err="1"/>
              <a:t>microvessels</a:t>
            </a:r>
            <a:endParaRPr lang="en-US" dirty="0"/>
          </a:p>
          <a:p>
            <a:r>
              <a:rPr lang="en-US" dirty="0"/>
              <a:t>Symptoms r numbness, tingling, </a:t>
            </a:r>
            <a:r>
              <a:rPr lang="en-US" dirty="0" err="1"/>
              <a:t>burning,impaired</a:t>
            </a:r>
            <a:r>
              <a:rPr lang="en-US" dirty="0"/>
              <a:t> sweating, aching,  intensify at night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93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Diabetic foot</a:t>
            </a:r>
            <a:r>
              <a:rPr lang="en-US" dirty="0"/>
              <a:t>. </a:t>
            </a:r>
          </a:p>
          <a:p>
            <a:r>
              <a:rPr lang="en-US" dirty="0"/>
              <a:t>R diabetic </a:t>
            </a:r>
            <a:r>
              <a:rPr lang="en-US" dirty="0" err="1"/>
              <a:t>charcot</a:t>
            </a:r>
            <a:r>
              <a:rPr lang="en-US" dirty="0"/>
              <a:t> </a:t>
            </a:r>
            <a:r>
              <a:rPr lang="en-US" dirty="0" err="1"/>
              <a:t>arthopathy</a:t>
            </a:r>
            <a:endParaRPr lang="en-US" dirty="0"/>
          </a:p>
          <a:p>
            <a:r>
              <a:rPr lang="en-US" dirty="0"/>
              <a:t>Presented with warm, red, swollen , </a:t>
            </a:r>
            <a:r>
              <a:rPr lang="en-US" dirty="0" err="1"/>
              <a:t>eryhtematous</a:t>
            </a:r>
            <a:r>
              <a:rPr lang="en-US" dirty="0"/>
              <a:t> foot n ankle </a:t>
            </a:r>
          </a:p>
          <a:p>
            <a:r>
              <a:rPr lang="en-US" dirty="0"/>
              <a:t>Motor n sensory neuropathy</a:t>
            </a:r>
          </a:p>
          <a:p>
            <a:r>
              <a:rPr lang="en-US" dirty="0"/>
              <a:t>Trauma n </a:t>
            </a:r>
            <a:r>
              <a:rPr lang="en-US" dirty="0" err="1"/>
              <a:t>unnecssary</a:t>
            </a:r>
            <a:r>
              <a:rPr lang="en-US" dirty="0"/>
              <a:t> pressure point lead to fusion of joint ,dislocation n fracture of bone</a:t>
            </a:r>
          </a:p>
          <a:p>
            <a:r>
              <a:rPr lang="en-US" dirty="0"/>
              <a:t>Foot may deformed</a:t>
            </a:r>
          </a:p>
        </p:txBody>
      </p:sp>
    </p:spTree>
    <p:extLst>
      <p:ext uri="{BB962C8B-B14F-4D97-AF65-F5344CB8AC3E}">
        <p14:creationId xmlns:p14="http://schemas.microsoft.com/office/powerpoint/2010/main" val="1487369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Diabetic foot ulcer.</a:t>
            </a:r>
            <a:endParaRPr lang="en-US" dirty="0"/>
          </a:p>
          <a:p>
            <a:r>
              <a:rPr lang="en-US" dirty="0"/>
              <a:t>Painless, slow progressing ulcer on sole </a:t>
            </a:r>
          </a:p>
          <a:p>
            <a:r>
              <a:rPr lang="en-US" dirty="0"/>
              <a:t>Ulcer is circular , punched out in shape, occur in middle of callosity</a:t>
            </a:r>
          </a:p>
          <a:p>
            <a:r>
              <a:rPr lang="en-US" dirty="0" err="1"/>
              <a:t>Sunepidrmal</a:t>
            </a:r>
            <a:r>
              <a:rPr lang="en-US" dirty="0"/>
              <a:t> hemorrhagic bullae give rise to </a:t>
            </a:r>
            <a:r>
              <a:rPr lang="en-US" dirty="0" err="1"/>
              <a:t>discolouration</a:t>
            </a:r>
            <a:r>
              <a:rPr lang="en-US" dirty="0"/>
              <a:t> of surrounding skin</a:t>
            </a:r>
          </a:p>
          <a:p>
            <a:r>
              <a:rPr lang="en-US" b="1" u="sng" dirty="0"/>
              <a:t>Risk factor of diabetic foot</a:t>
            </a:r>
          </a:p>
          <a:p>
            <a:r>
              <a:rPr lang="en-US" dirty="0"/>
              <a:t>Poor diabetic control</a:t>
            </a:r>
          </a:p>
          <a:p>
            <a:r>
              <a:rPr lang="en-US" dirty="0"/>
              <a:t>Duration of diabetes</a:t>
            </a:r>
          </a:p>
          <a:p>
            <a:r>
              <a:rPr lang="en-US" dirty="0"/>
              <a:t>Peripheral neuropathy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266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05000"/>
            <a:ext cx="2819400" cy="3429000"/>
          </a:xfrm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4191000"/>
            <a:ext cx="4572000" cy="212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237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17 year old female known diabetic for past 10 years presented to us in </a:t>
            </a:r>
            <a:r>
              <a:rPr lang="en-US" dirty="0" err="1"/>
              <a:t>opd</a:t>
            </a:r>
            <a:r>
              <a:rPr lang="en-US" dirty="0"/>
              <a:t> </a:t>
            </a:r>
            <a:r>
              <a:rPr lang="en-US" dirty="0" err="1"/>
              <a:t>wd</a:t>
            </a:r>
            <a:r>
              <a:rPr lang="en-US" dirty="0"/>
              <a:t> complain of brownish black plaques with erosion in front of chest, legs n arm for past 6 months. </a:t>
            </a:r>
            <a:r>
              <a:rPr lang="en-US" dirty="0" err="1"/>
              <a:t>Assosiated</a:t>
            </a:r>
            <a:r>
              <a:rPr lang="en-US" dirty="0"/>
              <a:t> with joint pain n </a:t>
            </a:r>
            <a:r>
              <a:rPr lang="en-US" dirty="0" err="1"/>
              <a:t>pruritis</a:t>
            </a:r>
            <a:r>
              <a:rPr lang="en-US" dirty="0"/>
              <a:t> all over body</a:t>
            </a:r>
          </a:p>
          <a:p>
            <a:r>
              <a:rPr lang="en-US" dirty="0"/>
              <a:t>On examination there is black brown ulcerated plaques </a:t>
            </a:r>
            <a:r>
              <a:rPr lang="en-US" dirty="0" err="1"/>
              <a:t>wd</a:t>
            </a:r>
            <a:r>
              <a:rPr lang="en-US" dirty="0"/>
              <a:t> well defined n raised </a:t>
            </a:r>
            <a:r>
              <a:rPr lang="en-US" dirty="0" err="1"/>
              <a:t>boder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1620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Neurological damage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828801"/>
            <a:ext cx="6615545" cy="1600200"/>
          </a:xfrm>
        </p:spPr>
      </p:pic>
    </p:spTree>
    <p:extLst>
      <p:ext uri="{BB962C8B-B14F-4D97-AF65-F5344CB8AC3E}">
        <p14:creationId xmlns:p14="http://schemas.microsoft.com/office/powerpoint/2010/main" val="1433862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Mostly occur in </a:t>
            </a:r>
            <a:r>
              <a:rPr lang="en-US" dirty="0" err="1"/>
              <a:t>dm</a:t>
            </a:r>
            <a:r>
              <a:rPr lang="en-US" dirty="0"/>
              <a:t> type 2</a:t>
            </a:r>
          </a:p>
          <a:p>
            <a:r>
              <a:rPr lang="en-US" dirty="0"/>
              <a:t>Pseudomonas </a:t>
            </a:r>
            <a:r>
              <a:rPr lang="en-US" dirty="0" err="1"/>
              <a:t>infec</a:t>
            </a:r>
            <a:r>
              <a:rPr lang="en-US" dirty="0"/>
              <a:t>. Of ear may occur in severe form </a:t>
            </a:r>
            <a:r>
              <a:rPr lang="en-US" dirty="0" err="1"/>
              <a:t>invole</a:t>
            </a:r>
            <a:r>
              <a:rPr lang="en-US" dirty="0"/>
              <a:t> nerves n bones</a:t>
            </a:r>
          </a:p>
          <a:p>
            <a:r>
              <a:rPr lang="en-US" dirty="0"/>
              <a:t>Candida </a:t>
            </a:r>
            <a:r>
              <a:rPr lang="en-US" dirty="0" err="1"/>
              <a:t>infe</a:t>
            </a:r>
            <a:r>
              <a:rPr lang="en-US" dirty="0"/>
              <a:t>. Can also seen in poorly controlled </a:t>
            </a:r>
            <a:r>
              <a:rPr lang="en-US" dirty="0" err="1"/>
              <a:t>pt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13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Obesity n </a:t>
            </a:r>
            <a:r>
              <a:rPr lang="en-US" dirty="0" err="1"/>
              <a:t>hyperlipedemia</a:t>
            </a:r>
            <a:r>
              <a:rPr lang="en-US" dirty="0"/>
              <a:t> </a:t>
            </a:r>
            <a:r>
              <a:rPr lang="en-US" dirty="0" err="1"/>
              <a:t>releated</a:t>
            </a:r>
            <a:r>
              <a:rPr lang="en-US" dirty="0"/>
              <a:t> skin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Acanthosis</a:t>
            </a:r>
            <a:r>
              <a:rPr lang="en-US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nigrican</a:t>
            </a:r>
            <a:r>
              <a:rPr lang="en-US" dirty="0"/>
              <a:t>.</a:t>
            </a:r>
          </a:p>
          <a:p>
            <a:r>
              <a:rPr lang="en-US" dirty="0"/>
              <a:t>Smooth velvety </a:t>
            </a:r>
            <a:r>
              <a:rPr lang="en-US" dirty="0" err="1"/>
              <a:t>hyperkeratotic</a:t>
            </a:r>
            <a:r>
              <a:rPr lang="en-US" dirty="0"/>
              <a:t> </a:t>
            </a:r>
            <a:r>
              <a:rPr lang="en-US" dirty="0" err="1"/>
              <a:t>hyperpigmented</a:t>
            </a:r>
            <a:r>
              <a:rPr lang="en-US" dirty="0"/>
              <a:t> skin</a:t>
            </a:r>
          </a:p>
          <a:p>
            <a:r>
              <a:rPr lang="en-US" dirty="0"/>
              <a:t>Affecting flexures seen in type 2 </a:t>
            </a:r>
            <a:r>
              <a:rPr lang="en-US" dirty="0" err="1"/>
              <a:t>dm</a:t>
            </a:r>
            <a:endParaRPr lang="en-US" dirty="0"/>
          </a:p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3581400"/>
            <a:ext cx="45720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9200" y="4191000"/>
            <a:ext cx="3810000" cy="2236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0123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u="sng" dirty="0"/>
              <a:t>Skin tags</a:t>
            </a:r>
          </a:p>
          <a:p>
            <a:pPr marL="0" indent="0">
              <a:buNone/>
            </a:pPr>
            <a:r>
              <a:rPr lang="en-US" dirty="0"/>
              <a:t>Are small soft </a:t>
            </a:r>
            <a:r>
              <a:rPr lang="en-US" dirty="0" err="1"/>
              <a:t>pedunculated</a:t>
            </a:r>
            <a:r>
              <a:rPr lang="en-US" dirty="0"/>
              <a:t> lesions </a:t>
            </a:r>
            <a:r>
              <a:rPr lang="en-US" dirty="0" err="1"/>
              <a:t>occuring</a:t>
            </a:r>
            <a:r>
              <a:rPr lang="en-US" dirty="0"/>
              <a:t> on eyelids neck axilla </a:t>
            </a:r>
          </a:p>
          <a:p>
            <a:pPr marL="0" indent="0">
              <a:buNone/>
            </a:pPr>
            <a:r>
              <a:rPr lang="en-US" dirty="0" err="1"/>
              <a:t>Assosiated</a:t>
            </a:r>
            <a:r>
              <a:rPr lang="en-US" dirty="0"/>
              <a:t> </a:t>
            </a:r>
            <a:r>
              <a:rPr lang="en-US" dirty="0" err="1"/>
              <a:t>wd</a:t>
            </a:r>
            <a:r>
              <a:rPr lang="en-US" dirty="0"/>
              <a:t> obesity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000" y="3581400"/>
            <a:ext cx="4572000" cy="296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1892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/>
              <a:t>Eruptive </a:t>
            </a:r>
            <a:r>
              <a:rPr lang="en-US" b="1" i="1" u="sng" dirty="0" err="1"/>
              <a:t>xanthomas</a:t>
            </a:r>
            <a:r>
              <a:rPr lang="en-US" b="1" i="1" u="sng" dirty="0"/>
              <a:t> of skin</a:t>
            </a:r>
          </a:p>
          <a:p>
            <a:r>
              <a:rPr lang="en-US" dirty="0"/>
              <a:t>Seen in </a:t>
            </a:r>
            <a:r>
              <a:rPr lang="en-US" dirty="0" err="1"/>
              <a:t>hyperlipedemia</a:t>
            </a:r>
            <a:r>
              <a:rPr lang="en-US" dirty="0"/>
              <a:t> </a:t>
            </a:r>
            <a:r>
              <a:rPr lang="en-US" dirty="0" err="1"/>
              <a:t>pt</a:t>
            </a:r>
            <a:endParaRPr lang="en-US" dirty="0"/>
          </a:p>
          <a:p>
            <a:r>
              <a:rPr lang="en-US" dirty="0"/>
              <a:t>Significantly risk for </a:t>
            </a:r>
            <a:r>
              <a:rPr lang="en-US" dirty="0" err="1"/>
              <a:t>pencreatitis</a:t>
            </a:r>
            <a:endParaRPr lang="en-US" dirty="0"/>
          </a:p>
          <a:p>
            <a:r>
              <a:rPr lang="en-US" dirty="0"/>
              <a:t>Lesion resolve when diabetes n </a:t>
            </a:r>
            <a:r>
              <a:rPr lang="en-US" dirty="0" err="1"/>
              <a:t>hyperlipedemia</a:t>
            </a:r>
            <a:r>
              <a:rPr lang="en-US" dirty="0"/>
              <a:t> managed properly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1" y="3983182"/>
            <a:ext cx="3886200" cy="274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3983182"/>
            <a:ext cx="4038600" cy="256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0805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related skin manifestation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/>
              <a:t>insulin </a:t>
            </a:r>
            <a:r>
              <a:rPr lang="en-US" b="1" i="1" u="sng" dirty="0" err="1"/>
              <a:t>lipodystrophy</a:t>
            </a:r>
            <a:endParaRPr lang="en-US" b="1" i="1" u="sng" dirty="0"/>
          </a:p>
          <a:p>
            <a:r>
              <a:rPr lang="en-US" dirty="0"/>
              <a:t>1.lipohypertrophy …common in those who don’t change the injection site</a:t>
            </a:r>
          </a:p>
          <a:p>
            <a:r>
              <a:rPr lang="en-US" dirty="0"/>
              <a:t>2 .</a:t>
            </a:r>
            <a:r>
              <a:rPr lang="en-US" dirty="0" err="1"/>
              <a:t>Lipoatrophy</a:t>
            </a:r>
            <a:r>
              <a:rPr lang="en-US" dirty="0"/>
              <a:t>….appear to be immunological reaction</a:t>
            </a:r>
          </a:p>
          <a:p>
            <a:r>
              <a:rPr lang="en-US" b="1" i="1" u="sng" dirty="0"/>
              <a:t>Allergic reaction to insulin</a:t>
            </a:r>
          </a:p>
          <a:p>
            <a:r>
              <a:rPr lang="en-US" dirty="0"/>
              <a:t>Localized allergic reaction to insulin including </a:t>
            </a:r>
            <a:r>
              <a:rPr lang="en-US" dirty="0" err="1"/>
              <a:t>urticaria</a:t>
            </a:r>
            <a:r>
              <a:rPr lang="en-US" dirty="0"/>
              <a:t> , painful nodules n granulomas</a:t>
            </a:r>
          </a:p>
          <a:p>
            <a:r>
              <a:rPr lang="en-US" dirty="0"/>
              <a:t>Contact dermatitis due </a:t>
            </a:r>
            <a:r>
              <a:rPr lang="en-US" dirty="0" err="1"/>
              <a:t>toinsulin</a:t>
            </a:r>
            <a:r>
              <a:rPr lang="en-US" dirty="0"/>
              <a:t> nickel needles ,epoxy resin may occur</a:t>
            </a:r>
          </a:p>
        </p:txBody>
      </p:sp>
    </p:spTree>
    <p:extLst>
      <p:ext uri="{BB962C8B-B14F-4D97-AF65-F5344CB8AC3E}">
        <p14:creationId xmlns:p14="http://schemas.microsoft.com/office/powerpoint/2010/main" val="34792608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/>
              <a:t>Allergic reaction to hypoglycemic drugs</a:t>
            </a:r>
          </a:p>
          <a:p>
            <a:r>
              <a:rPr lang="en-US" dirty="0" err="1"/>
              <a:t>Sulphonylureas</a:t>
            </a:r>
            <a:r>
              <a:rPr lang="en-US" dirty="0"/>
              <a:t> are </a:t>
            </a:r>
            <a:r>
              <a:rPr lang="en-US" dirty="0" err="1"/>
              <a:t>coomonly</a:t>
            </a:r>
            <a:r>
              <a:rPr lang="en-US" dirty="0"/>
              <a:t> caused reaction</a:t>
            </a:r>
          </a:p>
          <a:p>
            <a:r>
              <a:rPr lang="en-US" dirty="0"/>
              <a:t> </a:t>
            </a:r>
            <a:r>
              <a:rPr lang="en-US" dirty="0" err="1"/>
              <a:t>disulfiram</a:t>
            </a:r>
            <a:r>
              <a:rPr lang="en-US" dirty="0"/>
              <a:t> like reactions due to </a:t>
            </a:r>
            <a:r>
              <a:rPr lang="en-US" dirty="0" err="1"/>
              <a:t>chlorpromide</a:t>
            </a:r>
            <a:r>
              <a:rPr lang="en-US" dirty="0"/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3048000"/>
            <a:ext cx="2923704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3313642"/>
            <a:ext cx="4572000" cy="3166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6887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</a:t>
            </a:r>
            <a:r>
              <a:rPr lang="en-US" dirty="0" err="1"/>
              <a:t>assosiated</a:t>
            </a:r>
            <a:r>
              <a:rPr lang="en-US" dirty="0"/>
              <a:t> n genetic syndromes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/>
              <a:t>Reactive perforating </a:t>
            </a:r>
            <a:r>
              <a:rPr lang="en-US" b="1" i="1" u="sng" dirty="0" err="1"/>
              <a:t>collagenosis</a:t>
            </a:r>
            <a:r>
              <a:rPr lang="en-US" b="1" i="1" u="sng" dirty="0"/>
              <a:t> (folliculitis) </a:t>
            </a:r>
          </a:p>
          <a:p>
            <a:r>
              <a:rPr lang="en-US" dirty="0"/>
              <a:t>Attributed to </a:t>
            </a:r>
            <a:r>
              <a:rPr lang="en-US" dirty="0" err="1"/>
              <a:t>glycylation</a:t>
            </a:r>
            <a:r>
              <a:rPr lang="en-US" dirty="0"/>
              <a:t> of collagen n minor injury such as pressure scratching</a:t>
            </a:r>
          </a:p>
          <a:p>
            <a:r>
              <a:rPr lang="en-US" b="1" i="1" u="sng" dirty="0"/>
              <a:t>Autoimmune disease</a:t>
            </a:r>
          </a:p>
          <a:p>
            <a:r>
              <a:rPr lang="en-US" dirty="0"/>
              <a:t>Seen in autoimmune </a:t>
            </a:r>
            <a:r>
              <a:rPr lang="en-US" dirty="0" err="1"/>
              <a:t>pt</a:t>
            </a:r>
            <a:r>
              <a:rPr lang="en-US" dirty="0"/>
              <a:t> </a:t>
            </a:r>
          </a:p>
          <a:p>
            <a:r>
              <a:rPr lang="en-US" dirty="0"/>
              <a:t>Seen in type 1 </a:t>
            </a:r>
            <a:r>
              <a:rPr lang="en-US" dirty="0" err="1"/>
              <a:t>dm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. </a:t>
            </a:r>
            <a:r>
              <a:rPr lang="en-US" dirty="0" err="1"/>
              <a:t>Vitilogo</a:t>
            </a:r>
            <a:r>
              <a:rPr lang="en-US" dirty="0"/>
              <a:t> hypo n hyperthyroidism n </a:t>
            </a:r>
            <a:r>
              <a:rPr lang="en-US" dirty="0" err="1"/>
              <a:t>addision</a:t>
            </a:r>
            <a:r>
              <a:rPr lang="en-US" dirty="0"/>
              <a:t> disease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5000" y="2870022"/>
            <a:ext cx="3047999" cy="1785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915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u="sng" dirty="0"/>
              <a:t>Granulomatous disorder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AE88DF-9B3F-9F4F-A3E0-AB14ACB74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11" y="2076805"/>
            <a:ext cx="6436178" cy="439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9036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1905000"/>
            <a:ext cx="4572396" cy="27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1600" y="2971800"/>
            <a:ext cx="3432175" cy="343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53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Cutaneous manifestation of </a:t>
            </a:r>
            <a:r>
              <a:rPr lang="en-US" dirty="0" err="1"/>
              <a:t>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metabolic disorder characterized by hyperglycemia  resulting from defect in insulin secretion, insulin  action r both.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0203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i="1" u="sng"/>
              <a:t>Stiff joint and skin</a:t>
            </a:r>
          </a:p>
          <a:p>
            <a:r>
              <a:rPr lang="en-GB"/>
              <a:t>Attributed to irreversible cross linking of collagen n other protein in the skin like AGEs products which stimulate FGF n inflammatory cytokines thru protein kinase C pathway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i="1"/>
              <a:t>Cheiroarthopathy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Waxy tight skin on back of hand n limited joint mobility(prayer sign)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Common in type 1 dm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 i="1"/>
              <a:t>Finger pebbles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These r multiple grouped minute papules on extensor surface of fingers in or near the kunkle pads r periungual region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388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51D9-B469-584F-9CE7-71C1FAAA9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19AF8-B3A9-9F46-97CD-1C8AC48BC30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b="1" i="1"/>
              <a:t>Scleredema diabeticorum</a:t>
            </a:r>
          </a:p>
          <a:p>
            <a:r>
              <a:rPr lang="en-GB"/>
              <a:t>Illdefined induration of the skin usullay painless n permanent</a:t>
            </a:r>
          </a:p>
          <a:p>
            <a:r>
              <a:rPr lang="en-GB"/>
              <a:t>Common in neck n upper back</a:t>
            </a:r>
          </a:p>
          <a:p>
            <a:r>
              <a:rPr lang="en-GB"/>
              <a:t>Common in type 2 dm</a:t>
            </a: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A4E26C6-216F-E64B-99D8-3B48608F8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646" y="2750684"/>
            <a:ext cx="2714420" cy="361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6843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3AB2-8478-8F40-A090-B52C1B58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D47A1-9C2B-1D40-8456-F239786377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b="1" i="1" u="sng"/>
              <a:t>Pruritus </a:t>
            </a:r>
          </a:p>
          <a:p>
            <a:r>
              <a:rPr lang="en-GB"/>
              <a:t>All over body </a:t>
            </a:r>
          </a:p>
          <a:p>
            <a:r>
              <a:rPr lang="en-GB"/>
              <a:t>May be due to secondary infec. Like candidiasis r haemolytic strep.</a:t>
            </a:r>
          </a:p>
          <a:p>
            <a:r>
              <a:rPr lang="en-GB" b="1" i="1"/>
              <a:t>Diabetic bullae</a:t>
            </a:r>
          </a:p>
          <a:p>
            <a:r>
              <a:rPr lang="en-GB"/>
              <a:t>Non scarring subepidermal bullae upto several centi. In dia on a non inflammed base on lower leg hand feet n fingers</a:t>
            </a:r>
          </a:p>
          <a:p>
            <a:endParaRPr lang="en-US" b="1" i="1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5AB859D6-CE29-794E-A95A-C6A2740DD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813" y="4606576"/>
            <a:ext cx="3331585" cy="213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461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2FFC5-382C-2947-8C6D-0A7B045DC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A6D5093-4372-174B-B1AC-7367B4CB24D9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75" y="2060575"/>
            <a:ext cx="7029450" cy="3952875"/>
          </a:xfrm>
        </p:spPr>
      </p:pic>
    </p:spTree>
    <p:extLst>
      <p:ext uri="{BB962C8B-B14F-4D97-AF65-F5344CB8AC3E}">
        <p14:creationId xmlns:p14="http://schemas.microsoft.com/office/powerpoint/2010/main" val="26363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</a:t>
            </a:r>
            <a:r>
              <a:rPr lang="en-US" dirty="0" err="1"/>
              <a:t>Dm</a:t>
            </a:r>
            <a:r>
              <a:rPr lang="en-US" dirty="0"/>
              <a:t> 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442" y="2209800"/>
            <a:ext cx="686915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99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2600" y="1676400"/>
            <a:ext cx="5257800" cy="495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384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F122-9031-8C48-9150-877A6EED6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Cutaneous manifestation of dm</a:t>
            </a:r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3ADEC3B-D4B6-7443-9CFA-C9C6A1137C6B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107" y="1600200"/>
            <a:ext cx="5823857" cy="4873625"/>
          </a:xfrm>
        </p:spPr>
      </p:pic>
    </p:spTree>
    <p:extLst>
      <p:ext uri="{BB962C8B-B14F-4D97-AF65-F5344CB8AC3E}">
        <p14:creationId xmlns:p14="http://schemas.microsoft.com/office/powerpoint/2010/main" val="81449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Cutaneous manifestation of </a:t>
            </a:r>
            <a:r>
              <a:rPr lang="en-US" dirty="0" err="1"/>
              <a:t>dm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</a:t>
            </a:r>
            <a:r>
              <a:rPr lang="en-US" b="1" dirty="0"/>
              <a:t> </a:t>
            </a:r>
            <a:r>
              <a:rPr lang="en-US" b="1" u="sng" dirty="0"/>
              <a:t>vascular damage</a:t>
            </a:r>
          </a:p>
          <a:p>
            <a:r>
              <a:rPr lang="en-US" dirty="0"/>
              <a:t>Leg ulceration</a:t>
            </a:r>
          </a:p>
          <a:p>
            <a:r>
              <a:rPr lang="en-US" dirty="0"/>
              <a:t>Wet gangrene of foot</a:t>
            </a:r>
          </a:p>
          <a:p>
            <a:r>
              <a:rPr lang="en-US" dirty="0"/>
              <a:t>Erysipelas like erythema</a:t>
            </a:r>
          </a:p>
          <a:p>
            <a:r>
              <a:rPr lang="en-US" dirty="0"/>
              <a:t>Diabetic </a:t>
            </a:r>
            <a:r>
              <a:rPr lang="en-US" dirty="0" err="1"/>
              <a:t>dermopathy</a:t>
            </a:r>
            <a:endParaRPr lang="en-US" dirty="0"/>
          </a:p>
          <a:p>
            <a:r>
              <a:rPr lang="en-US" dirty="0" err="1"/>
              <a:t>Rubeosis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 </a:t>
            </a:r>
            <a:r>
              <a:rPr lang="en-US" b="1" u="sng" dirty="0"/>
              <a:t>Neurological damage</a:t>
            </a:r>
          </a:p>
          <a:p>
            <a:r>
              <a:rPr lang="en-US" dirty="0"/>
              <a:t>Diabetic foot</a:t>
            </a:r>
          </a:p>
          <a:p>
            <a:r>
              <a:rPr lang="en-US" dirty="0"/>
              <a:t>Diabetic foot ulcer</a:t>
            </a:r>
          </a:p>
          <a:p>
            <a:pPr marL="0" indent="0">
              <a:buNone/>
            </a:pPr>
            <a:r>
              <a:rPr lang="en-US" dirty="0"/>
              <a:t>3 </a:t>
            </a:r>
            <a:r>
              <a:rPr lang="en-US" b="1" u="sng" dirty="0"/>
              <a:t>Infection</a:t>
            </a:r>
          </a:p>
          <a:p>
            <a:pPr marL="0" indent="0">
              <a:buNone/>
            </a:pPr>
            <a:r>
              <a:rPr lang="en-US" b="1" u="sng" dirty="0"/>
              <a:t>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0600" y="1042265"/>
            <a:ext cx="3810000" cy="3675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4566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Autoimmune disease</a:t>
            </a:r>
          </a:p>
          <a:p>
            <a:r>
              <a:rPr lang="en-US" dirty="0"/>
              <a:t>Genetic n other systemic disease</a:t>
            </a:r>
          </a:p>
          <a:p>
            <a:r>
              <a:rPr lang="en-US" b="1" u="sng" dirty="0"/>
              <a:t>Miscellaneous</a:t>
            </a:r>
          </a:p>
          <a:p>
            <a:r>
              <a:rPr lang="en-US" dirty="0"/>
              <a:t>Granulomatous disorder</a:t>
            </a:r>
          </a:p>
          <a:p>
            <a:r>
              <a:rPr lang="en-US" dirty="0"/>
              <a:t>Stiff skin n joints</a:t>
            </a:r>
          </a:p>
          <a:p>
            <a:r>
              <a:rPr lang="en-US" dirty="0"/>
              <a:t>Pruritus </a:t>
            </a:r>
          </a:p>
          <a:p>
            <a:r>
              <a:rPr lang="en-US" dirty="0"/>
              <a:t>Diabetic bullae</a:t>
            </a:r>
          </a:p>
        </p:txBody>
      </p:sp>
    </p:spTree>
    <p:extLst>
      <p:ext uri="{BB962C8B-B14F-4D97-AF65-F5344CB8AC3E}">
        <p14:creationId xmlns:p14="http://schemas.microsoft.com/office/powerpoint/2010/main" val="4468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 </a:t>
            </a:r>
            <a:r>
              <a:rPr lang="en-US" b="1" u="sng" dirty="0"/>
              <a:t>Obesity n </a:t>
            </a:r>
            <a:r>
              <a:rPr lang="en-US" b="1" u="sng" dirty="0" err="1"/>
              <a:t>hyperlipedemia</a:t>
            </a:r>
            <a:r>
              <a:rPr lang="en-US" b="1" u="sng" dirty="0"/>
              <a:t> </a:t>
            </a:r>
            <a:r>
              <a:rPr lang="en-US" b="1" u="sng" dirty="0" err="1"/>
              <a:t>releated</a:t>
            </a:r>
            <a:r>
              <a:rPr lang="en-US" b="1" u="sng" dirty="0"/>
              <a:t> skin disease</a:t>
            </a:r>
          </a:p>
          <a:p>
            <a:r>
              <a:rPr lang="en-US" dirty="0" err="1"/>
              <a:t>Ancanthosis</a:t>
            </a:r>
            <a:r>
              <a:rPr lang="en-US" dirty="0"/>
              <a:t> </a:t>
            </a:r>
            <a:r>
              <a:rPr lang="en-US" dirty="0" err="1"/>
              <a:t>nigrican</a:t>
            </a:r>
            <a:endParaRPr lang="en-US" dirty="0"/>
          </a:p>
          <a:p>
            <a:r>
              <a:rPr lang="en-US" dirty="0"/>
              <a:t>Skin tags</a:t>
            </a:r>
          </a:p>
          <a:p>
            <a:r>
              <a:rPr lang="en-US" dirty="0"/>
              <a:t>Eruptive </a:t>
            </a:r>
            <a:r>
              <a:rPr lang="en-US" dirty="0" err="1"/>
              <a:t>xanthomas</a:t>
            </a:r>
            <a:r>
              <a:rPr lang="en-US" dirty="0"/>
              <a:t> of skin </a:t>
            </a:r>
          </a:p>
          <a:p>
            <a:r>
              <a:rPr lang="en-US" dirty="0"/>
              <a:t>5</a:t>
            </a:r>
            <a:r>
              <a:rPr lang="en-US" b="1" u="sng" dirty="0"/>
              <a:t> treatment </a:t>
            </a:r>
            <a:r>
              <a:rPr lang="en-US" b="1" u="sng" dirty="0" err="1"/>
              <a:t>releated</a:t>
            </a:r>
            <a:r>
              <a:rPr lang="en-US" b="1" u="sng" dirty="0"/>
              <a:t> skin manifestation</a:t>
            </a:r>
          </a:p>
          <a:p>
            <a:r>
              <a:rPr lang="en-US" dirty="0"/>
              <a:t>Insulin </a:t>
            </a:r>
            <a:r>
              <a:rPr lang="en-US" dirty="0" err="1"/>
              <a:t>lipodystrophy</a:t>
            </a:r>
            <a:endParaRPr lang="en-US" dirty="0"/>
          </a:p>
          <a:p>
            <a:r>
              <a:rPr lang="en-US" dirty="0"/>
              <a:t>Allergic reaction to insulin</a:t>
            </a:r>
          </a:p>
          <a:p>
            <a:r>
              <a:rPr lang="en-US" dirty="0"/>
              <a:t>Allergic reaction to oral hypoglycemic drugs</a:t>
            </a:r>
          </a:p>
          <a:p>
            <a:r>
              <a:rPr lang="en-US" dirty="0"/>
              <a:t>6</a:t>
            </a:r>
            <a:r>
              <a:rPr lang="en-US" b="1" u="sng" dirty="0"/>
              <a:t>disease </a:t>
            </a:r>
            <a:r>
              <a:rPr lang="en-US" b="1" u="sng" dirty="0" err="1"/>
              <a:t>assosiated</a:t>
            </a:r>
            <a:r>
              <a:rPr lang="en-US" b="1" u="sng" dirty="0"/>
              <a:t> with genetic syndrome</a:t>
            </a:r>
          </a:p>
          <a:p>
            <a:r>
              <a:rPr lang="en-US" dirty="0"/>
              <a:t> reactive perforating </a:t>
            </a:r>
            <a:r>
              <a:rPr lang="en-US" dirty="0" err="1"/>
              <a:t>collegenosis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794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365</TotalTime>
  <Words>607</Words>
  <Application>Microsoft Office PowerPoint</Application>
  <PresentationFormat>On-screen Show (4:3)</PresentationFormat>
  <Paragraphs>109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Oriel</vt:lpstr>
      <vt:lpstr>Cutaneous manifestation of diabetes</vt:lpstr>
      <vt:lpstr>PowerPoint Presentation</vt:lpstr>
      <vt:lpstr>Cutaneous manifestation of dm</vt:lpstr>
      <vt:lpstr>Types of Dm </vt:lpstr>
      <vt:lpstr>PowerPoint Presentation</vt:lpstr>
      <vt:lpstr>Cutaneous manifestation of dm</vt:lpstr>
      <vt:lpstr>Cutaneous manifestation of dm</vt:lpstr>
      <vt:lpstr>PowerPoint Presentation</vt:lpstr>
      <vt:lpstr>PowerPoint Presentation</vt:lpstr>
      <vt:lpstr>Vascular damage in dm</vt:lpstr>
      <vt:lpstr>Skin manifestation in dm </vt:lpstr>
      <vt:lpstr>PowerPoint Presentation</vt:lpstr>
      <vt:lpstr>PowerPoint Presentation</vt:lpstr>
      <vt:lpstr>PowerPoint Presentation</vt:lpstr>
      <vt:lpstr>PowerPoint Presentation</vt:lpstr>
      <vt:lpstr>Neurological damage in dm</vt:lpstr>
      <vt:lpstr>PowerPoint Presentation</vt:lpstr>
      <vt:lpstr>PowerPoint Presentation</vt:lpstr>
      <vt:lpstr>PowerPoint Presentation</vt:lpstr>
      <vt:lpstr>Neurological damage</vt:lpstr>
      <vt:lpstr>infections</vt:lpstr>
      <vt:lpstr>Obesity n hyperlipedemia releated skin disease</vt:lpstr>
      <vt:lpstr>PowerPoint Presentation</vt:lpstr>
      <vt:lpstr>PowerPoint Presentation</vt:lpstr>
      <vt:lpstr>Treatment related skin manifestation </vt:lpstr>
      <vt:lpstr> </vt:lpstr>
      <vt:lpstr>Disease assosiated n genetic syndromes</vt:lpstr>
      <vt:lpstr>miscellaneous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Cutaneous manifestation of diabetes</dc:title>
  <dc:creator>ABC</dc:creator>
  <cp:lastModifiedBy>aqsa rauf</cp:lastModifiedBy>
  <cp:revision>18</cp:revision>
  <dcterms:created xsi:type="dcterms:W3CDTF">2020-10-05T04:18:05Z</dcterms:created>
  <dcterms:modified xsi:type="dcterms:W3CDTF">2020-10-06T05:20:09Z</dcterms:modified>
</cp:coreProperties>
</file>