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309" r:id="rId9"/>
    <p:sldId id="315" r:id="rId10"/>
    <p:sldId id="264" r:id="rId11"/>
    <p:sldId id="313" r:id="rId12"/>
    <p:sldId id="265" r:id="rId13"/>
    <p:sldId id="266" r:id="rId14"/>
    <p:sldId id="314" r:id="rId15"/>
    <p:sldId id="310" r:id="rId16"/>
    <p:sldId id="267" r:id="rId17"/>
    <p:sldId id="268" r:id="rId18"/>
    <p:sldId id="269" r:id="rId19"/>
    <p:sldId id="317" r:id="rId20"/>
    <p:sldId id="319" r:id="rId21"/>
    <p:sldId id="323" r:id="rId22"/>
    <p:sldId id="320" r:id="rId23"/>
    <p:sldId id="321" r:id="rId24"/>
    <p:sldId id="322" r:id="rId25"/>
    <p:sldId id="270" r:id="rId26"/>
    <p:sldId id="279" r:id="rId27"/>
    <p:sldId id="271" r:id="rId28"/>
    <p:sldId id="272" r:id="rId29"/>
    <p:sldId id="276" r:id="rId30"/>
    <p:sldId id="275" r:id="rId31"/>
    <p:sldId id="295" r:id="rId32"/>
    <p:sldId id="296" r:id="rId33"/>
    <p:sldId id="274" r:id="rId34"/>
    <p:sldId id="278" r:id="rId35"/>
    <p:sldId id="273" r:id="rId36"/>
    <p:sldId id="277" r:id="rId37"/>
    <p:sldId id="280" r:id="rId38"/>
    <p:sldId id="281" r:id="rId39"/>
    <p:sldId id="316" r:id="rId40"/>
    <p:sldId id="286" r:id="rId41"/>
    <p:sldId id="288" r:id="rId42"/>
    <p:sldId id="289" r:id="rId43"/>
    <p:sldId id="287" r:id="rId44"/>
    <p:sldId id="285" r:id="rId45"/>
    <p:sldId id="284" r:id="rId46"/>
    <p:sldId id="282" r:id="rId47"/>
    <p:sldId id="290" r:id="rId48"/>
    <p:sldId id="291" r:id="rId49"/>
    <p:sldId id="292" r:id="rId50"/>
    <p:sldId id="293" r:id="rId51"/>
    <p:sldId id="297" r:id="rId52"/>
    <p:sldId id="304" r:id="rId53"/>
    <p:sldId id="299" r:id="rId54"/>
    <p:sldId id="294" r:id="rId55"/>
    <p:sldId id="298" r:id="rId56"/>
    <p:sldId id="300" r:id="rId57"/>
    <p:sldId id="301" r:id="rId58"/>
    <p:sldId id="307" r:id="rId59"/>
    <p:sldId id="305" r:id="rId60"/>
    <p:sldId id="306" r:id="rId61"/>
    <p:sldId id="302" r:id="rId62"/>
    <p:sldId id="30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tableStyles" Target="tableStyles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notesMaster" Target="notesMasters/notesMaster1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theme" Target="theme/theme1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CB1F4-390A-4890-AC5B-7E977C7B8C3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55AD1-2413-4490-A50A-68DE5256F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9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Palmoplantar</a:t>
            </a:r>
            <a:r>
              <a:rPr lang="en-US" dirty="0"/>
              <a:t> </a:t>
            </a:r>
            <a:r>
              <a:rPr lang="en-US" dirty="0" err="1"/>
              <a:t>erythrodysaesthesia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Intertriginous</a:t>
            </a:r>
            <a:r>
              <a:rPr lang="en-US" dirty="0"/>
              <a:t> eruption associated with chemotherapy</a:t>
            </a:r>
          </a:p>
          <a:p>
            <a:r>
              <a:rPr lang="en-US" dirty="0"/>
              <a:t>• </a:t>
            </a:r>
            <a:r>
              <a:rPr lang="en-US" dirty="0" err="1"/>
              <a:t>Neutrophilic</a:t>
            </a:r>
            <a:r>
              <a:rPr lang="en-US" dirty="0"/>
              <a:t> </a:t>
            </a:r>
            <a:r>
              <a:rPr lang="en-US" dirty="0" err="1"/>
              <a:t>eccrine</a:t>
            </a:r>
            <a:r>
              <a:rPr lang="en-US" dirty="0"/>
              <a:t> </a:t>
            </a:r>
            <a:r>
              <a:rPr lang="en-US" dirty="0" err="1"/>
              <a:t>hidradenitis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8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differential diagnosis includes </a:t>
            </a:r>
            <a:r>
              <a:rPr lang="en-US" dirty="0" err="1"/>
              <a:t>paraneoplastic</a:t>
            </a:r>
            <a:r>
              <a:rPr lang="en-US" dirty="0"/>
              <a:t> </a:t>
            </a:r>
            <a:r>
              <a:rPr lang="en-US" dirty="0" err="1"/>
              <a:t>hypertrichosis</a:t>
            </a:r>
            <a:r>
              <a:rPr lang="en-US" dirty="0"/>
              <a:t>.</a:t>
            </a:r>
          </a:p>
          <a:p>
            <a:r>
              <a:rPr lang="en-US" dirty="0"/>
              <a:t>hair changes are usually reversible and disappear within a</a:t>
            </a:r>
          </a:p>
          <a:p>
            <a:r>
              <a:rPr lang="en-US" dirty="0"/>
              <a:t>month of stopping treatment.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42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 photograph of  patient showing hyperpigmentation of skin involving face, hand and foot. Repeat clinical photograph of the patient showing near complete resolution of the hyperpigmentation of affected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86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D.D=idiopathic </a:t>
            </a:r>
            <a:r>
              <a:rPr lang="en-US" dirty="0" err="1"/>
              <a:t>vitiligo</a:t>
            </a:r>
            <a:r>
              <a:rPr lang="en-US" dirty="0"/>
              <a:t> and post‐inflammatory hypopigmentation.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94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secondary to </a:t>
            </a:r>
            <a:r>
              <a:rPr lang="en-US" dirty="0" err="1"/>
              <a:t>vemurafenib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1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erythematous plaque-like lesions were formed starting from the bilateral </a:t>
            </a:r>
            <a:r>
              <a:rPr lang="en-US" dirty="0" err="1"/>
              <a:t>temporomandibular</a:t>
            </a:r>
            <a:r>
              <a:rPr lang="en-US" dirty="0"/>
              <a:t> region and spreading to the anterior chest, which corresponded to the previously irradiated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44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(days-weeks) (months-years)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8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Telangiectasis</a:t>
            </a:r>
            <a:r>
              <a:rPr lang="en-US" dirty="0"/>
              <a:t> in a 73-year-old woman who completed external beam radiation therapy three and one half years earlier for an infiltrating ductal carcinoma of the right breast (T4N2M0; stage IIIB). Treatments included radiation to the chest wall, supraclavicular area, and posterior axilla (5,040 </a:t>
            </a:r>
            <a:r>
              <a:rPr lang="en-US" dirty="0" err="1"/>
              <a:t>cGy</a:t>
            </a:r>
            <a:r>
              <a:rPr lang="en-US" dirty="0"/>
              <a:t>), followed by an electron boost to the incision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reaction (1)generally resolves 1–2 weeks after stopping chemotherapy.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89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Pazopanib</a:t>
            </a:r>
            <a:r>
              <a:rPr lang="en-US" dirty="0"/>
              <a:t>  ,tyrosine kinase inhibitor as a new culprit in </a:t>
            </a:r>
            <a:r>
              <a:rPr lang="en-US" dirty="0" err="1"/>
              <a:t>neutrophilic</a:t>
            </a:r>
            <a:r>
              <a:rPr lang="en-US" dirty="0"/>
              <a:t> </a:t>
            </a:r>
            <a:r>
              <a:rPr lang="en-US" dirty="0" err="1"/>
              <a:t>eccrine</a:t>
            </a:r>
            <a:r>
              <a:rPr lang="en-US" dirty="0"/>
              <a:t> </a:t>
            </a:r>
            <a:r>
              <a:rPr lang="en-US" dirty="0" err="1"/>
              <a:t>hidradenitis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00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patients receiving EGFR inhibitors are at risk of nail changes,</a:t>
            </a:r>
          </a:p>
          <a:p>
            <a:r>
              <a:rPr lang="en-US" dirty="0"/>
              <a:t>usually after 1–2 months of treatment.</a:t>
            </a:r>
          </a:p>
          <a:p>
            <a:r>
              <a:rPr lang="en-US" dirty="0"/>
              <a:t>Similar changes</a:t>
            </a:r>
          </a:p>
          <a:p>
            <a:r>
              <a:rPr lang="en-US" dirty="0"/>
              <a:t>are also seen in patients receiving MEK inhibitors.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94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wearing comfortable</a:t>
            </a:r>
            <a:r>
              <a:rPr lang="en-US" baseline="0" dirty="0"/>
              <a:t> </a:t>
            </a:r>
            <a:r>
              <a:rPr lang="en-US" dirty="0"/>
              <a:t>shoes and avoiding aggressive nail manicuring</a:t>
            </a:r>
          </a:p>
          <a:p>
            <a:r>
              <a:rPr lang="en-US" dirty="0"/>
              <a:t>Drug withdrawal is not recommended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6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phases: (i) sensory disturbance with erythema</a:t>
            </a:r>
          </a:p>
          <a:p>
            <a:r>
              <a:rPr lang="en-US" dirty="0"/>
              <a:t>and </a:t>
            </a:r>
            <a:r>
              <a:rPr lang="en-US" dirty="0" err="1"/>
              <a:t>oedema</a:t>
            </a:r>
            <a:r>
              <a:rPr lang="en-US" dirty="0"/>
              <a:t> on the face and upper trunk; (ii) </a:t>
            </a:r>
            <a:r>
              <a:rPr lang="en-US" dirty="0" err="1"/>
              <a:t>papulopustular</a:t>
            </a:r>
            <a:endParaRPr lang="en-US" dirty="0"/>
          </a:p>
          <a:p>
            <a:r>
              <a:rPr lang="en-US" dirty="0"/>
              <a:t>lesions; (iii) crusting lesions; and (iv) persistent </a:t>
            </a:r>
            <a:r>
              <a:rPr lang="en-US" dirty="0" err="1"/>
              <a:t>xerosis</a:t>
            </a:r>
            <a:r>
              <a:rPr lang="en-US" dirty="0"/>
              <a:t>, erythema</a:t>
            </a:r>
          </a:p>
          <a:p>
            <a:r>
              <a:rPr lang="en-US" dirty="0"/>
              <a:t>and </a:t>
            </a:r>
            <a:r>
              <a:rPr lang="en-US" dirty="0" err="1"/>
              <a:t>telangiectasis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6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chemotherapy drugs target</a:t>
            </a:r>
          </a:p>
          <a:p>
            <a:r>
              <a:rPr lang="en-US" dirty="0"/>
              <a:t>dividing cells and in so doing interrupt the cell division of the hair</a:t>
            </a:r>
          </a:p>
          <a:p>
            <a:r>
              <a:rPr lang="en-US" dirty="0"/>
              <a:t>matrix cells. 90% of scalp hair is in the </a:t>
            </a:r>
            <a:r>
              <a:rPr lang="en-US" dirty="0" err="1"/>
              <a:t>anagen</a:t>
            </a:r>
            <a:r>
              <a:rPr lang="en-US" dirty="0"/>
              <a:t>, proliferative</a:t>
            </a:r>
          </a:p>
          <a:p>
            <a:r>
              <a:rPr lang="en-US" dirty="0"/>
              <a:t>phase at any given time and therefore the pattern of alopecia is</a:t>
            </a:r>
          </a:p>
          <a:p>
            <a:r>
              <a:rPr lang="en-US" dirty="0"/>
              <a:t>known as </a:t>
            </a:r>
            <a:r>
              <a:rPr lang="en-US" dirty="0" err="1"/>
              <a:t>anagen</a:t>
            </a:r>
            <a:r>
              <a:rPr lang="en-US" dirty="0"/>
              <a:t> effluvium.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25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1= &gt;80%</a:t>
            </a:r>
          </a:p>
          <a:p>
            <a:r>
              <a:rPr lang="en-US" dirty="0"/>
              <a:t>2=</a:t>
            </a:r>
            <a:r>
              <a:rPr lang="en-US" baseline="0" dirty="0"/>
              <a:t>  60-100%</a:t>
            </a:r>
          </a:p>
          <a:p>
            <a:r>
              <a:rPr lang="en-US" baseline="0" dirty="0"/>
              <a:t>3=&gt;60%</a:t>
            </a:r>
          </a:p>
          <a:p>
            <a:r>
              <a:rPr lang="en-US" baseline="0" dirty="0"/>
              <a:t>4= 10-50%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16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Dystrophic </a:t>
            </a:r>
            <a:r>
              <a:rPr lang="en-US" dirty="0" err="1"/>
              <a:t>anagen</a:t>
            </a:r>
            <a:r>
              <a:rPr lang="en-US" dirty="0"/>
              <a:t> hairs recover more</a:t>
            </a:r>
          </a:p>
          <a:p>
            <a:r>
              <a:rPr lang="en-US" dirty="0"/>
              <a:t>slowly, are of poor hair shaft quality and have </a:t>
            </a:r>
            <a:r>
              <a:rPr lang="en-US" dirty="0" err="1"/>
              <a:t>pigmentary</a:t>
            </a:r>
            <a:r>
              <a:rPr lang="en-US" dirty="0"/>
              <a:t> defects.</a:t>
            </a:r>
          </a:p>
          <a:p>
            <a:r>
              <a:rPr lang="en-US" dirty="0"/>
              <a:t>dystrophic </a:t>
            </a:r>
            <a:r>
              <a:rPr lang="en-US" dirty="0" err="1"/>
              <a:t>catagen</a:t>
            </a:r>
            <a:r>
              <a:rPr lang="en-US" dirty="0"/>
              <a:t> pathway is associated with</a:t>
            </a:r>
            <a:r>
              <a:rPr lang="en-US" baseline="0" dirty="0"/>
              <a:t> </a:t>
            </a:r>
            <a:r>
              <a:rPr lang="en-US" dirty="0"/>
              <a:t>fastest and most complete recovery of damaged hair follicles.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55AD1-2413-4490-A50A-68DE5256F2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5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7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6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2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9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6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4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9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4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7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3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3A051-CE25-4E08-9E98-1F8BE510A60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BC05A-53C4-49FF-91FF-DCD32D0A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5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6.png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696200" cy="200025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Cutaneous Side Effects Of Chemotherapy And</a:t>
            </a:r>
            <a:br>
              <a:rPr lang="en-US" b="1" i="1" dirty="0"/>
            </a:br>
            <a:r>
              <a:rPr lang="en-US" b="1" i="1" dirty="0"/>
              <a:t>Radiotherapy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4724400"/>
            <a:ext cx="3581400" cy="1143000"/>
          </a:xfrm>
        </p:spPr>
        <p:txBody>
          <a:bodyPr>
            <a:normAutofit/>
          </a:bodyPr>
          <a:lstStyle/>
          <a:p>
            <a:r>
              <a:rPr lang="en-US" sz="2000" b="1" i="1" dirty="0">
                <a:solidFill>
                  <a:schemeClr val="tx1"/>
                </a:solidFill>
              </a:rPr>
              <a:t>                                     </a:t>
            </a:r>
          </a:p>
          <a:p>
            <a:r>
              <a:rPr lang="en-US" sz="2000" b="1" i="1" dirty="0">
                <a:solidFill>
                  <a:schemeClr val="tx1"/>
                </a:solidFill>
              </a:rPr>
              <a:t>DR NADIA AKHTAR</a:t>
            </a:r>
          </a:p>
          <a:p>
            <a:r>
              <a:rPr lang="en-US" sz="2000" b="1" i="1" dirty="0">
                <a:solidFill>
                  <a:schemeClr val="tx1"/>
                </a:solidFill>
              </a:rPr>
              <a:t>PGR DERMATOLOGY</a:t>
            </a:r>
          </a:p>
        </p:txBody>
      </p:sp>
    </p:spTree>
    <p:extLst>
      <p:ext uri="{BB962C8B-B14F-4D97-AF65-F5344CB8AC3E}">
        <p14:creationId xmlns:p14="http://schemas.microsoft.com/office/powerpoint/2010/main" val="969498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DISEASE COURSE ,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000" dirty="0"/>
              <a:t>Can recur.</a:t>
            </a:r>
          </a:p>
          <a:p>
            <a:r>
              <a:rPr lang="en-US" sz="2000" dirty="0"/>
              <a:t>Dose reduction </a:t>
            </a:r>
          </a:p>
          <a:p>
            <a:r>
              <a:rPr lang="en-US" sz="2000" dirty="0"/>
              <a:t>Lengthening of cycle interval</a:t>
            </a:r>
            <a:r>
              <a:rPr lang="en-US" dirty="0"/>
              <a:t>.</a:t>
            </a:r>
          </a:p>
          <a:p>
            <a:r>
              <a:rPr lang="en-US" sz="2000" dirty="0"/>
              <a:t>Symptomatic management.</a:t>
            </a:r>
          </a:p>
        </p:txBody>
      </p:sp>
    </p:spTree>
    <p:extLst>
      <p:ext uri="{BB962C8B-B14F-4D97-AF65-F5344CB8AC3E}">
        <p14:creationId xmlns:p14="http://schemas.microsoft.com/office/powerpoint/2010/main" val="3549844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0" t="-1693" r="26115" b="1693"/>
          <a:stretch/>
        </p:blipFill>
        <p:spPr bwMode="auto">
          <a:xfrm>
            <a:off x="4004108" y="1981200"/>
            <a:ext cx="3532909" cy="2718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5" y="990600"/>
            <a:ext cx="333216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82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CHEMOTHERAPY INDUCED NAIL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 </a:t>
            </a:r>
          </a:p>
          <a:p>
            <a:r>
              <a:rPr lang="en-US" sz="1800" dirty="0"/>
              <a:t> </a:t>
            </a:r>
            <a:r>
              <a:rPr lang="en-US" sz="1800" dirty="0" err="1"/>
              <a:t>Onycholysis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Onychomadesis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Beau’slines</a:t>
            </a:r>
            <a:r>
              <a:rPr lang="en-US" sz="1800" dirty="0"/>
              <a:t> </a:t>
            </a:r>
          </a:p>
          <a:p>
            <a:r>
              <a:rPr lang="en-US" sz="1800" dirty="0"/>
              <a:t>Transverse  </a:t>
            </a:r>
            <a:r>
              <a:rPr lang="en-US" sz="1800" dirty="0" err="1"/>
              <a:t>leuconychia</a:t>
            </a:r>
            <a:r>
              <a:rPr lang="en-US" sz="1800" dirty="0"/>
              <a:t> (</a:t>
            </a:r>
            <a:r>
              <a:rPr lang="en-US" sz="1800" dirty="0" err="1"/>
              <a:t>Mee’s</a:t>
            </a:r>
            <a:r>
              <a:rPr lang="en-US" sz="1800" dirty="0"/>
              <a:t> lines).</a:t>
            </a:r>
          </a:p>
          <a:p>
            <a:r>
              <a:rPr lang="en-US" sz="1800" dirty="0" err="1"/>
              <a:t>Melanonychia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Subungual</a:t>
            </a:r>
            <a:r>
              <a:rPr lang="en-US" sz="1800" dirty="0"/>
              <a:t>  erythema</a:t>
            </a:r>
          </a:p>
          <a:p>
            <a:r>
              <a:rPr lang="en-US" sz="1800" dirty="0" err="1"/>
              <a:t>Subungual</a:t>
            </a:r>
            <a:r>
              <a:rPr lang="en-US" sz="1800" dirty="0"/>
              <a:t>  </a:t>
            </a:r>
            <a:r>
              <a:rPr lang="en-US" sz="1800" dirty="0" err="1"/>
              <a:t>haemorrhage</a:t>
            </a:r>
            <a:endParaRPr lang="en-US" sz="1800" dirty="0"/>
          </a:p>
          <a:p>
            <a:r>
              <a:rPr lang="en-US" sz="1800" dirty="0"/>
              <a:t>Paronychia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7909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641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559775"/>
              </p:ext>
            </p:extLst>
          </p:nvPr>
        </p:nvGraphicFramePr>
        <p:xfrm>
          <a:off x="914400" y="1828800"/>
          <a:ext cx="7315200" cy="3571288"/>
        </p:xfrm>
        <a:graphic>
          <a:graphicData uri="http://schemas.openxmlformats.org/drawingml/2006/table">
            <a:tbl>
              <a:tblPr firstRow="1" bandCol="1">
                <a:tableStyleId>{073A0DAA-6AF3-43AB-8588-CEC1D06C72B9}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658">
                <a:tc>
                  <a:txBody>
                    <a:bodyPr/>
                    <a:lstStyle/>
                    <a:p>
                      <a:r>
                        <a:rPr lang="en-US" dirty="0"/>
                        <a:t>DRUGS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NAIL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742">
                <a:tc>
                  <a:txBody>
                    <a:bodyPr/>
                    <a:lstStyle/>
                    <a:p>
                      <a:r>
                        <a:rPr lang="en-US" sz="1400" dirty="0"/>
                        <a:t>Methotrexate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   Paronychia,   </a:t>
                      </a:r>
                      <a:r>
                        <a:rPr lang="en-US" sz="1400" dirty="0" err="1"/>
                        <a:t>onycholysis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Cyclophosphamide</a:t>
                      </a:r>
                      <a:r>
                        <a:rPr lang="en-US" sz="1400" baseline="0" dirty="0"/>
                        <a:t> , </a:t>
                      </a:r>
                      <a:r>
                        <a:rPr lang="en-US" sz="1400" dirty="0"/>
                        <a:t>Doxorubicin</a:t>
                      </a:r>
                    </a:p>
                    <a:p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   Beau’s lines,   </a:t>
                      </a:r>
                      <a:r>
                        <a:rPr lang="en-US" sz="1400" dirty="0" err="1"/>
                        <a:t>onycholysis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29">
                <a:tc>
                  <a:txBody>
                    <a:bodyPr/>
                    <a:lstStyle/>
                    <a:p>
                      <a:r>
                        <a:rPr lang="en-US" sz="1400" dirty="0"/>
                        <a:t>Fluorouracil 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  </a:t>
                      </a:r>
                      <a:r>
                        <a:rPr lang="en-US" sz="1400" dirty="0" err="1"/>
                        <a:t>Onycholysis</a:t>
                      </a:r>
                      <a:r>
                        <a:rPr lang="en-US" sz="1400" dirty="0"/>
                        <a:t>,  dystrophy,  </a:t>
                      </a:r>
                      <a:r>
                        <a:rPr lang="en-US" sz="1400" dirty="0" err="1"/>
                        <a:t>onychomadesis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011">
                <a:tc>
                  <a:txBody>
                    <a:bodyPr/>
                    <a:lstStyle/>
                    <a:p>
                      <a:r>
                        <a:rPr lang="en-US" sz="1400" dirty="0" err="1"/>
                        <a:t>Sorafenib</a:t>
                      </a:r>
                      <a:r>
                        <a:rPr lang="en-US" sz="1400" dirty="0"/>
                        <a:t> , </a:t>
                      </a:r>
                      <a:r>
                        <a:rPr lang="en-US" sz="1400" dirty="0" err="1"/>
                        <a:t>sunitinib</a:t>
                      </a:r>
                      <a:r>
                        <a:rPr lang="en-US" sz="1400" dirty="0"/>
                        <a:t>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   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</a:rPr>
                        <a:t>Subungual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  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</a:rPr>
                        <a:t>haemorrhage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Docetaxol</a:t>
                      </a:r>
                      <a:r>
                        <a:rPr lang="en-US" sz="1400" dirty="0"/>
                        <a:t>, paclitaxel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  </a:t>
                      </a:r>
                      <a:r>
                        <a:rPr lang="en-US" sz="1400" dirty="0" err="1"/>
                        <a:t>Onycholysis</a:t>
                      </a:r>
                      <a:r>
                        <a:rPr lang="en-US" sz="1400" dirty="0"/>
                        <a:t>,  Beau’s lines,  pigmentation,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 err="1"/>
                        <a:t>Onychomadesis</a:t>
                      </a:r>
                      <a:r>
                        <a:rPr lang="en-US" sz="1400" baseline="0" dirty="0"/>
                        <a:t>  </a:t>
                      </a:r>
                    </a:p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    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</a:rPr>
                        <a:t>subungual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</a:rPr>
                        <a:t>haemorrhage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Melphalan</a:t>
                      </a:r>
                      <a:r>
                        <a:rPr lang="en-US" sz="1400" dirty="0"/>
                        <a:t> , </a:t>
                      </a:r>
                      <a:r>
                        <a:rPr lang="en-US" sz="1400" dirty="0" err="1"/>
                        <a:t>Daunorubicin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 Transverse  </a:t>
                      </a:r>
                      <a:r>
                        <a:rPr lang="en-US" sz="1400" dirty="0" err="1"/>
                        <a:t>leuconychia</a:t>
                      </a:r>
                      <a:r>
                        <a:rPr lang="en-US" sz="1400" dirty="0"/>
                        <a:t>  ( </a:t>
                      </a:r>
                      <a:r>
                        <a:rPr lang="en-US" sz="1400" dirty="0" err="1"/>
                        <a:t>Mee’s</a:t>
                      </a:r>
                      <a:r>
                        <a:rPr lang="en-US" sz="1400" dirty="0"/>
                        <a:t> lines)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8">
                <a:tc>
                  <a:txBody>
                    <a:bodyPr/>
                    <a:lstStyle/>
                    <a:p>
                      <a:r>
                        <a:rPr lang="en-US" sz="1400" dirty="0" err="1"/>
                        <a:t>Gefitinib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Lapatinib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  Paronychia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585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962" y="1138238"/>
            <a:ext cx="2738437" cy="2290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94" y="990600"/>
            <a:ext cx="26193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r="3637" b="28990"/>
          <a:stretch/>
        </p:blipFill>
        <p:spPr bwMode="auto">
          <a:xfrm>
            <a:off x="5739678" y="1011382"/>
            <a:ext cx="2819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2457450" cy="214182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59382"/>
            <a:ext cx="2209800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59382"/>
            <a:ext cx="2857500" cy="2121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672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315200" cy="448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109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Psoriasis</a:t>
            </a:r>
          </a:p>
          <a:p>
            <a:r>
              <a:rPr lang="en-US" sz="1800" dirty="0" err="1"/>
              <a:t>Tinea</a:t>
            </a:r>
            <a:endParaRPr lang="en-US" sz="1800" dirty="0"/>
          </a:p>
          <a:p>
            <a:r>
              <a:rPr lang="en-US" sz="1800" dirty="0"/>
              <a:t>Trauma</a:t>
            </a:r>
          </a:p>
          <a:p>
            <a:r>
              <a:rPr lang="en-US" sz="1800" dirty="0" err="1"/>
              <a:t>Vasculitis</a:t>
            </a:r>
            <a:r>
              <a:rPr lang="en-US" sz="1800" dirty="0"/>
              <a:t>. </a:t>
            </a:r>
          </a:p>
          <a:p>
            <a:r>
              <a:rPr lang="en-US" sz="1800" dirty="0"/>
              <a:t>Idiopathic </a:t>
            </a:r>
            <a:r>
              <a:rPr lang="en-US" sz="1800" dirty="0" err="1"/>
              <a:t>melanonychia</a:t>
            </a:r>
            <a:r>
              <a:rPr lang="en-US" sz="1800" dirty="0"/>
              <a:t>, </a:t>
            </a:r>
          </a:p>
          <a:p>
            <a:r>
              <a:rPr lang="en-US" sz="1800" dirty="0"/>
              <a:t>Melanocytic </a:t>
            </a:r>
            <a:r>
              <a:rPr lang="en-US" sz="1800" dirty="0" err="1"/>
              <a:t>naevus</a:t>
            </a:r>
            <a:r>
              <a:rPr lang="en-US" sz="1800" dirty="0"/>
              <a:t> </a:t>
            </a:r>
          </a:p>
          <a:p>
            <a:r>
              <a:rPr lang="en-US" sz="1800" dirty="0"/>
              <a:t>Melanoma.</a:t>
            </a:r>
          </a:p>
        </p:txBody>
      </p:sp>
    </p:spTree>
    <p:extLst>
      <p:ext uri="{BB962C8B-B14F-4D97-AF65-F5344CB8AC3E}">
        <p14:creationId xmlns:p14="http://schemas.microsoft.com/office/powerpoint/2010/main" val="2331474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DISEASE COURSE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Most nail changes reverse after the causative chemotherapeutic agent is stopped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     Full resolution                         many months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971800" y="3165867"/>
            <a:ext cx="978408" cy="18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3504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 Multinational Association of Supportive Care in Cancer (MASCC)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C00000"/>
                </a:solidFill>
              </a:rPr>
              <a:t>Skin Toxicity Study: Paronychia Recommendations.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"/>
          <a:stretch/>
        </p:blipFill>
        <p:spPr bwMode="auto">
          <a:xfrm>
            <a:off x="1143000" y="1828800"/>
            <a:ext cx="6453014" cy="327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516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PAPULOPUSTULAR ERUPTIONS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800" dirty="0"/>
              <a:t>With in 2 weeks of starting chemo.</a:t>
            </a:r>
          </a:p>
          <a:p>
            <a:r>
              <a:rPr lang="en-US" sz="1800" dirty="0"/>
              <a:t>Sterile follicular pustules</a:t>
            </a:r>
          </a:p>
          <a:p>
            <a:r>
              <a:rPr lang="en-US" sz="1800" dirty="0"/>
              <a:t>Papules</a:t>
            </a:r>
          </a:p>
          <a:p>
            <a:r>
              <a:rPr lang="en-US" sz="1800" b="1" dirty="0"/>
              <a:t>No  </a:t>
            </a:r>
            <a:r>
              <a:rPr lang="en-US" sz="1800" b="1" dirty="0" err="1"/>
              <a:t>comedones</a:t>
            </a:r>
            <a:r>
              <a:rPr lang="en-US" sz="1800" b="1" dirty="0"/>
              <a:t>.</a:t>
            </a:r>
          </a:p>
          <a:p>
            <a:r>
              <a:rPr lang="en-US" sz="1800" dirty="0" err="1"/>
              <a:t>Seborrhoeic</a:t>
            </a:r>
            <a:r>
              <a:rPr lang="en-US" sz="1800" dirty="0"/>
              <a:t>  distribution</a:t>
            </a:r>
          </a:p>
          <a:p>
            <a:r>
              <a:rPr lang="en-US" sz="1800" dirty="0"/>
              <a:t>Extremities, abdomen ,buttocks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EGFR, MEK and TK inhibitors</a:t>
            </a:r>
          </a:p>
          <a:p>
            <a:r>
              <a:rPr lang="en-US" sz="1800" dirty="0"/>
              <a:t>Resolves with no scarring in 2 months</a:t>
            </a:r>
          </a:p>
          <a:p>
            <a:endParaRPr lang="en-US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b="13636"/>
          <a:stretch/>
        </p:blipFill>
        <p:spPr bwMode="auto">
          <a:xfrm>
            <a:off x="5181599" y="1981200"/>
            <a:ext cx="3200401" cy="26185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79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TOXIC ERYTHEMA OF CHEMOTHERAPY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Overlapping cutaneous reactions to chemotherapy agents.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TEC is a non allergic reaction.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5503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1683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976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09661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880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DIFFERENTIAL DIAGNOSIS OF PAPULOPUSTULAR ERUPTIONS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Drug‐induced acne</a:t>
            </a:r>
          </a:p>
          <a:p>
            <a:r>
              <a:rPr lang="en-US" sz="2000" dirty="0" err="1"/>
              <a:t>Malassezia</a:t>
            </a:r>
            <a:r>
              <a:rPr lang="en-US" sz="2000" dirty="0"/>
              <a:t> folliculitis</a:t>
            </a:r>
          </a:p>
          <a:p>
            <a:r>
              <a:rPr lang="en-US" sz="2000" dirty="0"/>
              <a:t>Staphylococcus folliculitis</a:t>
            </a:r>
          </a:p>
          <a:p>
            <a:r>
              <a:rPr lang="en-US" sz="2000" dirty="0" err="1"/>
              <a:t>Eosinophilic</a:t>
            </a:r>
            <a:r>
              <a:rPr lang="en-US" sz="2000" dirty="0"/>
              <a:t> folliculitis </a:t>
            </a:r>
          </a:p>
          <a:p>
            <a:r>
              <a:rPr lang="en-US" sz="2000" dirty="0" err="1"/>
              <a:t>Tinea</a:t>
            </a:r>
            <a:r>
              <a:rPr lang="en-US" sz="2000" dirty="0"/>
              <a:t> </a:t>
            </a:r>
            <a:r>
              <a:rPr lang="en-US" sz="2000" dirty="0" err="1"/>
              <a:t>barbae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6656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600" b="1" dirty="0">
                <a:solidFill>
                  <a:srgbClr val="00B050"/>
                </a:solidFill>
              </a:rPr>
              <a:t>Preventive Management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B0F0"/>
                </a:solidFill>
              </a:rPr>
              <a:t>    </a:t>
            </a:r>
          </a:p>
          <a:p>
            <a:r>
              <a:rPr lang="en-US" sz="2000" dirty="0"/>
              <a:t>Starting 24hour prior to chemo</a:t>
            </a:r>
          </a:p>
          <a:p>
            <a:pPr>
              <a:buFont typeface="Wingdings" pitchFamily="2" charset="2"/>
              <a:buChar char="q"/>
            </a:pPr>
            <a:endParaRPr lang="en-US" sz="2000" b="1" dirty="0"/>
          </a:p>
          <a:p>
            <a:pPr>
              <a:buFont typeface="Wingdings" pitchFamily="2" charset="2"/>
              <a:buChar char="q"/>
            </a:pPr>
            <a:r>
              <a:rPr lang="en-US" sz="2000" b="1" dirty="0"/>
              <a:t>Topical</a:t>
            </a:r>
            <a:r>
              <a:rPr lang="en-US" sz="2000" dirty="0"/>
              <a:t> : </a:t>
            </a:r>
          </a:p>
          <a:p>
            <a:r>
              <a:rPr lang="en-US" sz="2000" dirty="0"/>
              <a:t>Hydrocortisone 1% cream, moisturizer &amp; sunscreen BD</a:t>
            </a:r>
          </a:p>
          <a:p>
            <a:pPr marL="0" indent="0">
              <a:buNone/>
            </a:pPr>
            <a:r>
              <a:rPr lang="en-US" sz="2000" b="1" dirty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 sz="2000" b="1" dirty="0"/>
              <a:t>Systemic</a:t>
            </a:r>
            <a:r>
              <a:rPr lang="en-US" sz="2000" dirty="0"/>
              <a:t> :</a:t>
            </a:r>
          </a:p>
          <a:p>
            <a:r>
              <a:rPr lang="en-US" sz="2000" dirty="0"/>
              <a:t>Minocycline 100 mg daily</a:t>
            </a:r>
          </a:p>
          <a:p>
            <a:r>
              <a:rPr lang="en-US" sz="2000" dirty="0"/>
              <a:t>Doxycycline 100mg BD.</a:t>
            </a:r>
          </a:p>
          <a:p>
            <a:pPr marL="0" indent="0">
              <a:buNone/>
            </a:pPr>
            <a:endParaRPr lang="en-US" sz="2600" b="1" dirty="0">
              <a:solidFill>
                <a:srgbClr val="00B0F0"/>
              </a:solidFill>
            </a:endParaRPr>
          </a:p>
          <a:p>
            <a:endParaRPr lang="en-US" sz="2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19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00B0F0"/>
                </a:solidFill>
              </a:rPr>
              <a:t>Topical</a:t>
            </a:r>
            <a:r>
              <a:rPr lang="en-US" dirty="0"/>
              <a:t> </a:t>
            </a:r>
          </a:p>
          <a:p>
            <a:r>
              <a:rPr lang="en-US" sz="2000" dirty="0" err="1"/>
              <a:t>Fluocinomide</a:t>
            </a:r>
            <a:r>
              <a:rPr lang="en-US" sz="2000" dirty="0"/>
              <a:t> 0.05% cream BD</a:t>
            </a:r>
          </a:p>
          <a:p>
            <a:r>
              <a:rPr lang="en-US" sz="2000" dirty="0" err="1"/>
              <a:t>Alclometasone</a:t>
            </a:r>
            <a:r>
              <a:rPr lang="en-US" sz="2000" dirty="0"/>
              <a:t> 0.05% cream</a:t>
            </a:r>
          </a:p>
          <a:p>
            <a:r>
              <a:rPr lang="en-US" sz="2000" dirty="0"/>
              <a:t>Clindamycin 1%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Systemic :</a:t>
            </a:r>
          </a:p>
          <a:p>
            <a:r>
              <a:rPr lang="en-US" sz="2000" dirty="0"/>
              <a:t>Minocycline 100 mg daily</a:t>
            </a:r>
          </a:p>
          <a:p>
            <a:r>
              <a:rPr lang="en-US" sz="2000" dirty="0"/>
              <a:t>Doxycycline 100mg BD.</a:t>
            </a:r>
          </a:p>
          <a:p>
            <a:r>
              <a:rPr lang="en-US" sz="2000" dirty="0"/>
              <a:t>Low‐dose </a:t>
            </a:r>
            <a:r>
              <a:rPr lang="en-US" sz="2000" dirty="0" err="1"/>
              <a:t>isotretinoin</a:t>
            </a:r>
            <a:r>
              <a:rPr lang="en-US" sz="2000" dirty="0"/>
              <a:t> 20–30 mg daily (severe cases)</a:t>
            </a:r>
          </a:p>
          <a:p>
            <a:endParaRPr lang="en-US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82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2517775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CHEMOTHERAPY INDUCED HAIR CHANGES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2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30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873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CHEMOTHERAPY INDUCED ALOPECIA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1800" dirty="0"/>
              <a:t>Loss of scalp and body hair caused by cytotoxic  effect of chemotherapy on hair follicles</a:t>
            </a:r>
            <a:r>
              <a:rPr lang="en-US" dirty="0"/>
              <a:t>.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1800" dirty="0" err="1"/>
              <a:t>Anagen</a:t>
            </a:r>
            <a:r>
              <a:rPr lang="en-US" sz="1800" dirty="0"/>
              <a:t>  effluvium.</a:t>
            </a:r>
          </a:p>
          <a:p>
            <a:endParaRPr lang="en-US" sz="1800" dirty="0"/>
          </a:p>
          <a:p>
            <a:r>
              <a:rPr lang="en-US" sz="1800" dirty="0"/>
              <a:t>Dose , duration , route and  type of drug</a:t>
            </a:r>
            <a:r>
              <a:rPr lang="en-US" sz="20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186" r="21413"/>
          <a:stretch/>
        </p:blipFill>
        <p:spPr bwMode="auto">
          <a:xfrm>
            <a:off x="5105400" y="2493818"/>
            <a:ext cx="3200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120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CIA ASSOCIATED CHEMO-DRUGS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b="1" dirty="0" err="1"/>
              <a:t>Antimicrotubule</a:t>
            </a:r>
            <a:r>
              <a:rPr lang="en-US" sz="2000" b="1" dirty="0"/>
              <a:t> agents      </a:t>
            </a:r>
            <a:r>
              <a:rPr lang="en-US" sz="1600" dirty="0"/>
              <a:t>(paclitaxel, </a:t>
            </a:r>
            <a:r>
              <a:rPr lang="en-US" sz="1600" dirty="0" err="1"/>
              <a:t>docetaxel</a:t>
            </a:r>
            <a:r>
              <a:rPr lang="en-US" sz="1600" dirty="0"/>
              <a:t>)</a:t>
            </a:r>
          </a:p>
          <a:p>
            <a:endParaRPr lang="en-US" sz="2000" b="1" dirty="0"/>
          </a:p>
          <a:p>
            <a:r>
              <a:rPr lang="en-US" sz="2000" b="1" dirty="0" err="1"/>
              <a:t>Topo</a:t>
            </a:r>
            <a:r>
              <a:rPr lang="en-US" sz="2000" b="1" dirty="0"/>
              <a:t> </a:t>
            </a:r>
            <a:r>
              <a:rPr lang="en-US" sz="2000" b="1" dirty="0" err="1"/>
              <a:t>isomerase</a:t>
            </a:r>
            <a:r>
              <a:rPr lang="en-US" sz="2000" b="1" dirty="0"/>
              <a:t> inhibitors  </a:t>
            </a:r>
            <a:r>
              <a:rPr lang="en-US" sz="1600" dirty="0"/>
              <a:t>(</a:t>
            </a:r>
            <a:r>
              <a:rPr lang="en-US" sz="1600" dirty="0" err="1"/>
              <a:t>etoposide</a:t>
            </a:r>
            <a:r>
              <a:rPr lang="en-US" sz="1600" dirty="0"/>
              <a:t>, doxorubicin)</a:t>
            </a:r>
          </a:p>
          <a:p>
            <a:endParaRPr lang="en-US" sz="2000" b="1" dirty="0"/>
          </a:p>
          <a:p>
            <a:r>
              <a:rPr lang="en-US" sz="2000" b="1" dirty="0" err="1"/>
              <a:t>Alkylators</a:t>
            </a:r>
            <a:r>
              <a:rPr lang="en-US" sz="2000" b="1" dirty="0"/>
              <a:t>                               </a:t>
            </a:r>
            <a:r>
              <a:rPr lang="en-US" sz="1600" dirty="0"/>
              <a:t>(cyclophosphamide, </a:t>
            </a:r>
            <a:r>
              <a:rPr lang="en-US" sz="1600" dirty="0" err="1"/>
              <a:t>ifosfamide</a:t>
            </a:r>
            <a:r>
              <a:rPr lang="en-US" sz="1600" dirty="0"/>
              <a:t>)</a:t>
            </a:r>
          </a:p>
          <a:p>
            <a:endParaRPr lang="en-US" sz="2000" b="1" dirty="0"/>
          </a:p>
          <a:p>
            <a:r>
              <a:rPr lang="en-US" sz="2000" b="1" dirty="0"/>
              <a:t>Antimetabolites                    </a:t>
            </a:r>
            <a:r>
              <a:rPr lang="en-US" sz="1600" dirty="0"/>
              <a:t>(5‐FU)</a:t>
            </a:r>
          </a:p>
        </p:txBody>
      </p:sp>
    </p:spTree>
    <p:extLst>
      <p:ext uri="{BB962C8B-B14F-4D97-AF65-F5344CB8AC3E}">
        <p14:creationId xmlns:p14="http://schemas.microsoft.com/office/powerpoint/2010/main" val="1591032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248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265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305800" cy="1219200"/>
          </a:xfrm>
        </p:spPr>
        <p:txBody>
          <a:bodyPr>
            <a:normAutofit/>
          </a:bodyPr>
          <a:lstStyle/>
          <a:p>
            <a:r>
              <a:rPr lang="en-US" sz="3200" b="1" dirty="0"/>
              <a:t>Drugs Associated With TEC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 Methotrexate</a:t>
            </a:r>
          </a:p>
          <a:p>
            <a:r>
              <a:rPr lang="en-US" sz="1800" dirty="0"/>
              <a:t> </a:t>
            </a:r>
            <a:r>
              <a:rPr lang="en-US" sz="1800" dirty="0" err="1"/>
              <a:t>Cytarabine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Anthracyclines</a:t>
            </a:r>
            <a:r>
              <a:rPr lang="en-US" sz="1800" dirty="0"/>
              <a:t>   (e.g. doxorubicin)</a:t>
            </a:r>
          </a:p>
          <a:p>
            <a:r>
              <a:rPr lang="en-US" sz="1800" dirty="0"/>
              <a:t> 5‐Fluorouracil</a:t>
            </a:r>
          </a:p>
          <a:p>
            <a:r>
              <a:rPr lang="en-US" sz="1800" dirty="0"/>
              <a:t> </a:t>
            </a:r>
            <a:r>
              <a:rPr lang="en-US" sz="1800" dirty="0" err="1"/>
              <a:t>Capecitabine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Taxanes</a:t>
            </a:r>
            <a:r>
              <a:rPr lang="en-US" sz="1800" dirty="0"/>
              <a:t>             (e.g. </a:t>
            </a:r>
            <a:r>
              <a:rPr lang="en-US" sz="1800" dirty="0" err="1"/>
              <a:t>docetaxel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82030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770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299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53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Anagen</a:t>
            </a:r>
            <a:r>
              <a:rPr lang="en-US" sz="1800" b="1" dirty="0">
                <a:solidFill>
                  <a:schemeClr val="bg1"/>
                </a:solidFill>
              </a:rPr>
              <a:t> effluvium , 4 months after BMT of </a:t>
            </a:r>
            <a:r>
              <a:rPr lang="en-US" sz="1800" b="1" dirty="0" err="1">
                <a:solidFill>
                  <a:schemeClr val="bg1"/>
                </a:solidFill>
              </a:rPr>
              <a:t>Fanconi’s</a:t>
            </a:r>
            <a:r>
              <a:rPr lang="en-US" sz="1800" b="1" dirty="0">
                <a:solidFill>
                  <a:schemeClr val="bg1"/>
                </a:solidFill>
              </a:rPr>
              <a:t>  anemia. It spares hairs of total hairline area, frontal, , occipital and temporal.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229600" cy="255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75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05400"/>
            <a:ext cx="8229600" cy="1143000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Anagen</a:t>
            </a:r>
            <a:r>
              <a:rPr lang="en-US" sz="1800" b="1" dirty="0"/>
              <a:t> effluvium  by chemotherapy of breast cancer , preservation of total hairline area, frontal, temporal &amp; occipital.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5" r="68229"/>
          <a:stretch/>
        </p:blipFill>
        <p:spPr bwMode="auto">
          <a:xfrm>
            <a:off x="914400" y="1558638"/>
            <a:ext cx="2438400" cy="31144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62"/>
          <a:stretch/>
        </p:blipFill>
        <p:spPr bwMode="auto">
          <a:xfrm>
            <a:off x="3352800" y="1558637"/>
            <a:ext cx="2289680" cy="30895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80" y="1558638"/>
            <a:ext cx="2316163" cy="308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597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Normal hair growth is comprised of three phases: 1) </a:t>
            </a:r>
            <a:r>
              <a:rPr lang="en-US" sz="2000" dirty="0" err="1"/>
              <a:t>Anagen</a:t>
            </a:r>
            <a:r>
              <a:rPr lang="en-US" sz="2000" dirty="0"/>
              <a:t>—matrix cells proliferate and differentiate; 2) </a:t>
            </a:r>
            <a:r>
              <a:rPr lang="en-US" sz="2000" dirty="0" err="1"/>
              <a:t>Catagen</a:t>
            </a:r>
            <a:r>
              <a:rPr lang="en-US" sz="2000" dirty="0"/>
              <a:t>—involution occurs as the dermal papilla moves upward, below the hair bulge; and 3) </a:t>
            </a:r>
            <a:r>
              <a:rPr lang="en-US" sz="2000" dirty="0" err="1"/>
              <a:t>Telogen</a:t>
            </a:r>
            <a:r>
              <a:rPr lang="en-US" sz="2000" dirty="0"/>
              <a:t>—the dormant phase where the hair shaft matures.[3] (The </a:t>
            </a:r>
            <a:r>
              <a:rPr lang="en-US" sz="2000" dirty="0" err="1"/>
              <a:t>anagen</a:t>
            </a:r>
            <a:r>
              <a:rPr lang="en-US" sz="2000" dirty="0"/>
              <a:t> phase is primarily affected in CIA, which is thought to result from the disruption of matrix cells proliferation and Pohl-</a:t>
            </a:r>
            <a:r>
              <a:rPr lang="en-US" sz="2000" dirty="0" err="1"/>
              <a:t>Pinkus</a:t>
            </a:r>
            <a:r>
              <a:rPr lang="en-US" sz="2000" dirty="0"/>
              <a:t> constrictions; this is characterized by diminished follicle function.[</a:t>
            </a:r>
          </a:p>
        </p:txBody>
      </p:sp>
    </p:spTree>
    <p:extLst>
      <p:ext uri="{BB962C8B-B14F-4D97-AF65-F5344CB8AC3E}">
        <p14:creationId xmlns:p14="http://schemas.microsoft.com/office/powerpoint/2010/main" val="3196808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47587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4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CLINICAL 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Starts within days-weeks</a:t>
            </a:r>
          </a:p>
          <a:p>
            <a:r>
              <a:rPr lang="en-US" sz="2000" dirty="0"/>
              <a:t>Vertex </a:t>
            </a:r>
          </a:p>
          <a:p>
            <a:r>
              <a:rPr lang="en-US" sz="2000" dirty="0"/>
              <a:t>Sides of head above ears. </a:t>
            </a:r>
          </a:p>
          <a:p>
            <a:r>
              <a:rPr lang="en-US" sz="2000" dirty="0"/>
              <a:t>By 2–3 months, diffuse or patchy pattern</a:t>
            </a:r>
          </a:p>
          <a:p>
            <a:pPr marL="0" indent="0">
              <a:buNone/>
            </a:pPr>
            <a:r>
              <a:rPr lang="en-US" sz="2000" dirty="0"/>
              <a:t>      of alopecia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5"/>
          <a:stretch/>
        </p:blipFill>
        <p:spPr bwMode="auto">
          <a:xfrm>
            <a:off x="5638800" y="2209800"/>
            <a:ext cx="2563091" cy="2554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459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DISEASE COURSE AND PROGNOSIS OF CIA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Reversible</a:t>
            </a:r>
          </a:p>
          <a:p>
            <a:r>
              <a:rPr lang="en-US" sz="2000" dirty="0"/>
              <a:t>Spontaneously within 1–3 months.</a:t>
            </a:r>
          </a:p>
          <a:p>
            <a:r>
              <a:rPr lang="en-US" sz="2000" dirty="0"/>
              <a:t>Fully recovery by 6 months</a:t>
            </a:r>
          </a:p>
          <a:p>
            <a:r>
              <a:rPr lang="en-US" sz="2000" dirty="0"/>
              <a:t>Change in texture , </a:t>
            </a:r>
            <a:r>
              <a:rPr lang="en-US" sz="2000" dirty="0" err="1"/>
              <a:t>colour</a:t>
            </a:r>
            <a:r>
              <a:rPr lang="en-US" sz="2000" dirty="0"/>
              <a:t> of new hair.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Permanent CIA</a:t>
            </a:r>
          </a:p>
          <a:p>
            <a:r>
              <a:rPr lang="en-US" sz="2000" dirty="0" err="1"/>
              <a:t>Bulsulphan</a:t>
            </a:r>
            <a:r>
              <a:rPr lang="en-US" sz="2000" dirty="0"/>
              <a:t>, cyclophosphamide &amp; </a:t>
            </a:r>
            <a:r>
              <a:rPr lang="en-US" sz="2000" dirty="0" err="1"/>
              <a:t>taxane</a:t>
            </a:r>
            <a:r>
              <a:rPr lang="en-US" sz="2000" dirty="0"/>
              <a:t> therapy.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6423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MANAGEMENT OF 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Careful explanation</a:t>
            </a:r>
          </a:p>
          <a:p>
            <a:r>
              <a:rPr lang="en-US" sz="2000" dirty="0"/>
              <a:t>Psychological support </a:t>
            </a:r>
          </a:p>
          <a:p>
            <a:r>
              <a:rPr lang="en-US" sz="2000" dirty="0"/>
              <a:t>Access to wigs.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Scalp cooling therapy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3352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5393" r="11856"/>
          <a:stretch/>
        </p:blipFill>
        <p:spPr bwMode="auto">
          <a:xfrm>
            <a:off x="5029200" y="2057401"/>
            <a:ext cx="3429000" cy="2133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975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Chemotherapy Induced </a:t>
            </a:r>
            <a:r>
              <a:rPr lang="en-US" sz="3600" b="1" dirty="0" err="1">
                <a:solidFill>
                  <a:srgbClr val="FF0000"/>
                </a:solidFill>
              </a:rPr>
              <a:t>Hypertrichosis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Reversible </a:t>
            </a:r>
          </a:p>
          <a:p>
            <a:r>
              <a:rPr lang="en-US" sz="1800" dirty="0"/>
              <a:t>Facial </a:t>
            </a:r>
            <a:r>
              <a:rPr lang="en-US" sz="1800" dirty="0" err="1"/>
              <a:t>hypertrichosis</a:t>
            </a:r>
            <a:endParaRPr lang="en-US" sz="1800" dirty="0"/>
          </a:p>
          <a:p>
            <a:r>
              <a:rPr lang="en-US" sz="1800" dirty="0"/>
              <a:t>Slow‐growing, brittle, curly hair</a:t>
            </a:r>
          </a:p>
          <a:p>
            <a:r>
              <a:rPr lang="en-US" sz="1800" dirty="0"/>
              <a:t>Increased thickness, length &amp;  curvature of eyebrow hair and eyelashes. </a:t>
            </a:r>
          </a:p>
          <a:p>
            <a:endParaRPr lang="en-US" sz="2000" dirty="0"/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Culprit Drugs:</a:t>
            </a:r>
          </a:p>
          <a:p>
            <a:r>
              <a:rPr lang="en-US" sz="1800" dirty="0"/>
              <a:t>Interferon </a:t>
            </a:r>
            <a:r>
              <a:rPr lang="el-GR" sz="1800" dirty="0"/>
              <a:t>α</a:t>
            </a:r>
            <a:r>
              <a:rPr lang="en-US" sz="1800" dirty="0"/>
              <a:t>  , </a:t>
            </a:r>
            <a:r>
              <a:rPr lang="en-US" sz="1800" dirty="0" err="1"/>
              <a:t>Cetuximab</a:t>
            </a:r>
            <a:r>
              <a:rPr lang="en-US" sz="1800" dirty="0"/>
              <a:t> , </a:t>
            </a:r>
            <a:r>
              <a:rPr lang="en-US" sz="1800" dirty="0" err="1"/>
              <a:t>Erlotinib</a:t>
            </a:r>
            <a:r>
              <a:rPr lang="en-US" sz="1800" dirty="0"/>
              <a:t> , </a:t>
            </a:r>
            <a:r>
              <a:rPr lang="en-US" sz="1800" dirty="0" err="1"/>
              <a:t>Gefitinib</a:t>
            </a:r>
            <a:r>
              <a:rPr lang="en-US" sz="1800" dirty="0"/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0860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Trichomegaly</a:t>
            </a:r>
            <a:r>
              <a:rPr lang="en-US" sz="1800" b="1" dirty="0"/>
              <a:t>  and </a:t>
            </a:r>
            <a:r>
              <a:rPr lang="en-US" sz="1800" b="1" dirty="0" err="1"/>
              <a:t>hypertrichosis</a:t>
            </a:r>
            <a:r>
              <a:rPr lang="en-US" sz="1800" b="1" dirty="0"/>
              <a:t>  due to EGFR inhibitor ,</a:t>
            </a:r>
            <a:r>
              <a:rPr lang="en-US" sz="1800" b="1" dirty="0" err="1"/>
              <a:t>Erlotinib</a:t>
            </a:r>
            <a:r>
              <a:rPr lang="en-US" sz="1800" b="1" dirty="0"/>
              <a:t>.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3352802" cy="50030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02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600" dirty="0"/>
              <a:t>2days- 3weeks.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Sites </a:t>
            </a:r>
            <a:r>
              <a:rPr lang="en-US" sz="1600" dirty="0"/>
              <a:t>: palms, soles , </a:t>
            </a:r>
            <a:r>
              <a:rPr lang="en-US" sz="1600" dirty="0" err="1"/>
              <a:t>intertriginous</a:t>
            </a:r>
            <a:r>
              <a:rPr lang="en-US" sz="1600" dirty="0"/>
              <a:t>  areas </a:t>
            </a:r>
          </a:p>
          <a:p>
            <a:r>
              <a:rPr lang="en-US" sz="1600" dirty="0"/>
              <a:t>Pain </a:t>
            </a:r>
          </a:p>
          <a:p>
            <a:r>
              <a:rPr lang="en-US" sz="1600" dirty="0"/>
              <a:t>Pruritus </a:t>
            </a:r>
          </a:p>
          <a:p>
            <a:r>
              <a:rPr lang="en-US" sz="1600" dirty="0" err="1"/>
              <a:t>Peresthesia</a:t>
            </a:r>
            <a:r>
              <a:rPr lang="en-US" sz="1600" dirty="0"/>
              <a:t> / tenderness.</a:t>
            </a:r>
          </a:p>
          <a:p>
            <a:r>
              <a:rPr lang="en-US" sz="1600" dirty="0"/>
              <a:t>Erythematous patches </a:t>
            </a:r>
          </a:p>
          <a:p>
            <a:r>
              <a:rPr lang="en-US" sz="1600" dirty="0" err="1"/>
              <a:t>Oedematous</a:t>
            </a:r>
            <a:r>
              <a:rPr lang="en-US" sz="1600" dirty="0"/>
              <a:t> plaques</a:t>
            </a:r>
          </a:p>
          <a:p>
            <a:endParaRPr lang="en-US" sz="1600" dirty="0"/>
          </a:p>
          <a:p>
            <a:r>
              <a:rPr lang="en-US" sz="1600" dirty="0"/>
              <a:t>Delayed onset= 2-10 Months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3" y="2209800"/>
            <a:ext cx="34290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363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Chemotherapy Induced Hyperpigmentation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800" dirty="0"/>
              <a:t>Skin, mucosa and nail </a:t>
            </a:r>
            <a:r>
              <a:rPr lang="en-US" sz="1800" dirty="0" err="1"/>
              <a:t>pigmentary</a:t>
            </a:r>
            <a:r>
              <a:rPr lang="en-US" sz="1800" dirty="0"/>
              <a:t> changes.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Types</a:t>
            </a:r>
            <a:r>
              <a:rPr lang="en-US" sz="1800" b="1" dirty="0">
                <a:solidFill>
                  <a:srgbClr val="FF0000"/>
                </a:solidFill>
              </a:rPr>
              <a:t>: </a:t>
            </a:r>
          </a:p>
          <a:p>
            <a:pPr>
              <a:buFont typeface="+mj-lt"/>
              <a:buAutoNum type="alphaLcPeriod"/>
            </a:pPr>
            <a:r>
              <a:rPr lang="en-US" sz="1800" dirty="0"/>
              <a:t>Local at site of infusion </a:t>
            </a:r>
          </a:p>
          <a:p>
            <a:pPr>
              <a:buFont typeface="+mj-lt"/>
              <a:buAutoNum type="alphaLcPeriod"/>
            </a:pPr>
            <a:r>
              <a:rPr lang="en-US" sz="1800" dirty="0"/>
              <a:t>Diffuse </a:t>
            </a:r>
          </a:p>
          <a:p>
            <a:endParaRPr lang="en-US" sz="2000" dirty="0"/>
          </a:p>
          <a:p>
            <a:r>
              <a:rPr lang="en-US" sz="1800" dirty="0"/>
              <a:t>Resolves after discontinuity of culprit drug</a:t>
            </a:r>
            <a:r>
              <a:rPr lang="en-US" sz="2000" dirty="0"/>
              <a:t>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r="7806"/>
          <a:stretch/>
        </p:blipFill>
        <p:spPr bwMode="auto">
          <a:xfrm>
            <a:off x="5638800" y="2209800"/>
            <a:ext cx="302029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172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Flagellate Pigmentation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Multiple, macular linear streaks </a:t>
            </a:r>
          </a:p>
          <a:p>
            <a:r>
              <a:rPr lang="en-US" sz="2000" dirty="0"/>
              <a:t>Initially red, then pigmented.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criss</a:t>
            </a:r>
            <a:r>
              <a:rPr lang="en-US" sz="2000" dirty="0"/>
              <a:t>‐cross pattern</a:t>
            </a:r>
          </a:p>
          <a:p>
            <a:r>
              <a:rPr lang="en-US" sz="2000" b="1" dirty="0" err="1"/>
              <a:t>Bleomycin</a:t>
            </a:r>
            <a:r>
              <a:rPr lang="en-US" sz="2000" b="1" dirty="0"/>
              <a:t>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821" y="1752600"/>
            <a:ext cx="301480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706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Serpentine  </a:t>
            </a:r>
            <a:r>
              <a:rPr lang="en-US" sz="3600" b="1" dirty="0" err="1">
                <a:solidFill>
                  <a:srgbClr val="FF0000"/>
                </a:solidFill>
              </a:rPr>
              <a:t>Supravenous</a:t>
            </a:r>
            <a:r>
              <a:rPr lang="en-US" sz="3600" b="1" dirty="0">
                <a:solidFill>
                  <a:srgbClr val="FF0000"/>
                </a:solidFill>
              </a:rPr>
              <a:t> Hyperpigmentation.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000" dirty="0"/>
              <a:t>Follow distribution of  veins. </a:t>
            </a:r>
          </a:p>
          <a:p>
            <a:r>
              <a:rPr lang="en-US" sz="2000" dirty="0"/>
              <a:t>Fluorouracil</a:t>
            </a:r>
          </a:p>
          <a:p>
            <a:r>
              <a:rPr lang="en-US" sz="2000" dirty="0" err="1"/>
              <a:t>Vinorelbine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Daunorubicin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/>
          <a:stretch/>
        </p:blipFill>
        <p:spPr bwMode="auto">
          <a:xfrm>
            <a:off x="5029201" y="1967345"/>
            <a:ext cx="2819400" cy="3976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852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/>
              <a:t>Postulated mechanisms of drug‐induced hyperpigmentation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 direct </a:t>
            </a:r>
            <a:r>
              <a:rPr lang="en-US" sz="2000" dirty="0" err="1"/>
              <a:t>pigmentary</a:t>
            </a:r>
            <a:r>
              <a:rPr lang="en-US" sz="2000" dirty="0"/>
              <a:t> effect of the deposited drug in  skin.</a:t>
            </a:r>
          </a:p>
          <a:p>
            <a:endParaRPr lang="en-US" sz="2000" dirty="0"/>
          </a:p>
          <a:p>
            <a:r>
              <a:rPr lang="en-US" sz="2000" dirty="0"/>
              <a:t>A direct toxic effect on epidermal melanocytes stimulating  increased melanin production</a:t>
            </a:r>
          </a:p>
          <a:p>
            <a:endParaRPr lang="en-US" sz="2000" dirty="0"/>
          </a:p>
          <a:p>
            <a:r>
              <a:rPr lang="en-US" sz="2000" dirty="0"/>
              <a:t>The suppression of adrenal function leading to increased ACTH and MSH causing hyperpigmentation;</a:t>
            </a:r>
          </a:p>
          <a:p>
            <a:endParaRPr lang="en-US" sz="2000" dirty="0"/>
          </a:p>
          <a:p>
            <a:r>
              <a:rPr lang="en-US" sz="2000" dirty="0"/>
              <a:t>A depletion of </a:t>
            </a:r>
            <a:r>
              <a:rPr lang="en-US" sz="2000" dirty="0" err="1"/>
              <a:t>tyrosinase</a:t>
            </a:r>
            <a:r>
              <a:rPr lang="en-US" sz="2000" dirty="0"/>
              <a:t> inhibitors resulting in increased pigmentation.</a:t>
            </a:r>
          </a:p>
        </p:txBody>
      </p:sp>
    </p:spTree>
    <p:extLst>
      <p:ext uri="{BB962C8B-B14F-4D97-AF65-F5344CB8AC3E}">
        <p14:creationId xmlns:p14="http://schemas.microsoft.com/office/powerpoint/2010/main" val="3711911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029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Serpentine</a:t>
            </a:r>
            <a:r>
              <a:rPr lang="en-US" sz="2000" dirty="0"/>
              <a:t> </a:t>
            </a:r>
            <a:r>
              <a:rPr lang="en-US" sz="2000" dirty="0" err="1"/>
              <a:t>supravenous</a:t>
            </a:r>
            <a:r>
              <a:rPr lang="en-US" sz="2000" dirty="0"/>
              <a:t> hyperpigmentation by </a:t>
            </a:r>
            <a:r>
              <a:rPr lang="en-US" sz="2000" b="1" dirty="0">
                <a:solidFill>
                  <a:srgbClr val="FF0000"/>
                </a:solidFill>
              </a:rPr>
              <a:t>Fluorouracil</a:t>
            </a:r>
            <a:r>
              <a:rPr lang="en-US" sz="2000" dirty="0"/>
              <a:t> infusion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b="16585"/>
          <a:stretch/>
        </p:blipFill>
        <p:spPr bwMode="auto">
          <a:xfrm>
            <a:off x="1524000" y="1219200"/>
            <a:ext cx="6163325" cy="3775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338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LUNULAR  PIGMENTATION  BY  </a:t>
            </a:r>
            <a:r>
              <a:rPr lang="en-US" sz="2000" b="1" dirty="0"/>
              <a:t>HYDROXYUREA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029200" cy="3592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019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 bwMode="auto">
          <a:xfrm>
            <a:off x="1066800" y="1524000"/>
            <a:ext cx="6481938" cy="4274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930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D.Ds of Chemotherapy Induced Hyperpigmentation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Post‐inflammatory hyperpigmentation,</a:t>
            </a:r>
          </a:p>
          <a:p>
            <a:endParaRPr lang="en-US" sz="2000" dirty="0"/>
          </a:p>
          <a:p>
            <a:r>
              <a:rPr lang="en-US" sz="2000" dirty="0" err="1"/>
              <a:t>Haemochromatosis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r>
              <a:rPr lang="en-US" sz="2000" dirty="0"/>
              <a:t>Addison disease</a:t>
            </a:r>
          </a:p>
          <a:p>
            <a:endParaRPr lang="en-US" sz="2000" dirty="0"/>
          </a:p>
          <a:p>
            <a:r>
              <a:rPr lang="en-US" sz="2000" dirty="0" err="1"/>
              <a:t>Hypermelanosis</a:t>
            </a:r>
            <a:r>
              <a:rPr lang="en-US" sz="2000" dirty="0"/>
              <a:t> in metastatic melanoma</a:t>
            </a:r>
          </a:p>
        </p:txBody>
      </p:sp>
    </p:spTree>
    <p:extLst>
      <p:ext uri="{BB962C8B-B14F-4D97-AF65-F5344CB8AC3E}">
        <p14:creationId xmlns:p14="http://schemas.microsoft.com/office/powerpoint/2010/main" val="3745728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Chemotherapy Induced Hypopigmentation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1800" dirty="0"/>
              <a:t>A partial or complete decrease in skin pigmentation caused by chemotherapy.</a:t>
            </a:r>
          </a:p>
          <a:p>
            <a:endParaRPr lang="en-US" sz="1800" dirty="0"/>
          </a:p>
          <a:p>
            <a:r>
              <a:rPr lang="en-US" sz="1800" dirty="0" err="1"/>
              <a:t>Hypomelanotic</a:t>
            </a:r>
            <a:r>
              <a:rPr lang="en-US" sz="1800" dirty="0"/>
              <a:t>  &amp; </a:t>
            </a:r>
            <a:r>
              <a:rPr lang="en-US" sz="1800" dirty="0" err="1"/>
              <a:t>amelanotic</a:t>
            </a:r>
            <a:r>
              <a:rPr lang="en-US" sz="1800" dirty="0"/>
              <a:t> macules</a:t>
            </a:r>
          </a:p>
          <a:p>
            <a:r>
              <a:rPr lang="en-US" sz="1800" dirty="0"/>
              <a:t>Symmetrically</a:t>
            </a:r>
          </a:p>
          <a:p>
            <a:endParaRPr lang="en-US" sz="1800" dirty="0"/>
          </a:p>
          <a:p>
            <a:r>
              <a:rPr lang="en-US" sz="2000" b="1" dirty="0">
                <a:solidFill>
                  <a:srgbClr val="FF0000"/>
                </a:solidFill>
              </a:rPr>
              <a:t>SITES :</a:t>
            </a:r>
          </a:p>
          <a:p>
            <a:r>
              <a:rPr lang="en-US" sz="1800" dirty="0"/>
              <a:t>Distal digits </a:t>
            </a:r>
          </a:p>
          <a:p>
            <a:r>
              <a:rPr lang="en-US" sz="1800" dirty="0" err="1"/>
              <a:t>Peri</a:t>
            </a:r>
            <a:r>
              <a:rPr lang="en-US" sz="1800" dirty="0"/>
              <a:t> </a:t>
            </a:r>
            <a:r>
              <a:rPr lang="en-US" sz="1800" dirty="0" err="1"/>
              <a:t>orificial</a:t>
            </a:r>
            <a:r>
              <a:rPr lang="en-US" sz="1800" dirty="0"/>
              <a:t> sites.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2457450"/>
            <a:ext cx="2514600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973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Cancer chemotherapy Agents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>Associated with Hypopigmentation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Doxorubicin</a:t>
            </a:r>
          </a:p>
          <a:p>
            <a:r>
              <a:rPr lang="en-US" sz="2000" dirty="0"/>
              <a:t> </a:t>
            </a:r>
            <a:r>
              <a:rPr lang="en-US" sz="2000" dirty="0" err="1"/>
              <a:t>Imatinib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err="1"/>
              <a:t>Dasatinib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err="1"/>
              <a:t>Gefitinib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err="1"/>
              <a:t>Vemurafenib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err="1"/>
              <a:t>Imiquimod</a:t>
            </a:r>
            <a:endParaRPr lang="en-US" sz="2000" dirty="0"/>
          </a:p>
          <a:p>
            <a:r>
              <a:rPr lang="en-US" sz="2000" dirty="0"/>
              <a:t> Interferon </a:t>
            </a:r>
            <a:r>
              <a:rPr lang="el-GR" sz="2000" dirty="0"/>
              <a:t>α</a:t>
            </a:r>
            <a:r>
              <a:rPr lang="en-US" sz="2000" dirty="0"/>
              <a:t> ,</a:t>
            </a:r>
            <a:r>
              <a:rPr lang="el-GR" sz="2000" dirty="0"/>
              <a:t> β</a:t>
            </a:r>
          </a:p>
          <a:p>
            <a:r>
              <a:rPr lang="en-US" sz="2000" dirty="0"/>
              <a:t> Interleukin 2 ,4</a:t>
            </a:r>
          </a:p>
          <a:p>
            <a:r>
              <a:rPr lang="en-US" sz="2000" dirty="0"/>
              <a:t> </a:t>
            </a:r>
            <a:r>
              <a:rPr lang="en-US" sz="2000" dirty="0" err="1"/>
              <a:t>Mitoxantrone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err="1"/>
              <a:t>Survivin</a:t>
            </a:r>
            <a:r>
              <a:rPr lang="en-US" sz="2000" dirty="0"/>
              <a:t> inhibitor</a:t>
            </a:r>
          </a:p>
        </p:txBody>
      </p:sp>
    </p:spTree>
    <p:extLst>
      <p:ext uri="{BB962C8B-B14F-4D97-AF65-F5344CB8AC3E}">
        <p14:creationId xmlns:p14="http://schemas.microsoft.com/office/powerpoint/2010/main" val="3463530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13677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CLINICAL VARIANTS OF TOXIC ERYTHEMA OF CHEMOTHERAPY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35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Recall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Drug induced inflammatory eruption confined to an area of skin that has previously been irradiated. </a:t>
            </a:r>
          </a:p>
          <a:p>
            <a:endParaRPr lang="en-US" sz="2000" dirty="0"/>
          </a:p>
          <a:p>
            <a:r>
              <a:rPr lang="en-US" sz="2000" dirty="0"/>
              <a:t>Median interval is 40 days.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355282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710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DRUGS CAUSING RECALL REACTIONS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Methotrexate</a:t>
            </a:r>
          </a:p>
          <a:p>
            <a:r>
              <a:rPr lang="en-US" sz="1800" dirty="0"/>
              <a:t>Gemcitabine</a:t>
            </a:r>
          </a:p>
          <a:p>
            <a:r>
              <a:rPr lang="en-US" sz="1800" dirty="0" err="1"/>
              <a:t>Docetaxel</a:t>
            </a:r>
            <a:endParaRPr lang="en-US" sz="1800" dirty="0"/>
          </a:p>
          <a:p>
            <a:r>
              <a:rPr lang="en-US" sz="1800" dirty="0"/>
              <a:t>Paclitaxel</a:t>
            </a:r>
          </a:p>
          <a:p>
            <a:r>
              <a:rPr lang="en-US" sz="1800" dirty="0"/>
              <a:t> </a:t>
            </a:r>
            <a:r>
              <a:rPr lang="en-US" sz="1800" dirty="0" err="1"/>
              <a:t>Hydroxyurea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Etoposide</a:t>
            </a:r>
            <a:endParaRPr lang="en-US" sz="1800" dirty="0"/>
          </a:p>
          <a:p>
            <a:r>
              <a:rPr lang="en-US" sz="1800" dirty="0"/>
              <a:t> Doxorubicin</a:t>
            </a:r>
          </a:p>
          <a:p>
            <a:r>
              <a:rPr lang="en-US" sz="1800" dirty="0"/>
              <a:t> </a:t>
            </a:r>
            <a:r>
              <a:rPr lang="en-US" sz="1800" dirty="0" err="1"/>
              <a:t>Capecitabine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Tamoxifen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Vemurafenib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82743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2334419"/>
            <a:ext cx="681037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751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05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Recall reaction after </a:t>
            </a:r>
            <a:r>
              <a:rPr lang="en-US" sz="2000" b="1" dirty="0" err="1"/>
              <a:t>Nivolumab</a:t>
            </a:r>
            <a:r>
              <a:rPr lang="en-US" sz="2000" b="1" dirty="0"/>
              <a:t> administration at previously irradiated area for  SCC  neck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419600" cy="323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820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Discontinue triggering drug.</a:t>
            </a:r>
          </a:p>
          <a:p>
            <a:r>
              <a:rPr lang="en-US" sz="2000" dirty="0"/>
              <a:t>Minimizing exposure to sun.</a:t>
            </a:r>
          </a:p>
          <a:p>
            <a:r>
              <a:rPr lang="en-US" sz="2000" dirty="0"/>
              <a:t>Systemic or topical steroids</a:t>
            </a:r>
          </a:p>
          <a:p>
            <a:r>
              <a:rPr lang="en-US" sz="2000" dirty="0"/>
              <a:t>NSAIDs</a:t>
            </a:r>
          </a:p>
          <a:p>
            <a:r>
              <a:rPr lang="en-US" sz="2000" dirty="0"/>
              <a:t>Antihistamine</a:t>
            </a:r>
          </a:p>
        </p:txBody>
      </p:sp>
    </p:spTree>
    <p:extLst>
      <p:ext uri="{BB962C8B-B14F-4D97-AF65-F5344CB8AC3E}">
        <p14:creationId xmlns:p14="http://schemas.microsoft.com/office/powerpoint/2010/main" val="2581233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Radiotherapy‐Associated Skin Side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Side effect of external beam ionizing radiation.</a:t>
            </a: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</a:rPr>
              <a:t>TYPES:</a:t>
            </a:r>
          </a:p>
          <a:p>
            <a:r>
              <a:rPr lang="en-US" sz="2000" dirty="0"/>
              <a:t>Early </a:t>
            </a:r>
          </a:p>
          <a:p>
            <a:r>
              <a:rPr lang="en-US" sz="2000" dirty="0"/>
              <a:t>Late   </a:t>
            </a:r>
          </a:p>
          <a:p>
            <a:endParaRPr lang="en-US" sz="2000" dirty="0"/>
          </a:p>
          <a:p>
            <a:r>
              <a:rPr lang="en-US" sz="2000" dirty="0"/>
              <a:t>Dose dependent </a:t>
            </a:r>
          </a:p>
          <a:p>
            <a:endParaRPr lang="en-US" sz="1600" dirty="0"/>
          </a:p>
          <a:p>
            <a:r>
              <a:rPr lang="en-US" sz="1600" dirty="0"/>
              <a:t>Erythema = 3-10  </a:t>
            </a:r>
            <a:r>
              <a:rPr lang="en-US" sz="1600" dirty="0" err="1"/>
              <a:t>Gy</a:t>
            </a:r>
            <a:endParaRPr lang="en-US" sz="1600" dirty="0"/>
          </a:p>
          <a:p>
            <a:r>
              <a:rPr lang="en-US" sz="1600" dirty="0"/>
              <a:t>Permanent epilation= 7-10  </a:t>
            </a:r>
            <a:r>
              <a:rPr lang="en-US" sz="1600" dirty="0" err="1"/>
              <a:t>Gy</a:t>
            </a:r>
            <a:endParaRPr lang="en-US" sz="1600" dirty="0"/>
          </a:p>
          <a:p>
            <a:r>
              <a:rPr lang="en-US" sz="1600" dirty="0"/>
              <a:t>Moist desquamation = 12-25 </a:t>
            </a:r>
            <a:r>
              <a:rPr lang="en-US" sz="1600" dirty="0" err="1"/>
              <a:t>Gy</a:t>
            </a:r>
            <a:r>
              <a:rPr lang="en-US" sz="1600" dirty="0"/>
              <a:t> </a:t>
            </a:r>
          </a:p>
          <a:p>
            <a:r>
              <a:rPr lang="en-US" sz="1600" dirty="0"/>
              <a:t>Necrosis = 25 </a:t>
            </a:r>
            <a:r>
              <a:rPr lang="en-US" sz="1600" dirty="0" err="1"/>
              <a:t>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77182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RISK FACTORS FOR RADIATION DERMATITIS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Obesity</a:t>
            </a:r>
          </a:p>
          <a:p>
            <a:r>
              <a:rPr lang="en-US" sz="1800" dirty="0"/>
              <a:t>HIV </a:t>
            </a:r>
          </a:p>
          <a:p>
            <a:r>
              <a:rPr lang="en-US" sz="1800" dirty="0"/>
              <a:t>Diabetes</a:t>
            </a:r>
          </a:p>
          <a:p>
            <a:r>
              <a:rPr lang="en-US" sz="1800" dirty="0"/>
              <a:t>Poor nutrition</a:t>
            </a:r>
          </a:p>
          <a:p>
            <a:r>
              <a:rPr lang="en-US" sz="1800" dirty="0"/>
              <a:t>Existing skin disease </a:t>
            </a:r>
          </a:p>
          <a:p>
            <a:r>
              <a:rPr lang="en-US" sz="1800" dirty="0"/>
              <a:t>Prolonged/multiple procedures. </a:t>
            </a:r>
          </a:p>
          <a:p>
            <a:r>
              <a:rPr lang="en-US" sz="1800" dirty="0"/>
              <a:t>Porphyria</a:t>
            </a:r>
          </a:p>
          <a:p>
            <a:r>
              <a:rPr lang="en-US" sz="1800" dirty="0"/>
              <a:t>CTD</a:t>
            </a:r>
          </a:p>
          <a:p>
            <a:r>
              <a:rPr lang="en-US" sz="1800" dirty="0"/>
              <a:t>Ataxia telangiectasia</a:t>
            </a:r>
          </a:p>
        </p:txBody>
      </p:sp>
    </p:spTree>
    <p:extLst>
      <p:ext uri="{BB962C8B-B14F-4D97-AF65-F5344CB8AC3E}">
        <p14:creationId xmlns:p14="http://schemas.microsoft.com/office/powerpoint/2010/main" val="3055558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"/>
          <a:stretch/>
        </p:blipFill>
        <p:spPr bwMode="auto">
          <a:xfrm>
            <a:off x="1143000" y="1295400"/>
            <a:ext cx="6705600" cy="441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02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553200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001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Dry desquamation on final day of radiation therapy (6,120 </a:t>
            </a:r>
            <a:r>
              <a:rPr lang="en-US" sz="2000" dirty="0" err="1"/>
              <a:t>cGy</a:t>
            </a:r>
            <a:r>
              <a:rPr lang="en-US" sz="2000" dirty="0"/>
              <a:t>) in a 64-year-old woman with an infiltrating ductal carcinoma of left breast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529696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83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848600" cy="228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736598"/>
              </p:ext>
            </p:extLst>
          </p:nvPr>
        </p:nvGraphicFramePr>
        <p:xfrm>
          <a:off x="1066800" y="838199"/>
          <a:ext cx="6019800" cy="48633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1600" b="1" dirty="0"/>
                        <a:t>Variant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Palmoplantar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erythrodysaesthesia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Intertriginous</a:t>
                      </a:r>
                      <a:r>
                        <a:rPr lang="en-US" sz="1600" b="1" dirty="0"/>
                        <a:t> eruption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Neutrophilic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eccrine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hidradenitis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r>
                        <a:rPr lang="en-US" sz="1200" b="1" dirty="0"/>
                        <a:t>Onset</a:t>
                      </a:r>
                    </a:p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24H -3weeks</a:t>
                      </a:r>
                      <a:r>
                        <a:rPr lang="en-US" sz="1100" baseline="0" dirty="0"/>
                        <a:t>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1-25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2days- 3weeks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401">
                <a:tc>
                  <a:txBody>
                    <a:bodyPr/>
                    <a:lstStyle/>
                    <a:p>
                      <a:r>
                        <a:rPr lang="en-US" sz="1200" b="1" dirty="0"/>
                        <a:t>Clinical features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tingling or burning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Sensation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well‐demarcated </a:t>
                      </a:r>
                      <a:r>
                        <a:rPr lang="en-US" sz="1100" dirty="0" err="1"/>
                        <a:t>palmoplantar</a:t>
                      </a:r>
                      <a:r>
                        <a:rPr lang="en-US" sz="1100" dirty="0"/>
                        <a:t> erythema with </a:t>
                      </a:r>
                      <a:r>
                        <a:rPr lang="en-US" sz="1100" dirty="0" err="1"/>
                        <a:t>oedema</a:t>
                      </a:r>
                      <a:endParaRPr lang="en-US" sz="1100" dirty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Bulla formation ,may erode.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Dusky red papules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Patches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Plaques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Dusky erythema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Red papules 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nodules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Plaques</a:t>
                      </a:r>
                      <a:r>
                        <a:rPr lang="en-US" sz="1100" baseline="0" dirty="0"/>
                        <a:t> </a:t>
                      </a:r>
                      <a:endParaRPr lang="en-US" sz="11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preceded by  fever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Pustules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 err="1"/>
                        <a:t>Purpura</a:t>
                      </a:r>
                      <a:r>
                        <a:rPr lang="en-US" sz="1100" dirty="0"/>
                        <a:t> 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urticarial lesions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441">
                <a:tc>
                  <a:txBody>
                    <a:bodyPr/>
                    <a:lstStyle/>
                    <a:p>
                      <a:r>
                        <a:rPr lang="en-US" sz="1200" b="1" dirty="0"/>
                        <a:t>Sites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Palms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Soles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Major flexures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Axillary 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Inguinal folds 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Ante </a:t>
                      </a:r>
                      <a:r>
                        <a:rPr lang="en-US" sz="1100" dirty="0" err="1"/>
                        <a:t>cubita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lfossae</a:t>
                      </a:r>
                      <a:r>
                        <a:rPr lang="en-US" sz="1100" dirty="0"/>
                        <a:t> 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Areas of occlusion.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extremities, trunk,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face and palms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168">
                <a:tc>
                  <a:txBody>
                    <a:bodyPr/>
                    <a:lstStyle/>
                    <a:p>
                      <a:r>
                        <a:rPr lang="en-US" sz="1200" b="1" dirty="0"/>
                        <a:t>Culprit drugs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Doxorubicin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 err="1"/>
                        <a:t>cytarabine</a:t>
                      </a:r>
                      <a:r>
                        <a:rPr lang="en-US" sz="1100" dirty="0"/>
                        <a:t>,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 err="1"/>
                        <a:t>Docetaxel</a:t>
                      </a:r>
                      <a:endParaRPr lang="en-US" sz="1100" dirty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5-FU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100" dirty="0" err="1"/>
                        <a:t>capecitabine</a:t>
                      </a:r>
                      <a:r>
                        <a:rPr lang="en-US" sz="11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  <a:p>
                      <a:r>
                        <a:rPr lang="en-US" sz="1100" dirty="0" err="1"/>
                        <a:t>cytarabine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693">
                <a:tc>
                  <a:txBody>
                    <a:bodyPr/>
                    <a:lstStyle/>
                    <a:p>
                      <a:r>
                        <a:rPr lang="en-US" sz="1200" b="1" dirty="0"/>
                        <a:t>Management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  <a:p>
                      <a:r>
                        <a:rPr lang="en-US" sz="1100" dirty="0"/>
                        <a:t>Dose</a:t>
                      </a:r>
                      <a:r>
                        <a:rPr lang="en-US" sz="1100" baseline="0" dirty="0"/>
                        <a:t> reduction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Self limiting with</a:t>
                      </a:r>
                    </a:p>
                    <a:p>
                      <a:r>
                        <a:rPr lang="en-US" sz="1100" dirty="0"/>
                        <a:t>PIH </a:t>
                      </a:r>
                      <a:r>
                        <a:rPr lang="en-US" sz="1100" baseline="0" dirty="0"/>
                        <a:t> , </a:t>
                      </a:r>
                      <a:r>
                        <a:rPr lang="en-US" sz="1100" dirty="0" err="1"/>
                        <a:t>desquamtion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Resolves  spontaneously within 4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1879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036044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1742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Avoid sun exposure</a:t>
            </a:r>
          </a:p>
          <a:p>
            <a:r>
              <a:rPr lang="en-US" sz="2000" dirty="0"/>
              <a:t>Broad spectrum sun protection.</a:t>
            </a:r>
          </a:p>
          <a:p>
            <a:r>
              <a:rPr lang="en-US" sz="2000" dirty="0"/>
              <a:t>Good hygiene.</a:t>
            </a:r>
          </a:p>
          <a:p>
            <a:r>
              <a:rPr lang="en-US" sz="2000" dirty="0"/>
              <a:t>Topical antibiotics</a:t>
            </a:r>
          </a:p>
          <a:p>
            <a:r>
              <a:rPr lang="en-US" sz="2000" dirty="0"/>
              <a:t>Hydrophilic dressings.</a:t>
            </a:r>
          </a:p>
          <a:p>
            <a:r>
              <a:rPr lang="en-US" sz="2000" dirty="0"/>
              <a:t>Topical steroids.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105891"/>
            <a:ext cx="26193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1064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5572227" cy="441998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50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990600"/>
          </a:xfrm>
        </p:spPr>
        <p:txBody>
          <a:bodyPr>
            <a:normAutofit/>
          </a:bodyPr>
          <a:lstStyle/>
          <a:p>
            <a:r>
              <a:rPr lang="en-US" sz="1800" b="1" dirty="0"/>
              <a:t>Severe  </a:t>
            </a:r>
            <a:r>
              <a:rPr lang="en-US" sz="1800" b="1" dirty="0" err="1"/>
              <a:t>palmoplantar</a:t>
            </a:r>
            <a:r>
              <a:rPr lang="en-US" sz="1800" b="1" dirty="0"/>
              <a:t>  </a:t>
            </a:r>
            <a:r>
              <a:rPr lang="en-US" sz="1800" b="1" dirty="0" err="1"/>
              <a:t>erythrodysaesthesia</a:t>
            </a:r>
            <a:r>
              <a:rPr lang="en-US" sz="1800" b="1" dirty="0"/>
              <a:t>  secondary to </a:t>
            </a:r>
            <a:r>
              <a:rPr lang="en-US" sz="1800" b="1" dirty="0" err="1"/>
              <a:t>docetaxol</a:t>
            </a:r>
            <a:br>
              <a:rPr lang="en-US" sz="1800" b="1" dirty="0"/>
            </a:br>
            <a:r>
              <a:rPr lang="en-US" sz="1800" b="1" dirty="0"/>
              <a:t> demonstrating erythema, desquamation and erosions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31158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80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Paclitaxel induced </a:t>
            </a:r>
            <a:r>
              <a:rPr lang="en-US" sz="2400" b="1" dirty="0" err="1">
                <a:solidFill>
                  <a:schemeClr val="bg1"/>
                </a:solidFill>
              </a:rPr>
              <a:t>palmoplanter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eythema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/>
          <a:stretch/>
        </p:blipFill>
        <p:spPr bwMode="auto">
          <a:xfrm>
            <a:off x="1295400" y="1066800"/>
            <a:ext cx="6560128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17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NEUTROPHILIC ECCRINE HIDRADENITIS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/>
        </p:blipFill>
        <p:spPr bwMode="auto">
          <a:xfrm>
            <a:off x="1447800" y="1143000"/>
            <a:ext cx="5791200" cy="396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741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1517</Words>
  <Application>Microsoft Office PowerPoint</Application>
  <PresentationFormat>On-screen Show (4:3)</PresentationFormat>
  <Paragraphs>392</Paragraphs>
  <Slides>62</Slides>
  <Notes>16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Cutaneous Side Effects Of Chemotherapy And Radiotherapy</vt:lpstr>
      <vt:lpstr>TOXIC ERYTHEMA OF CHEMOTHERAPY</vt:lpstr>
      <vt:lpstr>Drugs Associated With TEC</vt:lpstr>
      <vt:lpstr>CLINICAL FEATURES</vt:lpstr>
      <vt:lpstr>CLINICAL VARIANTS OF TOXIC ERYTHEMA OF CHEMOTHERAPY</vt:lpstr>
      <vt:lpstr>PowerPoint Presentation</vt:lpstr>
      <vt:lpstr>Severe  palmoplantar  erythrodysaesthesia  secondary to docetaxol  demonstrating erythema, desquamation and erosions</vt:lpstr>
      <vt:lpstr>Paclitaxel induced palmoplanter eythema</vt:lpstr>
      <vt:lpstr>NEUTROPHILIC ECCRINE HIDRADENITIS</vt:lpstr>
      <vt:lpstr>DISEASE COURSE , MANAGEMENT</vt:lpstr>
      <vt:lpstr>PowerPoint Presentation</vt:lpstr>
      <vt:lpstr>CHEMOTHERAPY INDUCED NAIL CHANGES</vt:lpstr>
      <vt:lpstr>PowerPoint Presentation</vt:lpstr>
      <vt:lpstr>PowerPoint Presentation</vt:lpstr>
      <vt:lpstr>PowerPoint Presentation</vt:lpstr>
      <vt:lpstr>DIFFERENTIAL DIAGNOSIS</vt:lpstr>
      <vt:lpstr>DISEASE COURSE </vt:lpstr>
      <vt:lpstr>The Multinational Association of Supportive Care in Cancer (MASCC) Skin Toxicity Study: Paronychia Recommendations.</vt:lpstr>
      <vt:lpstr>PAPULOPUSTULAR ERUPTIONS</vt:lpstr>
      <vt:lpstr>PowerPoint Presentation</vt:lpstr>
      <vt:lpstr>PowerPoint Presentation</vt:lpstr>
      <vt:lpstr>DIFFERENTIAL DIAGNOSIS OF PAPULOPUSTULAR ERUPTIONS</vt:lpstr>
      <vt:lpstr>PowerPoint Presentation</vt:lpstr>
      <vt:lpstr>TREATMENT </vt:lpstr>
      <vt:lpstr>CHEMOTHERAPY INDUCED HAIR CHANGES</vt:lpstr>
      <vt:lpstr>PowerPoint Presentation</vt:lpstr>
      <vt:lpstr>CHEMOTHERAPY INDUCED ALOPECIA</vt:lpstr>
      <vt:lpstr>CIA ASSOCIATED CHEMO-DRUGS</vt:lpstr>
      <vt:lpstr>PowerPoint Presentation</vt:lpstr>
      <vt:lpstr>PowerPoint Presentation</vt:lpstr>
      <vt:lpstr> Anagen effluvium , 4 months after BMT of Fanconi’s  anemia. It spares hairs of total hairline area, frontal, , occipital and temporal.</vt:lpstr>
      <vt:lpstr>Anagen effluvium  by chemotherapy of breast cancer , preservation of total hairline area, frontal, temporal &amp; occipital.</vt:lpstr>
      <vt:lpstr>PowerPoint Presentation</vt:lpstr>
      <vt:lpstr>PowerPoint Presentation</vt:lpstr>
      <vt:lpstr>CLINICAL FEATURES </vt:lpstr>
      <vt:lpstr>DISEASE COURSE AND PROGNOSIS OF CIA</vt:lpstr>
      <vt:lpstr>MANAGEMENT OF CIA</vt:lpstr>
      <vt:lpstr>Chemotherapy Induced Hypertrichosis</vt:lpstr>
      <vt:lpstr>Trichomegaly  and hypertrichosis  due to EGFR inhibitor ,Erlotinib. </vt:lpstr>
      <vt:lpstr>Chemotherapy Induced Hyperpigmentation</vt:lpstr>
      <vt:lpstr>Flagellate Pigmentation</vt:lpstr>
      <vt:lpstr>Serpentine  Supravenous Hyperpigmentation.</vt:lpstr>
      <vt:lpstr>Postulated mechanisms of drug‐induced hyperpigmentation </vt:lpstr>
      <vt:lpstr>Serpentine supravenous hyperpigmentation by Fluorouracil infusion</vt:lpstr>
      <vt:lpstr>LUNULAR  PIGMENTATION  BY  HYDROXYUREA</vt:lpstr>
      <vt:lpstr>PowerPoint Presentation</vt:lpstr>
      <vt:lpstr>D.Ds of Chemotherapy Induced Hyperpigmentation</vt:lpstr>
      <vt:lpstr>Chemotherapy Induced Hypopigmentation</vt:lpstr>
      <vt:lpstr>Cancer chemotherapy Agents Associated with Hypopigmentation</vt:lpstr>
      <vt:lpstr>Recall Reaction</vt:lpstr>
      <vt:lpstr>DRUGS CAUSING RECALL REACTIONS </vt:lpstr>
      <vt:lpstr>PowerPoint Presentation</vt:lpstr>
      <vt:lpstr>Recall reaction after Nivolumab administration at previously irradiated area for  SCC  neck</vt:lpstr>
      <vt:lpstr>MANAGEMENT</vt:lpstr>
      <vt:lpstr>Radiotherapy‐Associated Skin Side Effects</vt:lpstr>
      <vt:lpstr>RISK FACTORS FOR RADIATION DERMATITIS</vt:lpstr>
      <vt:lpstr>PowerPoint Presentation</vt:lpstr>
      <vt:lpstr>PowerPoint Presentation</vt:lpstr>
      <vt:lpstr>Dry desquamation on final day of radiation therapy (6,120 cGy) in a 64-year-old woman with an infiltrating ductal carcinoma of left breast</vt:lpstr>
      <vt:lpstr>PowerPoint Presentation</vt:lpstr>
      <vt:lpstr>MANAGEMENT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ADVANCE COMPUTERS</dc:creator>
  <cp:lastModifiedBy>nadiaakhtar388@gmail.com</cp:lastModifiedBy>
  <cp:revision>169</cp:revision>
  <dcterms:created xsi:type="dcterms:W3CDTF">2022-12-01T13:19:31Z</dcterms:created>
  <dcterms:modified xsi:type="dcterms:W3CDTF">2024-05-26T10:39:43Z</dcterms:modified>
</cp:coreProperties>
</file>