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7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104"/>
  </p:notesMasterIdLst>
  <p:sldIdLst>
    <p:sldId id="256" r:id="rId2"/>
    <p:sldId id="257" r:id="rId3"/>
    <p:sldId id="258" r:id="rId4"/>
    <p:sldId id="259" r:id="rId5"/>
    <p:sldId id="262" r:id="rId6"/>
    <p:sldId id="366" r:id="rId7"/>
    <p:sldId id="264" r:id="rId8"/>
    <p:sldId id="381" r:id="rId9"/>
    <p:sldId id="266" r:id="rId10"/>
    <p:sldId id="370" r:id="rId11"/>
    <p:sldId id="367" r:id="rId12"/>
    <p:sldId id="382" r:id="rId13"/>
    <p:sldId id="369" r:id="rId14"/>
    <p:sldId id="389" r:id="rId15"/>
    <p:sldId id="368" r:id="rId16"/>
    <p:sldId id="383" r:id="rId17"/>
    <p:sldId id="386" r:id="rId18"/>
    <p:sldId id="379" r:id="rId19"/>
    <p:sldId id="380" r:id="rId20"/>
    <p:sldId id="263" r:id="rId21"/>
    <p:sldId id="268" r:id="rId22"/>
    <p:sldId id="269" r:id="rId23"/>
    <p:sldId id="353" r:id="rId24"/>
    <p:sldId id="279" r:id="rId25"/>
    <p:sldId id="281" r:id="rId26"/>
    <p:sldId id="373" r:id="rId27"/>
    <p:sldId id="375" r:id="rId28"/>
    <p:sldId id="283" r:id="rId29"/>
    <p:sldId id="271" r:id="rId30"/>
    <p:sldId id="272" r:id="rId31"/>
    <p:sldId id="273" r:id="rId32"/>
    <p:sldId id="274" r:id="rId33"/>
    <p:sldId id="278" r:id="rId34"/>
    <p:sldId id="284" r:id="rId35"/>
    <p:sldId id="285" r:id="rId36"/>
    <p:sldId id="280" r:id="rId37"/>
    <p:sldId id="287" r:id="rId38"/>
    <p:sldId id="288" r:id="rId39"/>
    <p:sldId id="289" r:id="rId40"/>
    <p:sldId id="388" r:id="rId41"/>
    <p:sldId id="293" r:id="rId42"/>
    <p:sldId id="376" r:id="rId43"/>
    <p:sldId id="296" r:id="rId44"/>
    <p:sldId id="297" r:id="rId45"/>
    <p:sldId id="290" r:id="rId46"/>
    <p:sldId id="354" r:id="rId47"/>
    <p:sldId id="299" r:id="rId48"/>
    <p:sldId id="300" r:id="rId49"/>
    <p:sldId id="302" r:id="rId50"/>
    <p:sldId id="390" r:id="rId51"/>
    <p:sldId id="306" r:id="rId52"/>
    <p:sldId id="307" r:id="rId53"/>
    <p:sldId id="303" r:id="rId54"/>
    <p:sldId id="310" r:id="rId55"/>
    <p:sldId id="309" r:id="rId56"/>
    <p:sldId id="313" r:id="rId57"/>
    <p:sldId id="377" r:id="rId58"/>
    <p:sldId id="312" r:id="rId59"/>
    <p:sldId id="315" r:id="rId60"/>
    <p:sldId id="314" r:id="rId61"/>
    <p:sldId id="324" r:id="rId62"/>
    <p:sldId id="316" r:id="rId63"/>
    <p:sldId id="392" r:id="rId64"/>
    <p:sldId id="323" r:id="rId65"/>
    <p:sldId id="321" r:id="rId66"/>
    <p:sldId id="317" r:id="rId67"/>
    <p:sldId id="326" r:id="rId68"/>
    <p:sldId id="327" r:id="rId69"/>
    <p:sldId id="328" r:id="rId70"/>
    <p:sldId id="329" r:id="rId71"/>
    <p:sldId id="330" r:id="rId72"/>
    <p:sldId id="332" r:id="rId73"/>
    <p:sldId id="333" r:id="rId74"/>
    <p:sldId id="334" r:id="rId75"/>
    <p:sldId id="331" r:id="rId76"/>
    <p:sldId id="337" r:id="rId77"/>
    <p:sldId id="336" r:id="rId78"/>
    <p:sldId id="325" r:id="rId79"/>
    <p:sldId id="340" r:id="rId80"/>
    <p:sldId id="345" r:id="rId81"/>
    <p:sldId id="346" r:id="rId82"/>
    <p:sldId id="347" r:id="rId83"/>
    <p:sldId id="348" r:id="rId84"/>
    <p:sldId id="394" r:id="rId85"/>
    <p:sldId id="344" r:id="rId86"/>
    <p:sldId id="352" r:id="rId87"/>
    <p:sldId id="350" r:id="rId88"/>
    <p:sldId id="398" r:id="rId89"/>
    <p:sldId id="402" r:id="rId90"/>
    <p:sldId id="355" r:id="rId91"/>
    <p:sldId id="357" r:id="rId92"/>
    <p:sldId id="396" r:id="rId93"/>
    <p:sldId id="359" r:id="rId94"/>
    <p:sldId id="360" r:id="rId95"/>
    <p:sldId id="401" r:id="rId96"/>
    <p:sldId id="361" r:id="rId97"/>
    <p:sldId id="358" r:id="rId98"/>
    <p:sldId id="364" r:id="rId99"/>
    <p:sldId id="362" r:id="rId100"/>
    <p:sldId id="400" r:id="rId101"/>
    <p:sldId id="399" r:id="rId102"/>
    <p:sldId id="365" r:id="rId103"/>
  </p:sldIdLst>
  <p:sldSz cx="9144000" cy="6858000" type="screen4x3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fshan mughal" initials="am" lastIdx="2" clrIdx="0">
    <p:extLst>
      <p:ext uri="{19B8F6BF-5375-455C-9EA6-DF929625EA0E}">
        <p15:presenceInfo xmlns:p15="http://schemas.microsoft.com/office/powerpoint/2012/main" userId="f769e369c440e0f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6" autoAdjust="0"/>
    <p:restoredTop sz="84201" autoAdjust="0"/>
  </p:normalViewPr>
  <p:slideViewPr>
    <p:cSldViewPr>
      <p:cViewPr>
        <p:scale>
          <a:sx n="60" d="100"/>
          <a:sy n="60" d="100"/>
        </p:scale>
        <p:origin x="157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2328FB-7D43-4B3E-A5DF-1577A5124BF5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5EBF4A4-4475-426B-B319-CE9D89E67749}">
      <dgm:prSet/>
      <dgm:spPr/>
      <dgm:t>
        <a:bodyPr/>
        <a:lstStyle/>
        <a:p>
          <a:pPr rtl="0"/>
          <a:r>
            <a:rPr lang="en-US" b="1" smtClean="0"/>
            <a:t>Cutaneous Photosensitivity Diseases</a:t>
          </a:r>
          <a:endParaRPr lang="en-US"/>
        </a:p>
      </dgm:t>
    </dgm:pt>
    <dgm:pt modelId="{FF2FC4BE-0CBF-4469-ABD8-563B2403B0C5}" type="parTrans" cxnId="{D755D000-9E5A-46EA-A316-CE8D4B08F47A}">
      <dgm:prSet/>
      <dgm:spPr/>
      <dgm:t>
        <a:bodyPr/>
        <a:lstStyle/>
        <a:p>
          <a:endParaRPr lang="en-US"/>
        </a:p>
      </dgm:t>
    </dgm:pt>
    <dgm:pt modelId="{79DCC25D-543D-408B-AC61-413BCE91BC72}" type="sibTrans" cxnId="{D755D000-9E5A-46EA-A316-CE8D4B08F47A}">
      <dgm:prSet/>
      <dgm:spPr/>
      <dgm:t>
        <a:bodyPr/>
        <a:lstStyle/>
        <a:p>
          <a:endParaRPr lang="en-US"/>
        </a:p>
      </dgm:t>
    </dgm:pt>
    <dgm:pt modelId="{034D61D8-45CB-46BC-A41E-0A217D83168B}" type="pres">
      <dgm:prSet presAssocID="{132328FB-7D43-4B3E-A5DF-1577A5124BF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580B620-F133-437F-B4FD-0DE76C5C4343}" type="pres">
      <dgm:prSet presAssocID="{25EBF4A4-4475-426B-B319-CE9D89E67749}" presName="circle1" presStyleLbl="node1" presStyleIdx="0" presStyleCnt="1"/>
      <dgm:spPr/>
    </dgm:pt>
    <dgm:pt modelId="{A5DB910D-E73A-4467-8A3B-8DE7FE37D816}" type="pres">
      <dgm:prSet presAssocID="{25EBF4A4-4475-426B-B319-CE9D89E67749}" presName="space" presStyleCnt="0"/>
      <dgm:spPr/>
    </dgm:pt>
    <dgm:pt modelId="{9D604DBF-8BB0-48B8-A38B-732BA64CD4CC}" type="pres">
      <dgm:prSet presAssocID="{25EBF4A4-4475-426B-B319-CE9D89E67749}" presName="rect1" presStyleLbl="alignAcc1" presStyleIdx="0" presStyleCnt="1"/>
      <dgm:spPr/>
    </dgm:pt>
    <dgm:pt modelId="{E18287ED-EFDA-4B19-8AED-CE0F43868C83}" type="pres">
      <dgm:prSet presAssocID="{25EBF4A4-4475-426B-B319-CE9D89E67749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35E0FEDE-9474-4D0C-85F6-519F9F258E86}" type="presOf" srcId="{25EBF4A4-4475-426B-B319-CE9D89E67749}" destId="{9D604DBF-8BB0-48B8-A38B-732BA64CD4CC}" srcOrd="0" destOrd="0" presId="urn:microsoft.com/office/officeart/2005/8/layout/target3"/>
    <dgm:cxn modelId="{AE4A6B02-6487-47F9-AAD7-63525C324DEF}" type="presOf" srcId="{132328FB-7D43-4B3E-A5DF-1577A5124BF5}" destId="{034D61D8-45CB-46BC-A41E-0A217D83168B}" srcOrd="0" destOrd="0" presId="urn:microsoft.com/office/officeart/2005/8/layout/target3"/>
    <dgm:cxn modelId="{D755D000-9E5A-46EA-A316-CE8D4B08F47A}" srcId="{132328FB-7D43-4B3E-A5DF-1577A5124BF5}" destId="{25EBF4A4-4475-426B-B319-CE9D89E67749}" srcOrd="0" destOrd="0" parTransId="{FF2FC4BE-0CBF-4469-ABD8-563B2403B0C5}" sibTransId="{79DCC25D-543D-408B-AC61-413BCE91BC72}"/>
    <dgm:cxn modelId="{A93BE3FD-FB02-49EC-832B-6F21A42F4953}" type="presOf" srcId="{25EBF4A4-4475-426B-B319-CE9D89E67749}" destId="{E18287ED-EFDA-4B19-8AED-CE0F43868C83}" srcOrd="1" destOrd="0" presId="urn:microsoft.com/office/officeart/2005/8/layout/target3"/>
    <dgm:cxn modelId="{7AD9EBF6-458F-4F12-AC6A-6FC9D1432FDA}" type="presParOf" srcId="{034D61D8-45CB-46BC-A41E-0A217D83168B}" destId="{D580B620-F133-437F-B4FD-0DE76C5C4343}" srcOrd="0" destOrd="0" presId="urn:microsoft.com/office/officeart/2005/8/layout/target3"/>
    <dgm:cxn modelId="{EFC4AC83-9DED-4459-B39C-51B26EE058FB}" type="presParOf" srcId="{034D61D8-45CB-46BC-A41E-0A217D83168B}" destId="{A5DB910D-E73A-4467-8A3B-8DE7FE37D816}" srcOrd="1" destOrd="0" presId="urn:microsoft.com/office/officeart/2005/8/layout/target3"/>
    <dgm:cxn modelId="{1A392D45-2466-46E4-A1FC-46099A651A6F}" type="presParOf" srcId="{034D61D8-45CB-46BC-A41E-0A217D83168B}" destId="{9D604DBF-8BB0-48B8-A38B-732BA64CD4CC}" srcOrd="2" destOrd="0" presId="urn:microsoft.com/office/officeart/2005/8/layout/target3"/>
    <dgm:cxn modelId="{A5F19D77-4AA9-4671-B96A-8C4866F81550}" type="presParOf" srcId="{034D61D8-45CB-46BC-A41E-0A217D83168B}" destId="{E18287ED-EFDA-4B19-8AED-CE0F43868C8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488D644-90F3-4E63-9A44-13F1A650CE8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06ED7AA-9651-4763-9308-76615BF53602}">
      <dgm:prSet/>
      <dgm:spPr/>
      <dgm:t>
        <a:bodyPr/>
        <a:lstStyle/>
        <a:p>
          <a:pPr rtl="0"/>
          <a:r>
            <a:rPr lang="en-US" dirty="0" smtClean="0"/>
            <a:t>ACUTE:</a:t>
          </a:r>
          <a:endParaRPr lang="en-US" dirty="0"/>
        </a:p>
      </dgm:t>
    </dgm:pt>
    <dgm:pt modelId="{AAF97325-8718-46F9-ACB4-4B32EF44155F}" type="parTrans" cxnId="{038175BA-34D2-4279-ADE4-F5DE597E2F58}">
      <dgm:prSet/>
      <dgm:spPr/>
      <dgm:t>
        <a:bodyPr/>
        <a:lstStyle/>
        <a:p>
          <a:endParaRPr lang="en-US"/>
        </a:p>
      </dgm:t>
    </dgm:pt>
    <dgm:pt modelId="{CE3EC1B5-5868-435C-B450-34AE0E081D10}" type="sibTrans" cxnId="{038175BA-34D2-4279-ADE4-F5DE597E2F58}">
      <dgm:prSet/>
      <dgm:spPr/>
      <dgm:t>
        <a:bodyPr/>
        <a:lstStyle/>
        <a:p>
          <a:endParaRPr lang="en-US"/>
        </a:p>
      </dgm:t>
    </dgm:pt>
    <dgm:pt modelId="{7D259891-BC24-422C-BC2A-E2B405E7F0CD}">
      <dgm:prSet/>
      <dgm:spPr/>
      <dgm:t>
        <a:bodyPr/>
        <a:lstStyle/>
        <a:p>
          <a:pPr rtl="0"/>
          <a:r>
            <a:rPr lang="en-US" dirty="0" smtClean="0"/>
            <a:t>keratinocyte degeneration</a:t>
          </a:r>
          <a:endParaRPr lang="en-US" dirty="0"/>
        </a:p>
      </dgm:t>
    </dgm:pt>
    <dgm:pt modelId="{ED9AF57F-31FB-4AAF-933F-968E8B63F254}" type="parTrans" cxnId="{F0D141D6-E941-4E3D-BDE1-517F8A3768C6}">
      <dgm:prSet/>
      <dgm:spPr/>
      <dgm:t>
        <a:bodyPr/>
        <a:lstStyle/>
        <a:p>
          <a:endParaRPr lang="en-US"/>
        </a:p>
      </dgm:t>
    </dgm:pt>
    <dgm:pt modelId="{3B483A2F-960A-49CF-A0EA-E1F6295D5D8B}" type="sibTrans" cxnId="{F0D141D6-E941-4E3D-BDE1-517F8A3768C6}">
      <dgm:prSet/>
      <dgm:spPr/>
      <dgm:t>
        <a:bodyPr/>
        <a:lstStyle/>
        <a:p>
          <a:endParaRPr lang="en-US"/>
        </a:p>
      </dgm:t>
    </dgm:pt>
    <dgm:pt modelId="{4D54C3E4-8CCE-4B97-8B3A-9FF9340D5CBA}">
      <dgm:prSet/>
      <dgm:spPr/>
      <dgm:t>
        <a:bodyPr/>
        <a:lstStyle/>
        <a:p>
          <a:pPr rtl="0"/>
          <a:r>
            <a:rPr lang="en-US" dirty="0" err="1" smtClean="0"/>
            <a:t>Spongiosis</a:t>
          </a:r>
          <a:endParaRPr lang="en-US" dirty="0"/>
        </a:p>
      </dgm:t>
    </dgm:pt>
    <dgm:pt modelId="{F04C093D-3F76-49A9-90CD-CF1B78F8E037}" type="parTrans" cxnId="{F3651DC3-8D74-4042-A3B0-254FBDC6D087}">
      <dgm:prSet/>
      <dgm:spPr/>
      <dgm:t>
        <a:bodyPr/>
        <a:lstStyle/>
        <a:p>
          <a:endParaRPr lang="en-US"/>
        </a:p>
      </dgm:t>
    </dgm:pt>
    <dgm:pt modelId="{9738F776-AFD9-4442-9606-8F0BE38DE571}" type="sibTrans" cxnId="{F3651DC3-8D74-4042-A3B0-254FBDC6D087}">
      <dgm:prSet/>
      <dgm:spPr/>
      <dgm:t>
        <a:bodyPr/>
        <a:lstStyle/>
        <a:p>
          <a:endParaRPr lang="en-US"/>
        </a:p>
      </dgm:t>
    </dgm:pt>
    <dgm:pt modelId="{CD0DA282-075A-4AF7-B387-A1A578BEBF82}">
      <dgm:prSet/>
      <dgm:spPr/>
      <dgm:t>
        <a:bodyPr/>
        <a:lstStyle/>
        <a:p>
          <a:pPr rtl="0"/>
          <a:r>
            <a:rPr lang="en-US" dirty="0" smtClean="0"/>
            <a:t>Perivascular </a:t>
          </a:r>
          <a:r>
            <a:rPr lang="en-US" dirty="0" err="1" smtClean="0"/>
            <a:t>lymphohistiocytic</a:t>
          </a:r>
          <a:r>
            <a:rPr lang="en-US" dirty="0" smtClean="0"/>
            <a:t>  infiltrate</a:t>
          </a:r>
          <a:endParaRPr lang="en-US" dirty="0"/>
        </a:p>
      </dgm:t>
    </dgm:pt>
    <dgm:pt modelId="{76B8DD76-0DAB-47D0-84BC-9192BC6CBD82}" type="parTrans" cxnId="{246DFDEF-47DD-488A-BEA0-B2F34B2687A2}">
      <dgm:prSet/>
      <dgm:spPr/>
      <dgm:t>
        <a:bodyPr/>
        <a:lstStyle/>
        <a:p>
          <a:endParaRPr lang="en-US"/>
        </a:p>
      </dgm:t>
    </dgm:pt>
    <dgm:pt modelId="{85AC5C8B-3C5B-44E1-A396-3E44C2B0E898}" type="sibTrans" cxnId="{246DFDEF-47DD-488A-BEA0-B2F34B2687A2}">
      <dgm:prSet/>
      <dgm:spPr/>
      <dgm:t>
        <a:bodyPr/>
        <a:lstStyle/>
        <a:p>
          <a:endParaRPr lang="en-US"/>
        </a:p>
      </dgm:t>
    </dgm:pt>
    <dgm:pt modelId="{F2A8A791-6F2E-4A97-980D-CF91B931EA74}" type="pres">
      <dgm:prSet presAssocID="{0488D644-90F3-4E63-9A44-13F1A650CE8D}" presName="Name0" presStyleCnt="0">
        <dgm:presLayoutVars>
          <dgm:dir/>
          <dgm:animLvl val="lvl"/>
          <dgm:resizeHandles val="exact"/>
        </dgm:presLayoutVars>
      </dgm:prSet>
      <dgm:spPr/>
    </dgm:pt>
    <dgm:pt modelId="{9BE62035-E3A6-41C0-AC72-B2D2F1D59A92}" type="pres">
      <dgm:prSet presAssocID="{C06ED7AA-9651-4763-9308-76615BF53602}" presName="composite" presStyleCnt="0"/>
      <dgm:spPr/>
    </dgm:pt>
    <dgm:pt modelId="{BB45C522-2903-4738-ABA5-90EB2AB49EB5}" type="pres">
      <dgm:prSet presAssocID="{C06ED7AA-9651-4763-9308-76615BF53602}" presName="parTx" presStyleLbl="alignNode1" presStyleIdx="0" presStyleCnt="1" custLinFactNeighborX="947" custLinFactNeighborY="-2605">
        <dgm:presLayoutVars>
          <dgm:chMax val="0"/>
          <dgm:chPref val="0"/>
          <dgm:bulletEnabled val="1"/>
        </dgm:presLayoutVars>
      </dgm:prSet>
      <dgm:spPr/>
    </dgm:pt>
    <dgm:pt modelId="{3C6054F0-E01E-4828-8536-A6E7183036D1}" type="pres">
      <dgm:prSet presAssocID="{C06ED7AA-9651-4763-9308-76615BF53602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7533ECE9-E8E0-4383-88DB-479F8B3DAAD7}" type="presOf" srcId="{0488D644-90F3-4E63-9A44-13F1A650CE8D}" destId="{F2A8A791-6F2E-4A97-980D-CF91B931EA74}" srcOrd="0" destOrd="0" presId="urn:microsoft.com/office/officeart/2005/8/layout/hList1"/>
    <dgm:cxn modelId="{CA158F46-64D9-4AF6-8578-C58FBF55A760}" type="presOf" srcId="{4D54C3E4-8CCE-4B97-8B3A-9FF9340D5CBA}" destId="{3C6054F0-E01E-4828-8536-A6E7183036D1}" srcOrd="0" destOrd="1" presId="urn:microsoft.com/office/officeart/2005/8/layout/hList1"/>
    <dgm:cxn modelId="{9E208C6E-B717-461D-BFFB-FCCC9BFFD34F}" type="presOf" srcId="{7D259891-BC24-422C-BC2A-E2B405E7F0CD}" destId="{3C6054F0-E01E-4828-8536-A6E7183036D1}" srcOrd="0" destOrd="0" presId="urn:microsoft.com/office/officeart/2005/8/layout/hList1"/>
    <dgm:cxn modelId="{9CDE3D53-4D0E-41A7-9762-52B66DB3E8B9}" type="presOf" srcId="{C06ED7AA-9651-4763-9308-76615BF53602}" destId="{BB45C522-2903-4738-ABA5-90EB2AB49EB5}" srcOrd="0" destOrd="0" presId="urn:microsoft.com/office/officeart/2005/8/layout/hList1"/>
    <dgm:cxn modelId="{F3651DC3-8D74-4042-A3B0-254FBDC6D087}" srcId="{C06ED7AA-9651-4763-9308-76615BF53602}" destId="{4D54C3E4-8CCE-4B97-8B3A-9FF9340D5CBA}" srcOrd="1" destOrd="0" parTransId="{F04C093D-3F76-49A9-90CD-CF1B78F8E037}" sibTransId="{9738F776-AFD9-4442-9606-8F0BE38DE571}"/>
    <dgm:cxn modelId="{246DFDEF-47DD-488A-BEA0-B2F34B2687A2}" srcId="{C06ED7AA-9651-4763-9308-76615BF53602}" destId="{CD0DA282-075A-4AF7-B387-A1A578BEBF82}" srcOrd="2" destOrd="0" parTransId="{76B8DD76-0DAB-47D0-84BC-9192BC6CBD82}" sibTransId="{85AC5C8B-3C5B-44E1-A396-3E44C2B0E898}"/>
    <dgm:cxn modelId="{038175BA-34D2-4279-ADE4-F5DE597E2F58}" srcId="{0488D644-90F3-4E63-9A44-13F1A650CE8D}" destId="{C06ED7AA-9651-4763-9308-76615BF53602}" srcOrd="0" destOrd="0" parTransId="{AAF97325-8718-46F9-ACB4-4B32EF44155F}" sibTransId="{CE3EC1B5-5868-435C-B450-34AE0E081D10}"/>
    <dgm:cxn modelId="{F0D141D6-E941-4E3D-BDE1-517F8A3768C6}" srcId="{C06ED7AA-9651-4763-9308-76615BF53602}" destId="{7D259891-BC24-422C-BC2A-E2B405E7F0CD}" srcOrd="0" destOrd="0" parTransId="{ED9AF57F-31FB-4AAF-933F-968E8B63F254}" sibTransId="{3B483A2F-960A-49CF-A0EA-E1F6295D5D8B}"/>
    <dgm:cxn modelId="{32B40060-61C4-409B-9C4B-EAEF5162775A}" type="presOf" srcId="{CD0DA282-075A-4AF7-B387-A1A578BEBF82}" destId="{3C6054F0-E01E-4828-8536-A6E7183036D1}" srcOrd="0" destOrd="2" presId="urn:microsoft.com/office/officeart/2005/8/layout/hList1"/>
    <dgm:cxn modelId="{880D35C8-FB73-4694-8AB7-8B47E0074BC1}" type="presParOf" srcId="{F2A8A791-6F2E-4A97-980D-CF91B931EA74}" destId="{9BE62035-E3A6-41C0-AC72-B2D2F1D59A92}" srcOrd="0" destOrd="0" presId="urn:microsoft.com/office/officeart/2005/8/layout/hList1"/>
    <dgm:cxn modelId="{0665D1A4-978F-454D-8AAF-1A5D41EEF57B}" type="presParOf" srcId="{9BE62035-E3A6-41C0-AC72-B2D2F1D59A92}" destId="{BB45C522-2903-4738-ABA5-90EB2AB49EB5}" srcOrd="0" destOrd="0" presId="urn:microsoft.com/office/officeart/2005/8/layout/hList1"/>
    <dgm:cxn modelId="{1D2FD666-A070-41A6-90E4-0F131513E233}" type="presParOf" srcId="{9BE62035-E3A6-41C0-AC72-B2D2F1D59A92}" destId="{3C6054F0-E01E-4828-8536-A6E7183036D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FA05D13-8324-42B9-BF03-ABFF014602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3103BA9-C7B0-4C26-AE0C-DBB14B21DDA0}">
      <dgm:prSet/>
      <dgm:spPr/>
      <dgm:t>
        <a:bodyPr/>
        <a:lstStyle/>
        <a:p>
          <a:pPr rtl="0"/>
          <a:r>
            <a:rPr lang="en-US" smtClean="0"/>
            <a:t>CHRONIC</a:t>
          </a:r>
          <a:endParaRPr lang="en-US"/>
        </a:p>
      </dgm:t>
    </dgm:pt>
    <dgm:pt modelId="{D58386E7-31AF-4658-AF9C-E5BD3A7C2F56}" type="parTrans" cxnId="{B3AA06C9-D519-4DFD-8B8D-F3DB5EAA29DA}">
      <dgm:prSet/>
      <dgm:spPr/>
      <dgm:t>
        <a:bodyPr/>
        <a:lstStyle/>
        <a:p>
          <a:endParaRPr lang="en-US"/>
        </a:p>
      </dgm:t>
    </dgm:pt>
    <dgm:pt modelId="{6BE8A442-2753-4BD1-993F-D9FA52AF44F4}" type="sibTrans" cxnId="{B3AA06C9-D519-4DFD-8B8D-F3DB5EAA29DA}">
      <dgm:prSet/>
      <dgm:spPr/>
      <dgm:t>
        <a:bodyPr/>
        <a:lstStyle/>
        <a:p>
          <a:endParaRPr lang="en-US"/>
        </a:p>
      </dgm:t>
    </dgm:pt>
    <dgm:pt modelId="{380BF9C6-DC8E-4939-BEF1-0A7B0E398674}">
      <dgm:prSet/>
      <dgm:spPr/>
      <dgm:t>
        <a:bodyPr/>
        <a:lstStyle/>
        <a:p>
          <a:pPr rtl="0"/>
          <a:r>
            <a:rPr lang="en-US" smtClean="0"/>
            <a:t>Ulceration</a:t>
          </a:r>
          <a:endParaRPr lang="en-US"/>
        </a:p>
      </dgm:t>
    </dgm:pt>
    <dgm:pt modelId="{0BB94338-5B08-4905-899E-DCD2429E6C4D}" type="parTrans" cxnId="{19AC27C2-9492-41CA-A3BE-B70C978DE5CD}">
      <dgm:prSet/>
      <dgm:spPr/>
      <dgm:t>
        <a:bodyPr/>
        <a:lstStyle/>
        <a:p>
          <a:endParaRPr lang="en-US"/>
        </a:p>
      </dgm:t>
    </dgm:pt>
    <dgm:pt modelId="{1B39A50D-9A99-4AB6-A510-1A763BB17671}" type="sibTrans" cxnId="{19AC27C2-9492-41CA-A3BE-B70C978DE5CD}">
      <dgm:prSet/>
      <dgm:spPr/>
      <dgm:t>
        <a:bodyPr/>
        <a:lstStyle/>
        <a:p>
          <a:endParaRPr lang="en-US"/>
        </a:p>
      </dgm:t>
    </dgm:pt>
    <dgm:pt modelId="{54D3B5A1-1457-4309-AB78-472DEE1F5863}">
      <dgm:prSet/>
      <dgm:spPr/>
      <dgm:t>
        <a:bodyPr/>
        <a:lstStyle/>
        <a:p>
          <a:pPr rtl="0"/>
          <a:r>
            <a:rPr lang="en-US" smtClean="0"/>
            <a:t>Epidermal necrosis</a:t>
          </a:r>
          <a:endParaRPr lang="en-US"/>
        </a:p>
      </dgm:t>
    </dgm:pt>
    <dgm:pt modelId="{39E73D94-81B9-45AB-900F-200CF909D4AB}" type="parTrans" cxnId="{B7A2E89E-7FBA-4B89-9902-07844B5D3FDF}">
      <dgm:prSet/>
      <dgm:spPr/>
      <dgm:t>
        <a:bodyPr/>
        <a:lstStyle/>
        <a:p>
          <a:endParaRPr lang="en-US"/>
        </a:p>
      </dgm:t>
    </dgm:pt>
    <dgm:pt modelId="{C0D14F8D-8E47-40BB-A633-1256D6FB4B95}" type="sibTrans" cxnId="{B7A2E89E-7FBA-4B89-9902-07844B5D3FDF}">
      <dgm:prSet/>
      <dgm:spPr/>
      <dgm:t>
        <a:bodyPr/>
        <a:lstStyle/>
        <a:p>
          <a:endParaRPr lang="en-US"/>
        </a:p>
      </dgm:t>
    </dgm:pt>
    <dgm:pt modelId="{745F9E67-E7CC-490A-ADFC-9B778E210A83}">
      <dgm:prSet/>
      <dgm:spPr/>
      <dgm:t>
        <a:bodyPr/>
        <a:lstStyle/>
        <a:p>
          <a:pPr rtl="0"/>
          <a:r>
            <a:rPr lang="en-US" smtClean="0"/>
            <a:t>Papillary oedema</a:t>
          </a:r>
          <a:endParaRPr lang="en-US"/>
        </a:p>
      </dgm:t>
    </dgm:pt>
    <dgm:pt modelId="{0A3D1751-294B-4A6D-BB9B-EC930D1F5136}" type="parTrans" cxnId="{9C151AF8-41E0-4390-9918-8CD8961D5ED5}">
      <dgm:prSet/>
      <dgm:spPr/>
      <dgm:t>
        <a:bodyPr/>
        <a:lstStyle/>
        <a:p>
          <a:endParaRPr lang="en-US"/>
        </a:p>
      </dgm:t>
    </dgm:pt>
    <dgm:pt modelId="{16E81AB4-9675-4FC6-A36F-BED981933087}" type="sibTrans" cxnId="{9C151AF8-41E0-4390-9918-8CD8961D5ED5}">
      <dgm:prSet/>
      <dgm:spPr/>
      <dgm:t>
        <a:bodyPr/>
        <a:lstStyle/>
        <a:p>
          <a:endParaRPr lang="en-US"/>
        </a:p>
      </dgm:t>
    </dgm:pt>
    <dgm:pt modelId="{26EBEF08-9B33-4BF7-B51E-861B3DA11B36}">
      <dgm:prSet/>
      <dgm:spPr/>
      <dgm:t>
        <a:bodyPr/>
        <a:lstStyle/>
        <a:p>
          <a:pPr rtl="0"/>
          <a:r>
            <a:rPr lang="en-US" smtClean="0"/>
            <a:t>Upper dermal necrosis </a:t>
          </a:r>
          <a:endParaRPr lang="en-US"/>
        </a:p>
      </dgm:t>
    </dgm:pt>
    <dgm:pt modelId="{E3CA6F44-E6DE-4F40-AAF3-DB1559ACC676}" type="parTrans" cxnId="{6F4540CB-0182-4517-80CE-03658B5FB6D3}">
      <dgm:prSet/>
      <dgm:spPr/>
      <dgm:t>
        <a:bodyPr/>
        <a:lstStyle/>
        <a:p>
          <a:endParaRPr lang="en-US"/>
        </a:p>
      </dgm:t>
    </dgm:pt>
    <dgm:pt modelId="{909A08AB-7E8F-4EF6-9807-B342E106B6A4}" type="sibTrans" cxnId="{6F4540CB-0182-4517-80CE-03658B5FB6D3}">
      <dgm:prSet/>
      <dgm:spPr/>
      <dgm:t>
        <a:bodyPr/>
        <a:lstStyle/>
        <a:p>
          <a:endParaRPr lang="en-US"/>
        </a:p>
      </dgm:t>
    </dgm:pt>
    <dgm:pt modelId="{D3F1381F-BBDA-4611-BC46-D803D8F4A53F}" type="pres">
      <dgm:prSet presAssocID="{BFA05D13-8324-42B9-BF03-ABFF0146025E}" presName="Name0" presStyleCnt="0">
        <dgm:presLayoutVars>
          <dgm:dir/>
          <dgm:animLvl val="lvl"/>
          <dgm:resizeHandles val="exact"/>
        </dgm:presLayoutVars>
      </dgm:prSet>
      <dgm:spPr/>
    </dgm:pt>
    <dgm:pt modelId="{054A4835-9054-42F4-9A08-7AC15E88B2A5}" type="pres">
      <dgm:prSet presAssocID="{B3103BA9-C7B0-4C26-AE0C-DBB14B21DDA0}" presName="composite" presStyleCnt="0"/>
      <dgm:spPr/>
    </dgm:pt>
    <dgm:pt modelId="{908325CE-2078-4D8F-BE08-5EB558D3838A}" type="pres">
      <dgm:prSet presAssocID="{B3103BA9-C7B0-4C26-AE0C-DBB14B21DDA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423C5F6E-471C-4DD1-96BD-E6B4BF7B60F0}" type="pres">
      <dgm:prSet presAssocID="{B3103BA9-C7B0-4C26-AE0C-DBB14B21DDA0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F4540CB-0182-4517-80CE-03658B5FB6D3}" srcId="{B3103BA9-C7B0-4C26-AE0C-DBB14B21DDA0}" destId="{26EBEF08-9B33-4BF7-B51E-861B3DA11B36}" srcOrd="3" destOrd="0" parTransId="{E3CA6F44-E6DE-4F40-AAF3-DB1559ACC676}" sibTransId="{909A08AB-7E8F-4EF6-9807-B342E106B6A4}"/>
    <dgm:cxn modelId="{D8ECC7E9-7DEB-4A53-B62C-335133AD5CF5}" type="presOf" srcId="{54D3B5A1-1457-4309-AB78-472DEE1F5863}" destId="{423C5F6E-471C-4DD1-96BD-E6B4BF7B60F0}" srcOrd="0" destOrd="1" presId="urn:microsoft.com/office/officeart/2005/8/layout/hList1"/>
    <dgm:cxn modelId="{B7A2E89E-7FBA-4B89-9902-07844B5D3FDF}" srcId="{B3103BA9-C7B0-4C26-AE0C-DBB14B21DDA0}" destId="{54D3B5A1-1457-4309-AB78-472DEE1F5863}" srcOrd="1" destOrd="0" parTransId="{39E73D94-81B9-45AB-900F-200CF909D4AB}" sibTransId="{C0D14F8D-8E47-40BB-A633-1256D6FB4B95}"/>
    <dgm:cxn modelId="{93BE03C5-68BA-4BA2-A282-7A49112D4607}" type="presOf" srcId="{380BF9C6-DC8E-4939-BEF1-0A7B0E398674}" destId="{423C5F6E-471C-4DD1-96BD-E6B4BF7B60F0}" srcOrd="0" destOrd="0" presId="urn:microsoft.com/office/officeart/2005/8/layout/hList1"/>
    <dgm:cxn modelId="{2465C7AA-2D1A-40EE-AE79-30CCAF76FE1C}" type="presOf" srcId="{26EBEF08-9B33-4BF7-B51E-861B3DA11B36}" destId="{423C5F6E-471C-4DD1-96BD-E6B4BF7B60F0}" srcOrd="0" destOrd="3" presId="urn:microsoft.com/office/officeart/2005/8/layout/hList1"/>
    <dgm:cxn modelId="{19AC27C2-9492-41CA-A3BE-B70C978DE5CD}" srcId="{B3103BA9-C7B0-4C26-AE0C-DBB14B21DDA0}" destId="{380BF9C6-DC8E-4939-BEF1-0A7B0E398674}" srcOrd="0" destOrd="0" parTransId="{0BB94338-5B08-4905-899E-DCD2429E6C4D}" sibTransId="{1B39A50D-9A99-4AB6-A510-1A763BB17671}"/>
    <dgm:cxn modelId="{9C151AF8-41E0-4390-9918-8CD8961D5ED5}" srcId="{B3103BA9-C7B0-4C26-AE0C-DBB14B21DDA0}" destId="{745F9E67-E7CC-490A-ADFC-9B778E210A83}" srcOrd="2" destOrd="0" parTransId="{0A3D1751-294B-4A6D-BB9B-EC930D1F5136}" sibTransId="{16E81AB4-9675-4FC6-A36F-BED981933087}"/>
    <dgm:cxn modelId="{25395411-A90D-4D9A-88A2-74F1FB2ED14F}" type="presOf" srcId="{745F9E67-E7CC-490A-ADFC-9B778E210A83}" destId="{423C5F6E-471C-4DD1-96BD-E6B4BF7B60F0}" srcOrd="0" destOrd="2" presId="urn:microsoft.com/office/officeart/2005/8/layout/hList1"/>
    <dgm:cxn modelId="{B3AA06C9-D519-4DFD-8B8D-F3DB5EAA29DA}" srcId="{BFA05D13-8324-42B9-BF03-ABFF0146025E}" destId="{B3103BA9-C7B0-4C26-AE0C-DBB14B21DDA0}" srcOrd="0" destOrd="0" parTransId="{D58386E7-31AF-4658-AF9C-E5BD3A7C2F56}" sibTransId="{6BE8A442-2753-4BD1-993F-D9FA52AF44F4}"/>
    <dgm:cxn modelId="{5D9136CE-0A5D-41D6-A4B0-186322A0F6B5}" type="presOf" srcId="{B3103BA9-C7B0-4C26-AE0C-DBB14B21DDA0}" destId="{908325CE-2078-4D8F-BE08-5EB558D3838A}" srcOrd="0" destOrd="0" presId="urn:microsoft.com/office/officeart/2005/8/layout/hList1"/>
    <dgm:cxn modelId="{EF023941-BE1C-4678-9360-1316FE7014A1}" type="presOf" srcId="{BFA05D13-8324-42B9-BF03-ABFF0146025E}" destId="{D3F1381F-BBDA-4611-BC46-D803D8F4A53F}" srcOrd="0" destOrd="0" presId="urn:microsoft.com/office/officeart/2005/8/layout/hList1"/>
    <dgm:cxn modelId="{09C49BAB-EEC4-4F26-88AB-DBD9A551EE05}" type="presParOf" srcId="{D3F1381F-BBDA-4611-BC46-D803D8F4A53F}" destId="{054A4835-9054-42F4-9A08-7AC15E88B2A5}" srcOrd="0" destOrd="0" presId="urn:microsoft.com/office/officeart/2005/8/layout/hList1"/>
    <dgm:cxn modelId="{AA8BC41D-5EE2-4AC7-881E-09918C2EB366}" type="presParOf" srcId="{054A4835-9054-42F4-9A08-7AC15E88B2A5}" destId="{908325CE-2078-4D8F-BE08-5EB558D3838A}" srcOrd="0" destOrd="0" presId="urn:microsoft.com/office/officeart/2005/8/layout/hList1"/>
    <dgm:cxn modelId="{4959F34D-8DB1-42C3-BC18-3B499D4BF582}" type="presParOf" srcId="{054A4835-9054-42F4-9A08-7AC15E88B2A5}" destId="{423C5F6E-471C-4DD1-96BD-E6B4BF7B60F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1E0B8C5-F7C0-41FB-B074-1CDAAB6377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6BB36A-4F81-4123-BA8F-8926776D4951}">
      <dgm:prSet/>
      <dgm:spPr/>
      <dgm:t>
        <a:bodyPr/>
        <a:lstStyle/>
        <a:p>
          <a:pPr rtl="0"/>
          <a:r>
            <a:rPr lang="en-US" b="1" smtClean="0"/>
            <a:t>Phototoxic</a:t>
          </a:r>
          <a:r>
            <a:rPr lang="en-US" smtClean="0"/>
            <a:t> </a:t>
          </a:r>
          <a:endParaRPr lang="en-US"/>
        </a:p>
      </dgm:t>
    </dgm:pt>
    <dgm:pt modelId="{FA1B0FCD-AE4F-4266-ADC1-3B782E5FAAA2}" type="parTrans" cxnId="{EB1D3AB1-74CA-41CF-8F8F-503B7851C773}">
      <dgm:prSet/>
      <dgm:spPr/>
      <dgm:t>
        <a:bodyPr/>
        <a:lstStyle/>
        <a:p>
          <a:endParaRPr lang="en-US"/>
        </a:p>
      </dgm:t>
    </dgm:pt>
    <dgm:pt modelId="{B6385873-14D6-41F7-BAF0-DD11FA1F058B}" type="sibTrans" cxnId="{EB1D3AB1-74CA-41CF-8F8F-503B7851C773}">
      <dgm:prSet/>
      <dgm:spPr/>
      <dgm:t>
        <a:bodyPr/>
        <a:lstStyle/>
        <a:p>
          <a:endParaRPr lang="en-US"/>
        </a:p>
      </dgm:t>
    </dgm:pt>
    <dgm:pt modelId="{8B543AD8-45F4-48C7-937F-E33963102574}">
      <dgm:prSet/>
      <dgm:spPr/>
      <dgm:t>
        <a:bodyPr/>
        <a:lstStyle/>
        <a:p>
          <a:pPr rtl="0"/>
          <a:r>
            <a:rPr lang="en-US" dirty="0" smtClean="0"/>
            <a:t>Occur in anyone exposed to sufficient doses of phototoxic agent and UV radiation</a:t>
          </a:r>
          <a:endParaRPr lang="en-US" dirty="0"/>
        </a:p>
      </dgm:t>
    </dgm:pt>
    <dgm:pt modelId="{C6D7F32E-E467-4728-A823-4DCB19AF1369}" type="parTrans" cxnId="{7AE027E3-CC7A-49E8-8104-E30595423E58}">
      <dgm:prSet/>
      <dgm:spPr/>
      <dgm:t>
        <a:bodyPr/>
        <a:lstStyle/>
        <a:p>
          <a:endParaRPr lang="en-US"/>
        </a:p>
      </dgm:t>
    </dgm:pt>
    <dgm:pt modelId="{FD714BB5-A55B-4AB6-A6A1-88801F382B31}" type="sibTrans" cxnId="{7AE027E3-CC7A-49E8-8104-E30595423E58}">
      <dgm:prSet/>
      <dgm:spPr/>
      <dgm:t>
        <a:bodyPr/>
        <a:lstStyle/>
        <a:p>
          <a:endParaRPr lang="en-US"/>
        </a:p>
      </dgm:t>
    </dgm:pt>
    <dgm:pt modelId="{17AE2E68-101A-4888-9104-71C5B3EB3ECF}">
      <dgm:prSet/>
      <dgm:spPr/>
      <dgm:t>
        <a:bodyPr/>
        <a:lstStyle/>
        <a:p>
          <a:pPr rtl="0"/>
          <a:r>
            <a:rPr lang="en-US" dirty="0" smtClean="0"/>
            <a:t>Manifests as an exaggerated sunburn reaction</a:t>
          </a:r>
          <a:endParaRPr lang="en-US" dirty="0"/>
        </a:p>
      </dgm:t>
    </dgm:pt>
    <dgm:pt modelId="{E97285AD-1671-4113-96A4-3F98AEA36D37}" type="parTrans" cxnId="{5A037E1E-DAC6-4222-96BD-A0020F782049}">
      <dgm:prSet/>
      <dgm:spPr/>
      <dgm:t>
        <a:bodyPr/>
        <a:lstStyle/>
        <a:p>
          <a:endParaRPr lang="en-US"/>
        </a:p>
      </dgm:t>
    </dgm:pt>
    <dgm:pt modelId="{A9FD4B71-5491-4852-A796-BBE606770D7D}" type="sibTrans" cxnId="{5A037E1E-DAC6-4222-96BD-A0020F782049}">
      <dgm:prSet/>
      <dgm:spPr/>
      <dgm:t>
        <a:bodyPr/>
        <a:lstStyle/>
        <a:p>
          <a:endParaRPr lang="en-US"/>
        </a:p>
      </dgm:t>
    </dgm:pt>
    <dgm:pt modelId="{FEA29BC5-EDC4-4E21-85A4-0BD69F219426}">
      <dgm:prSet/>
      <dgm:spPr/>
      <dgm:t>
        <a:bodyPr/>
        <a:lstStyle/>
        <a:p>
          <a:pPr rtl="0"/>
          <a:r>
            <a:rPr lang="en-US" smtClean="0"/>
            <a:t>Rash develop within 24hrs</a:t>
          </a:r>
          <a:endParaRPr lang="en-US"/>
        </a:p>
      </dgm:t>
    </dgm:pt>
    <dgm:pt modelId="{F76D98EF-B777-4405-8258-19CA0ED58201}" type="parTrans" cxnId="{D67C5A7E-E488-4D15-9A88-400761E74425}">
      <dgm:prSet/>
      <dgm:spPr/>
      <dgm:t>
        <a:bodyPr/>
        <a:lstStyle/>
        <a:p>
          <a:endParaRPr lang="en-US"/>
        </a:p>
      </dgm:t>
    </dgm:pt>
    <dgm:pt modelId="{D6D0D010-1337-4C7D-8E43-DA49CFE446E3}" type="sibTrans" cxnId="{D67C5A7E-E488-4D15-9A88-400761E74425}">
      <dgm:prSet/>
      <dgm:spPr/>
      <dgm:t>
        <a:bodyPr/>
        <a:lstStyle/>
        <a:p>
          <a:endParaRPr lang="en-US"/>
        </a:p>
      </dgm:t>
    </dgm:pt>
    <dgm:pt modelId="{C72274AA-F433-40B9-B71F-AD6D3970C1EF}">
      <dgm:prSet/>
      <dgm:spPr/>
      <dgm:t>
        <a:bodyPr/>
        <a:lstStyle/>
        <a:p>
          <a:pPr rtl="0"/>
          <a:r>
            <a:rPr lang="en-US" dirty="0" smtClean="0"/>
            <a:t>Non immunologic</a:t>
          </a:r>
          <a:endParaRPr lang="en-US" dirty="0"/>
        </a:p>
      </dgm:t>
    </dgm:pt>
    <dgm:pt modelId="{8E40DFAA-B989-4F94-BFFC-6BB8E4CC26C9}" type="parTrans" cxnId="{900E2047-851A-4EF0-BD33-755050CA7C1D}">
      <dgm:prSet/>
      <dgm:spPr/>
      <dgm:t>
        <a:bodyPr/>
        <a:lstStyle/>
        <a:p>
          <a:endParaRPr lang="en-US"/>
        </a:p>
      </dgm:t>
    </dgm:pt>
    <dgm:pt modelId="{8376A662-91E6-4AD1-9AD2-6C81127C0BAD}" type="sibTrans" cxnId="{900E2047-851A-4EF0-BD33-755050CA7C1D}">
      <dgm:prSet/>
      <dgm:spPr/>
      <dgm:t>
        <a:bodyPr/>
        <a:lstStyle/>
        <a:p>
          <a:endParaRPr lang="en-US"/>
        </a:p>
      </dgm:t>
    </dgm:pt>
    <dgm:pt modelId="{77F9F8A2-65F2-4460-9486-A2062270FBA4}" type="pres">
      <dgm:prSet presAssocID="{A1E0B8C5-F7C0-41FB-B074-1CDAAB637731}" presName="Name0" presStyleCnt="0">
        <dgm:presLayoutVars>
          <dgm:dir/>
          <dgm:animLvl val="lvl"/>
          <dgm:resizeHandles val="exact"/>
        </dgm:presLayoutVars>
      </dgm:prSet>
      <dgm:spPr/>
    </dgm:pt>
    <dgm:pt modelId="{05824C4D-B8D6-4101-A0B8-6A38124ABCDB}" type="pres">
      <dgm:prSet presAssocID="{946BB36A-4F81-4123-BA8F-8926776D4951}" presName="composite" presStyleCnt="0"/>
      <dgm:spPr/>
    </dgm:pt>
    <dgm:pt modelId="{B7F72C75-FD76-4996-820D-A282CDEA9D79}" type="pres">
      <dgm:prSet presAssocID="{946BB36A-4F81-4123-BA8F-8926776D495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4E7528D0-3044-4050-83A5-1AF96D0D570D}" type="pres">
      <dgm:prSet presAssocID="{946BB36A-4F81-4123-BA8F-8926776D495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1D3AB1-74CA-41CF-8F8F-503B7851C773}" srcId="{A1E0B8C5-F7C0-41FB-B074-1CDAAB637731}" destId="{946BB36A-4F81-4123-BA8F-8926776D4951}" srcOrd="0" destOrd="0" parTransId="{FA1B0FCD-AE4F-4266-ADC1-3B782E5FAAA2}" sibTransId="{B6385873-14D6-41F7-BAF0-DD11FA1F058B}"/>
    <dgm:cxn modelId="{3F68A274-D2C7-4C45-A77E-644E06D17B72}" type="presOf" srcId="{17AE2E68-101A-4888-9104-71C5B3EB3ECF}" destId="{4E7528D0-3044-4050-83A5-1AF96D0D570D}" srcOrd="0" destOrd="1" presId="urn:microsoft.com/office/officeart/2005/8/layout/hList1"/>
    <dgm:cxn modelId="{BBD7EC6A-5A39-4B51-9BA3-B858E11DC1AA}" type="presOf" srcId="{946BB36A-4F81-4123-BA8F-8926776D4951}" destId="{B7F72C75-FD76-4996-820D-A282CDEA9D79}" srcOrd="0" destOrd="0" presId="urn:microsoft.com/office/officeart/2005/8/layout/hList1"/>
    <dgm:cxn modelId="{900E2047-851A-4EF0-BD33-755050CA7C1D}" srcId="{946BB36A-4F81-4123-BA8F-8926776D4951}" destId="{C72274AA-F433-40B9-B71F-AD6D3970C1EF}" srcOrd="3" destOrd="0" parTransId="{8E40DFAA-B989-4F94-BFFC-6BB8E4CC26C9}" sibTransId="{8376A662-91E6-4AD1-9AD2-6C81127C0BAD}"/>
    <dgm:cxn modelId="{D67C5A7E-E488-4D15-9A88-400761E74425}" srcId="{946BB36A-4F81-4123-BA8F-8926776D4951}" destId="{FEA29BC5-EDC4-4E21-85A4-0BD69F219426}" srcOrd="2" destOrd="0" parTransId="{F76D98EF-B777-4405-8258-19CA0ED58201}" sibTransId="{D6D0D010-1337-4C7D-8E43-DA49CFE446E3}"/>
    <dgm:cxn modelId="{7AE027E3-CC7A-49E8-8104-E30595423E58}" srcId="{946BB36A-4F81-4123-BA8F-8926776D4951}" destId="{8B543AD8-45F4-48C7-937F-E33963102574}" srcOrd="0" destOrd="0" parTransId="{C6D7F32E-E467-4728-A823-4DCB19AF1369}" sibTransId="{FD714BB5-A55B-4AB6-A6A1-88801F382B31}"/>
    <dgm:cxn modelId="{2A7FBB22-3368-4D5B-91E6-B00B3906044C}" type="presOf" srcId="{C72274AA-F433-40B9-B71F-AD6D3970C1EF}" destId="{4E7528D0-3044-4050-83A5-1AF96D0D570D}" srcOrd="0" destOrd="3" presId="urn:microsoft.com/office/officeart/2005/8/layout/hList1"/>
    <dgm:cxn modelId="{A2FA364E-9B31-4286-9E8B-01F9C51422B9}" type="presOf" srcId="{A1E0B8C5-F7C0-41FB-B074-1CDAAB637731}" destId="{77F9F8A2-65F2-4460-9486-A2062270FBA4}" srcOrd="0" destOrd="0" presId="urn:microsoft.com/office/officeart/2005/8/layout/hList1"/>
    <dgm:cxn modelId="{80679047-E46F-42D5-B480-460D9D9C4D2F}" type="presOf" srcId="{8B543AD8-45F4-48C7-937F-E33963102574}" destId="{4E7528D0-3044-4050-83A5-1AF96D0D570D}" srcOrd="0" destOrd="0" presId="urn:microsoft.com/office/officeart/2005/8/layout/hList1"/>
    <dgm:cxn modelId="{815D0259-B476-4F58-80D3-822467ECBCB8}" type="presOf" srcId="{FEA29BC5-EDC4-4E21-85A4-0BD69F219426}" destId="{4E7528D0-3044-4050-83A5-1AF96D0D570D}" srcOrd="0" destOrd="2" presId="urn:microsoft.com/office/officeart/2005/8/layout/hList1"/>
    <dgm:cxn modelId="{5A037E1E-DAC6-4222-96BD-A0020F782049}" srcId="{946BB36A-4F81-4123-BA8F-8926776D4951}" destId="{17AE2E68-101A-4888-9104-71C5B3EB3ECF}" srcOrd="1" destOrd="0" parTransId="{E97285AD-1671-4113-96A4-3F98AEA36D37}" sibTransId="{A9FD4B71-5491-4852-A796-BBE606770D7D}"/>
    <dgm:cxn modelId="{C682AC44-7CF4-4F32-BD8D-7DAA8C25031B}" type="presParOf" srcId="{77F9F8A2-65F2-4460-9486-A2062270FBA4}" destId="{05824C4D-B8D6-4101-A0B8-6A38124ABCDB}" srcOrd="0" destOrd="0" presId="urn:microsoft.com/office/officeart/2005/8/layout/hList1"/>
    <dgm:cxn modelId="{8B2EAC78-C66F-4D36-99D9-0C73E3F7CF91}" type="presParOf" srcId="{05824C4D-B8D6-4101-A0B8-6A38124ABCDB}" destId="{B7F72C75-FD76-4996-820D-A282CDEA9D79}" srcOrd="0" destOrd="0" presId="urn:microsoft.com/office/officeart/2005/8/layout/hList1"/>
    <dgm:cxn modelId="{E9E692BE-A7E9-429A-88F4-9513D26B9058}" type="presParOf" srcId="{05824C4D-B8D6-4101-A0B8-6A38124ABCDB}" destId="{4E7528D0-3044-4050-83A5-1AF96D0D570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7A79BB8-07A6-4673-8B65-4E0551BD91F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1326E-46B1-4CA5-AE74-CC0506384D07}">
      <dgm:prSet/>
      <dgm:spPr/>
      <dgm:t>
        <a:bodyPr/>
        <a:lstStyle/>
        <a:p>
          <a:pPr rtl="0"/>
          <a:r>
            <a:rPr lang="en-US" b="1" dirty="0" err="1" smtClean="0"/>
            <a:t>Photoallergic</a:t>
          </a:r>
          <a:endParaRPr lang="en-US" dirty="0"/>
        </a:p>
      </dgm:t>
    </dgm:pt>
    <dgm:pt modelId="{8A2C3597-F615-44D1-BA80-397E421D69DF}" type="parTrans" cxnId="{6D99F0F1-30D1-4C96-9557-61F7709D7921}">
      <dgm:prSet/>
      <dgm:spPr/>
      <dgm:t>
        <a:bodyPr/>
        <a:lstStyle/>
        <a:p>
          <a:endParaRPr lang="en-US"/>
        </a:p>
      </dgm:t>
    </dgm:pt>
    <dgm:pt modelId="{DE73E4FB-36ED-4692-9E85-9C6639D8B04C}" type="sibTrans" cxnId="{6D99F0F1-30D1-4C96-9557-61F7709D7921}">
      <dgm:prSet/>
      <dgm:spPr/>
      <dgm:t>
        <a:bodyPr/>
        <a:lstStyle/>
        <a:p>
          <a:endParaRPr lang="en-US"/>
        </a:p>
      </dgm:t>
    </dgm:pt>
    <dgm:pt modelId="{D2CB468C-AE80-4B27-98C7-0A5800A45352}">
      <dgm:prSet/>
      <dgm:spPr/>
      <dgm:t>
        <a:bodyPr/>
        <a:lstStyle/>
        <a:p>
          <a:pPr rtl="0"/>
          <a:r>
            <a:rPr lang="en-US" dirty="0" smtClean="0"/>
            <a:t>Immune reaction to a UVA-modified chemical, commonly topical sunscreen agents, antimicrobials &amp; topical NSAIDS</a:t>
          </a:r>
          <a:endParaRPr lang="en-US" dirty="0"/>
        </a:p>
      </dgm:t>
    </dgm:pt>
    <dgm:pt modelId="{1581DF91-06D5-49FC-96D7-1452FC07491A}" type="parTrans" cxnId="{0E892C88-6DFE-4D23-BCC4-6ADEA500D795}">
      <dgm:prSet/>
      <dgm:spPr/>
      <dgm:t>
        <a:bodyPr/>
        <a:lstStyle/>
        <a:p>
          <a:endParaRPr lang="en-US"/>
        </a:p>
      </dgm:t>
    </dgm:pt>
    <dgm:pt modelId="{72A540E7-1813-458E-AC28-403B2E2D97EE}" type="sibTrans" cxnId="{0E892C88-6DFE-4D23-BCC4-6ADEA500D795}">
      <dgm:prSet/>
      <dgm:spPr/>
      <dgm:t>
        <a:bodyPr/>
        <a:lstStyle/>
        <a:p>
          <a:endParaRPr lang="en-US"/>
        </a:p>
      </dgm:t>
    </dgm:pt>
    <dgm:pt modelId="{CB2E4741-C5B1-4C54-8A10-285C5A598435}">
      <dgm:prSet/>
      <dgm:spPr/>
      <dgm:t>
        <a:bodyPr/>
        <a:lstStyle/>
        <a:p>
          <a:pPr rtl="0"/>
          <a:r>
            <a:rPr lang="en-US" smtClean="0"/>
            <a:t>It presents as eczematous eruption on sun-exposed areas.</a:t>
          </a:r>
          <a:endParaRPr lang="en-US"/>
        </a:p>
      </dgm:t>
    </dgm:pt>
    <dgm:pt modelId="{A8354FE9-524C-4D2E-B828-8BCFE5AF9CC9}" type="parTrans" cxnId="{F776A511-65E5-461F-B226-A90128613E02}">
      <dgm:prSet/>
      <dgm:spPr/>
      <dgm:t>
        <a:bodyPr/>
        <a:lstStyle/>
        <a:p>
          <a:endParaRPr lang="en-US"/>
        </a:p>
      </dgm:t>
    </dgm:pt>
    <dgm:pt modelId="{618BA1B0-CA2C-4BC1-9C32-E6720280631C}" type="sibTrans" cxnId="{F776A511-65E5-461F-B226-A90128613E02}">
      <dgm:prSet/>
      <dgm:spPr/>
      <dgm:t>
        <a:bodyPr/>
        <a:lstStyle/>
        <a:p>
          <a:endParaRPr lang="en-US"/>
        </a:p>
      </dgm:t>
    </dgm:pt>
    <dgm:pt modelId="{81E88E07-F9D1-4365-8CBD-5AA2F66A6A43}">
      <dgm:prSet/>
      <dgm:spPr/>
      <dgm:t>
        <a:bodyPr/>
        <a:lstStyle/>
        <a:p>
          <a:pPr rtl="0"/>
          <a:r>
            <a:rPr lang="en-US" smtClean="0"/>
            <a:t>Delayed hypersensitivity respose</a:t>
          </a:r>
          <a:endParaRPr lang="en-US"/>
        </a:p>
      </dgm:t>
    </dgm:pt>
    <dgm:pt modelId="{3C7288D7-1C78-4C13-ABE3-E2327E74FE7C}" type="parTrans" cxnId="{1A2A1F20-3CC5-4038-8214-D504F64926F3}">
      <dgm:prSet/>
      <dgm:spPr/>
      <dgm:t>
        <a:bodyPr/>
        <a:lstStyle/>
        <a:p>
          <a:endParaRPr lang="en-US"/>
        </a:p>
      </dgm:t>
    </dgm:pt>
    <dgm:pt modelId="{54EA9387-DB93-4042-8690-993754878629}" type="sibTrans" cxnId="{1A2A1F20-3CC5-4038-8214-D504F64926F3}">
      <dgm:prSet/>
      <dgm:spPr/>
      <dgm:t>
        <a:bodyPr/>
        <a:lstStyle/>
        <a:p>
          <a:endParaRPr lang="en-US"/>
        </a:p>
      </dgm:t>
    </dgm:pt>
    <dgm:pt modelId="{EAF447B2-3A0C-40F7-9394-11969B548998}">
      <dgm:prSet/>
      <dgm:spPr/>
      <dgm:t>
        <a:bodyPr/>
        <a:lstStyle/>
        <a:p>
          <a:pPr rtl="0"/>
          <a:r>
            <a:rPr lang="en-US" dirty="0" smtClean="0"/>
            <a:t>Rash takes few days to develop</a:t>
          </a:r>
          <a:endParaRPr lang="en-US" dirty="0"/>
        </a:p>
      </dgm:t>
    </dgm:pt>
    <dgm:pt modelId="{A0074845-C56D-4345-A1DB-6E98DF07A811}" type="parTrans" cxnId="{12C5E47A-8D10-46DB-BC9A-7822F0645C0F}">
      <dgm:prSet/>
      <dgm:spPr/>
      <dgm:t>
        <a:bodyPr/>
        <a:lstStyle/>
        <a:p>
          <a:endParaRPr lang="en-US"/>
        </a:p>
      </dgm:t>
    </dgm:pt>
    <dgm:pt modelId="{EBF3DB5F-69E3-4630-BB30-B13C2C482DB3}" type="sibTrans" cxnId="{12C5E47A-8D10-46DB-BC9A-7822F0645C0F}">
      <dgm:prSet/>
      <dgm:spPr/>
      <dgm:t>
        <a:bodyPr/>
        <a:lstStyle/>
        <a:p>
          <a:endParaRPr lang="en-US"/>
        </a:p>
      </dgm:t>
    </dgm:pt>
    <dgm:pt modelId="{402CAA1A-A985-41BC-A343-368B15EF6DE4}" type="pres">
      <dgm:prSet presAssocID="{D7A79BB8-07A6-4673-8B65-4E0551BD91F0}" presName="Name0" presStyleCnt="0">
        <dgm:presLayoutVars>
          <dgm:dir/>
          <dgm:animLvl val="lvl"/>
          <dgm:resizeHandles val="exact"/>
        </dgm:presLayoutVars>
      </dgm:prSet>
      <dgm:spPr/>
    </dgm:pt>
    <dgm:pt modelId="{FFBD37BB-74F4-4925-8F03-7394495F58F8}" type="pres">
      <dgm:prSet presAssocID="{34E1326E-46B1-4CA5-AE74-CC0506384D07}" presName="composite" presStyleCnt="0"/>
      <dgm:spPr/>
    </dgm:pt>
    <dgm:pt modelId="{6FAE0C45-3B79-489B-A98F-BA4606987FE6}" type="pres">
      <dgm:prSet presAssocID="{34E1326E-46B1-4CA5-AE74-CC0506384D07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9B3A0C-7B86-427E-8C0B-FAF64F54D501}" type="pres">
      <dgm:prSet presAssocID="{34E1326E-46B1-4CA5-AE74-CC0506384D07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99F0F1-30D1-4C96-9557-61F7709D7921}" srcId="{D7A79BB8-07A6-4673-8B65-4E0551BD91F0}" destId="{34E1326E-46B1-4CA5-AE74-CC0506384D07}" srcOrd="0" destOrd="0" parTransId="{8A2C3597-F615-44D1-BA80-397E421D69DF}" sibTransId="{DE73E4FB-36ED-4692-9E85-9C6639D8B04C}"/>
    <dgm:cxn modelId="{12C5E47A-8D10-46DB-BC9A-7822F0645C0F}" srcId="{34E1326E-46B1-4CA5-AE74-CC0506384D07}" destId="{EAF447B2-3A0C-40F7-9394-11969B548998}" srcOrd="3" destOrd="0" parTransId="{A0074845-C56D-4345-A1DB-6E98DF07A811}" sibTransId="{EBF3DB5F-69E3-4630-BB30-B13C2C482DB3}"/>
    <dgm:cxn modelId="{F776A511-65E5-461F-B226-A90128613E02}" srcId="{34E1326E-46B1-4CA5-AE74-CC0506384D07}" destId="{CB2E4741-C5B1-4C54-8A10-285C5A598435}" srcOrd="1" destOrd="0" parTransId="{A8354FE9-524C-4D2E-B828-8BCFE5AF9CC9}" sibTransId="{618BA1B0-CA2C-4BC1-9C32-E6720280631C}"/>
    <dgm:cxn modelId="{DCCC48CF-F564-499A-9732-88ECD9C3EEB3}" type="presOf" srcId="{CB2E4741-C5B1-4C54-8A10-285C5A598435}" destId="{F19B3A0C-7B86-427E-8C0B-FAF64F54D501}" srcOrd="0" destOrd="1" presId="urn:microsoft.com/office/officeart/2005/8/layout/hList1"/>
    <dgm:cxn modelId="{BA4F37DA-7F34-401E-8D22-17B3DE2077E6}" type="presOf" srcId="{81E88E07-F9D1-4365-8CBD-5AA2F66A6A43}" destId="{F19B3A0C-7B86-427E-8C0B-FAF64F54D501}" srcOrd="0" destOrd="2" presId="urn:microsoft.com/office/officeart/2005/8/layout/hList1"/>
    <dgm:cxn modelId="{D18F2568-C2BA-42BB-875B-E35715429B78}" type="presOf" srcId="{34E1326E-46B1-4CA5-AE74-CC0506384D07}" destId="{6FAE0C45-3B79-489B-A98F-BA4606987FE6}" srcOrd="0" destOrd="0" presId="urn:microsoft.com/office/officeart/2005/8/layout/hList1"/>
    <dgm:cxn modelId="{BC7329E9-A616-4974-8A03-CD5D7BD8C5EB}" type="presOf" srcId="{EAF447B2-3A0C-40F7-9394-11969B548998}" destId="{F19B3A0C-7B86-427E-8C0B-FAF64F54D501}" srcOrd="0" destOrd="3" presId="urn:microsoft.com/office/officeart/2005/8/layout/hList1"/>
    <dgm:cxn modelId="{C31C295D-C68B-4F95-9CD7-DA8138C5606E}" type="presOf" srcId="{D7A79BB8-07A6-4673-8B65-4E0551BD91F0}" destId="{402CAA1A-A985-41BC-A343-368B15EF6DE4}" srcOrd="0" destOrd="0" presId="urn:microsoft.com/office/officeart/2005/8/layout/hList1"/>
    <dgm:cxn modelId="{FE0F7D7C-0741-40BF-86D2-469DDE4A89B4}" type="presOf" srcId="{D2CB468C-AE80-4B27-98C7-0A5800A45352}" destId="{F19B3A0C-7B86-427E-8C0B-FAF64F54D501}" srcOrd="0" destOrd="0" presId="urn:microsoft.com/office/officeart/2005/8/layout/hList1"/>
    <dgm:cxn modelId="{0E892C88-6DFE-4D23-BCC4-6ADEA500D795}" srcId="{34E1326E-46B1-4CA5-AE74-CC0506384D07}" destId="{D2CB468C-AE80-4B27-98C7-0A5800A45352}" srcOrd="0" destOrd="0" parTransId="{1581DF91-06D5-49FC-96D7-1452FC07491A}" sibTransId="{72A540E7-1813-458E-AC28-403B2E2D97EE}"/>
    <dgm:cxn modelId="{1A2A1F20-3CC5-4038-8214-D504F64926F3}" srcId="{34E1326E-46B1-4CA5-AE74-CC0506384D07}" destId="{81E88E07-F9D1-4365-8CBD-5AA2F66A6A43}" srcOrd="2" destOrd="0" parTransId="{3C7288D7-1C78-4C13-ABE3-E2327E74FE7C}" sibTransId="{54EA9387-DB93-4042-8690-993754878629}"/>
    <dgm:cxn modelId="{8D292DE5-D441-40A3-AC36-6C5B7367477D}" type="presParOf" srcId="{402CAA1A-A985-41BC-A343-368B15EF6DE4}" destId="{FFBD37BB-74F4-4925-8F03-7394495F58F8}" srcOrd="0" destOrd="0" presId="urn:microsoft.com/office/officeart/2005/8/layout/hList1"/>
    <dgm:cxn modelId="{5BDEFBB3-CAD9-4C91-8D05-F37B64B28968}" type="presParOf" srcId="{FFBD37BB-74F4-4925-8F03-7394495F58F8}" destId="{6FAE0C45-3B79-489B-A98F-BA4606987FE6}" srcOrd="0" destOrd="0" presId="urn:microsoft.com/office/officeart/2005/8/layout/hList1"/>
    <dgm:cxn modelId="{CADDE840-BC2D-4A73-9163-BEF01B6779FC}" type="presParOf" srcId="{FFBD37BB-74F4-4925-8F03-7394495F58F8}" destId="{F19B3A0C-7B86-427E-8C0B-FAF64F54D50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83EA10E-C7CC-4A36-9E8E-2AF1F11FF02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EAA4BC-3BB1-4121-AAFF-16858125E751}">
      <dgm:prSet/>
      <dgm:spPr/>
      <dgm:t>
        <a:bodyPr/>
        <a:lstStyle/>
        <a:p>
          <a:pPr rtl="0"/>
          <a:r>
            <a:rPr lang="en-US" b="1" dirty="0" smtClean="0"/>
            <a:t>SYSTEMIC</a:t>
          </a:r>
          <a:endParaRPr lang="en-US" dirty="0"/>
        </a:p>
      </dgm:t>
    </dgm:pt>
    <dgm:pt modelId="{F6677A21-ECF7-437C-AA95-FA614F2A8B3E}" type="parTrans" cxnId="{7D4827F7-E1B6-4AFA-8382-91E3986AA8E2}">
      <dgm:prSet/>
      <dgm:spPr/>
      <dgm:t>
        <a:bodyPr/>
        <a:lstStyle/>
        <a:p>
          <a:endParaRPr lang="en-US"/>
        </a:p>
      </dgm:t>
    </dgm:pt>
    <dgm:pt modelId="{45A1610B-9CD6-4BBF-B1B4-1F607A582851}" type="sibTrans" cxnId="{7D4827F7-E1B6-4AFA-8382-91E3986AA8E2}">
      <dgm:prSet/>
      <dgm:spPr/>
      <dgm:t>
        <a:bodyPr/>
        <a:lstStyle/>
        <a:p>
          <a:endParaRPr lang="en-US"/>
        </a:p>
      </dgm:t>
    </dgm:pt>
    <dgm:pt modelId="{2F524A07-71E8-4503-AD09-504AC22510F4}">
      <dgm:prSet/>
      <dgm:spPr/>
      <dgm:t>
        <a:bodyPr/>
        <a:lstStyle/>
        <a:p>
          <a:pPr rtl="0"/>
          <a:r>
            <a:rPr lang="en-US" smtClean="0"/>
            <a:t>Diuretics: thiazides, furosemide </a:t>
          </a:r>
          <a:endParaRPr lang="en-US"/>
        </a:p>
      </dgm:t>
    </dgm:pt>
    <dgm:pt modelId="{C3CC9F15-E363-4B29-ABF5-FACB322F14E1}" type="parTrans" cxnId="{2E6A67E8-AEC1-4793-95B3-B613598483CC}">
      <dgm:prSet/>
      <dgm:spPr/>
      <dgm:t>
        <a:bodyPr/>
        <a:lstStyle/>
        <a:p>
          <a:endParaRPr lang="en-US"/>
        </a:p>
      </dgm:t>
    </dgm:pt>
    <dgm:pt modelId="{1BEDC168-4D88-4E82-91C9-6A8BD9F16697}" type="sibTrans" cxnId="{2E6A67E8-AEC1-4793-95B3-B613598483CC}">
      <dgm:prSet/>
      <dgm:spPr/>
      <dgm:t>
        <a:bodyPr/>
        <a:lstStyle/>
        <a:p>
          <a:endParaRPr lang="en-US"/>
        </a:p>
      </dgm:t>
    </dgm:pt>
    <dgm:pt modelId="{2AC92501-9374-48A8-83EE-830FE5F2369F}">
      <dgm:prSet/>
      <dgm:spPr/>
      <dgm:t>
        <a:bodyPr/>
        <a:lstStyle/>
        <a:p>
          <a:pPr rtl="0"/>
          <a:r>
            <a:rPr lang="en-US" smtClean="0"/>
            <a:t>Antibiotics</a:t>
          </a:r>
          <a:endParaRPr lang="en-US"/>
        </a:p>
      </dgm:t>
    </dgm:pt>
    <dgm:pt modelId="{D20FD4C2-90BE-4238-85AF-A41F17337E6D}" type="parTrans" cxnId="{B152843F-7E99-44F1-9CDC-E5B8D6B7EA97}">
      <dgm:prSet/>
      <dgm:spPr/>
      <dgm:t>
        <a:bodyPr/>
        <a:lstStyle/>
        <a:p>
          <a:endParaRPr lang="en-US"/>
        </a:p>
      </dgm:t>
    </dgm:pt>
    <dgm:pt modelId="{A1DC09AD-04DA-4D97-A42D-9088DDBE7BA1}" type="sibTrans" cxnId="{B152843F-7E99-44F1-9CDC-E5B8D6B7EA97}">
      <dgm:prSet/>
      <dgm:spPr/>
      <dgm:t>
        <a:bodyPr/>
        <a:lstStyle/>
        <a:p>
          <a:endParaRPr lang="en-US"/>
        </a:p>
      </dgm:t>
    </dgm:pt>
    <dgm:pt modelId="{B4A92802-A8CB-4DC6-B600-F63FDE408994}">
      <dgm:prSet/>
      <dgm:spPr/>
      <dgm:t>
        <a:bodyPr/>
        <a:lstStyle/>
        <a:p>
          <a:pPr rtl="0"/>
          <a:r>
            <a:rPr lang="en-US" smtClean="0"/>
            <a:t>NSAIDS</a:t>
          </a:r>
          <a:endParaRPr lang="en-US"/>
        </a:p>
      </dgm:t>
    </dgm:pt>
    <dgm:pt modelId="{1F44AADB-B56E-4F86-80BA-1BDC0AEE5F35}" type="parTrans" cxnId="{C90A3B55-E098-4B59-87CC-1A10DD131B38}">
      <dgm:prSet/>
      <dgm:spPr/>
      <dgm:t>
        <a:bodyPr/>
        <a:lstStyle/>
        <a:p>
          <a:endParaRPr lang="en-US"/>
        </a:p>
      </dgm:t>
    </dgm:pt>
    <dgm:pt modelId="{3C58B81F-D875-42F0-B03D-B32CE8272558}" type="sibTrans" cxnId="{C90A3B55-E098-4B59-87CC-1A10DD131B38}">
      <dgm:prSet/>
      <dgm:spPr/>
      <dgm:t>
        <a:bodyPr/>
        <a:lstStyle/>
        <a:p>
          <a:endParaRPr lang="en-US"/>
        </a:p>
      </dgm:t>
    </dgm:pt>
    <dgm:pt modelId="{98326FB4-643B-4BE4-8895-212CC0929B3D}">
      <dgm:prSet/>
      <dgm:spPr/>
      <dgm:t>
        <a:bodyPr/>
        <a:lstStyle/>
        <a:p>
          <a:pPr rtl="0"/>
          <a:r>
            <a:rPr lang="en-US" smtClean="0"/>
            <a:t>Quinine , Hydroxychloroquine </a:t>
          </a:r>
          <a:endParaRPr lang="en-US"/>
        </a:p>
      </dgm:t>
    </dgm:pt>
    <dgm:pt modelId="{98B98209-3263-4A67-88F1-0809EB8A42F2}" type="parTrans" cxnId="{C7161677-399E-4A8A-9F31-0289CFE28F1D}">
      <dgm:prSet/>
      <dgm:spPr/>
      <dgm:t>
        <a:bodyPr/>
        <a:lstStyle/>
        <a:p>
          <a:endParaRPr lang="en-US"/>
        </a:p>
      </dgm:t>
    </dgm:pt>
    <dgm:pt modelId="{90902AB2-CEFA-450C-A7F7-8D01ADDB0826}" type="sibTrans" cxnId="{C7161677-399E-4A8A-9F31-0289CFE28F1D}">
      <dgm:prSet/>
      <dgm:spPr/>
      <dgm:t>
        <a:bodyPr/>
        <a:lstStyle/>
        <a:p>
          <a:endParaRPr lang="en-US"/>
        </a:p>
      </dgm:t>
    </dgm:pt>
    <dgm:pt modelId="{10C73A4C-43DC-4737-80BB-51A682330371}">
      <dgm:prSet/>
      <dgm:spPr/>
      <dgm:t>
        <a:bodyPr/>
        <a:lstStyle/>
        <a:p>
          <a:pPr rtl="0"/>
          <a:r>
            <a:rPr lang="en-US" dirty="0" err="1" smtClean="0"/>
            <a:t>Amiodarone</a:t>
          </a:r>
          <a:r>
            <a:rPr lang="en-US" dirty="0" smtClean="0"/>
            <a:t>, CCB , ACE inhibitors, statins</a:t>
          </a:r>
          <a:endParaRPr lang="en-US" dirty="0"/>
        </a:p>
      </dgm:t>
    </dgm:pt>
    <dgm:pt modelId="{7DA9BEEB-A28D-45CF-BB39-5C503A338E57}" type="parTrans" cxnId="{3EE717F0-9413-48BB-889C-860CCBAB6674}">
      <dgm:prSet/>
      <dgm:spPr/>
      <dgm:t>
        <a:bodyPr/>
        <a:lstStyle/>
        <a:p>
          <a:endParaRPr lang="en-US"/>
        </a:p>
      </dgm:t>
    </dgm:pt>
    <dgm:pt modelId="{32E497A1-739D-4D16-8E0C-EB405630999D}" type="sibTrans" cxnId="{3EE717F0-9413-48BB-889C-860CCBAB6674}">
      <dgm:prSet/>
      <dgm:spPr/>
      <dgm:t>
        <a:bodyPr/>
        <a:lstStyle/>
        <a:p>
          <a:endParaRPr lang="en-US"/>
        </a:p>
      </dgm:t>
    </dgm:pt>
    <dgm:pt modelId="{66AC4AA6-147F-4D2F-B299-F1A1074052CF}">
      <dgm:prSet/>
      <dgm:spPr/>
      <dgm:t>
        <a:bodyPr/>
        <a:lstStyle/>
        <a:p>
          <a:pPr rtl="0"/>
          <a:r>
            <a:rPr lang="en-US" smtClean="0"/>
            <a:t>Retinoids</a:t>
          </a:r>
          <a:endParaRPr lang="en-US"/>
        </a:p>
      </dgm:t>
    </dgm:pt>
    <dgm:pt modelId="{CCBB88D4-0628-4BF3-9103-5FB6874C1FEB}" type="parTrans" cxnId="{36F9693D-543F-47F4-9CC9-C5F6E323330C}">
      <dgm:prSet/>
      <dgm:spPr/>
      <dgm:t>
        <a:bodyPr/>
        <a:lstStyle/>
        <a:p>
          <a:endParaRPr lang="en-US"/>
        </a:p>
      </dgm:t>
    </dgm:pt>
    <dgm:pt modelId="{7753427F-0C11-4381-B04C-4E5A65580A88}" type="sibTrans" cxnId="{36F9693D-543F-47F4-9CC9-C5F6E323330C}">
      <dgm:prSet/>
      <dgm:spPr/>
      <dgm:t>
        <a:bodyPr/>
        <a:lstStyle/>
        <a:p>
          <a:endParaRPr lang="en-US"/>
        </a:p>
      </dgm:t>
    </dgm:pt>
    <dgm:pt modelId="{92F819BF-0A52-47E4-A8B8-54B6BA07E1F7}">
      <dgm:prSet/>
      <dgm:spPr/>
      <dgm:t>
        <a:bodyPr/>
        <a:lstStyle/>
        <a:p>
          <a:pPr rtl="0"/>
          <a:r>
            <a:rPr lang="en-US" smtClean="0"/>
            <a:t>Psoralens </a:t>
          </a:r>
          <a:endParaRPr lang="en-US"/>
        </a:p>
      </dgm:t>
    </dgm:pt>
    <dgm:pt modelId="{82912CA2-F2BD-4137-9857-C4B808844E95}" type="parTrans" cxnId="{1D40E2BC-C212-487E-9765-B7BCE65987D5}">
      <dgm:prSet/>
      <dgm:spPr/>
      <dgm:t>
        <a:bodyPr/>
        <a:lstStyle/>
        <a:p>
          <a:endParaRPr lang="en-US"/>
        </a:p>
      </dgm:t>
    </dgm:pt>
    <dgm:pt modelId="{32572F7D-E7D7-4E6A-B3D3-296A4328BEAA}" type="sibTrans" cxnId="{1D40E2BC-C212-487E-9765-B7BCE65987D5}">
      <dgm:prSet/>
      <dgm:spPr/>
      <dgm:t>
        <a:bodyPr/>
        <a:lstStyle/>
        <a:p>
          <a:endParaRPr lang="en-US"/>
        </a:p>
      </dgm:t>
    </dgm:pt>
    <dgm:pt modelId="{EA222EEB-7C66-4BE6-86B6-70171C758CD1}">
      <dgm:prSet/>
      <dgm:spPr/>
      <dgm:t>
        <a:bodyPr/>
        <a:lstStyle/>
        <a:p>
          <a:pPr rtl="0"/>
          <a:r>
            <a:rPr lang="en-US" dirty="0" smtClean="0"/>
            <a:t>Azathioprine  </a:t>
          </a:r>
          <a:endParaRPr lang="en-US" dirty="0"/>
        </a:p>
      </dgm:t>
    </dgm:pt>
    <dgm:pt modelId="{B357398A-6DB7-4B63-83FB-4EDB0B332479}" type="parTrans" cxnId="{37EF12B5-F7C1-40FB-9287-24E914E47EC9}">
      <dgm:prSet/>
      <dgm:spPr/>
      <dgm:t>
        <a:bodyPr/>
        <a:lstStyle/>
        <a:p>
          <a:endParaRPr lang="en-US"/>
        </a:p>
      </dgm:t>
    </dgm:pt>
    <dgm:pt modelId="{A00969F9-0EDC-4ACB-9FC8-F478A582457B}" type="sibTrans" cxnId="{37EF12B5-F7C1-40FB-9287-24E914E47EC9}">
      <dgm:prSet/>
      <dgm:spPr/>
      <dgm:t>
        <a:bodyPr/>
        <a:lstStyle/>
        <a:p>
          <a:endParaRPr lang="en-US"/>
        </a:p>
      </dgm:t>
    </dgm:pt>
    <dgm:pt modelId="{2AD3A59D-A431-4E68-AEED-17EE16A31821}">
      <dgm:prSet/>
      <dgm:spPr/>
      <dgm:t>
        <a:bodyPr/>
        <a:lstStyle/>
        <a:p>
          <a:pPr rtl="0"/>
          <a:r>
            <a:rPr lang="en-US" dirty="0" smtClean="0"/>
            <a:t>Pyridoxine B6</a:t>
          </a:r>
          <a:endParaRPr lang="en-US" dirty="0"/>
        </a:p>
      </dgm:t>
    </dgm:pt>
    <dgm:pt modelId="{28A91087-5466-4C66-B1E7-86A65AF47503}" type="parTrans" cxnId="{43CCEFCF-422E-483C-81F1-BBC951E8EB7A}">
      <dgm:prSet/>
      <dgm:spPr/>
      <dgm:t>
        <a:bodyPr/>
        <a:lstStyle/>
        <a:p>
          <a:endParaRPr lang="en-US"/>
        </a:p>
      </dgm:t>
    </dgm:pt>
    <dgm:pt modelId="{27E39689-C832-4615-A860-F068201A2A02}" type="sibTrans" cxnId="{43CCEFCF-422E-483C-81F1-BBC951E8EB7A}">
      <dgm:prSet/>
      <dgm:spPr/>
      <dgm:t>
        <a:bodyPr/>
        <a:lstStyle/>
        <a:p>
          <a:endParaRPr lang="en-US"/>
        </a:p>
      </dgm:t>
    </dgm:pt>
    <dgm:pt modelId="{B0D34094-9D14-4B88-BC69-C95AE3170313}" type="pres">
      <dgm:prSet presAssocID="{683EA10E-C7CC-4A36-9E8E-2AF1F11FF026}" presName="Name0" presStyleCnt="0">
        <dgm:presLayoutVars>
          <dgm:dir/>
          <dgm:animLvl val="lvl"/>
          <dgm:resizeHandles val="exact"/>
        </dgm:presLayoutVars>
      </dgm:prSet>
      <dgm:spPr/>
    </dgm:pt>
    <dgm:pt modelId="{6EEE11E8-E40A-4391-927E-2AB7427E003F}" type="pres">
      <dgm:prSet presAssocID="{78EAA4BC-3BB1-4121-AAFF-16858125E751}" presName="composite" presStyleCnt="0"/>
      <dgm:spPr/>
    </dgm:pt>
    <dgm:pt modelId="{858982EB-AED5-4BE6-8509-FC544B5936BF}" type="pres">
      <dgm:prSet presAssocID="{78EAA4BC-3BB1-4121-AAFF-16858125E75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22B644CE-5A78-4D8F-A8B4-5A7343632A07}" type="pres">
      <dgm:prSet presAssocID="{78EAA4BC-3BB1-4121-AAFF-16858125E75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52843F-7E99-44F1-9CDC-E5B8D6B7EA97}" srcId="{78EAA4BC-3BB1-4121-AAFF-16858125E751}" destId="{2AC92501-9374-48A8-83EE-830FE5F2369F}" srcOrd="1" destOrd="0" parTransId="{D20FD4C2-90BE-4238-85AF-A41F17337E6D}" sibTransId="{A1DC09AD-04DA-4D97-A42D-9088DDBE7BA1}"/>
    <dgm:cxn modelId="{6B2260E6-E68F-49ED-A412-2645DDC66E63}" type="presOf" srcId="{B4A92802-A8CB-4DC6-B600-F63FDE408994}" destId="{22B644CE-5A78-4D8F-A8B4-5A7343632A07}" srcOrd="0" destOrd="2" presId="urn:microsoft.com/office/officeart/2005/8/layout/hList1"/>
    <dgm:cxn modelId="{770E66F8-774F-46CA-BF1F-79DFAA80E891}" type="presOf" srcId="{EA222EEB-7C66-4BE6-86B6-70171C758CD1}" destId="{22B644CE-5A78-4D8F-A8B4-5A7343632A07}" srcOrd="0" destOrd="7" presId="urn:microsoft.com/office/officeart/2005/8/layout/hList1"/>
    <dgm:cxn modelId="{43CCEFCF-422E-483C-81F1-BBC951E8EB7A}" srcId="{78EAA4BC-3BB1-4121-AAFF-16858125E751}" destId="{2AD3A59D-A431-4E68-AEED-17EE16A31821}" srcOrd="8" destOrd="0" parTransId="{28A91087-5466-4C66-B1E7-86A65AF47503}" sibTransId="{27E39689-C832-4615-A860-F068201A2A02}"/>
    <dgm:cxn modelId="{D4E7624A-846E-42D4-A504-DBA42D52703C}" type="presOf" srcId="{98326FB4-643B-4BE4-8895-212CC0929B3D}" destId="{22B644CE-5A78-4D8F-A8B4-5A7343632A07}" srcOrd="0" destOrd="3" presId="urn:microsoft.com/office/officeart/2005/8/layout/hList1"/>
    <dgm:cxn modelId="{397AFD10-F22D-42A6-9B40-DEC7F63A7548}" type="presOf" srcId="{683EA10E-C7CC-4A36-9E8E-2AF1F11FF026}" destId="{B0D34094-9D14-4B88-BC69-C95AE3170313}" srcOrd="0" destOrd="0" presId="urn:microsoft.com/office/officeart/2005/8/layout/hList1"/>
    <dgm:cxn modelId="{7D4827F7-E1B6-4AFA-8382-91E3986AA8E2}" srcId="{683EA10E-C7CC-4A36-9E8E-2AF1F11FF026}" destId="{78EAA4BC-3BB1-4121-AAFF-16858125E751}" srcOrd="0" destOrd="0" parTransId="{F6677A21-ECF7-437C-AA95-FA614F2A8B3E}" sibTransId="{45A1610B-9CD6-4BBF-B1B4-1F607A582851}"/>
    <dgm:cxn modelId="{37EF12B5-F7C1-40FB-9287-24E914E47EC9}" srcId="{78EAA4BC-3BB1-4121-AAFF-16858125E751}" destId="{EA222EEB-7C66-4BE6-86B6-70171C758CD1}" srcOrd="7" destOrd="0" parTransId="{B357398A-6DB7-4B63-83FB-4EDB0B332479}" sibTransId="{A00969F9-0EDC-4ACB-9FC8-F478A582457B}"/>
    <dgm:cxn modelId="{B8F514F9-1C73-4F9C-97E1-D09C7455C938}" type="presOf" srcId="{2AC92501-9374-48A8-83EE-830FE5F2369F}" destId="{22B644CE-5A78-4D8F-A8B4-5A7343632A07}" srcOrd="0" destOrd="1" presId="urn:microsoft.com/office/officeart/2005/8/layout/hList1"/>
    <dgm:cxn modelId="{1D40E2BC-C212-487E-9765-B7BCE65987D5}" srcId="{78EAA4BC-3BB1-4121-AAFF-16858125E751}" destId="{92F819BF-0A52-47E4-A8B8-54B6BA07E1F7}" srcOrd="6" destOrd="0" parTransId="{82912CA2-F2BD-4137-9857-C4B808844E95}" sibTransId="{32572F7D-E7D7-4E6A-B3D3-296A4328BEAA}"/>
    <dgm:cxn modelId="{3EE717F0-9413-48BB-889C-860CCBAB6674}" srcId="{78EAA4BC-3BB1-4121-AAFF-16858125E751}" destId="{10C73A4C-43DC-4737-80BB-51A682330371}" srcOrd="4" destOrd="0" parTransId="{7DA9BEEB-A28D-45CF-BB39-5C503A338E57}" sibTransId="{32E497A1-739D-4D16-8E0C-EB405630999D}"/>
    <dgm:cxn modelId="{9C68452F-CF30-41BC-A8FA-2D997F4C058B}" type="presOf" srcId="{2AD3A59D-A431-4E68-AEED-17EE16A31821}" destId="{22B644CE-5A78-4D8F-A8B4-5A7343632A07}" srcOrd="0" destOrd="8" presId="urn:microsoft.com/office/officeart/2005/8/layout/hList1"/>
    <dgm:cxn modelId="{36F9693D-543F-47F4-9CC9-C5F6E323330C}" srcId="{78EAA4BC-3BB1-4121-AAFF-16858125E751}" destId="{66AC4AA6-147F-4D2F-B299-F1A1074052CF}" srcOrd="5" destOrd="0" parTransId="{CCBB88D4-0628-4BF3-9103-5FB6874C1FEB}" sibTransId="{7753427F-0C11-4381-B04C-4E5A65580A88}"/>
    <dgm:cxn modelId="{AFA244BA-2FA2-4ADA-99CA-EF5B2DA11CBF}" type="presOf" srcId="{92F819BF-0A52-47E4-A8B8-54B6BA07E1F7}" destId="{22B644CE-5A78-4D8F-A8B4-5A7343632A07}" srcOrd="0" destOrd="6" presId="urn:microsoft.com/office/officeart/2005/8/layout/hList1"/>
    <dgm:cxn modelId="{FEF48138-5D4B-457E-A386-0F3611516E2F}" type="presOf" srcId="{10C73A4C-43DC-4737-80BB-51A682330371}" destId="{22B644CE-5A78-4D8F-A8B4-5A7343632A07}" srcOrd="0" destOrd="4" presId="urn:microsoft.com/office/officeart/2005/8/layout/hList1"/>
    <dgm:cxn modelId="{C90A3B55-E098-4B59-87CC-1A10DD131B38}" srcId="{78EAA4BC-3BB1-4121-AAFF-16858125E751}" destId="{B4A92802-A8CB-4DC6-B600-F63FDE408994}" srcOrd="2" destOrd="0" parTransId="{1F44AADB-B56E-4F86-80BA-1BDC0AEE5F35}" sibTransId="{3C58B81F-D875-42F0-B03D-B32CE8272558}"/>
    <dgm:cxn modelId="{2FBE2518-605D-48DC-A391-3987948A8DC1}" type="presOf" srcId="{78EAA4BC-3BB1-4121-AAFF-16858125E751}" destId="{858982EB-AED5-4BE6-8509-FC544B5936BF}" srcOrd="0" destOrd="0" presId="urn:microsoft.com/office/officeart/2005/8/layout/hList1"/>
    <dgm:cxn modelId="{C7161677-399E-4A8A-9F31-0289CFE28F1D}" srcId="{78EAA4BC-3BB1-4121-AAFF-16858125E751}" destId="{98326FB4-643B-4BE4-8895-212CC0929B3D}" srcOrd="3" destOrd="0" parTransId="{98B98209-3263-4A67-88F1-0809EB8A42F2}" sibTransId="{90902AB2-CEFA-450C-A7F7-8D01ADDB0826}"/>
    <dgm:cxn modelId="{040AE1DD-BEAE-446B-AF98-D91D98658BF9}" type="presOf" srcId="{2F524A07-71E8-4503-AD09-504AC22510F4}" destId="{22B644CE-5A78-4D8F-A8B4-5A7343632A07}" srcOrd="0" destOrd="0" presId="urn:microsoft.com/office/officeart/2005/8/layout/hList1"/>
    <dgm:cxn modelId="{702642B7-4089-43DC-8AF2-E9DC2564D55C}" type="presOf" srcId="{66AC4AA6-147F-4D2F-B299-F1A1074052CF}" destId="{22B644CE-5A78-4D8F-A8B4-5A7343632A07}" srcOrd="0" destOrd="5" presId="urn:microsoft.com/office/officeart/2005/8/layout/hList1"/>
    <dgm:cxn modelId="{2E6A67E8-AEC1-4793-95B3-B613598483CC}" srcId="{78EAA4BC-3BB1-4121-AAFF-16858125E751}" destId="{2F524A07-71E8-4503-AD09-504AC22510F4}" srcOrd="0" destOrd="0" parTransId="{C3CC9F15-E363-4B29-ABF5-FACB322F14E1}" sibTransId="{1BEDC168-4D88-4E82-91C9-6A8BD9F16697}"/>
    <dgm:cxn modelId="{5B60B495-97AC-4601-AD6F-3995AF3D96B5}" type="presParOf" srcId="{B0D34094-9D14-4B88-BC69-C95AE3170313}" destId="{6EEE11E8-E40A-4391-927E-2AB7427E003F}" srcOrd="0" destOrd="0" presId="urn:microsoft.com/office/officeart/2005/8/layout/hList1"/>
    <dgm:cxn modelId="{0E08301F-DB0F-49D6-BCAE-49F5692D55C6}" type="presParOf" srcId="{6EEE11E8-E40A-4391-927E-2AB7427E003F}" destId="{858982EB-AED5-4BE6-8509-FC544B5936BF}" srcOrd="0" destOrd="0" presId="urn:microsoft.com/office/officeart/2005/8/layout/hList1"/>
    <dgm:cxn modelId="{419E7AD6-2861-44B1-804B-D9385714927E}" type="presParOf" srcId="{6EEE11E8-E40A-4391-927E-2AB7427E003F}" destId="{22B644CE-5A78-4D8F-A8B4-5A7343632A0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CFCCA30-4B0D-4A5C-A275-221F5D5AE43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0534C30-C2A8-431B-BFDB-D66FCAE786F8}">
      <dgm:prSet custT="1"/>
      <dgm:spPr/>
      <dgm:t>
        <a:bodyPr/>
        <a:lstStyle/>
        <a:p>
          <a:pPr rtl="0"/>
          <a:r>
            <a:rPr lang="en-US" sz="2400" b="1" dirty="0" smtClean="0"/>
            <a:t>TOPICAL</a:t>
          </a:r>
          <a:endParaRPr lang="en-US" sz="3000" b="1" dirty="0"/>
        </a:p>
      </dgm:t>
    </dgm:pt>
    <dgm:pt modelId="{1A3D206E-1F01-4ABB-B8AA-F280B8DAD7D3}" type="parTrans" cxnId="{77B101EF-B5B5-4347-AEFB-4433B9FC9271}">
      <dgm:prSet/>
      <dgm:spPr/>
      <dgm:t>
        <a:bodyPr/>
        <a:lstStyle/>
        <a:p>
          <a:endParaRPr lang="en-US"/>
        </a:p>
      </dgm:t>
    </dgm:pt>
    <dgm:pt modelId="{1A8133B9-40F4-48BD-A7FF-14882D327AB6}" type="sibTrans" cxnId="{77B101EF-B5B5-4347-AEFB-4433B9FC9271}">
      <dgm:prSet/>
      <dgm:spPr/>
      <dgm:t>
        <a:bodyPr/>
        <a:lstStyle/>
        <a:p>
          <a:endParaRPr lang="en-US"/>
        </a:p>
      </dgm:t>
    </dgm:pt>
    <dgm:pt modelId="{A7B31FF6-9908-40BE-9FF8-8F3641F24075}">
      <dgm:prSet/>
      <dgm:spPr/>
      <dgm:t>
        <a:bodyPr/>
        <a:lstStyle/>
        <a:p>
          <a:pPr rtl="0"/>
          <a:r>
            <a:rPr lang="en-US" smtClean="0"/>
            <a:t>Psoralens (PT)</a:t>
          </a:r>
          <a:endParaRPr lang="en-US"/>
        </a:p>
      </dgm:t>
    </dgm:pt>
    <dgm:pt modelId="{DDF2AE05-6128-4210-8378-BA549AEA85AA}" type="parTrans" cxnId="{E9602AEA-83FB-48B0-83C8-25DC10DC4A91}">
      <dgm:prSet/>
      <dgm:spPr/>
      <dgm:t>
        <a:bodyPr/>
        <a:lstStyle/>
        <a:p>
          <a:endParaRPr lang="en-US"/>
        </a:p>
      </dgm:t>
    </dgm:pt>
    <dgm:pt modelId="{373FC9BA-C06A-47DB-9344-E2400F7A9DFC}" type="sibTrans" cxnId="{E9602AEA-83FB-48B0-83C8-25DC10DC4A91}">
      <dgm:prSet/>
      <dgm:spPr/>
      <dgm:t>
        <a:bodyPr/>
        <a:lstStyle/>
        <a:p>
          <a:endParaRPr lang="en-US"/>
        </a:p>
      </dgm:t>
    </dgm:pt>
    <dgm:pt modelId="{66FAE2BC-DD87-4DDD-B2F4-5C53DFEEC328}">
      <dgm:prSet/>
      <dgm:spPr/>
      <dgm:t>
        <a:bodyPr/>
        <a:lstStyle/>
        <a:p>
          <a:pPr rtl="0"/>
          <a:r>
            <a:rPr lang="en-US" dirty="0" smtClean="0"/>
            <a:t>PAH (PT)</a:t>
          </a:r>
          <a:endParaRPr lang="en-US" dirty="0"/>
        </a:p>
      </dgm:t>
    </dgm:pt>
    <dgm:pt modelId="{43864155-7818-4C08-97C3-62DBD1219157}" type="parTrans" cxnId="{16CAE719-5F16-4024-9B67-71446348C5C6}">
      <dgm:prSet/>
      <dgm:spPr/>
      <dgm:t>
        <a:bodyPr/>
        <a:lstStyle/>
        <a:p>
          <a:endParaRPr lang="en-US"/>
        </a:p>
      </dgm:t>
    </dgm:pt>
    <dgm:pt modelId="{F9C78146-82B5-4C43-A3DF-A85576C1CE76}" type="sibTrans" cxnId="{16CAE719-5F16-4024-9B67-71446348C5C6}">
      <dgm:prSet/>
      <dgm:spPr/>
      <dgm:t>
        <a:bodyPr/>
        <a:lstStyle/>
        <a:p>
          <a:endParaRPr lang="en-US"/>
        </a:p>
      </dgm:t>
    </dgm:pt>
    <dgm:pt modelId="{8C905CCF-99C9-4145-94C9-FF943A840F63}">
      <dgm:prSet/>
      <dgm:spPr/>
      <dgm:t>
        <a:bodyPr/>
        <a:lstStyle/>
        <a:p>
          <a:pPr rtl="0"/>
          <a:r>
            <a:rPr lang="en-US" smtClean="0"/>
            <a:t>Dyes (PT)</a:t>
          </a:r>
          <a:endParaRPr lang="en-US"/>
        </a:p>
      </dgm:t>
    </dgm:pt>
    <dgm:pt modelId="{70F5E905-72DE-4C96-B544-9F63803DA583}" type="parTrans" cxnId="{E2D66321-63A3-44CC-9B60-23BF7AD0E402}">
      <dgm:prSet/>
      <dgm:spPr/>
      <dgm:t>
        <a:bodyPr/>
        <a:lstStyle/>
        <a:p>
          <a:endParaRPr lang="en-US"/>
        </a:p>
      </dgm:t>
    </dgm:pt>
    <dgm:pt modelId="{278F66B6-7ECB-4B91-87D6-1D4AAD3562FF}" type="sibTrans" cxnId="{E2D66321-63A3-44CC-9B60-23BF7AD0E402}">
      <dgm:prSet/>
      <dgm:spPr/>
      <dgm:t>
        <a:bodyPr/>
        <a:lstStyle/>
        <a:p>
          <a:endParaRPr lang="en-US"/>
        </a:p>
      </dgm:t>
    </dgm:pt>
    <dgm:pt modelId="{6500538B-64B2-49AA-A65F-87FFC80E8C5E}">
      <dgm:prSet/>
      <dgm:spPr/>
      <dgm:t>
        <a:bodyPr/>
        <a:lstStyle/>
        <a:p>
          <a:pPr rtl="0"/>
          <a:r>
            <a:rPr lang="en-US" smtClean="0"/>
            <a:t>Fragrances (PT, PA)</a:t>
          </a:r>
          <a:endParaRPr lang="en-US"/>
        </a:p>
      </dgm:t>
    </dgm:pt>
    <dgm:pt modelId="{15486BD1-892A-4CB4-9E8B-8D79155B9BD5}" type="parTrans" cxnId="{8B1A026B-54D0-4902-A41D-7AF95E50D91C}">
      <dgm:prSet/>
      <dgm:spPr/>
      <dgm:t>
        <a:bodyPr/>
        <a:lstStyle/>
        <a:p>
          <a:endParaRPr lang="en-US"/>
        </a:p>
      </dgm:t>
    </dgm:pt>
    <dgm:pt modelId="{8C7DD67B-292A-4F4F-9299-39CCE54CDE4B}" type="sibTrans" cxnId="{8B1A026B-54D0-4902-A41D-7AF95E50D91C}">
      <dgm:prSet/>
      <dgm:spPr/>
      <dgm:t>
        <a:bodyPr/>
        <a:lstStyle/>
        <a:p>
          <a:endParaRPr lang="en-US"/>
        </a:p>
      </dgm:t>
    </dgm:pt>
    <dgm:pt modelId="{1004387E-9B13-4115-842D-0ADAD03BD947}">
      <dgm:prSet/>
      <dgm:spPr/>
      <dgm:t>
        <a:bodyPr/>
        <a:lstStyle/>
        <a:p>
          <a:pPr rtl="0"/>
          <a:r>
            <a:rPr lang="en-US" smtClean="0"/>
            <a:t>Sunscreens (PT, PA)</a:t>
          </a:r>
          <a:endParaRPr lang="en-US"/>
        </a:p>
      </dgm:t>
    </dgm:pt>
    <dgm:pt modelId="{83E07B6D-7E21-4C13-A220-638C81B5FF68}" type="parTrans" cxnId="{3491A627-DB05-44E0-9E0C-88C47507C7BC}">
      <dgm:prSet/>
      <dgm:spPr/>
      <dgm:t>
        <a:bodyPr/>
        <a:lstStyle/>
        <a:p>
          <a:endParaRPr lang="en-US"/>
        </a:p>
      </dgm:t>
    </dgm:pt>
    <dgm:pt modelId="{050AC644-F13D-4809-A684-53AC19D1F7A3}" type="sibTrans" cxnId="{3491A627-DB05-44E0-9E0C-88C47507C7BC}">
      <dgm:prSet/>
      <dgm:spPr/>
      <dgm:t>
        <a:bodyPr/>
        <a:lstStyle/>
        <a:p>
          <a:endParaRPr lang="en-US"/>
        </a:p>
      </dgm:t>
    </dgm:pt>
    <dgm:pt modelId="{BB8EC71C-31CF-495C-A3EC-D4C26C565EE4}">
      <dgm:prSet/>
      <dgm:spPr/>
      <dgm:t>
        <a:bodyPr/>
        <a:lstStyle/>
        <a:p>
          <a:pPr rtl="0"/>
          <a:r>
            <a:rPr lang="en-US" smtClean="0"/>
            <a:t>NSAIDS(PT, PA)</a:t>
          </a:r>
          <a:endParaRPr lang="en-US"/>
        </a:p>
      </dgm:t>
    </dgm:pt>
    <dgm:pt modelId="{36A0C287-688B-4C0F-99AB-7AF9B885116D}" type="parTrans" cxnId="{3D8FA210-E3FE-4E6C-9567-950F42291A03}">
      <dgm:prSet/>
      <dgm:spPr/>
      <dgm:t>
        <a:bodyPr/>
        <a:lstStyle/>
        <a:p>
          <a:endParaRPr lang="en-US"/>
        </a:p>
      </dgm:t>
    </dgm:pt>
    <dgm:pt modelId="{E5D43E29-98DB-4CFB-8C32-0ED7744AF294}" type="sibTrans" cxnId="{3D8FA210-E3FE-4E6C-9567-950F42291A03}">
      <dgm:prSet/>
      <dgm:spPr/>
      <dgm:t>
        <a:bodyPr/>
        <a:lstStyle/>
        <a:p>
          <a:endParaRPr lang="en-US"/>
        </a:p>
      </dgm:t>
    </dgm:pt>
    <dgm:pt modelId="{F6A8712E-C4EB-4CA1-905A-7F7DFB85CECC}" type="pres">
      <dgm:prSet presAssocID="{ACFCCA30-4B0D-4A5C-A275-221F5D5AE43A}" presName="Name0" presStyleCnt="0">
        <dgm:presLayoutVars>
          <dgm:dir/>
          <dgm:animLvl val="lvl"/>
          <dgm:resizeHandles val="exact"/>
        </dgm:presLayoutVars>
      </dgm:prSet>
      <dgm:spPr/>
    </dgm:pt>
    <dgm:pt modelId="{BB8AE3C8-2B27-4B6E-8D5B-68F3C544FD40}" type="pres">
      <dgm:prSet presAssocID="{40534C30-C2A8-431B-BFDB-D66FCAE786F8}" presName="composite" presStyleCnt="0"/>
      <dgm:spPr/>
    </dgm:pt>
    <dgm:pt modelId="{2644E841-E561-4AA5-BC8A-DDBF3B059E94}" type="pres">
      <dgm:prSet presAssocID="{40534C30-C2A8-431B-BFDB-D66FCAE786F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65BA18FC-E2BA-4CD5-A830-D39E8E308BDF}" type="pres">
      <dgm:prSet presAssocID="{40534C30-C2A8-431B-BFDB-D66FCAE786F8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3491A627-DB05-44E0-9E0C-88C47507C7BC}" srcId="{40534C30-C2A8-431B-BFDB-D66FCAE786F8}" destId="{1004387E-9B13-4115-842D-0ADAD03BD947}" srcOrd="4" destOrd="0" parTransId="{83E07B6D-7E21-4C13-A220-638C81B5FF68}" sibTransId="{050AC644-F13D-4809-A684-53AC19D1F7A3}"/>
    <dgm:cxn modelId="{E2D66321-63A3-44CC-9B60-23BF7AD0E402}" srcId="{40534C30-C2A8-431B-BFDB-D66FCAE786F8}" destId="{8C905CCF-99C9-4145-94C9-FF943A840F63}" srcOrd="2" destOrd="0" parTransId="{70F5E905-72DE-4C96-B544-9F63803DA583}" sibTransId="{278F66B6-7ECB-4B91-87D6-1D4AAD3562FF}"/>
    <dgm:cxn modelId="{E9602AEA-83FB-48B0-83C8-25DC10DC4A91}" srcId="{40534C30-C2A8-431B-BFDB-D66FCAE786F8}" destId="{A7B31FF6-9908-40BE-9FF8-8F3641F24075}" srcOrd="0" destOrd="0" parTransId="{DDF2AE05-6128-4210-8378-BA549AEA85AA}" sibTransId="{373FC9BA-C06A-47DB-9344-E2400F7A9DFC}"/>
    <dgm:cxn modelId="{CB860570-F5E4-4C39-ADE1-D9084F06A5FF}" type="presOf" srcId="{1004387E-9B13-4115-842D-0ADAD03BD947}" destId="{65BA18FC-E2BA-4CD5-A830-D39E8E308BDF}" srcOrd="0" destOrd="4" presId="urn:microsoft.com/office/officeart/2005/8/layout/hList1"/>
    <dgm:cxn modelId="{607C138E-9B29-4A3D-9BBD-941CCB3AD3A1}" type="presOf" srcId="{40534C30-C2A8-431B-BFDB-D66FCAE786F8}" destId="{2644E841-E561-4AA5-BC8A-DDBF3B059E94}" srcOrd="0" destOrd="0" presId="urn:microsoft.com/office/officeart/2005/8/layout/hList1"/>
    <dgm:cxn modelId="{9F69CC15-33BB-42FE-9D31-07F9619C7BA7}" type="presOf" srcId="{8C905CCF-99C9-4145-94C9-FF943A840F63}" destId="{65BA18FC-E2BA-4CD5-A830-D39E8E308BDF}" srcOrd="0" destOrd="2" presId="urn:microsoft.com/office/officeart/2005/8/layout/hList1"/>
    <dgm:cxn modelId="{9D906FE0-8D9C-4D82-8AC8-0FBFF441F053}" type="presOf" srcId="{66FAE2BC-DD87-4DDD-B2F4-5C53DFEEC328}" destId="{65BA18FC-E2BA-4CD5-A830-D39E8E308BDF}" srcOrd="0" destOrd="1" presId="urn:microsoft.com/office/officeart/2005/8/layout/hList1"/>
    <dgm:cxn modelId="{C60E0708-C7CC-452C-B903-9AEA687BED98}" type="presOf" srcId="{6500538B-64B2-49AA-A65F-87FFC80E8C5E}" destId="{65BA18FC-E2BA-4CD5-A830-D39E8E308BDF}" srcOrd="0" destOrd="3" presId="urn:microsoft.com/office/officeart/2005/8/layout/hList1"/>
    <dgm:cxn modelId="{8BDB15D4-15C5-45E9-83ED-0A0F2C3C45D9}" type="presOf" srcId="{ACFCCA30-4B0D-4A5C-A275-221F5D5AE43A}" destId="{F6A8712E-C4EB-4CA1-905A-7F7DFB85CECC}" srcOrd="0" destOrd="0" presId="urn:microsoft.com/office/officeart/2005/8/layout/hList1"/>
    <dgm:cxn modelId="{8965816F-8596-47BF-A11B-B349471A8747}" type="presOf" srcId="{BB8EC71C-31CF-495C-A3EC-D4C26C565EE4}" destId="{65BA18FC-E2BA-4CD5-A830-D39E8E308BDF}" srcOrd="0" destOrd="5" presId="urn:microsoft.com/office/officeart/2005/8/layout/hList1"/>
    <dgm:cxn modelId="{16CAE719-5F16-4024-9B67-71446348C5C6}" srcId="{40534C30-C2A8-431B-BFDB-D66FCAE786F8}" destId="{66FAE2BC-DD87-4DDD-B2F4-5C53DFEEC328}" srcOrd="1" destOrd="0" parTransId="{43864155-7818-4C08-97C3-62DBD1219157}" sibTransId="{F9C78146-82B5-4C43-A3DF-A85576C1CE76}"/>
    <dgm:cxn modelId="{3D8FA210-E3FE-4E6C-9567-950F42291A03}" srcId="{40534C30-C2A8-431B-BFDB-D66FCAE786F8}" destId="{BB8EC71C-31CF-495C-A3EC-D4C26C565EE4}" srcOrd="5" destOrd="0" parTransId="{36A0C287-688B-4C0F-99AB-7AF9B885116D}" sibTransId="{E5D43E29-98DB-4CFB-8C32-0ED7744AF294}"/>
    <dgm:cxn modelId="{6A6F634E-3C08-4055-A899-B22B5BE1ECEE}" type="presOf" srcId="{A7B31FF6-9908-40BE-9FF8-8F3641F24075}" destId="{65BA18FC-E2BA-4CD5-A830-D39E8E308BDF}" srcOrd="0" destOrd="0" presId="urn:microsoft.com/office/officeart/2005/8/layout/hList1"/>
    <dgm:cxn modelId="{77B101EF-B5B5-4347-AEFB-4433B9FC9271}" srcId="{ACFCCA30-4B0D-4A5C-A275-221F5D5AE43A}" destId="{40534C30-C2A8-431B-BFDB-D66FCAE786F8}" srcOrd="0" destOrd="0" parTransId="{1A3D206E-1F01-4ABB-B8AA-F280B8DAD7D3}" sibTransId="{1A8133B9-40F4-48BD-A7FF-14882D327AB6}"/>
    <dgm:cxn modelId="{8B1A026B-54D0-4902-A41D-7AF95E50D91C}" srcId="{40534C30-C2A8-431B-BFDB-D66FCAE786F8}" destId="{6500538B-64B2-49AA-A65F-87FFC80E8C5E}" srcOrd="3" destOrd="0" parTransId="{15486BD1-892A-4CB4-9E8B-8D79155B9BD5}" sibTransId="{8C7DD67B-292A-4F4F-9299-39CCE54CDE4B}"/>
    <dgm:cxn modelId="{94583936-427F-4C9F-85DE-11A73FA19E45}" type="presParOf" srcId="{F6A8712E-C4EB-4CA1-905A-7F7DFB85CECC}" destId="{BB8AE3C8-2B27-4B6E-8D5B-68F3C544FD40}" srcOrd="0" destOrd="0" presId="urn:microsoft.com/office/officeart/2005/8/layout/hList1"/>
    <dgm:cxn modelId="{D1954BE2-8E21-4E77-A96F-208721226431}" type="presParOf" srcId="{BB8AE3C8-2B27-4B6E-8D5B-68F3C544FD40}" destId="{2644E841-E561-4AA5-BC8A-DDBF3B059E94}" srcOrd="0" destOrd="0" presId="urn:microsoft.com/office/officeart/2005/8/layout/hList1"/>
    <dgm:cxn modelId="{AC9909B3-EF08-4DCB-82D0-C5AEA05A4200}" type="presParOf" srcId="{BB8AE3C8-2B27-4B6E-8D5B-68F3C544FD40}" destId="{65BA18FC-E2BA-4CD5-A830-D39E8E308B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FB7E6A-E3F3-4D9B-A0FE-F682B25E130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C85264D-9189-445F-9161-FFC875A2AF8B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UVC</a:t>
          </a:r>
        </a:p>
        <a:p>
          <a:r>
            <a:rPr lang="en-US" dirty="0"/>
            <a:t>(200-280nm)</a:t>
          </a:r>
        </a:p>
      </dgm:t>
    </dgm:pt>
    <dgm:pt modelId="{FA8C2FF3-DCE0-442F-8707-C4C4F48BC2FF}" type="parTrans" cxnId="{D6386FCD-51F8-4AF9-9270-43579428CF81}">
      <dgm:prSet/>
      <dgm:spPr/>
      <dgm:t>
        <a:bodyPr/>
        <a:lstStyle/>
        <a:p>
          <a:endParaRPr lang="en-US"/>
        </a:p>
      </dgm:t>
    </dgm:pt>
    <dgm:pt modelId="{47424CFC-E512-4C88-87A8-F0E4DE6C8453}" type="sibTrans" cxnId="{D6386FCD-51F8-4AF9-9270-43579428CF81}">
      <dgm:prSet/>
      <dgm:spPr/>
      <dgm:t>
        <a:bodyPr/>
        <a:lstStyle/>
        <a:p>
          <a:endParaRPr lang="en-US"/>
        </a:p>
      </dgm:t>
    </dgm:pt>
    <dgm:pt modelId="{2E9EBF5D-9226-4122-9A11-6976C1FB4EEA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UVB</a:t>
          </a:r>
        </a:p>
        <a:p>
          <a:r>
            <a:rPr lang="en-US" dirty="0"/>
            <a:t>(280–315 nm)</a:t>
          </a:r>
        </a:p>
      </dgm:t>
    </dgm:pt>
    <dgm:pt modelId="{5C0A8D2A-0E63-4227-8F1F-C141C29BBD26}" type="parTrans" cxnId="{9DE87E86-94FE-485C-B3EF-AA1B11819526}">
      <dgm:prSet/>
      <dgm:spPr/>
      <dgm:t>
        <a:bodyPr/>
        <a:lstStyle/>
        <a:p>
          <a:endParaRPr lang="en-US"/>
        </a:p>
      </dgm:t>
    </dgm:pt>
    <dgm:pt modelId="{A9775517-40D9-47DB-8501-E5BA392BB417}" type="sibTrans" cxnId="{9DE87E86-94FE-485C-B3EF-AA1B11819526}">
      <dgm:prSet/>
      <dgm:spPr/>
      <dgm:t>
        <a:bodyPr/>
        <a:lstStyle/>
        <a:p>
          <a:endParaRPr lang="en-US"/>
        </a:p>
      </dgm:t>
    </dgm:pt>
    <dgm:pt modelId="{E21FF153-724F-4B0C-959B-0E937E66C095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UVA</a:t>
          </a:r>
        </a:p>
        <a:p>
          <a:r>
            <a:rPr lang="en-US" dirty="0"/>
            <a:t>(315-400nm)</a:t>
          </a:r>
        </a:p>
      </dgm:t>
    </dgm:pt>
    <dgm:pt modelId="{18E1EAB8-4FA0-4048-AD8F-D56875789D48}" type="parTrans" cxnId="{65833263-42D1-4ED1-A29A-9A40C906D5B5}">
      <dgm:prSet/>
      <dgm:spPr/>
      <dgm:t>
        <a:bodyPr/>
        <a:lstStyle/>
        <a:p>
          <a:endParaRPr lang="en-US"/>
        </a:p>
      </dgm:t>
    </dgm:pt>
    <dgm:pt modelId="{90BA157C-387A-419F-AEB3-B5FAC8DF3348}" type="sibTrans" cxnId="{65833263-42D1-4ED1-A29A-9A40C906D5B5}">
      <dgm:prSet/>
      <dgm:spPr/>
      <dgm:t>
        <a:bodyPr/>
        <a:lstStyle/>
        <a:p>
          <a:endParaRPr lang="en-US"/>
        </a:p>
      </dgm:t>
    </dgm:pt>
    <dgm:pt modelId="{D5B1A8A2-0263-4277-80A4-1CB4DD07134D}" type="pres">
      <dgm:prSet presAssocID="{C4FB7E6A-E3F3-4D9B-A0FE-F682B25E1303}" presName="Name0" presStyleCnt="0">
        <dgm:presLayoutVars>
          <dgm:dir/>
          <dgm:animLvl val="lvl"/>
          <dgm:resizeHandles val="exact"/>
        </dgm:presLayoutVars>
      </dgm:prSet>
      <dgm:spPr/>
    </dgm:pt>
    <dgm:pt modelId="{D7B0C3C3-7216-47C7-B84C-BA19EDF24EAE}" type="pres">
      <dgm:prSet presAssocID="{7C85264D-9189-445F-9161-FFC875A2AF8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A1BB6B-DF12-4AD5-84CF-29B5B1085688}" type="pres">
      <dgm:prSet presAssocID="{47424CFC-E512-4C88-87A8-F0E4DE6C8453}" presName="parTxOnlySpace" presStyleCnt="0"/>
      <dgm:spPr/>
    </dgm:pt>
    <dgm:pt modelId="{46C27D6B-4097-47C0-A5D7-60D711AEFC0D}" type="pres">
      <dgm:prSet presAssocID="{2E9EBF5D-9226-4122-9A11-6976C1FB4EEA}" presName="parTxOnly" presStyleLbl="node1" presStyleIdx="1" presStyleCnt="3" custScaleX="1059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B3031-D750-4B8D-A24D-E9FA3BE62017}" type="pres">
      <dgm:prSet presAssocID="{A9775517-40D9-47DB-8501-E5BA392BB417}" presName="parTxOnlySpace" presStyleCnt="0"/>
      <dgm:spPr/>
    </dgm:pt>
    <dgm:pt modelId="{808A31EE-1727-4BE8-B471-2B8923DB4A4C}" type="pres">
      <dgm:prSet presAssocID="{E21FF153-724F-4B0C-959B-0E937E66C09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D14F7F-CFCB-4E8F-945E-684D4CB27FB8}" type="presOf" srcId="{C4FB7E6A-E3F3-4D9B-A0FE-F682B25E1303}" destId="{D5B1A8A2-0263-4277-80A4-1CB4DD07134D}" srcOrd="0" destOrd="0" presId="urn:microsoft.com/office/officeart/2005/8/layout/chevron1"/>
    <dgm:cxn modelId="{9DE87E86-94FE-485C-B3EF-AA1B11819526}" srcId="{C4FB7E6A-E3F3-4D9B-A0FE-F682B25E1303}" destId="{2E9EBF5D-9226-4122-9A11-6976C1FB4EEA}" srcOrd="1" destOrd="0" parTransId="{5C0A8D2A-0E63-4227-8F1F-C141C29BBD26}" sibTransId="{A9775517-40D9-47DB-8501-E5BA392BB417}"/>
    <dgm:cxn modelId="{D47B4BB0-3BB8-403C-83CC-4182C641BFAD}" type="presOf" srcId="{2E9EBF5D-9226-4122-9A11-6976C1FB4EEA}" destId="{46C27D6B-4097-47C0-A5D7-60D711AEFC0D}" srcOrd="0" destOrd="0" presId="urn:microsoft.com/office/officeart/2005/8/layout/chevron1"/>
    <dgm:cxn modelId="{65833263-42D1-4ED1-A29A-9A40C906D5B5}" srcId="{C4FB7E6A-E3F3-4D9B-A0FE-F682B25E1303}" destId="{E21FF153-724F-4B0C-959B-0E937E66C095}" srcOrd="2" destOrd="0" parTransId="{18E1EAB8-4FA0-4048-AD8F-D56875789D48}" sibTransId="{90BA157C-387A-419F-AEB3-B5FAC8DF3348}"/>
    <dgm:cxn modelId="{521CCBA6-0207-4753-8826-27EE40DCFB2B}" type="presOf" srcId="{E21FF153-724F-4B0C-959B-0E937E66C095}" destId="{808A31EE-1727-4BE8-B471-2B8923DB4A4C}" srcOrd="0" destOrd="0" presId="urn:microsoft.com/office/officeart/2005/8/layout/chevron1"/>
    <dgm:cxn modelId="{79C29ADD-C366-4007-A679-15E062FCC25A}" type="presOf" srcId="{7C85264D-9189-445F-9161-FFC875A2AF8B}" destId="{D7B0C3C3-7216-47C7-B84C-BA19EDF24EAE}" srcOrd="0" destOrd="0" presId="urn:microsoft.com/office/officeart/2005/8/layout/chevron1"/>
    <dgm:cxn modelId="{D6386FCD-51F8-4AF9-9270-43579428CF81}" srcId="{C4FB7E6A-E3F3-4D9B-A0FE-F682B25E1303}" destId="{7C85264D-9189-445F-9161-FFC875A2AF8B}" srcOrd="0" destOrd="0" parTransId="{FA8C2FF3-DCE0-442F-8707-C4C4F48BC2FF}" sibTransId="{47424CFC-E512-4C88-87A8-F0E4DE6C8453}"/>
    <dgm:cxn modelId="{0EDEF05A-3A8E-4695-A99E-9615FD4FD734}" type="presParOf" srcId="{D5B1A8A2-0263-4277-80A4-1CB4DD07134D}" destId="{D7B0C3C3-7216-47C7-B84C-BA19EDF24EAE}" srcOrd="0" destOrd="0" presId="urn:microsoft.com/office/officeart/2005/8/layout/chevron1"/>
    <dgm:cxn modelId="{2C690C9D-8E73-4678-8352-56B0DBDB40A3}" type="presParOf" srcId="{D5B1A8A2-0263-4277-80A4-1CB4DD07134D}" destId="{9BA1BB6B-DF12-4AD5-84CF-29B5B1085688}" srcOrd="1" destOrd="0" presId="urn:microsoft.com/office/officeart/2005/8/layout/chevron1"/>
    <dgm:cxn modelId="{0DCDBA2F-B901-475B-AD07-E33EC4246D9E}" type="presParOf" srcId="{D5B1A8A2-0263-4277-80A4-1CB4DD07134D}" destId="{46C27D6B-4097-47C0-A5D7-60D711AEFC0D}" srcOrd="2" destOrd="0" presId="urn:microsoft.com/office/officeart/2005/8/layout/chevron1"/>
    <dgm:cxn modelId="{5B69FF52-F2CE-4262-9B78-4D89DD571728}" type="presParOf" srcId="{D5B1A8A2-0263-4277-80A4-1CB4DD07134D}" destId="{33FB3031-D750-4B8D-A24D-E9FA3BE62017}" srcOrd="3" destOrd="0" presId="urn:microsoft.com/office/officeart/2005/8/layout/chevron1"/>
    <dgm:cxn modelId="{55CA1FB5-9929-417D-A8FE-D4753C82CD79}" type="presParOf" srcId="{D5B1A8A2-0263-4277-80A4-1CB4DD07134D}" destId="{808A31EE-1727-4BE8-B471-2B8923DB4A4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644FF7-BE27-4E5F-B81C-6B52153912F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62970EC-4AAE-41CB-801A-2CB9FDC14DEC}">
      <dgm:prSet/>
      <dgm:spPr/>
      <dgm:t>
        <a:bodyPr/>
        <a:lstStyle/>
        <a:p>
          <a:pPr rtl="0"/>
          <a:r>
            <a:rPr lang="en-US" smtClean="0"/>
            <a:t>PRINCIPLES OF DIAGNOSTIC TECHNIQUES</a:t>
          </a:r>
          <a:endParaRPr lang="en-US"/>
        </a:p>
      </dgm:t>
    </dgm:pt>
    <dgm:pt modelId="{832197CD-FDBD-4E61-9EB2-E4CCD1F1F4FA}" type="parTrans" cxnId="{A66816AB-DB84-463A-B0CA-F45F9B96007D}">
      <dgm:prSet/>
      <dgm:spPr/>
      <dgm:t>
        <a:bodyPr/>
        <a:lstStyle/>
        <a:p>
          <a:endParaRPr lang="en-US"/>
        </a:p>
      </dgm:t>
    </dgm:pt>
    <dgm:pt modelId="{13F93D29-9AA2-4DBC-A67B-4058A8B780FC}" type="sibTrans" cxnId="{A66816AB-DB84-463A-B0CA-F45F9B96007D}">
      <dgm:prSet/>
      <dgm:spPr/>
      <dgm:t>
        <a:bodyPr/>
        <a:lstStyle/>
        <a:p>
          <a:endParaRPr lang="en-US"/>
        </a:p>
      </dgm:t>
    </dgm:pt>
    <dgm:pt modelId="{A87E5B7C-9E0D-4AE8-ACA3-95AECDA6404A}" type="pres">
      <dgm:prSet presAssocID="{8F644FF7-BE27-4E5F-B81C-6B52153912F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EEE3D23-2323-4B37-8447-181EE0B8C7CF}" type="pres">
      <dgm:prSet presAssocID="{562970EC-4AAE-41CB-801A-2CB9FDC14DEC}" presName="circle1" presStyleLbl="node1" presStyleIdx="0" presStyleCnt="1"/>
      <dgm:spPr/>
    </dgm:pt>
    <dgm:pt modelId="{D0A49DCA-00C4-4F24-8199-EF9F95EB52C9}" type="pres">
      <dgm:prSet presAssocID="{562970EC-4AAE-41CB-801A-2CB9FDC14DEC}" presName="space" presStyleCnt="0"/>
      <dgm:spPr/>
    </dgm:pt>
    <dgm:pt modelId="{C25926A1-8304-494B-BFDB-F9C0B0607763}" type="pres">
      <dgm:prSet presAssocID="{562970EC-4AAE-41CB-801A-2CB9FDC14DEC}" presName="rect1" presStyleLbl="alignAcc1" presStyleIdx="0" presStyleCnt="1"/>
      <dgm:spPr/>
    </dgm:pt>
    <dgm:pt modelId="{8BB0AE82-6011-4BB3-9D50-1A31D2344AFA}" type="pres">
      <dgm:prSet presAssocID="{562970EC-4AAE-41CB-801A-2CB9FDC14DEC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3205F57A-B116-428C-AD59-9B08048D5FD9}" type="presOf" srcId="{562970EC-4AAE-41CB-801A-2CB9FDC14DEC}" destId="{C25926A1-8304-494B-BFDB-F9C0B0607763}" srcOrd="0" destOrd="0" presId="urn:microsoft.com/office/officeart/2005/8/layout/target3"/>
    <dgm:cxn modelId="{02E54B9D-05E7-43E6-89E6-F9A685130502}" type="presOf" srcId="{8F644FF7-BE27-4E5F-B81C-6B52153912F8}" destId="{A87E5B7C-9E0D-4AE8-ACA3-95AECDA6404A}" srcOrd="0" destOrd="0" presId="urn:microsoft.com/office/officeart/2005/8/layout/target3"/>
    <dgm:cxn modelId="{BFF949B6-CE9F-4CAF-ACE0-F9BADEA31683}" type="presOf" srcId="{562970EC-4AAE-41CB-801A-2CB9FDC14DEC}" destId="{8BB0AE82-6011-4BB3-9D50-1A31D2344AFA}" srcOrd="1" destOrd="0" presId="urn:microsoft.com/office/officeart/2005/8/layout/target3"/>
    <dgm:cxn modelId="{A66816AB-DB84-463A-B0CA-F45F9B96007D}" srcId="{8F644FF7-BE27-4E5F-B81C-6B52153912F8}" destId="{562970EC-4AAE-41CB-801A-2CB9FDC14DEC}" srcOrd="0" destOrd="0" parTransId="{832197CD-FDBD-4E61-9EB2-E4CCD1F1F4FA}" sibTransId="{13F93D29-9AA2-4DBC-A67B-4058A8B780FC}"/>
    <dgm:cxn modelId="{E7424A7A-C6EE-4C25-A186-6AF4E6175606}" type="presParOf" srcId="{A87E5B7C-9E0D-4AE8-ACA3-95AECDA6404A}" destId="{EEEE3D23-2323-4B37-8447-181EE0B8C7CF}" srcOrd="0" destOrd="0" presId="urn:microsoft.com/office/officeart/2005/8/layout/target3"/>
    <dgm:cxn modelId="{4A037D67-5E83-4049-91FB-A95C214729B1}" type="presParOf" srcId="{A87E5B7C-9E0D-4AE8-ACA3-95AECDA6404A}" destId="{D0A49DCA-00C4-4F24-8199-EF9F95EB52C9}" srcOrd="1" destOrd="0" presId="urn:microsoft.com/office/officeart/2005/8/layout/target3"/>
    <dgm:cxn modelId="{F1F937C3-B437-496D-9AE0-76B54B554EC9}" type="presParOf" srcId="{A87E5B7C-9E0D-4AE8-ACA3-95AECDA6404A}" destId="{C25926A1-8304-494B-BFDB-F9C0B0607763}" srcOrd="2" destOrd="0" presId="urn:microsoft.com/office/officeart/2005/8/layout/target3"/>
    <dgm:cxn modelId="{A883482D-278E-4B67-83B2-EE8973566951}" type="presParOf" srcId="{A87E5B7C-9E0D-4AE8-ACA3-95AECDA6404A}" destId="{8BB0AE82-6011-4BB3-9D50-1A31D2344AFA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18EDCD-1EB8-40C5-A0F3-9649F4428D0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5F8A95-DBEC-4B11-A147-1890F1BFAC2C}">
      <dgm:prSet custT="1"/>
      <dgm:spPr/>
      <dgm:t>
        <a:bodyPr/>
        <a:lstStyle/>
        <a:p>
          <a:pPr rtl="0"/>
          <a:r>
            <a:rPr lang="en-US" sz="4400" dirty="0" smtClean="0"/>
            <a:t>EARLY</a:t>
          </a:r>
          <a:endParaRPr lang="en-US" sz="4400" dirty="0"/>
        </a:p>
      </dgm:t>
    </dgm:pt>
    <dgm:pt modelId="{8658E14E-3843-47B5-A217-1DF7CCC693D8}" type="parTrans" cxnId="{CDB9F676-0190-4D08-B4CD-9E247A41FD50}">
      <dgm:prSet/>
      <dgm:spPr/>
      <dgm:t>
        <a:bodyPr/>
        <a:lstStyle/>
        <a:p>
          <a:endParaRPr lang="en-US"/>
        </a:p>
      </dgm:t>
    </dgm:pt>
    <dgm:pt modelId="{C3641300-3A1A-4EBA-8208-97A774E0449A}" type="sibTrans" cxnId="{CDB9F676-0190-4D08-B4CD-9E247A41FD50}">
      <dgm:prSet/>
      <dgm:spPr/>
      <dgm:t>
        <a:bodyPr/>
        <a:lstStyle/>
        <a:p>
          <a:endParaRPr lang="en-US"/>
        </a:p>
      </dgm:t>
    </dgm:pt>
    <dgm:pt modelId="{3EA898DD-A260-4E24-A0EB-586C7CDA4DA4}">
      <dgm:prSet/>
      <dgm:spPr/>
      <dgm:t>
        <a:bodyPr/>
        <a:lstStyle/>
        <a:p>
          <a:pPr rtl="0"/>
          <a:r>
            <a:rPr lang="en-US" dirty="0" smtClean="0"/>
            <a:t>Dermal</a:t>
          </a:r>
          <a:endParaRPr lang="en-US" dirty="0"/>
        </a:p>
      </dgm:t>
    </dgm:pt>
    <dgm:pt modelId="{831CDD2B-B52F-437D-80F5-7CC27D642C85}" type="parTrans" cxnId="{76FD97D1-B0E0-44FC-BBD7-72AE965ACBA8}">
      <dgm:prSet/>
      <dgm:spPr/>
      <dgm:t>
        <a:bodyPr/>
        <a:lstStyle/>
        <a:p>
          <a:endParaRPr lang="en-US"/>
        </a:p>
      </dgm:t>
    </dgm:pt>
    <dgm:pt modelId="{F39AB868-66D9-4A17-89FA-9BCD5A2AEE91}" type="sibTrans" cxnId="{76FD97D1-B0E0-44FC-BBD7-72AE965ACBA8}">
      <dgm:prSet/>
      <dgm:spPr/>
      <dgm:t>
        <a:bodyPr/>
        <a:lstStyle/>
        <a:p>
          <a:endParaRPr lang="en-US"/>
        </a:p>
      </dgm:t>
    </dgm:pt>
    <dgm:pt modelId="{DF20D0B7-BAF5-43CB-BB55-E28E39AB0D14}">
      <dgm:prSet/>
      <dgm:spPr/>
      <dgm:t>
        <a:bodyPr/>
        <a:lstStyle/>
        <a:p>
          <a:pPr rtl="0"/>
          <a:r>
            <a:rPr lang="en-US" dirty="0" smtClean="0"/>
            <a:t>Perivascular</a:t>
          </a:r>
          <a:endParaRPr lang="en-US" dirty="0"/>
        </a:p>
      </dgm:t>
    </dgm:pt>
    <dgm:pt modelId="{1827B487-E013-41F9-A962-0B0EE418323A}" type="parTrans" cxnId="{7419AB5B-5033-4FDF-AD32-09D3FB762664}">
      <dgm:prSet/>
      <dgm:spPr/>
      <dgm:t>
        <a:bodyPr/>
        <a:lstStyle/>
        <a:p>
          <a:endParaRPr lang="en-US"/>
        </a:p>
      </dgm:t>
    </dgm:pt>
    <dgm:pt modelId="{C9821B21-562E-4428-B5AF-F7AA668C74B4}" type="sibTrans" cxnId="{7419AB5B-5033-4FDF-AD32-09D3FB762664}">
      <dgm:prSet/>
      <dgm:spPr/>
      <dgm:t>
        <a:bodyPr/>
        <a:lstStyle/>
        <a:p>
          <a:endParaRPr lang="en-US"/>
        </a:p>
      </dgm:t>
    </dgm:pt>
    <dgm:pt modelId="{8D43A3E4-77E5-40AA-8DC7-47F1CC950AE3}">
      <dgm:prSet/>
      <dgm:spPr/>
      <dgm:t>
        <a:bodyPr/>
        <a:lstStyle/>
        <a:p>
          <a:pPr rtl="0"/>
          <a:r>
            <a:rPr lang="en-US" dirty="0" smtClean="0"/>
            <a:t>Mononuclear cell infiltration </a:t>
          </a:r>
          <a:endParaRPr lang="en-US" dirty="0"/>
        </a:p>
      </dgm:t>
    </dgm:pt>
    <dgm:pt modelId="{84D2AD7D-8840-48DF-8025-020EEF1EF9E6}" type="parTrans" cxnId="{0823BBDD-AF7F-436E-A62B-BA92F597FEF9}">
      <dgm:prSet/>
      <dgm:spPr/>
      <dgm:t>
        <a:bodyPr/>
        <a:lstStyle/>
        <a:p>
          <a:endParaRPr lang="en-US"/>
        </a:p>
      </dgm:t>
    </dgm:pt>
    <dgm:pt modelId="{B4F87CD0-BA71-4231-A295-682492BFF9A9}" type="sibTrans" cxnId="{0823BBDD-AF7F-436E-A62B-BA92F597FEF9}">
      <dgm:prSet/>
      <dgm:spPr/>
      <dgm:t>
        <a:bodyPr/>
        <a:lstStyle/>
        <a:p>
          <a:endParaRPr lang="en-US"/>
        </a:p>
      </dgm:t>
    </dgm:pt>
    <dgm:pt modelId="{A4918034-9BC1-42B0-AED0-09331B9A250B}" type="pres">
      <dgm:prSet presAssocID="{B518EDCD-1EB8-40C5-A0F3-9649F4428D0E}" presName="Name0" presStyleCnt="0">
        <dgm:presLayoutVars>
          <dgm:dir/>
          <dgm:animLvl val="lvl"/>
          <dgm:resizeHandles val="exact"/>
        </dgm:presLayoutVars>
      </dgm:prSet>
      <dgm:spPr/>
    </dgm:pt>
    <dgm:pt modelId="{BA75F9C6-DB41-40DF-92A8-E47BB5977DCD}" type="pres">
      <dgm:prSet presAssocID="{5A5F8A95-DBEC-4B11-A147-1890F1BFAC2C}" presName="composite" presStyleCnt="0"/>
      <dgm:spPr/>
    </dgm:pt>
    <dgm:pt modelId="{32B0B316-9D15-408A-8D94-53C92AC55E40}" type="pres">
      <dgm:prSet presAssocID="{5A5F8A95-DBEC-4B11-A147-1890F1BFAC2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3EAD9-39F9-48C8-944D-4008F171AD52}" type="pres">
      <dgm:prSet presAssocID="{5A5F8A95-DBEC-4B11-A147-1890F1BFAC2C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0823BBDD-AF7F-436E-A62B-BA92F597FEF9}" srcId="{5A5F8A95-DBEC-4B11-A147-1890F1BFAC2C}" destId="{8D43A3E4-77E5-40AA-8DC7-47F1CC950AE3}" srcOrd="2" destOrd="0" parTransId="{84D2AD7D-8840-48DF-8025-020EEF1EF9E6}" sibTransId="{B4F87CD0-BA71-4231-A295-682492BFF9A9}"/>
    <dgm:cxn modelId="{7419AB5B-5033-4FDF-AD32-09D3FB762664}" srcId="{5A5F8A95-DBEC-4B11-A147-1890F1BFAC2C}" destId="{DF20D0B7-BAF5-43CB-BB55-E28E39AB0D14}" srcOrd="1" destOrd="0" parTransId="{1827B487-E013-41F9-A962-0B0EE418323A}" sibTransId="{C9821B21-562E-4428-B5AF-F7AA668C74B4}"/>
    <dgm:cxn modelId="{C434AF2A-C3E6-4250-BB98-DECFDDA401C9}" type="presOf" srcId="{8D43A3E4-77E5-40AA-8DC7-47F1CC950AE3}" destId="{9C83EAD9-39F9-48C8-944D-4008F171AD52}" srcOrd="0" destOrd="2" presId="urn:microsoft.com/office/officeart/2005/8/layout/hList1"/>
    <dgm:cxn modelId="{DAB2A640-D9EE-4E27-9078-3B3E78C1953F}" type="presOf" srcId="{B518EDCD-1EB8-40C5-A0F3-9649F4428D0E}" destId="{A4918034-9BC1-42B0-AED0-09331B9A250B}" srcOrd="0" destOrd="0" presId="urn:microsoft.com/office/officeart/2005/8/layout/hList1"/>
    <dgm:cxn modelId="{EC73EB5A-08BC-457F-BAE8-A1CF07FD66CF}" type="presOf" srcId="{DF20D0B7-BAF5-43CB-BB55-E28E39AB0D14}" destId="{9C83EAD9-39F9-48C8-944D-4008F171AD52}" srcOrd="0" destOrd="1" presId="urn:microsoft.com/office/officeart/2005/8/layout/hList1"/>
    <dgm:cxn modelId="{BB9F47A6-38D5-426A-A365-42B99B9C3982}" type="presOf" srcId="{5A5F8A95-DBEC-4B11-A147-1890F1BFAC2C}" destId="{32B0B316-9D15-408A-8D94-53C92AC55E40}" srcOrd="0" destOrd="0" presId="urn:microsoft.com/office/officeart/2005/8/layout/hList1"/>
    <dgm:cxn modelId="{CDB9F676-0190-4D08-B4CD-9E247A41FD50}" srcId="{B518EDCD-1EB8-40C5-A0F3-9649F4428D0E}" destId="{5A5F8A95-DBEC-4B11-A147-1890F1BFAC2C}" srcOrd="0" destOrd="0" parTransId="{8658E14E-3843-47B5-A217-1DF7CCC693D8}" sibTransId="{C3641300-3A1A-4EBA-8208-97A774E0449A}"/>
    <dgm:cxn modelId="{AA9DD25C-ED63-405D-8A4D-2D8F76B812D6}" type="presOf" srcId="{3EA898DD-A260-4E24-A0EB-586C7CDA4DA4}" destId="{9C83EAD9-39F9-48C8-944D-4008F171AD52}" srcOrd="0" destOrd="0" presId="urn:microsoft.com/office/officeart/2005/8/layout/hList1"/>
    <dgm:cxn modelId="{76FD97D1-B0E0-44FC-BBD7-72AE965ACBA8}" srcId="{5A5F8A95-DBEC-4B11-A147-1890F1BFAC2C}" destId="{3EA898DD-A260-4E24-A0EB-586C7CDA4DA4}" srcOrd="0" destOrd="0" parTransId="{831CDD2B-B52F-437D-80F5-7CC27D642C85}" sibTransId="{F39AB868-66D9-4A17-89FA-9BCD5A2AEE91}"/>
    <dgm:cxn modelId="{61252620-05D9-4FF1-BC75-B88057B463DA}" type="presParOf" srcId="{A4918034-9BC1-42B0-AED0-09331B9A250B}" destId="{BA75F9C6-DB41-40DF-92A8-E47BB5977DCD}" srcOrd="0" destOrd="0" presId="urn:microsoft.com/office/officeart/2005/8/layout/hList1"/>
    <dgm:cxn modelId="{899B8AA3-7640-4FAD-BD26-83B99CEB6DFF}" type="presParOf" srcId="{BA75F9C6-DB41-40DF-92A8-E47BB5977DCD}" destId="{32B0B316-9D15-408A-8D94-53C92AC55E40}" srcOrd="0" destOrd="0" presId="urn:microsoft.com/office/officeart/2005/8/layout/hList1"/>
    <dgm:cxn modelId="{A51ECA72-6101-4A94-94E4-EDDD75898889}" type="presParOf" srcId="{BA75F9C6-DB41-40DF-92A8-E47BB5977DCD}" destId="{9C83EAD9-39F9-48C8-944D-4008F171AD5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DC631C-459E-44B6-87A7-C70DE7A2159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2AA728-E47B-431E-9888-311A53DBD09B}">
      <dgm:prSet custT="1"/>
      <dgm:spPr/>
      <dgm:t>
        <a:bodyPr/>
        <a:lstStyle/>
        <a:p>
          <a:pPr rtl="0"/>
          <a:r>
            <a:rPr lang="en-US" sz="4100" dirty="0" smtClean="0"/>
            <a:t>Epidermal ulceration </a:t>
          </a:r>
          <a:endParaRPr lang="en-US" sz="4100" dirty="0"/>
        </a:p>
      </dgm:t>
    </dgm:pt>
    <dgm:pt modelId="{EB3D068F-3F1C-478F-8F92-0AE2EC945120}" type="parTrans" cxnId="{F7A2D9D6-8077-4065-BE1F-7CB93230A75B}">
      <dgm:prSet/>
      <dgm:spPr/>
      <dgm:t>
        <a:bodyPr/>
        <a:lstStyle/>
        <a:p>
          <a:endParaRPr lang="en-US"/>
        </a:p>
      </dgm:t>
    </dgm:pt>
    <dgm:pt modelId="{D4DCE678-9917-4708-9AF0-9AA81709F8C6}" type="sibTrans" cxnId="{F7A2D9D6-8077-4065-BE1F-7CB93230A75B}">
      <dgm:prSet/>
      <dgm:spPr/>
      <dgm:t>
        <a:bodyPr/>
        <a:lstStyle/>
        <a:p>
          <a:endParaRPr lang="en-US"/>
        </a:p>
      </dgm:t>
    </dgm:pt>
    <dgm:pt modelId="{226B0879-2DF3-4964-888C-582AF636DF04}">
      <dgm:prSet custT="1"/>
      <dgm:spPr/>
      <dgm:t>
        <a:bodyPr/>
        <a:lstStyle/>
        <a:p>
          <a:pPr rtl="0"/>
          <a:r>
            <a:rPr lang="en-US" sz="4100" dirty="0" err="1" smtClean="0"/>
            <a:t>Acanthosis</a:t>
          </a:r>
          <a:r>
            <a:rPr lang="en-US" sz="4100" dirty="0" smtClean="0"/>
            <a:t> </a:t>
          </a:r>
          <a:endParaRPr lang="en-US" sz="4100" dirty="0"/>
        </a:p>
      </dgm:t>
    </dgm:pt>
    <dgm:pt modelId="{A87B2E1D-4CE0-4157-A8D6-049EC349CC74}" type="parTrans" cxnId="{BBF2CC29-8FAA-4A78-BC4D-024D60D96925}">
      <dgm:prSet/>
      <dgm:spPr/>
      <dgm:t>
        <a:bodyPr/>
        <a:lstStyle/>
        <a:p>
          <a:endParaRPr lang="en-US"/>
        </a:p>
      </dgm:t>
    </dgm:pt>
    <dgm:pt modelId="{776A4300-FF20-4CD4-A927-C776F06BE17E}" type="sibTrans" cxnId="{BBF2CC29-8FAA-4A78-BC4D-024D60D96925}">
      <dgm:prSet/>
      <dgm:spPr/>
      <dgm:t>
        <a:bodyPr/>
        <a:lstStyle/>
        <a:p>
          <a:endParaRPr lang="en-US"/>
        </a:p>
      </dgm:t>
    </dgm:pt>
    <dgm:pt modelId="{88386EBD-5DA2-48F1-AB26-ACB3803A97F7}">
      <dgm:prSet custT="1"/>
      <dgm:spPr/>
      <dgm:t>
        <a:bodyPr/>
        <a:lstStyle/>
        <a:p>
          <a:pPr rtl="0"/>
          <a:r>
            <a:rPr lang="en-US" sz="4400" dirty="0" smtClean="0"/>
            <a:t>LATE</a:t>
          </a:r>
          <a:endParaRPr lang="en-US" sz="4400" dirty="0"/>
        </a:p>
      </dgm:t>
    </dgm:pt>
    <dgm:pt modelId="{F288A412-2758-478A-94D8-659C15852BCE}" type="sibTrans" cxnId="{BB6E7A4E-982E-4371-B9C5-FC9606F44034}">
      <dgm:prSet/>
      <dgm:spPr/>
      <dgm:t>
        <a:bodyPr/>
        <a:lstStyle/>
        <a:p>
          <a:endParaRPr lang="en-US"/>
        </a:p>
      </dgm:t>
    </dgm:pt>
    <dgm:pt modelId="{D15E5DF6-1D82-42AE-96ED-4FCEF1A0AFC1}" type="parTrans" cxnId="{BB6E7A4E-982E-4371-B9C5-FC9606F44034}">
      <dgm:prSet/>
      <dgm:spPr/>
      <dgm:t>
        <a:bodyPr/>
        <a:lstStyle/>
        <a:p>
          <a:endParaRPr lang="en-US"/>
        </a:p>
      </dgm:t>
    </dgm:pt>
    <dgm:pt modelId="{E9DD5298-1BBB-43B0-92CD-B5638227146E}" type="pres">
      <dgm:prSet presAssocID="{F3DC631C-459E-44B6-87A7-C70DE7A21595}" presName="Name0" presStyleCnt="0">
        <dgm:presLayoutVars>
          <dgm:dir/>
          <dgm:animLvl val="lvl"/>
          <dgm:resizeHandles val="exact"/>
        </dgm:presLayoutVars>
      </dgm:prSet>
      <dgm:spPr/>
    </dgm:pt>
    <dgm:pt modelId="{CE6577FE-8F4B-4A35-8F8D-32927DD77EC9}" type="pres">
      <dgm:prSet presAssocID="{88386EBD-5DA2-48F1-AB26-ACB3803A97F7}" presName="composite" presStyleCnt="0"/>
      <dgm:spPr/>
    </dgm:pt>
    <dgm:pt modelId="{2A6C281D-8EC3-44F8-AB81-DDB4A168D7E7}" type="pres">
      <dgm:prSet presAssocID="{88386EBD-5DA2-48F1-AB26-ACB3803A97F7}" presName="parTx" presStyleLbl="alignNode1" presStyleIdx="0" presStyleCnt="1" custLinFactNeighborY="-7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64C4A-0B62-4917-94FC-E2D9D040D509}" type="pres">
      <dgm:prSet presAssocID="{88386EBD-5DA2-48F1-AB26-ACB3803A97F7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74141AA2-676C-4FE9-960B-09F16ABDB89D}" type="presOf" srcId="{88386EBD-5DA2-48F1-AB26-ACB3803A97F7}" destId="{2A6C281D-8EC3-44F8-AB81-DDB4A168D7E7}" srcOrd="0" destOrd="0" presId="urn:microsoft.com/office/officeart/2005/8/layout/hList1"/>
    <dgm:cxn modelId="{F7A2D9D6-8077-4065-BE1F-7CB93230A75B}" srcId="{88386EBD-5DA2-48F1-AB26-ACB3803A97F7}" destId="{DF2AA728-E47B-431E-9888-311A53DBD09B}" srcOrd="0" destOrd="0" parTransId="{EB3D068F-3F1C-478F-8F92-0AE2EC945120}" sibTransId="{D4DCE678-9917-4708-9AF0-9AA81709F8C6}"/>
    <dgm:cxn modelId="{BB6E7A4E-982E-4371-B9C5-FC9606F44034}" srcId="{F3DC631C-459E-44B6-87A7-C70DE7A21595}" destId="{88386EBD-5DA2-48F1-AB26-ACB3803A97F7}" srcOrd="0" destOrd="0" parTransId="{D15E5DF6-1D82-42AE-96ED-4FCEF1A0AFC1}" sibTransId="{F288A412-2758-478A-94D8-659C15852BCE}"/>
    <dgm:cxn modelId="{CF9D1B07-83AA-4976-A288-2640FB6AEF1D}" type="presOf" srcId="{DF2AA728-E47B-431E-9888-311A53DBD09B}" destId="{7B464C4A-0B62-4917-94FC-E2D9D040D509}" srcOrd="0" destOrd="0" presId="urn:microsoft.com/office/officeart/2005/8/layout/hList1"/>
    <dgm:cxn modelId="{EBA28F9B-3E1D-44D9-A11E-FD0F5B5715A7}" type="presOf" srcId="{F3DC631C-459E-44B6-87A7-C70DE7A21595}" destId="{E9DD5298-1BBB-43B0-92CD-B5638227146E}" srcOrd="0" destOrd="0" presId="urn:microsoft.com/office/officeart/2005/8/layout/hList1"/>
    <dgm:cxn modelId="{BBF2CC29-8FAA-4A78-BC4D-024D60D96925}" srcId="{88386EBD-5DA2-48F1-AB26-ACB3803A97F7}" destId="{226B0879-2DF3-4964-888C-582AF636DF04}" srcOrd="1" destOrd="0" parTransId="{A87B2E1D-4CE0-4157-A8D6-049EC349CC74}" sibTransId="{776A4300-FF20-4CD4-A927-C776F06BE17E}"/>
    <dgm:cxn modelId="{6B973534-F602-42F6-A89D-4578C68EF047}" type="presOf" srcId="{226B0879-2DF3-4964-888C-582AF636DF04}" destId="{7B464C4A-0B62-4917-94FC-E2D9D040D509}" srcOrd="0" destOrd="1" presId="urn:microsoft.com/office/officeart/2005/8/layout/hList1"/>
    <dgm:cxn modelId="{CEACAFCC-8841-4707-B9BA-0509902187CA}" type="presParOf" srcId="{E9DD5298-1BBB-43B0-92CD-B5638227146E}" destId="{CE6577FE-8F4B-4A35-8F8D-32927DD77EC9}" srcOrd="0" destOrd="0" presId="urn:microsoft.com/office/officeart/2005/8/layout/hList1"/>
    <dgm:cxn modelId="{19241897-DC6D-4420-9F5E-D7A6A96FD9A0}" type="presParOf" srcId="{CE6577FE-8F4B-4A35-8F8D-32927DD77EC9}" destId="{2A6C281D-8EC3-44F8-AB81-DDB4A168D7E7}" srcOrd="0" destOrd="0" presId="urn:microsoft.com/office/officeart/2005/8/layout/hList1"/>
    <dgm:cxn modelId="{FC6A0F9A-6915-41DB-A651-4F580814963F}" type="presParOf" srcId="{CE6577FE-8F4B-4A35-8F8D-32927DD77EC9}" destId="{7B464C4A-0B62-4917-94FC-E2D9D040D50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C1DE81-2102-4F2B-9A04-7048DD9C2F1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68F3C5B-6764-4B02-8646-FE91C4D524B1}">
      <dgm:prSet/>
      <dgm:spPr/>
      <dgm:t>
        <a:bodyPr/>
        <a:lstStyle/>
        <a:p>
          <a:pPr rtl="0"/>
          <a:r>
            <a:rPr lang="en-US" smtClean="0"/>
            <a:t>EARLY:</a:t>
          </a:r>
          <a:endParaRPr lang="en-US"/>
        </a:p>
      </dgm:t>
    </dgm:pt>
    <dgm:pt modelId="{8C637099-26EF-40AD-9CCE-E982D25E6C7C}" type="parTrans" cxnId="{43953606-7103-48E4-B540-42801552C89C}">
      <dgm:prSet/>
      <dgm:spPr/>
      <dgm:t>
        <a:bodyPr/>
        <a:lstStyle/>
        <a:p>
          <a:endParaRPr lang="en-US"/>
        </a:p>
      </dgm:t>
    </dgm:pt>
    <dgm:pt modelId="{0B072CC9-2FBB-4436-B726-568E65944ECD}" type="sibTrans" cxnId="{43953606-7103-48E4-B540-42801552C89C}">
      <dgm:prSet/>
      <dgm:spPr/>
      <dgm:t>
        <a:bodyPr/>
        <a:lstStyle/>
        <a:p>
          <a:endParaRPr lang="en-US"/>
        </a:p>
      </dgm:t>
    </dgm:pt>
    <dgm:pt modelId="{6F09BA2B-6F85-4B97-99A0-0FC7F0A428B0}">
      <dgm:prSet/>
      <dgm:spPr/>
      <dgm:t>
        <a:bodyPr/>
        <a:lstStyle/>
        <a:p>
          <a:pPr rtl="0"/>
          <a:r>
            <a:rPr lang="en-US" smtClean="0"/>
            <a:t>Dermal</a:t>
          </a:r>
          <a:endParaRPr lang="en-US"/>
        </a:p>
      </dgm:t>
    </dgm:pt>
    <dgm:pt modelId="{2A488B58-777B-47CF-BA2B-D11840666761}" type="parTrans" cxnId="{A253C511-EDA9-4EB8-B04D-5040C650D540}">
      <dgm:prSet/>
      <dgm:spPr/>
      <dgm:t>
        <a:bodyPr/>
        <a:lstStyle/>
        <a:p>
          <a:endParaRPr lang="en-US"/>
        </a:p>
      </dgm:t>
    </dgm:pt>
    <dgm:pt modelId="{CC0F640C-F093-4082-818E-550265EA9C1E}" type="sibTrans" cxnId="{A253C511-EDA9-4EB8-B04D-5040C650D540}">
      <dgm:prSet/>
      <dgm:spPr/>
      <dgm:t>
        <a:bodyPr/>
        <a:lstStyle/>
        <a:p>
          <a:endParaRPr lang="en-US"/>
        </a:p>
      </dgm:t>
    </dgm:pt>
    <dgm:pt modelId="{6CDC9860-0BF9-4F84-B599-DAAD7367447F}">
      <dgm:prSet/>
      <dgm:spPr/>
      <dgm:t>
        <a:bodyPr/>
        <a:lstStyle/>
        <a:p>
          <a:pPr rtl="0"/>
          <a:r>
            <a:rPr lang="en-US" smtClean="0"/>
            <a:t>Perivascular </a:t>
          </a:r>
          <a:endParaRPr lang="en-US"/>
        </a:p>
      </dgm:t>
    </dgm:pt>
    <dgm:pt modelId="{1883B3DA-6D5B-4E61-89EE-7531606E271A}" type="parTrans" cxnId="{BEE027EE-94D2-471D-9DC2-74A531E9CCD6}">
      <dgm:prSet/>
      <dgm:spPr/>
      <dgm:t>
        <a:bodyPr/>
        <a:lstStyle/>
        <a:p>
          <a:endParaRPr lang="en-US"/>
        </a:p>
      </dgm:t>
    </dgm:pt>
    <dgm:pt modelId="{6B9CE1B5-74CD-4784-B6BE-559B5745DC94}" type="sibTrans" cxnId="{BEE027EE-94D2-471D-9DC2-74A531E9CCD6}">
      <dgm:prSet/>
      <dgm:spPr/>
      <dgm:t>
        <a:bodyPr/>
        <a:lstStyle/>
        <a:p>
          <a:endParaRPr lang="en-US"/>
        </a:p>
      </dgm:t>
    </dgm:pt>
    <dgm:pt modelId="{EE7FB576-2604-4718-8B62-912C5AAD36D1}">
      <dgm:prSet/>
      <dgm:spPr/>
      <dgm:t>
        <a:bodyPr/>
        <a:lstStyle/>
        <a:p>
          <a:pPr rtl="0"/>
          <a:r>
            <a:rPr lang="en-US" smtClean="0"/>
            <a:t>Mononuclear cell infiltration.</a:t>
          </a:r>
          <a:endParaRPr lang="en-US"/>
        </a:p>
      </dgm:t>
    </dgm:pt>
    <dgm:pt modelId="{355E4AAE-95C0-4471-936D-A11D6E7B73FF}" type="parTrans" cxnId="{E9EE5175-2B16-434D-B879-B4B892ABD9FC}">
      <dgm:prSet/>
      <dgm:spPr/>
      <dgm:t>
        <a:bodyPr/>
        <a:lstStyle/>
        <a:p>
          <a:endParaRPr lang="en-US"/>
        </a:p>
      </dgm:t>
    </dgm:pt>
    <dgm:pt modelId="{0F6B6E9B-3D72-4939-8FE1-A76D8061CCB3}" type="sibTrans" cxnId="{E9EE5175-2B16-434D-B879-B4B892ABD9FC}">
      <dgm:prSet/>
      <dgm:spPr/>
      <dgm:t>
        <a:bodyPr/>
        <a:lstStyle/>
        <a:p>
          <a:endParaRPr lang="en-US"/>
        </a:p>
      </dgm:t>
    </dgm:pt>
    <dgm:pt modelId="{28E4D47A-38C3-4BF5-9971-439F4737918D}" type="pres">
      <dgm:prSet presAssocID="{A3C1DE81-2102-4F2B-9A04-7048DD9C2F18}" presName="Name0" presStyleCnt="0">
        <dgm:presLayoutVars>
          <dgm:dir/>
          <dgm:animLvl val="lvl"/>
          <dgm:resizeHandles val="exact"/>
        </dgm:presLayoutVars>
      </dgm:prSet>
      <dgm:spPr/>
    </dgm:pt>
    <dgm:pt modelId="{4630BF24-3623-4D98-AF6F-B64758AFB28C}" type="pres">
      <dgm:prSet presAssocID="{E68F3C5B-6764-4B02-8646-FE91C4D524B1}" presName="composite" presStyleCnt="0"/>
      <dgm:spPr/>
    </dgm:pt>
    <dgm:pt modelId="{0F69EA53-9095-47A9-8203-EF0EE73B54FA}" type="pres">
      <dgm:prSet presAssocID="{E68F3C5B-6764-4B02-8646-FE91C4D524B1}" presName="parTx" presStyleLbl="alignNode1" presStyleIdx="0" presStyleCnt="1" custLinFactNeighborY="-14748">
        <dgm:presLayoutVars>
          <dgm:chMax val="0"/>
          <dgm:chPref val="0"/>
          <dgm:bulletEnabled val="1"/>
        </dgm:presLayoutVars>
      </dgm:prSet>
      <dgm:spPr/>
    </dgm:pt>
    <dgm:pt modelId="{14EE3C03-D850-4421-93FC-803F3D7783FA}" type="pres">
      <dgm:prSet presAssocID="{E68F3C5B-6764-4B02-8646-FE91C4D524B1}" presName="desTx" presStyleLbl="alignAccFollowNode1" presStyleIdx="0" presStyleCnt="1" custLinFactNeighborY="-5046">
        <dgm:presLayoutVars>
          <dgm:bulletEnabled val="1"/>
        </dgm:presLayoutVars>
      </dgm:prSet>
      <dgm:spPr/>
    </dgm:pt>
  </dgm:ptLst>
  <dgm:cxnLst>
    <dgm:cxn modelId="{E9EE5175-2B16-434D-B879-B4B892ABD9FC}" srcId="{E68F3C5B-6764-4B02-8646-FE91C4D524B1}" destId="{EE7FB576-2604-4718-8B62-912C5AAD36D1}" srcOrd="2" destOrd="0" parTransId="{355E4AAE-95C0-4471-936D-A11D6E7B73FF}" sibTransId="{0F6B6E9B-3D72-4939-8FE1-A76D8061CCB3}"/>
    <dgm:cxn modelId="{BEE027EE-94D2-471D-9DC2-74A531E9CCD6}" srcId="{E68F3C5B-6764-4B02-8646-FE91C4D524B1}" destId="{6CDC9860-0BF9-4F84-B599-DAAD7367447F}" srcOrd="1" destOrd="0" parTransId="{1883B3DA-6D5B-4E61-89EE-7531606E271A}" sibTransId="{6B9CE1B5-74CD-4784-B6BE-559B5745DC94}"/>
    <dgm:cxn modelId="{F144530F-2F2A-46CD-8DFB-A277655E9008}" type="presOf" srcId="{6CDC9860-0BF9-4F84-B599-DAAD7367447F}" destId="{14EE3C03-D850-4421-93FC-803F3D7783FA}" srcOrd="0" destOrd="1" presId="urn:microsoft.com/office/officeart/2005/8/layout/hList1"/>
    <dgm:cxn modelId="{5C445025-C1F8-4BE3-A2A0-F3BCEB4FE520}" type="presOf" srcId="{E68F3C5B-6764-4B02-8646-FE91C4D524B1}" destId="{0F69EA53-9095-47A9-8203-EF0EE73B54FA}" srcOrd="0" destOrd="0" presId="urn:microsoft.com/office/officeart/2005/8/layout/hList1"/>
    <dgm:cxn modelId="{A386ACA7-824D-4248-A4EF-4B5C2041D893}" type="presOf" srcId="{EE7FB576-2604-4718-8B62-912C5AAD36D1}" destId="{14EE3C03-D850-4421-93FC-803F3D7783FA}" srcOrd="0" destOrd="2" presId="urn:microsoft.com/office/officeart/2005/8/layout/hList1"/>
    <dgm:cxn modelId="{E7F39299-43A0-4D8A-B955-AA1A21F77783}" type="presOf" srcId="{A3C1DE81-2102-4F2B-9A04-7048DD9C2F18}" destId="{28E4D47A-38C3-4BF5-9971-439F4737918D}" srcOrd="0" destOrd="0" presId="urn:microsoft.com/office/officeart/2005/8/layout/hList1"/>
    <dgm:cxn modelId="{43953606-7103-48E4-B540-42801552C89C}" srcId="{A3C1DE81-2102-4F2B-9A04-7048DD9C2F18}" destId="{E68F3C5B-6764-4B02-8646-FE91C4D524B1}" srcOrd="0" destOrd="0" parTransId="{8C637099-26EF-40AD-9CCE-E982D25E6C7C}" sibTransId="{0B072CC9-2FBB-4436-B726-568E65944ECD}"/>
    <dgm:cxn modelId="{873DDA5F-5E1C-4170-879B-A3426D61A6C4}" type="presOf" srcId="{6F09BA2B-6F85-4B97-99A0-0FC7F0A428B0}" destId="{14EE3C03-D850-4421-93FC-803F3D7783FA}" srcOrd="0" destOrd="0" presId="urn:microsoft.com/office/officeart/2005/8/layout/hList1"/>
    <dgm:cxn modelId="{A253C511-EDA9-4EB8-B04D-5040C650D540}" srcId="{E68F3C5B-6764-4B02-8646-FE91C4D524B1}" destId="{6F09BA2B-6F85-4B97-99A0-0FC7F0A428B0}" srcOrd="0" destOrd="0" parTransId="{2A488B58-777B-47CF-BA2B-D11840666761}" sibTransId="{CC0F640C-F093-4082-818E-550265EA9C1E}"/>
    <dgm:cxn modelId="{F69E18E7-2A3E-4712-93C6-B7FD5D9C1E4F}" type="presParOf" srcId="{28E4D47A-38C3-4BF5-9971-439F4737918D}" destId="{4630BF24-3623-4D98-AF6F-B64758AFB28C}" srcOrd="0" destOrd="0" presId="urn:microsoft.com/office/officeart/2005/8/layout/hList1"/>
    <dgm:cxn modelId="{331EB56A-610B-45AF-AB22-A0F8614620DB}" type="presParOf" srcId="{4630BF24-3623-4D98-AF6F-B64758AFB28C}" destId="{0F69EA53-9095-47A9-8203-EF0EE73B54FA}" srcOrd="0" destOrd="0" presId="urn:microsoft.com/office/officeart/2005/8/layout/hList1"/>
    <dgm:cxn modelId="{099ACAB2-3BCF-46A8-BC24-0190C5C4DEEA}" type="presParOf" srcId="{4630BF24-3623-4D98-AF6F-B64758AFB28C}" destId="{14EE3C03-D850-4421-93FC-803F3D7783F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B4AC93-09D3-424A-A63E-509A42D515E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C568E58-7A11-4523-A36C-B3E5B4A736CF}">
      <dgm:prSet/>
      <dgm:spPr/>
      <dgm:t>
        <a:bodyPr/>
        <a:lstStyle/>
        <a:p>
          <a:pPr rtl="0"/>
          <a:r>
            <a:rPr lang="en-US" smtClean="0"/>
            <a:t>LATE:</a:t>
          </a:r>
          <a:endParaRPr lang="en-US"/>
        </a:p>
      </dgm:t>
    </dgm:pt>
    <dgm:pt modelId="{404F8306-88EB-4C46-8711-1C4597F22E46}" type="parTrans" cxnId="{F26026C5-2D7B-4E07-AFE1-D75E21B2B84D}">
      <dgm:prSet/>
      <dgm:spPr/>
      <dgm:t>
        <a:bodyPr/>
        <a:lstStyle/>
        <a:p>
          <a:endParaRPr lang="en-US"/>
        </a:p>
      </dgm:t>
    </dgm:pt>
    <dgm:pt modelId="{963D2B8E-6939-452C-A9E4-091BA2543431}" type="sibTrans" cxnId="{F26026C5-2D7B-4E07-AFE1-D75E21B2B84D}">
      <dgm:prSet/>
      <dgm:spPr/>
      <dgm:t>
        <a:bodyPr/>
        <a:lstStyle/>
        <a:p>
          <a:endParaRPr lang="en-US"/>
        </a:p>
      </dgm:t>
    </dgm:pt>
    <dgm:pt modelId="{3DE0E93F-9373-4DBD-A2B8-A415BEB6D429}">
      <dgm:prSet/>
      <dgm:spPr/>
      <dgm:t>
        <a:bodyPr/>
        <a:lstStyle/>
        <a:p>
          <a:pPr rtl="0"/>
          <a:r>
            <a:rPr lang="en-US" smtClean="0"/>
            <a:t>Epidermal ulceration</a:t>
          </a:r>
          <a:endParaRPr lang="en-US"/>
        </a:p>
      </dgm:t>
    </dgm:pt>
    <dgm:pt modelId="{270DFD52-6BE4-421A-9B04-193175201118}" type="parTrans" cxnId="{1C334B13-72E8-49C7-A466-3853090F2CF6}">
      <dgm:prSet/>
      <dgm:spPr/>
      <dgm:t>
        <a:bodyPr/>
        <a:lstStyle/>
        <a:p>
          <a:endParaRPr lang="en-US"/>
        </a:p>
      </dgm:t>
    </dgm:pt>
    <dgm:pt modelId="{131A5B0D-34FC-449E-B7F5-DE443C4F11FF}" type="sibTrans" cxnId="{1C334B13-72E8-49C7-A466-3853090F2CF6}">
      <dgm:prSet/>
      <dgm:spPr/>
      <dgm:t>
        <a:bodyPr/>
        <a:lstStyle/>
        <a:p>
          <a:endParaRPr lang="en-US"/>
        </a:p>
      </dgm:t>
    </dgm:pt>
    <dgm:pt modelId="{FD64B68C-5CF8-4EC0-A319-3B93B2EB492F}">
      <dgm:prSet/>
      <dgm:spPr/>
      <dgm:t>
        <a:bodyPr/>
        <a:lstStyle/>
        <a:p>
          <a:pPr rtl="0"/>
          <a:r>
            <a:rPr lang="en-US" smtClean="0"/>
            <a:t>Acanthosis</a:t>
          </a:r>
          <a:endParaRPr lang="en-US"/>
        </a:p>
      </dgm:t>
    </dgm:pt>
    <dgm:pt modelId="{25D5BAAC-3D8F-4386-B967-4BD4B4DF3F5A}" type="parTrans" cxnId="{D0085FE7-4825-4250-AA74-B57239620550}">
      <dgm:prSet/>
      <dgm:spPr/>
      <dgm:t>
        <a:bodyPr/>
        <a:lstStyle/>
        <a:p>
          <a:endParaRPr lang="en-US"/>
        </a:p>
      </dgm:t>
    </dgm:pt>
    <dgm:pt modelId="{6A859FAC-C0CD-4122-8EF8-2C465021D80A}" type="sibTrans" cxnId="{D0085FE7-4825-4250-AA74-B57239620550}">
      <dgm:prSet/>
      <dgm:spPr/>
      <dgm:t>
        <a:bodyPr/>
        <a:lstStyle/>
        <a:p>
          <a:endParaRPr lang="en-US"/>
        </a:p>
      </dgm:t>
    </dgm:pt>
    <dgm:pt modelId="{3813299E-3561-42FE-9A44-95E42F0A6528}">
      <dgm:prSet/>
      <dgm:spPr/>
      <dgm:t>
        <a:bodyPr/>
        <a:lstStyle/>
        <a:p>
          <a:pPr rtl="0"/>
          <a:r>
            <a:rPr lang="en-US" smtClean="0"/>
            <a:t>Fibrosis.</a:t>
          </a:r>
          <a:endParaRPr lang="en-US"/>
        </a:p>
      </dgm:t>
    </dgm:pt>
    <dgm:pt modelId="{7E8A8BE3-81D5-485F-B5F6-6F73F6E3A0AE}" type="parTrans" cxnId="{B150BA4E-2861-46A8-ACD7-6DBA18B9516A}">
      <dgm:prSet/>
      <dgm:spPr/>
      <dgm:t>
        <a:bodyPr/>
        <a:lstStyle/>
        <a:p>
          <a:endParaRPr lang="en-US"/>
        </a:p>
      </dgm:t>
    </dgm:pt>
    <dgm:pt modelId="{55E40E5B-79A0-4204-88ED-F99B6E6ADE4E}" type="sibTrans" cxnId="{B150BA4E-2861-46A8-ACD7-6DBA18B9516A}">
      <dgm:prSet/>
      <dgm:spPr/>
      <dgm:t>
        <a:bodyPr/>
        <a:lstStyle/>
        <a:p>
          <a:endParaRPr lang="en-US"/>
        </a:p>
      </dgm:t>
    </dgm:pt>
    <dgm:pt modelId="{85FEB05A-536C-48FB-8DA4-D34C4415EAF0}" type="pres">
      <dgm:prSet presAssocID="{3BB4AC93-09D3-424A-A63E-509A42D515EA}" presName="Name0" presStyleCnt="0">
        <dgm:presLayoutVars>
          <dgm:dir/>
          <dgm:animLvl val="lvl"/>
          <dgm:resizeHandles val="exact"/>
        </dgm:presLayoutVars>
      </dgm:prSet>
      <dgm:spPr/>
    </dgm:pt>
    <dgm:pt modelId="{67C6440A-EB2F-432A-A073-0389C5A55FE2}" type="pres">
      <dgm:prSet presAssocID="{7C568E58-7A11-4523-A36C-B3E5B4A736CF}" presName="composite" presStyleCnt="0"/>
      <dgm:spPr/>
    </dgm:pt>
    <dgm:pt modelId="{7F483BB5-068A-47EB-A858-EAD5E41FB021}" type="pres">
      <dgm:prSet presAssocID="{7C568E58-7A11-4523-A36C-B3E5B4A736CF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FBC0511D-52BB-42B9-9BCF-39FA45A8CD06}" type="pres">
      <dgm:prSet presAssocID="{7C568E58-7A11-4523-A36C-B3E5B4A736CF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E33C89A2-0B9C-4622-92D7-9CC26C7E00C2}" type="presOf" srcId="{7C568E58-7A11-4523-A36C-B3E5B4A736CF}" destId="{7F483BB5-068A-47EB-A858-EAD5E41FB021}" srcOrd="0" destOrd="0" presId="urn:microsoft.com/office/officeart/2005/8/layout/hList1"/>
    <dgm:cxn modelId="{9CBF3AF5-0DE3-4F1D-96C9-2C4244B3EB8C}" type="presOf" srcId="{3BB4AC93-09D3-424A-A63E-509A42D515EA}" destId="{85FEB05A-536C-48FB-8DA4-D34C4415EAF0}" srcOrd="0" destOrd="0" presId="urn:microsoft.com/office/officeart/2005/8/layout/hList1"/>
    <dgm:cxn modelId="{1C334B13-72E8-49C7-A466-3853090F2CF6}" srcId="{7C568E58-7A11-4523-A36C-B3E5B4A736CF}" destId="{3DE0E93F-9373-4DBD-A2B8-A415BEB6D429}" srcOrd="0" destOrd="0" parTransId="{270DFD52-6BE4-421A-9B04-193175201118}" sibTransId="{131A5B0D-34FC-449E-B7F5-DE443C4F11FF}"/>
    <dgm:cxn modelId="{D0085FE7-4825-4250-AA74-B57239620550}" srcId="{7C568E58-7A11-4523-A36C-B3E5B4A736CF}" destId="{FD64B68C-5CF8-4EC0-A319-3B93B2EB492F}" srcOrd="1" destOrd="0" parTransId="{25D5BAAC-3D8F-4386-B967-4BD4B4DF3F5A}" sibTransId="{6A859FAC-C0CD-4122-8EF8-2C465021D80A}"/>
    <dgm:cxn modelId="{D67E6A4F-16A6-4096-9194-EC38B428F5F7}" type="presOf" srcId="{FD64B68C-5CF8-4EC0-A319-3B93B2EB492F}" destId="{FBC0511D-52BB-42B9-9BCF-39FA45A8CD06}" srcOrd="0" destOrd="1" presId="urn:microsoft.com/office/officeart/2005/8/layout/hList1"/>
    <dgm:cxn modelId="{B150BA4E-2861-46A8-ACD7-6DBA18B9516A}" srcId="{7C568E58-7A11-4523-A36C-B3E5B4A736CF}" destId="{3813299E-3561-42FE-9A44-95E42F0A6528}" srcOrd="2" destOrd="0" parTransId="{7E8A8BE3-81D5-485F-B5F6-6F73F6E3A0AE}" sibTransId="{55E40E5B-79A0-4204-88ED-F99B6E6ADE4E}"/>
    <dgm:cxn modelId="{C3D36632-BBB5-4CF7-83D5-1554A88A8D0B}" type="presOf" srcId="{3813299E-3561-42FE-9A44-95E42F0A6528}" destId="{FBC0511D-52BB-42B9-9BCF-39FA45A8CD06}" srcOrd="0" destOrd="2" presId="urn:microsoft.com/office/officeart/2005/8/layout/hList1"/>
    <dgm:cxn modelId="{F26026C5-2D7B-4E07-AFE1-D75E21B2B84D}" srcId="{3BB4AC93-09D3-424A-A63E-509A42D515EA}" destId="{7C568E58-7A11-4523-A36C-B3E5B4A736CF}" srcOrd="0" destOrd="0" parTransId="{404F8306-88EB-4C46-8711-1C4597F22E46}" sibTransId="{963D2B8E-6939-452C-A9E4-091BA2543431}"/>
    <dgm:cxn modelId="{3C8068C6-15C9-47D4-B52B-6B46C77DB27B}" type="presOf" srcId="{3DE0E93F-9373-4DBD-A2B8-A415BEB6D429}" destId="{FBC0511D-52BB-42B9-9BCF-39FA45A8CD06}" srcOrd="0" destOrd="0" presId="urn:microsoft.com/office/officeart/2005/8/layout/hList1"/>
    <dgm:cxn modelId="{8C0C7D22-FBF3-44AC-81BA-9A980BEAB090}" type="presParOf" srcId="{85FEB05A-536C-48FB-8DA4-D34C4415EAF0}" destId="{67C6440A-EB2F-432A-A073-0389C5A55FE2}" srcOrd="0" destOrd="0" presId="urn:microsoft.com/office/officeart/2005/8/layout/hList1"/>
    <dgm:cxn modelId="{A52CE6D0-0D74-4E2A-BEA8-B557635F5295}" type="presParOf" srcId="{67C6440A-EB2F-432A-A073-0389C5A55FE2}" destId="{7F483BB5-068A-47EB-A858-EAD5E41FB021}" srcOrd="0" destOrd="0" presId="urn:microsoft.com/office/officeart/2005/8/layout/hList1"/>
    <dgm:cxn modelId="{56175688-1D52-405C-8A80-6DE5DEE5B80A}" type="presParOf" srcId="{67C6440A-EB2F-432A-A073-0389C5A55FE2}" destId="{FBC0511D-52BB-42B9-9BCF-39FA45A8CD0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B9E1FF9-EDA9-4F08-904C-0FAD32EF800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E11DD8-2AEA-4135-9D36-323035215B05}">
      <dgm:prSet custT="1"/>
      <dgm:spPr/>
      <dgm:t>
        <a:bodyPr/>
        <a:lstStyle/>
        <a:p>
          <a:pPr rtl="0"/>
          <a:r>
            <a:rPr lang="en-US" sz="3600" b="1" dirty="0" smtClean="0"/>
            <a:t>Acute</a:t>
          </a:r>
          <a:r>
            <a:rPr lang="en-US" sz="3600" dirty="0" smtClean="0"/>
            <a:t>:</a:t>
          </a:r>
          <a:endParaRPr lang="en-US" sz="3600" dirty="0"/>
        </a:p>
      </dgm:t>
    </dgm:pt>
    <dgm:pt modelId="{B2B0BDB2-E887-433B-9B32-2B9745DD35B6}" type="parTrans" cxnId="{DBFB1234-BD77-4D8A-9D4B-D31469276BDE}">
      <dgm:prSet/>
      <dgm:spPr/>
      <dgm:t>
        <a:bodyPr/>
        <a:lstStyle/>
        <a:p>
          <a:endParaRPr lang="en-US"/>
        </a:p>
      </dgm:t>
    </dgm:pt>
    <dgm:pt modelId="{B56A2D70-552C-4859-AD92-2F9594AD0366}" type="sibTrans" cxnId="{DBFB1234-BD77-4D8A-9D4B-D31469276BDE}">
      <dgm:prSet/>
      <dgm:spPr/>
      <dgm:t>
        <a:bodyPr/>
        <a:lstStyle/>
        <a:p>
          <a:endParaRPr lang="en-US"/>
        </a:p>
      </dgm:t>
    </dgm:pt>
    <dgm:pt modelId="{769C74D8-36CA-4C47-980D-A6015E16B582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n-US" sz="3200" dirty="0" smtClean="0"/>
            <a:t>Epidermal </a:t>
          </a:r>
          <a:r>
            <a:rPr lang="en-US" sz="3200" dirty="0" err="1" smtClean="0"/>
            <a:t>spongiosis</a:t>
          </a:r>
          <a:endParaRPr lang="en-US" sz="3200" dirty="0"/>
        </a:p>
      </dgm:t>
    </dgm:pt>
    <dgm:pt modelId="{64E0E32A-6717-405D-AD0B-F154F76D62E5}" type="parTrans" cxnId="{26A50395-C026-47AE-9A55-B38BBD68F4D5}">
      <dgm:prSet/>
      <dgm:spPr/>
      <dgm:t>
        <a:bodyPr/>
        <a:lstStyle/>
        <a:p>
          <a:endParaRPr lang="en-US"/>
        </a:p>
      </dgm:t>
    </dgm:pt>
    <dgm:pt modelId="{0F70B68D-F4A4-4DA2-9683-8FEE66F2E580}" type="sibTrans" cxnId="{26A50395-C026-47AE-9A55-B38BBD68F4D5}">
      <dgm:prSet/>
      <dgm:spPr/>
      <dgm:t>
        <a:bodyPr/>
        <a:lstStyle/>
        <a:p>
          <a:endParaRPr lang="en-US"/>
        </a:p>
      </dgm:t>
    </dgm:pt>
    <dgm:pt modelId="{BC62518F-0EBE-477C-A4D1-96124110F69F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n-US" sz="2800" dirty="0" err="1" smtClean="0"/>
            <a:t>Acanthosis</a:t>
          </a:r>
          <a:r>
            <a:rPr lang="en-US" sz="2800" dirty="0" smtClean="0"/>
            <a:t> </a:t>
          </a:r>
          <a:endParaRPr lang="en-US" sz="2800" dirty="0"/>
        </a:p>
      </dgm:t>
    </dgm:pt>
    <dgm:pt modelId="{65CD8623-24AE-4534-A4A0-8CAF399BD2DE}" type="parTrans" cxnId="{A8859193-4FB5-47BE-996B-EEE232C62AC0}">
      <dgm:prSet/>
      <dgm:spPr/>
      <dgm:t>
        <a:bodyPr/>
        <a:lstStyle/>
        <a:p>
          <a:endParaRPr lang="en-US"/>
        </a:p>
      </dgm:t>
    </dgm:pt>
    <dgm:pt modelId="{E9621DF3-322E-4387-BF63-57527F0C8D1D}" type="sibTrans" cxnId="{A8859193-4FB5-47BE-996B-EEE232C62AC0}">
      <dgm:prSet/>
      <dgm:spPr/>
      <dgm:t>
        <a:bodyPr/>
        <a:lstStyle/>
        <a:p>
          <a:endParaRPr lang="en-US"/>
        </a:p>
      </dgm:t>
    </dgm:pt>
    <dgm:pt modelId="{E59BC3DB-2425-4C0A-90DC-C3ECA820C65F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n-US" sz="2800" dirty="0" err="1" smtClean="0"/>
            <a:t>Lymphohistiocytic</a:t>
          </a:r>
          <a:r>
            <a:rPr lang="en-US" sz="2800" dirty="0" smtClean="0"/>
            <a:t>  infiltrate</a:t>
          </a:r>
          <a:endParaRPr lang="en-US" sz="2800" dirty="0"/>
        </a:p>
      </dgm:t>
    </dgm:pt>
    <dgm:pt modelId="{1DAACE0F-C198-4023-B142-F83512F0212A}" type="sibTrans" cxnId="{F6DB7582-EDE8-4B56-B0BC-67736139CACC}">
      <dgm:prSet/>
      <dgm:spPr/>
      <dgm:t>
        <a:bodyPr/>
        <a:lstStyle/>
        <a:p>
          <a:endParaRPr lang="en-US"/>
        </a:p>
      </dgm:t>
    </dgm:pt>
    <dgm:pt modelId="{17CE8334-8520-4757-8742-78195BA8B9F0}" type="parTrans" cxnId="{F6DB7582-EDE8-4B56-B0BC-67736139CACC}">
      <dgm:prSet/>
      <dgm:spPr/>
      <dgm:t>
        <a:bodyPr/>
        <a:lstStyle/>
        <a:p>
          <a:endParaRPr lang="en-US"/>
        </a:p>
      </dgm:t>
    </dgm:pt>
    <dgm:pt modelId="{659E0C79-3B76-4921-AFC2-89AADCF04761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n-US" sz="2800" dirty="0" smtClean="0"/>
            <a:t>Perivascular </a:t>
          </a:r>
          <a:endParaRPr lang="en-US" sz="2800" dirty="0"/>
        </a:p>
      </dgm:t>
    </dgm:pt>
    <dgm:pt modelId="{044CB5D1-EF16-4693-8141-FF80D6A38D10}" type="sibTrans" cxnId="{61E346A8-6ACC-459A-A3AA-E3E752905E70}">
      <dgm:prSet/>
      <dgm:spPr/>
      <dgm:t>
        <a:bodyPr/>
        <a:lstStyle/>
        <a:p>
          <a:endParaRPr lang="en-US"/>
        </a:p>
      </dgm:t>
    </dgm:pt>
    <dgm:pt modelId="{8D30003B-6D44-4250-8C2B-69071B3C4FF1}" type="parTrans" cxnId="{61E346A8-6ACC-459A-A3AA-E3E752905E70}">
      <dgm:prSet/>
      <dgm:spPr/>
      <dgm:t>
        <a:bodyPr/>
        <a:lstStyle/>
        <a:p>
          <a:endParaRPr lang="en-US"/>
        </a:p>
      </dgm:t>
    </dgm:pt>
    <dgm:pt modelId="{15F778BD-8029-4EF2-829F-8DF00FA19671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n-US" sz="2800" dirty="0" smtClean="0"/>
            <a:t>Upper dermal</a:t>
          </a:r>
          <a:endParaRPr lang="en-US" sz="2800" dirty="0"/>
        </a:p>
      </dgm:t>
    </dgm:pt>
    <dgm:pt modelId="{994F29C2-3AF0-449C-8737-843FAF79F2A7}" type="sibTrans" cxnId="{683CC586-656E-471F-8FAC-3FCB84C9922D}">
      <dgm:prSet/>
      <dgm:spPr/>
      <dgm:t>
        <a:bodyPr/>
        <a:lstStyle/>
        <a:p>
          <a:endParaRPr lang="en-US"/>
        </a:p>
      </dgm:t>
    </dgm:pt>
    <dgm:pt modelId="{E791CE2D-6BEB-48F7-B686-6F8E70249AE4}" type="parTrans" cxnId="{683CC586-656E-471F-8FAC-3FCB84C9922D}">
      <dgm:prSet/>
      <dgm:spPr/>
      <dgm:t>
        <a:bodyPr/>
        <a:lstStyle/>
        <a:p>
          <a:endParaRPr lang="en-US"/>
        </a:p>
      </dgm:t>
    </dgm:pt>
    <dgm:pt modelId="{29687E23-0237-4897-9CEF-F7BF53455E26}" type="pres">
      <dgm:prSet presAssocID="{CB9E1FF9-EDA9-4F08-904C-0FAD32EF8005}" presName="Name0" presStyleCnt="0">
        <dgm:presLayoutVars>
          <dgm:dir/>
          <dgm:animLvl val="lvl"/>
          <dgm:resizeHandles val="exact"/>
        </dgm:presLayoutVars>
      </dgm:prSet>
      <dgm:spPr/>
    </dgm:pt>
    <dgm:pt modelId="{03A3FEAB-B47B-4ACC-A33B-F36678A52C4A}" type="pres">
      <dgm:prSet presAssocID="{DDE11DD8-2AEA-4135-9D36-323035215B05}" presName="composite" presStyleCnt="0"/>
      <dgm:spPr/>
    </dgm:pt>
    <dgm:pt modelId="{F83280DD-71C3-4530-A57A-CF10C0C54ED4}" type="pres">
      <dgm:prSet presAssocID="{DDE11DD8-2AEA-4135-9D36-323035215B05}" presName="parTx" presStyleLbl="alignNode1" presStyleIdx="0" presStyleCnt="1" custScaleY="84593" custLinFactNeighborY="-85238">
        <dgm:presLayoutVars>
          <dgm:chMax val="0"/>
          <dgm:chPref val="0"/>
          <dgm:bulletEnabled val="1"/>
        </dgm:presLayoutVars>
      </dgm:prSet>
      <dgm:spPr/>
    </dgm:pt>
    <dgm:pt modelId="{12122478-97C1-4A88-AB3D-CA38A8785DF9}" type="pres">
      <dgm:prSet presAssocID="{DDE11DD8-2AEA-4135-9D36-323035215B05}" presName="desTx" presStyleLbl="alignAccFollowNode1" presStyleIdx="0" presStyleCnt="1" custScaleY="104533" custLinFactNeighborY="1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F5CB2D-6039-42B9-976E-21799573A3F4}" type="presOf" srcId="{E59BC3DB-2425-4C0A-90DC-C3ECA820C65F}" destId="{12122478-97C1-4A88-AB3D-CA38A8785DF9}" srcOrd="0" destOrd="4" presId="urn:microsoft.com/office/officeart/2005/8/layout/hList1"/>
    <dgm:cxn modelId="{61E346A8-6ACC-459A-A3AA-E3E752905E70}" srcId="{769C74D8-36CA-4C47-980D-A6015E16B582}" destId="{659E0C79-3B76-4921-AFC2-89AADCF04761}" srcOrd="2" destOrd="0" parTransId="{8D30003B-6D44-4250-8C2B-69071B3C4FF1}" sibTransId="{044CB5D1-EF16-4693-8141-FF80D6A38D10}"/>
    <dgm:cxn modelId="{75951954-02E9-44E5-A9B7-768411653564}" type="presOf" srcId="{659E0C79-3B76-4921-AFC2-89AADCF04761}" destId="{12122478-97C1-4A88-AB3D-CA38A8785DF9}" srcOrd="0" destOrd="3" presId="urn:microsoft.com/office/officeart/2005/8/layout/hList1"/>
    <dgm:cxn modelId="{683CC586-656E-471F-8FAC-3FCB84C9922D}" srcId="{769C74D8-36CA-4C47-980D-A6015E16B582}" destId="{15F778BD-8029-4EF2-829F-8DF00FA19671}" srcOrd="1" destOrd="0" parTransId="{E791CE2D-6BEB-48F7-B686-6F8E70249AE4}" sibTransId="{994F29C2-3AF0-449C-8737-843FAF79F2A7}"/>
    <dgm:cxn modelId="{019084CC-8851-4E02-B406-B62AE7D54BED}" type="presOf" srcId="{BC62518F-0EBE-477C-A4D1-96124110F69F}" destId="{12122478-97C1-4A88-AB3D-CA38A8785DF9}" srcOrd="0" destOrd="1" presId="urn:microsoft.com/office/officeart/2005/8/layout/hList1"/>
    <dgm:cxn modelId="{E6DB5653-4EB9-447E-B94A-1414128BD0D3}" type="presOf" srcId="{15F778BD-8029-4EF2-829F-8DF00FA19671}" destId="{12122478-97C1-4A88-AB3D-CA38A8785DF9}" srcOrd="0" destOrd="2" presId="urn:microsoft.com/office/officeart/2005/8/layout/hList1"/>
    <dgm:cxn modelId="{24F70172-4166-4069-AF7D-48BFAABD07DE}" type="presOf" srcId="{CB9E1FF9-EDA9-4F08-904C-0FAD32EF8005}" destId="{29687E23-0237-4897-9CEF-F7BF53455E26}" srcOrd="0" destOrd="0" presId="urn:microsoft.com/office/officeart/2005/8/layout/hList1"/>
    <dgm:cxn modelId="{70E29A81-F1EA-4478-8F4A-934E3C7D9D4F}" type="presOf" srcId="{DDE11DD8-2AEA-4135-9D36-323035215B05}" destId="{F83280DD-71C3-4530-A57A-CF10C0C54ED4}" srcOrd="0" destOrd="0" presId="urn:microsoft.com/office/officeart/2005/8/layout/hList1"/>
    <dgm:cxn modelId="{DBFB1234-BD77-4D8A-9D4B-D31469276BDE}" srcId="{CB9E1FF9-EDA9-4F08-904C-0FAD32EF8005}" destId="{DDE11DD8-2AEA-4135-9D36-323035215B05}" srcOrd="0" destOrd="0" parTransId="{B2B0BDB2-E887-433B-9B32-2B9745DD35B6}" sibTransId="{B56A2D70-552C-4859-AD92-2F9594AD0366}"/>
    <dgm:cxn modelId="{3756EE4D-83DC-4602-BABD-BE92F0A6AAA7}" type="presOf" srcId="{769C74D8-36CA-4C47-980D-A6015E16B582}" destId="{12122478-97C1-4A88-AB3D-CA38A8785DF9}" srcOrd="0" destOrd="0" presId="urn:microsoft.com/office/officeart/2005/8/layout/hList1"/>
    <dgm:cxn modelId="{A8859193-4FB5-47BE-996B-EEE232C62AC0}" srcId="{769C74D8-36CA-4C47-980D-A6015E16B582}" destId="{BC62518F-0EBE-477C-A4D1-96124110F69F}" srcOrd="0" destOrd="0" parTransId="{65CD8623-24AE-4534-A4A0-8CAF399BD2DE}" sibTransId="{E9621DF3-322E-4387-BF63-57527F0C8D1D}"/>
    <dgm:cxn modelId="{F6DB7582-EDE8-4B56-B0BC-67736139CACC}" srcId="{769C74D8-36CA-4C47-980D-A6015E16B582}" destId="{E59BC3DB-2425-4C0A-90DC-C3ECA820C65F}" srcOrd="3" destOrd="0" parTransId="{17CE8334-8520-4757-8742-78195BA8B9F0}" sibTransId="{1DAACE0F-C198-4023-B142-F83512F0212A}"/>
    <dgm:cxn modelId="{26A50395-C026-47AE-9A55-B38BBD68F4D5}" srcId="{DDE11DD8-2AEA-4135-9D36-323035215B05}" destId="{769C74D8-36CA-4C47-980D-A6015E16B582}" srcOrd="0" destOrd="0" parTransId="{64E0E32A-6717-405D-AD0B-F154F76D62E5}" sibTransId="{0F70B68D-F4A4-4DA2-9683-8FEE66F2E580}"/>
    <dgm:cxn modelId="{34206235-0DC5-441B-B80F-E937D66835EC}" type="presParOf" srcId="{29687E23-0237-4897-9CEF-F7BF53455E26}" destId="{03A3FEAB-B47B-4ACC-A33B-F36678A52C4A}" srcOrd="0" destOrd="0" presId="urn:microsoft.com/office/officeart/2005/8/layout/hList1"/>
    <dgm:cxn modelId="{F6CFB32A-7C96-4A52-A829-57BA3E4975A5}" type="presParOf" srcId="{03A3FEAB-B47B-4ACC-A33B-F36678A52C4A}" destId="{F83280DD-71C3-4530-A57A-CF10C0C54ED4}" srcOrd="0" destOrd="0" presId="urn:microsoft.com/office/officeart/2005/8/layout/hList1"/>
    <dgm:cxn modelId="{45BB3EA0-62D9-4358-89D2-C7855D1CF4E1}" type="presParOf" srcId="{03A3FEAB-B47B-4ACC-A33B-F36678A52C4A}" destId="{12122478-97C1-4A88-AB3D-CA38A8785DF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1015218-0F4A-4BA6-B09C-FCC75A3FBCB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055E5D-757D-41B9-802F-71F550A4F9F9}">
      <dgm:prSet custT="1"/>
      <dgm:spPr/>
      <dgm:t>
        <a:bodyPr/>
        <a:lstStyle/>
        <a:p>
          <a:pPr rtl="0"/>
          <a:r>
            <a:rPr lang="en-US" sz="3200" b="1" dirty="0" smtClean="0"/>
            <a:t>Chronic</a:t>
          </a:r>
          <a:r>
            <a:rPr lang="en-US" sz="3200" dirty="0" smtClean="0"/>
            <a:t>:</a:t>
          </a:r>
          <a:endParaRPr lang="en-US" sz="3200" dirty="0"/>
        </a:p>
      </dgm:t>
    </dgm:pt>
    <dgm:pt modelId="{622F57D6-E8BC-4699-925C-5A9D1CFD6A04}" type="parTrans" cxnId="{0DB177BE-DA55-4C6D-AED8-B04C5F071D98}">
      <dgm:prSet/>
      <dgm:spPr/>
      <dgm:t>
        <a:bodyPr/>
        <a:lstStyle/>
        <a:p>
          <a:endParaRPr lang="en-US"/>
        </a:p>
      </dgm:t>
    </dgm:pt>
    <dgm:pt modelId="{B4CA6F3D-619F-4C03-8F6A-C6FBA340D5C5}" type="sibTrans" cxnId="{0DB177BE-DA55-4C6D-AED8-B04C5F071D98}">
      <dgm:prSet/>
      <dgm:spPr/>
      <dgm:t>
        <a:bodyPr/>
        <a:lstStyle/>
        <a:p>
          <a:endParaRPr lang="en-US"/>
        </a:p>
      </dgm:t>
    </dgm:pt>
    <dgm:pt modelId="{A4D35EC2-81D9-427E-9C29-AE1DA74C9320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n-US" sz="2400" dirty="0" smtClean="0"/>
            <a:t>Epidermal hyperplasia</a:t>
          </a:r>
          <a:endParaRPr lang="en-US" sz="2400" dirty="0"/>
        </a:p>
      </dgm:t>
    </dgm:pt>
    <dgm:pt modelId="{C8D38441-BFF4-4DA4-B847-01840F9A20DE}" type="parTrans" cxnId="{AED0D669-1CDE-4D2B-9584-F18576E98962}">
      <dgm:prSet/>
      <dgm:spPr/>
      <dgm:t>
        <a:bodyPr/>
        <a:lstStyle/>
        <a:p>
          <a:endParaRPr lang="en-US"/>
        </a:p>
      </dgm:t>
    </dgm:pt>
    <dgm:pt modelId="{C31CB8D0-7291-40A2-BFDD-EB364839EB19}" type="sibTrans" cxnId="{AED0D669-1CDE-4D2B-9584-F18576E98962}">
      <dgm:prSet/>
      <dgm:spPr/>
      <dgm:t>
        <a:bodyPr/>
        <a:lstStyle/>
        <a:p>
          <a:endParaRPr lang="en-US"/>
        </a:p>
      </dgm:t>
    </dgm:pt>
    <dgm:pt modelId="{5BF68CDC-D54E-4C3E-8444-20D76CA7A570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n-US" sz="2400" dirty="0" smtClean="0"/>
            <a:t>Deep, dermal infiltrate</a:t>
          </a:r>
          <a:endParaRPr lang="en-US" sz="2400" dirty="0"/>
        </a:p>
      </dgm:t>
    </dgm:pt>
    <dgm:pt modelId="{4378E7F7-15D1-4817-938D-ABB3319D6822}" type="parTrans" cxnId="{854201E1-DA20-418D-9599-CB057C9A54C5}">
      <dgm:prSet/>
      <dgm:spPr/>
      <dgm:t>
        <a:bodyPr/>
        <a:lstStyle/>
        <a:p>
          <a:endParaRPr lang="en-US"/>
        </a:p>
      </dgm:t>
    </dgm:pt>
    <dgm:pt modelId="{27643198-7801-4740-AE79-77F7C35687E5}" type="sibTrans" cxnId="{854201E1-DA20-418D-9599-CB057C9A54C5}">
      <dgm:prSet/>
      <dgm:spPr/>
      <dgm:t>
        <a:bodyPr/>
        <a:lstStyle/>
        <a:p>
          <a:endParaRPr lang="en-US"/>
        </a:p>
      </dgm:t>
    </dgm:pt>
    <dgm:pt modelId="{1D046772-F72E-454B-A3D7-51AB8E436400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n-US" sz="2400" dirty="0" smtClean="0"/>
            <a:t>Perivascular </a:t>
          </a:r>
          <a:r>
            <a:rPr lang="en-US" sz="2400" dirty="0" err="1" smtClean="0"/>
            <a:t>histiocytes</a:t>
          </a:r>
          <a:endParaRPr lang="en-US" sz="2400" dirty="0"/>
        </a:p>
      </dgm:t>
    </dgm:pt>
    <dgm:pt modelId="{723A6DFC-A6E8-4D8E-990B-B4DB7F3C964D}" type="parTrans" cxnId="{651B08E8-AD0D-4CF0-B1CF-6CA5752163CF}">
      <dgm:prSet/>
      <dgm:spPr/>
      <dgm:t>
        <a:bodyPr/>
        <a:lstStyle/>
        <a:p>
          <a:endParaRPr lang="en-US"/>
        </a:p>
      </dgm:t>
    </dgm:pt>
    <dgm:pt modelId="{F9547760-49CF-4445-9119-4236C19F4AF8}" type="sibTrans" cxnId="{651B08E8-AD0D-4CF0-B1CF-6CA5752163CF}">
      <dgm:prSet/>
      <dgm:spPr/>
      <dgm:t>
        <a:bodyPr/>
        <a:lstStyle/>
        <a:p>
          <a:endParaRPr lang="en-US"/>
        </a:p>
      </dgm:t>
    </dgm:pt>
    <dgm:pt modelId="{78A3CFFB-ABE3-467A-AB96-49039BDC3CA2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n-US" sz="2400" dirty="0" err="1" smtClean="0"/>
            <a:t>Epidermotropism</a:t>
          </a:r>
          <a:r>
            <a:rPr lang="en-US" sz="2400" dirty="0" smtClean="0"/>
            <a:t> (lymphocytes residing in epidermis)</a:t>
          </a:r>
          <a:endParaRPr lang="en-US" sz="2400" dirty="0"/>
        </a:p>
      </dgm:t>
    </dgm:pt>
    <dgm:pt modelId="{F4B3F29E-AB3C-4F6E-8428-675E7F5266FE}" type="parTrans" cxnId="{8EEA95A9-FA3A-492D-899D-98454A3B6FF6}">
      <dgm:prSet/>
      <dgm:spPr/>
      <dgm:t>
        <a:bodyPr/>
        <a:lstStyle/>
        <a:p>
          <a:endParaRPr lang="en-US"/>
        </a:p>
      </dgm:t>
    </dgm:pt>
    <dgm:pt modelId="{5D5093BB-2126-44E5-BE70-99A0B1E95540}" type="sibTrans" cxnId="{8EEA95A9-FA3A-492D-899D-98454A3B6FF6}">
      <dgm:prSet/>
      <dgm:spPr/>
      <dgm:t>
        <a:bodyPr/>
        <a:lstStyle/>
        <a:p>
          <a:endParaRPr lang="en-US"/>
        </a:p>
      </dgm:t>
    </dgm:pt>
    <dgm:pt modelId="{0D44CE00-B60F-4FE9-9E04-7F233CF79FD8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n-US" sz="2400" dirty="0" smtClean="0"/>
            <a:t>Atypical lymphocytes</a:t>
          </a:r>
          <a:endParaRPr lang="en-US" sz="2400" dirty="0"/>
        </a:p>
      </dgm:t>
    </dgm:pt>
    <dgm:pt modelId="{AE88A9F1-36AA-473F-8551-72CFAC84AB81}" type="parTrans" cxnId="{932E7AC7-DC59-427F-96BC-A86C0E4C40A0}">
      <dgm:prSet/>
      <dgm:spPr/>
      <dgm:t>
        <a:bodyPr/>
        <a:lstStyle/>
        <a:p>
          <a:endParaRPr lang="en-US"/>
        </a:p>
      </dgm:t>
    </dgm:pt>
    <dgm:pt modelId="{8260E083-1DD3-4F2A-91F7-A2862C83F629}" type="sibTrans" cxnId="{932E7AC7-DC59-427F-96BC-A86C0E4C40A0}">
      <dgm:prSet/>
      <dgm:spPr/>
      <dgm:t>
        <a:bodyPr/>
        <a:lstStyle/>
        <a:p>
          <a:endParaRPr lang="en-US"/>
        </a:p>
      </dgm:t>
    </dgm:pt>
    <dgm:pt modelId="{BDBF6F9C-DA10-4EC7-A83F-9EC57B90B71C}" type="pres">
      <dgm:prSet presAssocID="{61015218-0F4A-4BA6-B09C-FCC75A3FBCB5}" presName="Name0" presStyleCnt="0">
        <dgm:presLayoutVars>
          <dgm:dir/>
          <dgm:animLvl val="lvl"/>
          <dgm:resizeHandles val="exact"/>
        </dgm:presLayoutVars>
      </dgm:prSet>
      <dgm:spPr/>
    </dgm:pt>
    <dgm:pt modelId="{CCA937A2-B105-4C11-BA4C-F91A34E06B29}" type="pres">
      <dgm:prSet presAssocID="{30055E5D-757D-41B9-802F-71F550A4F9F9}" presName="composite" presStyleCnt="0"/>
      <dgm:spPr/>
    </dgm:pt>
    <dgm:pt modelId="{CDFD9C28-37BF-44EE-BE1B-A61DDEF4AC08}" type="pres">
      <dgm:prSet presAssocID="{30055E5D-757D-41B9-802F-71F550A4F9F9}" presName="parTx" presStyleLbl="alignNode1" presStyleIdx="0" presStyleCnt="1" custScaleY="79917" custLinFactNeighborY="-78113">
        <dgm:presLayoutVars>
          <dgm:chMax val="0"/>
          <dgm:chPref val="0"/>
          <dgm:bulletEnabled val="1"/>
        </dgm:presLayoutVars>
      </dgm:prSet>
      <dgm:spPr/>
    </dgm:pt>
    <dgm:pt modelId="{92549733-EA02-418C-B4BD-580B2EF0D07A}" type="pres">
      <dgm:prSet presAssocID="{30055E5D-757D-41B9-802F-71F550A4F9F9}" presName="desTx" presStyleLbl="alignAccFollowNode1" presStyleIdx="0" presStyleCnt="1" custScaleY="107091">
        <dgm:presLayoutVars>
          <dgm:bulletEnabled val="1"/>
        </dgm:presLayoutVars>
      </dgm:prSet>
      <dgm:spPr/>
    </dgm:pt>
  </dgm:ptLst>
  <dgm:cxnLst>
    <dgm:cxn modelId="{F7556E08-669E-4FC3-A61A-B45C4F39ECDB}" type="presOf" srcId="{61015218-0F4A-4BA6-B09C-FCC75A3FBCB5}" destId="{BDBF6F9C-DA10-4EC7-A83F-9EC57B90B71C}" srcOrd="0" destOrd="0" presId="urn:microsoft.com/office/officeart/2005/8/layout/hList1"/>
    <dgm:cxn modelId="{28C5DF6E-7D23-4514-A2C1-ECDF42011451}" type="presOf" srcId="{A4D35EC2-81D9-427E-9C29-AE1DA74C9320}" destId="{92549733-EA02-418C-B4BD-580B2EF0D07A}" srcOrd="0" destOrd="0" presId="urn:microsoft.com/office/officeart/2005/8/layout/hList1"/>
    <dgm:cxn modelId="{C3A27A29-BD9A-40DB-B1C1-7BC603D3B78D}" type="presOf" srcId="{0D44CE00-B60F-4FE9-9E04-7F233CF79FD8}" destId="{92549733-EA02-418C-B4BD-580B2EF0D07A}" srcOrd="0" destOrd="4" presId="urn:microsoft.com/office/officeart/2005/8/layout/hList1"/>
    <dgm:cxn modelId="{73EB4982-3394-40F0-AB22-4B2345EA33F8}" type="presOf" srcId="{78A3CFFB-ABE3-467A-AB96-49039BDC3CA2}" destId="{92549733-EA02-418C-B4BD-580B2EF0D07A}" srcOrd="0" destOrd="3" presId="urn:microsoft.com/office/officeart/2005/8/layout/hList1"/>
    <dgm:cxn modelId="{8754CDD8-6BB1-4A4A-90EB-BA5F569DE779}" type="presOf" srcId="{30055E5D-757D-41B9-802F-71F550A4F9F9}" destId="{CDFD9C28-37BF-44EE-BE1B-A61DDEF4AC08}" srcOrd="0" destOrd="0" presId="urn:microsoft.com/office/officeart/2005/8/layout/hList1"/>
    <dgm:cxn modelId="{8EEA95A9-FA3A-492D-899D-98454A3B6FF6}" srcId="{30055E5D-757D-41B9-802F-71F550A4F9F9}" destId="{78A3CFFB-ABE3-467A-AB96-49039BDC3CA2}" srcOrd="3" destOrd="0" parTransId="{F4B3F29E-AB3C-4F6E-8428-675E7F5266FE}" sibTransId="{5D5093BB-2126-44E5-BE70-99A0B1E95540}"/>
    <dgm:cxn modelId="{AED0D669-1CDE-4D2B-9584-F18576E98962}" srcId="{30055E5D-757D-41B9-802F-71F550A4F9F9}" destId="{A4D35EC2-81D9-427E-9C29-AE1DA74C9320}" srcOrd="0" destOrd="0" parTransId="{C8D38441-BFF4-4DA4-B847-01840F9A20DE}" sibTransId="{C31CB8D0-7291-40A2-BFDD-EB364839EB19}"/>
    <dgm:cxn modelId="{801EFD0B-CC38-4A99-B58C-BE8BEF3E35BD}" type="presOf" srcId="{1D046772-F72E-454B-A3D7-51AB8E436400}" destId="{92549733-EA02-418C-B4BD-580B2EF0D07A}" srcOrd="0" destOrd="2" presId="urn:microsoft.com/office/officeart/2005/8/layout/hList1"/>
    <dgm:cxn modelId="{854201E1-DA20-418D-9599-CB057C9A54C5}" srcId="{30055E5D-757D-41B9-802F-71F550A4F9F9}" destId="{5BF68CDC-D54E-4C3E-8444-20D76CA7A570}" srcOrd="1" destOrd="0" parTransId="{4378E7F7-15D1-4817-938D-ABB3319D6822}" sibTransId="{27643198-7801-4740-AE79-77F7C35687E5}"/>
    <dgm:cxn modelId="{9D0344F6-F7D1-40E4-8342-09B648FA4902}" type="presOf" srcId="{5BF68CDC-D54E-4C3E-8444-20D76CA7A570}" destId="{92549733-EA02-418C-B4BD-580B2EF0D07A}" srcOrd="0" destOrd="1" presId="urn:microsoft.com/office/officeart/2005/8/layout/hList1"/>
    <dgm:cxn modelId="{651B08E8-AD0D-4CF0-B1CF-6CA5752163CF}" srcId="{30055E5D-757D-41B9-802F-71F550A4F9F9}" destId="{1D046772-F72E-454B-A3D7-51AB8E436400}" srcOrd="2" destOrd="0" parTransId="{723A6DFC-A6E8-4D8E-990B-B4DB7F3C964D}" sibTransId="{F9547760-49CF-4445-9119-4236C19F4AF8}"/>
    <dgm:cxn modelId="{932E7AC7-DC59-427F-96BC-A86C0E4C40A0}" srcId="{30055E5D-757D-41B9-802F-71F550A4F9F9}" destId="{0D44CE00-B60F-4FE9-9E04-7F233CF79FD8}" srcOrd="4" destOrd="0" parTransId="{AE88A9F1-36AA-473F-8551-72CFAC84AB81}" sibTransId="{8260E083-1DD3-4F2A-91F7-A2862C83F629}"/>
    <dgm:cxn modelId="{0DB177BE-DA55-4C6D-AED8-B04C5F071D98}" srcId="{61015218-0F4A-4BA6-B09C-FCC75A3FBCB5}" destId="{30055E5D-757D-41B9-802F-71F550A4F9F9}" srcOrd="0" destOrd="0" parTransId="{622F57D6-E8BC-4699-925C-5A9D1CFD6A04}" sibTransId="{B4CA6F3D-619F-4C03-8F6A-C6FBA340D5C5}"/>
    <dgm:cxn modelId="{453A3E2D-BEB7-4294-9314-4BF56488FDA9}" type="presParOf" srcId="{BDBF6F9C-DA10-4EC7-A83F-9EC57B90B71C}" destId="{CCA937A2-B105-4C11-BA4C-F91A34E06B29}" srcOrd="0" destOrd="0" presId="urn:microsoft.com/office/officeart/2005/8/layout/hList1"/>
    <dgm:cxn modelId="{A6C39945-5A12-4F35-8B7B-646664ADBE59}" type="presParOf" srcId="{CCA937A2-B105-4C11-BA4C-F91A34E06B29}" destId="{CDFD9C28-37BF-44EE-BE1B-A61DDEF4AC08}" srcOrd="0" destOrd="0" presId="urn:microsoft.com/office/officeart/2005/8/layout/hList1"/>
    <dgm:cxn modelId="{5F4E3E14-4D7E-45E8-87ED-0EAF616866C1}" type="presParOf" srcId="{CCA937A2-B105-4C11-BA4C-F91A34E06B29}" destId="{92549733-EA02-418C-B4BD-580B2EF0D07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0B620-F133-437F-B4FD-0DE76C5C4343}">
      <dsp:nvSpPr>
        <dsp:cNvPr id="0" name=""/>
        <dsp:cNvSpPr/>
      </dsp:nvSpPr>
      <dsp:spPr>
        <a:xfrm>
          <a:off x="0" y="0"/>
          <a:ext cx="1524000" cy="1524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04DBF-8BB0-48B8-A38B-732BA64CD4CC}">
      <dsp:nvSpPr>
        <dsp:cNvPr id="0" name=""/>
        <dsp:cNvSpPr/>
      </dsp:nvSpPr>
      <dsp:spPr>
        <a:xfrm>
          <a:off x="762000" y="0"/>
          <a:ext cx="7848600" cy="152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smtClean="0"/>
            <a:t>Cutaneous Photosensitivity Diseases</a:t>
          </a:r>
          <a:endParaRPr lang="en-US" sz="4200" kern="1200"/>
        </a:p>
      </dsp:txBody>
      <dsp:txXfrm>
        <a:off x="762000" y="0"/>
        <a:ext cx="7848600" cy="1524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45C522-2903-4738-ABA5-90EB2AB49EB5}">
      <dsp:nvSpPr>
        <dsp:cNvPr id="0" name=""/>
        <dsp:cNvSpPr/>
      </dsp:nvSpPr>
      <dsp:spPr>
        <a:xfrm>
          <a:off x="0" y="381003"/>
          <a:ext cx="3886200" cy="97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ACUTE:</a:t>
          </a:r>
          <a:endParaRPr lang="en-US" sz="3400" kern="1200" dirty="0"/>
        </a:p>
      </dsp:txBody>
      <dsp:txXfrm>
        <a:off x="0" y="381003"/>
        <a:ext cx="3886200" cy="979200"/>
      </dsp:txXfrm>
    </dsp:sp>
    <dsp:sp modelId="{3C6054F0-E01E-4828-8536-A6E7183036D1}">
      <dsp:nvSpPr>
        <dsp:cNvPr id="0" name=""/>
        <dsp:cNvSpPr/>
      </dsp:nvSpPr>
      <dsp:spPr>
        <a:xfrm>
          <a:off x="0" y="1385711"/>
          <a:ext cx="3886200" cy="35465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keratinocyte degeneration</a:t>
          </a:r>
          <a:endParaRPr lang="en-US" sz="3400" kern="1200" dirty="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err="1" smtClean="0"/>
            <a:t>Spongiosis</a:t>
          </a:r>
          <a:endParaRPr lang="en-US" sz="3400" kern="1200" dirty="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Perivascular </a:t>
          </a:r>
          <a:r>
            <a:rPr lang="en-US" sz="3400" kern="1200" dirty="0" err="1" smtClean="0"/>
            <a:t>lymphohistiocytic</a:t>
          </a:r>
          <a:r>
            <a:rPr lang="en-US" sz="3400" kern="1200" dirty="0" smtClean="0"/>
            <a:t>  infiltrate</a:t>
          </a:r>
          <a:endParaRPr lang="en-US" sz="3400" kern="1200" dirty="0"/>
        </a:p>
      </dsp:txBody>
      <dsp:txXfrm>
        <a:off x="0" y="1385711"/>
        <a:ext cx="3886200" cy="35465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325CE-2078-4D8F-BE08-5EB558D3838A}">
      <dsp:nvSpPr>
        <dsp:cNvPr id="0" name=""/>
        <dsp:cNvSpPr/>
      </dsp:nvSpPr>
      <dsp:spPr>
        <a:xfrm>
          <a:off x="0" y="26351"/>
          <a:ext cx="3886200" cy="103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/>
            <a:t>CHRONIC</a:t>
          </a:r>
          <a:endParaRPr lang="en-US" sz="3600" kern="1200"/>
        </a:p>
      </dsp:txBody>
      <dsp:txXfrm>
        <a:off x="0" y="26351"/>
        <a:ext cx="3886200" cy="1036800"/>
      </dsp:txXfrm>
    </dsp:sp>
    <dsp:sp modelId="{423C5F6E-471C-4DD1-96BD-E6B4BF7B60F0}">
      <dsp:nvSpPr>
        <dsp:cNvPr id="0" name=""/>
        <dsp:cNvSpPr/>
      </dsp:nvSpPr>
      <dsp:spPr>
        <a:xfrm>
          <a:off x="0" y="1063151"/>
          <a:ext cx="3886200" cy="42492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smtClean="0"/>
            <a:t>Ulceration</a:t>
          </a:r>
          <a:endParaRPr lang="en-US" sz="3600" kern="1200"/>
        </a:p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smtClean="0"/>
            <a:t>Epidermal necrosis</a:t>
          </a:r>
          <a:endParaRPr lang="en-US" sz="3600" kern="1200"/>
        </a:p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smtClean="0"/>
            <a:t>Papillary oedema</a:t>
          </a:r>
          <a:endParaRPr lang="en-US" sz="3600" kern="1200"/>
        </a:p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smtClean="0"/>
            <a:t>Upper dermal necrosis </a:t>
          </a:r>
          <a:endParaRPr lang="en-US" sz="3600" kern="1200"/>
        </a:p>
      </dsp:txBody>
      <dsp:txXfrm>
        <a:off x="0" y="1063151"/>
        <a:ext cx="3886200" cy="42492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72C75-FD76-4996-820D-A282CDEA9D79}">
      <dsp:nvSpPr>
        <dsp:cNvPr id="0" name=""/>
        <dsp:cNvSpPr/>
      </dsp:nvSpPr>
      <dsp:spPr>
        <a:xfrm>
          <a:off x="0" y="15180"/>
          <a:ext cx="8305800" cy="69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Phototoxic</a:t>
          </a:r>
          <a:r>
            <a:rPr lang="en-US" sz="2400" kern="1200" smtClean="0"/>
            <a:t> </a:t>
          </a:r>
          <a:endParaRPr lang="en-US" sz="2400" kern="1200"/>
        </a:p>
      </dsp:txBody>
      <dsp:txXfrm>
        <a:off x="0" y="15180"/>
        <a:ext cx="8305800" cy="691200"/>
      </dsp:txXfrm>
    </dsp:sp>
    <dsp:sp modelId="{4E7528D0-3044-4050-83A5-1AF96D0D570D}">
      <dsp:nvSpPr>
        <dsp:cNvPr id="0" name=""/>
        <dsp:cNvSpPr/>
      </dsp:nvSpPr>
      <dsp:spPr>
        <a:xfrm>
          <a:off x="0" y="706380"/>
          <a:ext cx="8305800" cy="2174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Occur in anyone exposed to sufficient doses of phototoxic agent and UV radiation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Manifests as an exaggerated sunburn reaction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Rash develop within 24hrs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Non immunologic</a:t>
          </a:r>
          <a:endParaRPr lang="en-US" sz="2400" kern="1200" dirty="0"/>
        </a:p>
      </dsp:txBody>
      <dsp:txXfrm>
        <a:off x="0" y="706380"/>
        <a:ext cx="8305800" cy="21740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E0C45-3B79-489B-A98F-BA4606987FE6}">
      <dsp:nvSpPr>
        <dsp:cNvPr id="0" name=""/>
        <dsp:cNvSpPr/>
      </dsp:nvSpPr>
      <dsp:spPr>
        <a:xfrm>
          <a:off x="0" y="15180"/>
          <a:ext cx="8305800" cy="69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/>
            <a:t>Photoallergic</a:t>
          </a:r>
          <a:endParaRPr lang="en-US" sz="2400" kern="1200" dirty="0"/>
        </a:p>
      </dsp:txBody>
      <dsp:txXfrm>
        <a:off x="0" y="15180"/>
        <a:ext cx="8305800" cy="691200"/>
      </dsp:txXfrm>
    </dsp:sp>
    <dsp:sp modelId="{F19B3A0C-7B86-427E-8C0B-FAF64F54D501}">
      <dsp:nvSpPr>
        <dsp:cNvPr id="0" name=""/>
        <dsp:cNvSpPr/>
      </dsp:nvSpPr>
      <dsp:spPr>
        <a:xfrm>
          <a:off x="0" y="706380"/>
          <a:ext cx="8305800" cy="2174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Immune reaction to a UVA-modified chemical, commonly topical sunscreen agents, antimicrobials &amp; topical NSAIDS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It presents as eczematous eruption on sun-exposed areas.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Delayed hypersensitivity respose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Rash takes few days to develop</a:t>
          </a:r>
          <a:endParaRPr lang="en-US" sz="2400" kern="1200" dirty="0"/>
        </a:p>
      </dsp:txBody>
      <dsp:txXfrm>
        <a:off x="0" y="706380"/>
        <a:ext cx="8305800" cy="21740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982EB-AED5-4BE6-8509-FC544B5936BF}">
      <dsp:nvSpPr>
        <dsp:cNvPr id="0" name=""/>
        <dsp:cNvSpPr/>
      </dsp:nvSpPr>
      <dsp:spPr>
        <a:xfrm>
          <a:off x="0" y="80668"/>
          <a:ext cx="4495800" cy="69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SYSTEMIC</a:t>
          </a:r>
          <a:endParaRPr lang="en-US" sz="2400" kern="1200" dirty="0"/>
        </a:p>
      </dsp:txBody>
      <dsp:txXfrm>
        <a:off x="0" y="80668"/>
        <a:ext cx="4495800" cy="691200"/>
      </dsp:txXfrm>
    </dsp:sp>
    <dsp:sp modelId="{22B644CE-5A78-4D8F-A8B4-5A7343632A07}">
      <dsp:nvSpPr>
        <dsp:cNvPr id="0" name=""/>
        <dsp:cNvSpPr/>
      </dsp:nvSpPr>
      <dsp:spPr>
        <a:xfrm>
          <a:off x="0" y="771868"/>
          <a:ext cx="4495800" cy="41504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Diuretics: thiazides, furosemide 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Antibiotics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NSAIDS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Quinine , Hydroxychloroquine 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/>
            <a:t>Amiodarone</a:t>
          </a:r>
          <a:r>
            <a:rPr lang="en-US" sz="2400" kern="1200" dirty="0" smtClean="0"/>
            <a:t>, CCB , ACE inhibitors, statins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Retinoids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Psoralens 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Azathioprine  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Pyridoxine B6</a:t>
          </a:r>
          <a:endParaRPr lang="en-US" sz="2400" kern="1200" dirty="0"/>
        </a:p>
      </dsp:txBody>
      <dsp:txXfrm>
        <a:off x="0" y="771868"/>
        <a:ext cx="4495800" cy="415044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4E841-E561-4AA5-BC8A-DDBF3B059E94}">
      <dsp:nvSpPr>
        <dsp:cNvPr id="0" name=""/>
        <dsp:cNvSpPr/>
      </dsp:nvSpPr>
      <dsp:spPr>
        <a:xfrm>
          <a:off x="0" y="16499"/>
          <a:ext cx="3886200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TOPICAL</a:t>
          </a:r>
          <a:endParaRPr lang="en-US" sz="3000" b="1" kern="1200" dirty="0"/>
        </a:p>
      </dsp:txBody>
      <dsp:txXfrm>
        <a:off x="0" y="16499"/>
        <a:ext cx="3886200" cy="864000"/>
      </dsp:txXfrm>
    </dsp:sp>
    <dsp:sp modelId="{65BA18FC-E2BA-4CD5-A830-D39E8E308BDF}">
      <dsp:nvSpPr>
        <dsp:cNvPr id="0" name=""/>
        <dsp:cNvSpPr/>
      </dsp:nvSpPr>
      <dsp:spPr>
        <a:xfrm>
          <a:off x="0" y="880499"/>
          <a:ext cx="3886200" cy="3294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smtClean="0"/>
            <a:t>Psoralens (PT)</a:t>
          </a:r>
          <a:endParaRPr lang="en-US" sz="3000" kern="1200"/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PAH (PT)</a:t>
          </a:r>
          <a:endParaRPr lang="en-US" sz="3000" kern="1200" dirty="0"/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smtClean="0"/>
            <a:t>Dyes (PT)</a:t>
          </a:r>
          <a:endParaRPr lang="en-US" sz="3000" kern="1200"/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smtClean="0"/>
            <a:t>Fragrances (PT, PA)</a:t>
          </a:r>
          <a:endParaRPr lang="en-US" sz="3000" kern="1200"/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smtClean="0"/>
            <a:t>Sunscreens (PT, PA)</a:t>
          </a:r>
          <a:endParaRPr lang="en-US" sz="3000" kern="1200"/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smtClean="0"/>
            <a:t>NSAIDS(PT, PA)</a:t>
          </a:r>
          <a:endParaRPr lang="en-US" sz="3000" kern="1200"/>
        </a:p>
      </dsp:txBody>
      <dsp:txXfrm>
        <a:off x="0" y="880499"/>
        <a:ext cx="3886200" cy="3294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B0C3C3-7216-47C7-B84C-BA19EDF24EAE}">
      <dsp:nvSpPr>
        <dsp:cNvPr id="0" name=""/>
        <dsp:cNvSpPr/>
      </dsp:nvSpPr>
      <dsp:spPr>
        <a:xfrm>
          <a:off x="1374" y="529470"/>
          <a:ext cx="2877145" cy="1150858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UVC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(200-280nm)</a:t>
          </a:r>
        </a:p>
      </dsp:txBody>
      <dsp:txXfrm>
        <a:off x="576803" y="529470"/>
        <a:ext cx="1726287" cy="1150858"/>
      </dsp:txXfrm>
    </dsp:sp>
    <dsp:sp modelId="{46C27D6B-4097-47C0-A5D7-60D711AEFC0D}">
      <dsp:nvSpPr>
        <dsp:cNvPr id="0" name=""/>
        <dsp:cNvSpPr/>
      </dsp:nvSpPr>
      <dsp:spPr>
        <a:xfrm>
          <a:off x="2590804" y="529470"/>
          <a:ext cx="3047990" cy="1150858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UVB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(280–315 nm)</a:t>
          </a:r>
        </a:p>
      </dsp:txBody>
      <dsp:txXfrm>
        <a:off x="3166233" y="529470"/>
        <a:ext cx="1897132" cy="1150858"/>
      </dsp:txXfrm>
    </dsp:sp>
    <dsp:sp modelId="{808A31EE-1727-4BE8-B471-2B8923DB4A4C}">
      <dsp:nvSpPr>
        <dsp:cNvPr id="0" name=""/>
        <dsp:cNvSpPr/>
      </dsp:nvSpPr>
      <dsp:spPr>
        <a:xfrm>
          <a:off x="5351080" y="529470"/>
          <a:ext cx="2877145" cy="1150858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UVA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(315-400nm)</a:t>
          </a:r>
        </a:p>
      </dsp:txBody>
      <dsp:txXfrm>
        <a:off x="5926509" y="529470"/>
        <a:ext cx="1726287" cy="11508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E3D23-2323-4B37-8447-181EE0B8C7CF}">
      <dsp:nvSpPr>
        <dsp:cNvPr id="0" name=""/>
        <dsp:cNvSpPr/>
      </dsp:nvSpPr>
      <dsp:spPr>
        <a:xfrm>
          <a:off x="0" y="0"/>
          <a:ext cx="1262061" cy="126206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5926A1-8304-494B-BFDB-F9C0B0607763}">
      <dsp:nvSpPr>
        <dsp:cNvPr id="0" name=""/>
        <dsp:cNvSpPr/>
      </dsp:nvSpPr>
      <dsp:spPr>
        <a:xfrm>
          <a:off x="631030" y="0"/>
          <a:ext cx="7255669" cy="12620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smtClean="0"/>
            <a:t>PRINCIPLES OF DIAGNOSTIC TECHNIQUES</a:t>
          </a:r>
          <a:endParaRPr lang="en-US" sz="3500" kern="1200"/>
        </a:p>
      </dsp:txBody>
      <dsp:txXfrm>
        <a:off x="631030" y="0"/>
        <a:ext cx="7255669" cy="12620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0B316-9D15-408A-8D94-53C92AC55E40}">
      <dsp:nvSpPr>
        <dsp:cNvPr id="0" name=""/>
        <dsp:cNvSpPr/>
      </dsp:nvSpPr>
      <dsp:spPr>
        <a:xfrm>
          <a:off x="0" y="65911"/>
          <a:ext cx="3886200" cy="118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EARLY</a:t>
          </a:r>
          <a:endParaRPr lang="en-US" sz="4400" kern="1200" dirty="0"/>
        </a:p>
      </dsp:txBody>
      <dsp:txXfrm>
        <a:off x="0" y="65911"/>
        <a:ext cx="3886200" cy="1180800"/>
      </dsp:txXfrm>
    </dsp:sp>
    <dsp:sp modelId="{9C83EAD9-39F9-48C8-944D-4008F171AD52}">
      <dsp:nvSpPr>
        <dsp:cNvPr id="0" name=""/>
        <dsp:cNvSpPr/>
      </dsp:nvSpPr>
      <dsp:spPr>
        <a:xfrm>
          <a:off x="0" y="1246711"/>
          <a:ext cx="3886200" cy="30387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100" kern="1200" dirty="0" smtClean="0"/>
            <a:t>Dermal</a:t>
          </a:r>
          <a:endParaRPr lang="en-US" sz="4100" kern="1200" dirty="0"/>
        </a:p>
        <a:p>
          <a:pPr marL="285750" lvl="1" indent="-285750" algn="l" defTabSz="1822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100" kern="1200" dirty="0" smtClean="0"/>
            <a:t>Perivascular</a:t>
          </a:r>
          <a:endParaRPr lang="en-US" sz="4100" kern="1200" dirty="0"/>
        </a:p>
        <a:p>
          <a:pPr marL="285750" lvl="1" indent="-285750" algn="l" defTabSz="1822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100" kern="1200" dirty="0" smtClean="0"/>
            <a:t>Mononuclear cell infiltration </a:t>
          </a:r>
          <a:endParaRPr lang="en-US" sz="4100" kern="1200" dirty="0"/>
        </a:p>
      </dsp:txBody>
      <dsp:txXfrm>
        <a:off x="0" y="1246711"/>
        <a:ext cx="3886200" cy="30387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C281D-8EC3-44F8-AB81-DDB4A168D7E7}">
      <dsp:nvSpPr>
        <dsp:cNvPr id="0" name=""/>
        <dsp:cNvSpPr/>
      </dsp:nvSpPr>
      <dsp:spPr>
        <a:xfrm>
          <a:off x="0" y="0"/>
          <a:ext cx="3886200" cy="15544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LATE</a:t>
          </a:r>
          <a:endParaRPr lang="en-US" sz="4400" kern="1200" dirty="0"/>
        </a:p>
      </dsp:txBody>
      <dsp:txXfrm>
        <a:off x="0" y="0"/>
        <a:ext cx="3886200" cy="1554480"/>
      </dsp:txXfrm>
    </dsp:sp>
    <dsp:sp modelId="{7B464C4A-0B62-4917-94FC-E2D9D040D509}">
      <dsp:nvSpPr>
        <dsp:cNvPr id="0" name=""/>
        <dsp:cNvSpPr/>
      </dsp:nvSpPr>
      <dsp:spPr>
        <a:xfrm>
          <a:off x="0" y="1560960"/>
          <a:ext cx="3886200" cy="2547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100" kern="1200" dirty="0" smtClean="0"/>
            <a:t>Epidermal ulceration </a:t>
          </a:r>
          <a:endParaRPr lang="en-US" sz="4100" kern="1200" dirty="0"/>
        </a:p>
        <a:p>
          <a:pPr marL="285750" lvl="1" indent="-285750" algn="l" defTabSz="1822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100" kern="1200" dirty="0" err="1" smtClean="0"/>
            <a:t>Acanthosis</a:t>
          </a:r>
          <a:r>
            <a:rPr lang="en-US" sz="4100" kern="1200" dirty="0" smtClean="0"/>
            <a:t> </a:t>
          </a:r>
          <a:endParaRPr lang="en-US" sz="4100" kern="1200" dirty="0"/>
        </a:p>
      </dsp:txBody>
      <dsp:txXfrm>
        <a:off x="0" y="1560960"/>
        <a:ext cx="3886200" cy="25473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9EA53-9095-47A9-8203-EF0EE73B54FA}">
      <dsp:nvSpPr>
        <dsp:cNvPr id="0" name=""/>
        <dsp:cNvSpPr/>
      </dsp:nvSpPr>
      <dsp:spPr>
        <a:xfrm>
          <a:off x="0" y="3176"/>
          <a:ext cx="3886200" cy="1123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158496" rIns="277368" bIns="158496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smtClean="0"/>
            <a:t>EARLY:</a:t>
          </a:r>
          <a:endParaRPr lang="en-US" sz="3900" kern="1200"/>
        </a:p>
      </dsp:txBody>
      <dsp:txXfrm>
        <a:off x="0" y="3176"/>
        <a:ext cx="3886200" cy="1123200"/>
      </dsp:txXfrm>
    </dsp:sp>
    <dsp:sp modelId="{14EE3C03-D850-4421-93FC-803F3D7783FA}">
      <dsp:nvSpPr>
        <dsp:cNvPr id="0" name=""/>
        <dsp:cNvSpPr/>
      </dsp:nvSpPr>
      <dsp:spPr>
        <a:xfrm>
          <a:off x="0" y="1146172"/>
          <a:ext cx="3886200" cy="28904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026" tIns="208026" rIns="277368" bIns="312039" numCol="1" spcCol="1270" anchor="t" anchorCtr="0">
          <a:noAutofit/>
        </a:bodyPr>
        <a:lstStyle/>
        <a:p>
          <a:pPr marL="285750" lvl="1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900" kern="1200" smtClean="0"/>
            <a:t>Dermal</a:t>
          </a:r>
          <a:endParaRPr lang="en-US" sz="3900" kern="1200"/>
        </a:p>
        <a:p>
          <a:pPr marL="285750" lvl="1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900" kern="1200" smtClean="0"/>
            <a:t>Perivascular </a:t>
          </a:r>
          <a:endParaRPr lang="en-US" sz="3900" kern="1200"/>
        </a:p>
        <a:p>
          <a:pPr marL="285750" lvl="1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900" kern="1200" smtClean="0"/>
            <a:t>Mononuclear cell infiltration.</a:t>
          </a:r>
          <a:endParaRPr lang="en-US" sz="3900" kern="1200"/>
        </a:p>
      </dsp:txBody>
      <dsp:txXfrm>
        <a:off x="0" y="1146172"/>
        <a:ext cx="3886200" cy="28904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83BB5-068A-47EB-A858-EAD5E41FB021}">
      <dsp:nvSpPr>
        <dsp:cNvPr id="0" name=""/>
        <dsp:cNvSpPr/>
      </dsp:nvSpPr>
      <dsp:spPr>
        <a:xfrm>
          <a:off x="0" y="14454"/>
          <a:ext cx="3886200" cy="120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170688" rIns="298704" bIns="170688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smtClean="0"/>
            <a:t>LATE:</a:t>
          </a:r>
          <a:endParaRPr lang="en-US" sz="4200" kern="1200"/>
        </a:p>
      </dsp:txBody>
      <dsp:txXfrm>
        <a:off x="0" y="14454"/>
        <a:ext cx="3886200" cy="1209600"/>
      </dsp:txXfrm>
    </dsp:sp>
    <dsp:sp modelId="{FBC0511D-52BB-42B9-9BCF-39FA45A8CD06}">
      <dsp:nvSpPr>
        <dsp:cNvPr id="0" name=""/>
        <dsp:cNvSpPr/>
      </dsp:nvSpPr>
      <dsp:spPr>
        <a:xfrm>
          <a:off x="0" y="1224054"/>
          <a:ext cx="3886200" cy="3112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28" tIns="224028" rIns="298704" bIns="336042" numCol="1" spcCol="1270" anchor="t" anchorCtr="0">
          <a:noAutofit/>
        </a:bodyPr>
        <a:lstStyle/>
        <a:p>
          <a:pPr marL="285750" lvl="1" indent="-285750" algn="l" defTabSz="1866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200" kern="1200" smtClean="0"/>
            <a:t>Epidermal ulceration</a:t>
          </a:r>
          <a:endParaRPr lang="en-US" sz="4200" kern="1200"/>
        </a:p>
        <a:p>
          <a:pPr marL="285750" lvl="1" indent="-285750" algn="l" defTabSz="1866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200" kern="1200" smtClean="0"/>
            <a:t>Acanthosis</a:t>
          </a:r>
          <a:endParaRPr lang="en-US" sz="4200" kern="1200"/>
        </a:p>
        <a:p>
          <a:pPr marL="285750" lvl="1" indent="-285750" algn="l" defTabSz="1866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200" kern="1200" smtClean="0"/>
            <a:t>Fibrosis.</a:t>
          </a:r>
          <a:endParaRPr lang="en-US" sz="4200" kern="1200"/>
        </a:p>
      </dsp:txBody>
      <dsp:txXfrm>
        <a:off x="0" y="1224054"/>
        <a:ext cx="3886200" cy="31128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280DD-71C3-4530-A57A-CF10C0C54ED4}">
      <dsp:nvSpPr>
        <dsp:cNvPr id="0" name=""/>
        <dsp:cNvSpPr/>
      </dsp:nvSpPr>
      <dsp:spPr>
        <a:xfrm>
          <a:off x="0" y="0"/>
          <a:ext cx="4514850" cy="4225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Acute</a:t>
          </a:r>
          <a:r>
            <a:rPr lang="en-US" sz="3600" kern="1200" dirty="0" smtClean="0"/>
            <a:t>:</a:t>
          </a:r>
          <a:endParaRPr lang="en-US" sz="3600" kern="1200" dirty="0"/>
        </a:p>
      </dsp:txBody>
      <dsp:txXfrm>
        <a:off x="0" y="0"/>
        <a:ext cx="4514850" cy="422511"/>
      </dsp:txXfrm>
    </dsp:sp>
    <dsp:sp modelId="{12122478-97C1-4A88-AB3D-CA38A8785DF9}">
      <dsp:nvSpPr>
        <dsp:cNvPr id="0" name=""/>
        <dsp:cNvSpPr/>
      </dsp:nvSpPr>
      <dsp:spPr>
        <a:xfrm>
          <a:off x="0" y="457221"/>
          <a:ext cx="4514850" cy="50147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Epidermal </a:t>
          </a:r>
          <a:r>
            <a:rPr lang="en-US" sz="3200" kern="1200" dirty="0" err="1" smtClean="0"/>
            <a:t>spongiosis</a:t>
          </a:r>
          <a:endParaRPr lang="en-US" sz="3200" kern="1200" dirty="0"/>
        </a:p>
        <a:p>
          <a:pPr marL="571500" lvl="2" indent="-285750" algn="l" defTabSz="12446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/>
            <a:t>Acanthosis</a:t>
          </a:r>
          <a:r>
            <a:rPr lang="en-US" sz="2800" kern="1200" dirty="0" smtClean="0"/>
            <a:t> </a:t>
          </a:r>
          <a:endParaRPr lang="en-US" sz="2800" kern="1200" dirty="0"/>
        </a:p>
        <a:p>
          <a:pPr marL="571500" lvl="2" indent="-285750" algn="l" defTabSz="12446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Upper dermal</a:t>
          </a:r>
          <a:endParaRPr lang="en-US" sz="2800" kern="1200" dirty="0"/>
        </a:p>
        <a:p>
          <a:pPr marL="571500" lvl="2" indent="-285750" algn="l" defTabSz="12446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Perivascular </a:t>
          </a:r>
          <a:endParaRPr lang="en-US" sz="2800" kern="1200" dirty="0"/>
        </a:p>
        <a:p>
          <a:pPr marL="571500" lvl="2" indent="-285750" algn="l" defTabSz="12446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/>
            <a:t>Lymphohistiocytic</a:t>
          </a:r>
          <a:r>
            <a:rPr lang="en-US" sz="2800" kern="1200" dirty="0" smtClean="0"/>
            <a:t>  infiltrate</a:t>
          </a:r>
          <a:endParaRPr lang="en-US" sz="2800" kern="1200" dirty="0"/>
        </a:p>
      </dsp:txBody>
      <dsp:txXfrm>
        <a:off x="0" y="457221"/>
        <a:ext cx="4514850" cy="501472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D9C28-37BF-44EE-BE1B-A61DDEF4AC08}">
      <dsp:nvSpPr>
        <dsp:cNvPr id="0" name=""/>
        <dsp:cNvSpPr/>
      </dsp:nvSpPr>
      <dsp:spPr>
        <a:xfrm>
          <a:off x="0" y="50155"/>
          <a:ext cx="3886200" cy="298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Chronic</a:t>
          </a:r>
          <a:r>
            <a:rPr lang="en-US" sz="3200" kern="1200" dirty="0" smtClean="0"/>
            <a:t>:</a:t>
          </a:r>
          <a:endParaRPr lang="en-US" sz="3200" kern="1200" dirty="0"/>
        </a:p>
      </dsp:txBody>
      <dsp:txXfrm>
        <a:off x="0" y="50155"/>
        <a:ext cx="3886200" cy="298804"/>
      </dsp:txXfrm>
    </dsp:sp>
    <dsp:sp modelId="{92549733-EA02-418C-B4BD-580B2EF0D07A}">
      <dsp:nvSpPr>
        <dsp:cNvPr id="0" name=""/>
        <dsp:cNvSpPr/>
      </dsp:nvSpPr>
      <dsp:spPr>
        <a:xfrm>
          <a:off x="0" y="442778"/>
          <a:ext cx="3886200" cy="48538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Epidermal hyperplasia</a:t>
          </a:r>
          <a:endParaRPr lang="en-US" sz="2400" kern="1200" dirty="0"/>
        </a:p>
        <a:p>
          <a:pPr marL="228600" lvl="1" indent="-228600" algn="l" defTabSz="10668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Deep, dermal infiltrate</a:t>
          </a:r>
          <a:endParaRPr lang="en-US" sz="2400" kern="1200" dirty="0"/>
        </a:p>
        <a:p>
          <a:pPr marL="228600" lvl="1" indent="-228600" algn="l" defTabSz="10668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Perivascular </a:t>
          </a:r>
          <a:r>
            <a:rPr lang="en-US" sz="2400" kern="1200" dirty="0" err="1" smtClean="0"/>
            <a:t>histiocytes</a:t>
          </a:r>
          <a:endParaRPr lang="en-US" sz="2400" kern="1200" dirty="0"/>
        </a:p>
        <a:p>
          <a:pPr marL="228600" lvl="1" indent="-228600" algn="l" defTabSz="10668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/>
            <a:t>Epidermotropism</a:t>
          </a:r>
          <a:r>
            <a:rPr lang="en-US" sz="2400" kern="1200" dirty="0" smtClean="0"/>
            <a:t> (lymphocytes residing in epidermis)</a:t>
          </a:r>
          <a:endParaRPr lang="en-US" sz="2400" kern="1200" dirty="0"/>
        </a:p>
        <a:p>
          <a:pPr marL="228600" lvl="1" indent="-228600" algn="l" defTabSz="10668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Atypical lymphocytes</a:t>
          </a:r>
          <a:endParaRPr lang="en-US" sz="2400" kern="1200" dirty="0"/>
        </a:p>
      </dsp:txBody>
      <dsp:txXfrm>
        <a:off x="0" y="442778"/>
        <a:ext cx="3886200" cy="4853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62C72-0CB2-45A2-B7EA-7C528A17DFB5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B5B1F-41A6-4738-839D-1985B2487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67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rmnetnz.org/topics/skin-biopsy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smedicine.mhmedical.com/content.aspx?sectionid=41138800&amp;bookid=392&amp;jumpsectionID=41149564&amp;Resultclick=2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 is either dispersed harmlessly or elicits chemical reactions that lead to clinical disease. 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66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It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desined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try to provoke an abnormal response that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experiences when exposed to sunlight</a:t>
            </a:r>
          </a:p>
          <a:p>
            <a:pPr fontAlgn="base"/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;Done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site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whr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rash z provoked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wth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natural sunlight 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3; therefor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exposed to wide range of wavelength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doses are equivalent to those received in about an hour of midday summer sun.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biopsy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particularly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useful in PLE ND ACTINIC PRURIGO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73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monochromator</a:t>
            </a:r>
            <a:r>
              <a:rPr lang="en-US" baseline="0" dirty="0" smtClean="0"/>
              <a:t> shows broad band UVB ND UVA photosensitivity</a:t>
            </a:r>
          </a:p>
          <a:p>
            <a:r>
              <a:rPr lang="en-US" baseline="0" dirty="0" smtClean="0"/>
              <a:t>B + UVA </a:t>
            </a:r>
            <a:r>
              <a:rPr lang="en-US" baseline="0" dirty="0" err="1" smtClean="0"/>
              <a:t>photoprovocTION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FORErm</a:t>
            </a:r>
            <a:endParaRPr lang="en-US" baseline="0" dirty="0" smtClean="0"/>
          </a:p>
          <a:p>
            <a:r>
              <a:rPr lang="en-US" baseline="0" dirty="0" smtClean="0"/>
              <a:t>C  abnormal UVB </a:t>
            </a:r>
            <a:r>
              <a:rPr lang="en-US" baseline="0" dirty="0" err="1" smtClean="0"/>
              <a:t>photosen</a:t>
            </a:r>
            <a:r>
              <a:rPr lang="en-US" baseline="0" dirty="0" smtClean="0"/>
              <a:t> erythema at all narrow band test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59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8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amount of UVA light is small and unlikely to cause any skin reaction on its own</a:t>
            </a: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Allergens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latex medications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frangrances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preservative hair dyes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metAls</a:t>
            </a: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resins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93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SITES R kept</a:t>
            </a:r>
            <a:r>
              <a:rPr lang="en-US" baseline="0" dirty="0" smtClean="0"/>
              <a:t> under observation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75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2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 morphological variants , hence the term ‘polymorphic’.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 is the commonest cause of photosensitivity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51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little as 10 min, up to several hours, of sunlight exposure , usually after a delay, an exposed site eruption that is often intensely itchy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Facial involvement is more commonly seen in children with PLE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0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Pic</a:t>
            </a:r>
            <a:r>
              <a:rPr lang="en-US" sz="1200" baseline="0" dirty="0"/>
              <a:t> </a:t>
            </a:r>
            <a:r>
              <a:rPr lang="en-US" sz="1200" dirty="0"/>
              <a:t>. </a:t>
            </a:r>
            <a:r>
              <a:rPr lang="en-US" sz="1200" dirty="0" smtClean="0"/>
              <a:t>Erythematous</a:t>
            </a:r>
            <a:r>
              <a:rPr lang="en-US" sz="1200" baseline="0" dirty="0" smtClean="0"/>
              <a:t> </a:t>
            </a:r>
            <a:r>
              <a:rPr lang="en-US" sz="1200" dirty="0" smtClean="0"/>
              <a:t> plaques </a:t>
            </a:r>
            <a:r>
              <a:rPr lang="en-US" sz="1200" dirty="0"/>
              <a:t>on the </a:t>
            </a:r>
            <a:r>
              <a:rPr lang="en-US" sz="1200" dirty="0" smtClean="0"/>
              <a:t>cheeks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End</a:t>
            </a:r>
            <a:r>
              <a:rPr lang="en-US" sz="1200" dirty="0" smtClean="0"/>
              <a:t>  monomorphic within individuals – it looks similar each time it occurs</a:t>
            </a:r>
          </a:p>
          <a:p>
            <a:endParaRPr lang="en-US" dirty="0" smtClean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0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Some, particularly those who only have a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cant problem during sunny holidays, describe a ‘priming phenomenon’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need for 2 or 3 days of initial exposure before PLE occurs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69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 is either dispersed harmlessly or elicits chemical reactions that lead to clinical disease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91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PAPULOVESICULAR Z MOST FREQUENT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55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Variants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Mixed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papulovesicular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,vesicles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predominating. (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Plaque 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erythematous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papules,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coalesced 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form plaques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Micropapular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papular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Erythema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multiforme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‐like PLE; note sparing under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watch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strap. (e, f)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Purpurpic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haemorrhagic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PLE of the anterior thigh, showing sparing at bikini line, and dorsum of the foot; note sparing under the sandal straps.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33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03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appear less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prone to skin cancer than would be expected due to sunlight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avoidance alone [ 50 ]; perhaps those who show easier induction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skin antigen recognition after UVR exposure are better immunologically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protected against skin cancer but more prone to 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8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cells of this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ltrate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mainly T lymphocytes  usually CD4+ in early lesions and CD8+ later</a:t>
            </a:r>
          </a:p>
          <a:p>
            <a:r>
              <a:rPr lang="en-US" dirty="0" smtClean="0"/>
              <a:t>SPONGIOSIS IS intercellular</a:t>
            </a:r>
            <a:r>
              <a:rPr lang="en-US" baseline="0" dirty="0" smtClean="0"/>
              <a:t> edema in epidermis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15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predominantly perivascular,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lymphohistiocytic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dermal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ammatory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ltrate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93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Compared with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reticular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erythematous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mucinosis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mucin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deposition is absent in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 Clinically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PLE  resolves once exposure to sunlight has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ceased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such as lymphocytic infiltration 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Jessne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presence of marked papillary dermal edema,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favour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lupus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erythematosus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DIF is negative in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actinic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reticuloid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Dense dermal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subcutaneous mixed inflammatory ,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multinucleate stellate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giant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atypical,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hyperchromatic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cerebriform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lymphoid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3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87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1;  Courses given in the spring serve to ‘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harden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the skin (by tanning and epidermal thickening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effects on immune responses)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3; Prednisolone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GVN to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holiday type PLE just to shorten duration f eruption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41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2; Some patients may develop </a:t>
            </a:r>
            <a:r>
              <a:rPr lang="en-US" dirty="0" err="1"/>
              <a:t>toleranc</a:t>
            </a:r>
            <a:r>
              <a:rPr lang="en-US" dirty="0"/>
              <a:t> </a:t>
            </a:r>
          </a:p>
          <a:p>
            <a:r>
              <a:rPr lang="en-US" dirty="0"/>
              <a:t>4;  OF eruptions occurs after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71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 </a:t>
            </a:r>
            <a:r>
              <a:rPr lang="en-US" b="1" i="1" dirty="0"/>
              <a:t>sunburn</a:t>
            </a:r>
            <a:r>
              <a:rPr lang="en-US" b="1" dirty="0"/>
              <a:t>-type</a:t>
            </a:r>
            <a:r>
              <a:rPr lang="en-US" dirty="0"/>
              <a:t> response with skin changes simulating a normal </a:t>
            </a:r>
            <a:r>
              <a:rPr lang="en-US" dirty="0" smtClean="0"/>
              <a:t>sunburn or rash </a:t>
            </a:r>
            <a:r>
              <a:rPr lang="en-US" dirty="0"/>
              <a:t>such as in </a:t>
            </a:r>
            <a:r>
              <a:rPr lang="en-US" dirty="0" err="1" smtClean="0"/>
              <a:t>phototoxi</a:t>
            </a:r>
            <a:endParaRPr lang="en-US" dirty="0"/>
          </a:p>
          <a:p>
            <a:r>
              <a:rPr lang="en-US" dirty="0"/>
              <a:t>A </a:t>
            </a:r>
            <a:r>
              <a:rPr lang="en-US" b="1" i="1" dirty="0"/>
              <a:t>rash</a:t>
            </a:r>
            <a:r>
              <a:rPr lang="en-US" dirty="0"/>
              <a:t> response with macules, papules, or plaques, as in eczematous dermatitis. usually </a:t>
            </a:r>
            <a:r>
              <a:rPr lang="en-US" dirty="0" err="1"/>
              <a:t>photoallergic</a:t>
            </a:r>
            <a:r>
              <a:rPr lang="en-US" dirty="0"/>
              <a:t> in nature.</a:t>
            </a:r>
          </a:p>
          <a:p>
            <a:r>
              <a:rPr lang="en-US" b="1" i="1" dirty="0"/>
              <a:t>Urticarial</a:t>
            </a:r>
            <a:r>
              <a:rPr lang="en-US" dirty="0"/>
              <a:t> responses are typical for solar urticaria;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470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0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typically a condition of males. due to differences in hairstyles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meaning that the upper pinnae of boys and men are more often exposed to intense sunlight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Sunlight induced papules on the prominent Pinna of a young 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69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Chromophore</a:t>
            </a:r>
            <a:r>
              <a:rPr lang="en-US" dirty="0" smtClean="0"/>
              <a:t> </a:t>
            </a:r>
            <a:r>
              <a:rPr lang="en-US" dirty="0"/>
              <a:t>is a chemical group that absorbs </a:t>
            </a:r>
            <a:r>
              <a:rPr lang="en-US" dirty="0" err="1"/>
              <a:t>nd</a:t>
            </a:r>
            <a:r>
              <a:rPr lang="en-US" dirty="0"/>
              <a:t> transmits  light at specific </a:t>
            </a:r>
            <a:r>
              <a:rPr lang="en-US" dirty="0" smtClean="0"/>
              <a:t>frequency</a:t>
            </a:r>
          </a:p>
          <a:p>
            <a:r>
              <a:rPr lang="en-US" dirty="0" smtClean="0"/>
              <a:t> </a:t>
            </a:r>
            <a:r>
              <a:rPr lang="en-US" dirty="0"/>
              <a:t>like nitro ethylene acetylene carbonyl acids esters </a:t>
            </a:r>
            <a:r>
              <a:rPr lang="en-US" dirty="0" err="1"/>
              <a:t>nd</a:t>
            </a:r>
            <a:r>
              <a:rPr lang="en-US" dirty="0"/>
              <a:t> so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80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2</a:t>
            </a:r>
            <a:r>
              <a:rPr lang="en-US" dirty="0"/>
              <a:t> ;strong evidence of a genetic component with inheritance occurring within families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4</a:t>
            </a:r>
            <a:r>
              <a:rPr lang="en-US" dirty="0"/>
              <a:t>; Frequent in people living at…..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504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Distinct flares related to UVR exposure</a:t>
            </a:r>
          </a:p>
          <a:p>
            <a:r>
              <a:rPr lang="en-US" dirty="0"/>
              <a:t>Pic excoriated papules on </a:t>
            </a:r>
            <a:r>
              <a:rPr lang="en-US" dirty="0" err="1"/>
              <a:t>photoexposed</a:t>
            </a:r>
            <a:r>
              <a:rPr lang="en-US" dirty="0"/>
              <a:t> part f chest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789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 papules </a:t>
            </a:r>
            <a:r>
              <a:rPr lang="en-US" dirty="0" err="1"/>
              <a:t>nd</a:t>
            </a:r>
            <a:r>
              <a:rPr lang="en-US" dirty="0"/>
              <a:t> plaques on nose </a:t>
            </a:r>
            <a:r>
              <a:rPr lang="en-US" dirty="0" err="1"/>
              <a:t>nd</a:t>
            </a:r>
            <a:r>
              <a:rPr lang="en-US" dirty="0"/>
              <a:t>  </a:t>
            </a:r>
            <a:r>
              <a:rPr lang="en-US" dirty="0" err="1"/>
              <a:t>bl</a:t>
            </a:r>
            <a:r>
              <a:rPr lang="en-US" dirty="0"/>
              <a:t> cheek</a:t>
            </a:r>
          </a:p>
          <a:p>
            <a:r>
              <a:rPr lang="en-US" dirty="0"/>
              <a:t>Pic </a:t>
            </a:r>
            <a:r>
              <a:rPr lang="en-US" baseline="0" dirty="0" smtClean="0"/>
              <a:t> HYPER </a:t>
            </a:r>
            <a:r>
              <a:rPr lang="en-US" dirty="0" smtClean="0"/>
              <a:t>hypopigmentation</a:t>
            </a:r>
            <a:r>
              <a:rPr lang="en-US" baseline="0" dirty="0" smtClean="0"/>
              <a:t> </a:t>
            </a:r>
            <a:r>
              <a:rPr lang="en-US" baseline="0" dirty="0"/>
              <a:t>on chronically </a:t>
            </a:r>
            <a:r>
              <a:rPr lang="en-US" baseline="0" dirty="0" err="1"/>
              <a:t>photoexposed</a:t>
            </a:r>
            <a:r>
              <a:rPr lang="en-US" baseline="0" dirty="0"/>
              <a:t> site of back of neck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23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Photoaggravated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atopic eczema and nodular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prurigo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may be distinguished on clinical grounds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insect bites by their shorter time course and asymmetry;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phototesting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would be normal in these conditions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966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 topical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steroid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treated areas immediately after each exposure reduces the risk of disease flares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3; phototherapy</a:t>
            </a:r>
            <a:r>
              <a:rPr lang="en-US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usually only photo‐exposed sites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5; 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Thalidomide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restricted by teratogenicity and the risk of irreversible peripheral neuropathy.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Antitumour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necrosis factor α (anti‐TNF‐α) effects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846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Severity judged by DLQI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370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76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Acute sunburn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erythema with mild edema of the upper back with sharp demarcation between the sun-exposed and sun-protected white areas.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PHOTOAGING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severe deep wrinkling. The skin appears waxy, with a yellowish hue (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solar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elastosis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ACCumulation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 abnormal elastin after repeated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nd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prolonged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sunexposure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This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old age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female farmer multiple black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comedones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zygomatic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73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89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uncommon to develop CAD in the absence of a pre‐existing dermatitis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210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  Note the prominent head and neck involvement and sharp cutoff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the collar line. There was sparing of the upper eyelids, and in creases under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eyes and in the shaded areas under the lower lip and chin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611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Ivolvement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back of the neck  AND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SCALP with a cut‐off at the collar line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(extensor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surfaces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hand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sharp cut‐off at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photoprotected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184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87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nodular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prurigo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‐like morphology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Prominent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involvement of photo‐exposed sites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extensor forearm. (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lower back (c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Note the involvement of photo‐exposed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sites of the ears and side of neck. (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The relative sparing behind the ear (Wilkinson’s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triangle should be examined by pulling the ear forward)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075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1; AIRBORN typically involve upper eyelid under nose and chin while back f neck</a:t>
            </a:r>
            <a:r>
              <a:rPr lang="en-US" baseline="0" dirty="0"/>
              <a:t> z </a:t>
            </a:r>
            <a:r>
              <a:rPr lang="en-US" baseline="0" dirty="0" smtClean="0"/>
              <a:t>spared exposed parts to </a:t>
            </a:r>
            <a:r>
              <a:rPr lang="en-US" baseline="0" dirty="0" err="1" smtClean="0"/>
              <a:t>fibres</a:t>
            </a:r>
            <a:r>
              <a:rPr lang="en-US" baseline="0" dirty="0" smtClean="0"/>
              <a:t> dust </a:t>
            </a:r>
            <a:r>
              <a:rPr lang="en-US" baseline="0" dirty="0" err="1" smtClean="0"/>
              <a:t>vapours</a:t>
            </a:r>
            <a:r>
              <a:rPr lang="en-US" baseline="0" dirty="0" smtClean="0"/>
              <a:t> spray gases plant materials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 ; Cutaneous T‐cell Lymphoma Especially If There Is </a:t>
            </a:r>
            <a:r>
              <a:rPr lang="en-US" dirty="0" err="1"/>
              <a:t>Erythroderma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239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Epidermal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spongiosis</a:t>
            </a:r>
            <a:r>
              <a:rPr lang="en-US" sz="28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 dermal perivascular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lymphohistiocytic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infiltrate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b) Atypical lymphocytes can be seen chronically with a pseudo‐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lymphomatous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picture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245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Hydroxychloroquine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Ciclosporin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MMF,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Hydroxycarbamide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Etretinate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Danazol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Thioguanine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Topical Nitrogen Mustard, Thalidomide, Infliximab And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‐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762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proposed pathway is likely that of photochemical alteration of an endogenous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chromophore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UVR and/ or visible light, resulting in antigen. This is then recognized by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specifi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mast cells, with subsequent mast cell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degranulation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histamine and other mediator release causing increased vascular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permeability and dermal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oedema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other mediators in SU are likely to be involved, possible candidates include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leukotrienes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platelet‐activating factor, substance P, serotonin and acetylcholine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40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main culprit of solar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radiat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…………...: 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UVB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"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sunburn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spectrum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,“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UVB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radiationi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significantly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effective (100–1000 times more potent) than 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UVA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producing erythema, cellular effects and DNA damage. 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UVA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radiation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less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energetic but penetrates more deeply into the skin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been implicated in chronic skin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photoageing</a:t>
            </a:r>
            <a:r>
              <a:rPr lang="en-US" dirty="0"/>
              <a:t> </a:t>
            </a:r>
          </a:p>
          <a:p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811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342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types </a:t>
            </a:r>
            <a:r>
              <a:rPr lang="en-US" dirty="0" err="1"/>
              <a:t>furticaria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801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fixed solar </a:t>
            </a:r>
            <a:r>
              <a:rPr lang="en-U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urticaria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has been reported and is characterized by urticarial lesions that are induced repeatedly in the same location.</a:t>
            </a:r>
            <a:r>
              <a:rPr lang="en-US" sz="1200" b="0" i="0" u="sng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11</a:t>
            </a:r>
            <a:endParaRPr lang="en-US" sz="1200" b="0" i="0" u="sng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3600" b="1" i="0" u="sng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PERENNIAL</a:t>
            </a:r>
            <a:r>
              <a:rPr lang="en-US" sz="1200" b="0" i="0" u="sng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lasting </a:t>
            </a:r>
            <a:r>
              <a:rPr lang="en-US" sz="1200" b="0" i="0" u="sng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</a:t>
            </a:r>
            <a:r>
              <a:rPr lang="en-US" sz="1200" b="0" i="0" u="sng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long or continually recurring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175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lphaLcParenBoth"/>
            </a:pP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Acute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erythema on the back of the hand after 2 min of wintertime daylight exposure. Note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sparing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distal phalanges and under the wedding ring. </a:t>
            </a:r>
          </a:p>
          <a:p>
            <a:pPr marL="228600" indent="-228600">
              <a:buAutoNum type="alphaLcParenBoth"/>
            </a:pP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Solar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urticaria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occurring within a few minutes of sunlight exposure. Note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sparing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under the watch strap and sleeve on the upper forearm.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435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Hardening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z decline f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after repeated sun light exposure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b less severe towards end f summer</a:t>
            </a:r>
          </a:p>
          <a:p>
            <a:pPr algn="just"/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refractory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when, after an acute episode, affected skin may be more resistant to further involvement for a few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740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drugs 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tetracyclines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flouroquinolones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(NSAIDs; notably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benoxaprofen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,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repirinast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topical tar, pitch  sunscreens, such as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benzophenones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217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Vasculitic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features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occasionally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466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Anxiety</a:t>
            </a:r>
            <a:r>
              <a:rPr lang="en-US" baseline="0" dirty="0"/>
              <a:t> and depression r common in SU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296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743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Varioliform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mean resemble smallpox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26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sunburn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seen most frequently in individuals who have pale white or white skin and a limited capacity to develop inducible, melanin pigmentation (tanning) after exposure to UVR.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Basic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skin color is divided into white, brown, and black. </a:t>
            </a:r>
          </a:p>
          <a:p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642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050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Eyes</a:t>
            </a:r>
            <a:r>
              <a:rPr lang="en-US" sz="28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Photophobia, conjunctivitis, keratitis, anterior uveitis, corneal clouding and neovascularization, scarring and visual impairment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801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SITES</a:t>
            </a:r>
            <a:r>
              <a:rPr lang="en-US" dirty="0"/>
              <a:t> cheek nose ears back f </a:t>
            </a:r>
            <a:r>
              <a:rPr lang="en-US" dirty="0" smtClean="0"/>
              <a:t>hands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Hydroa</a:t>
            </a:r>
            <a:r>
              <a:rPr lang="en-US" sz="1200" dirty="0" smtClean="0"/>
              <a:t> </a:t>
            </a:r>
            <a:r>
              <a:rPr lang="en-US" sz="1200" dirty="0" err="1" smtClean="0"/>
              <a:t>vacciniforme</a:t>
            </a:r>
            <a:r>
              <a:rPr lang="en-US" sz="1200" dirty="0" smtClean="0"/>
              <a:t>.  </a:t>
            </a:r>
            <a:r>
              <a:rPr lang="en-US" sz="1200" dirty="0" err="1" smtClean="0"/>
              <a:t>vacciniform</a:t>
            </a:r>
            <a:r>
              <a:rPr lang="en-US" sz="1200" dirty="0" smtClean="0"/>
              <a:t> scars.
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006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289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dermal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oedema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lymphohistiocytic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inflammatory infiltrate.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463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PUVA is used less often as most patients are children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771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Usually the condition improves and resolves in later teenage years, with a mean disease duration of 9 years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persistence of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 into middle age may also occur [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737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031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Photoallergy</a:t>
            </a:r>
            <a:r>
              <a:rPr lang="en-US" dirty="0"/>
              <a:t>: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uncommon and poorly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systemic drugs and most frequently seen with topical sunscreens, NSAIDs certain fragrances</a:t>
            </a:r>
          </a:p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Sunscreens are the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commonest topical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photoallergens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378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Phptosestivity</a:t>
            </a:r>
            <a:r>
              <a:rPr lang="en-US" dirty="0" smtClean="0"/>
              <a:t> to exogenous agents z broadly divided into </a:t>
            </a:r>
            <a:r>
              <a:rPr lang="en-US" dirty="0" err="1" smtClean="0"/>
              <a:t>phototoxicity</a:t>
            </a:r>
            <a:r>
              <a:rPr lang="en-US" dirty="0" smtClean="0"/>
              <a:t> </a:t>
            </a:r>
            <a:r>
              <a:rPr lang="en-US" dirty="0" err="1" smtClean="0"/>
              <a:t>ann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photoallery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69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947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Antibiotics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fluoroquinolones, tetracyclines  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sulphonamides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Polycyclic aromatic hydrocarbons 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0349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symptoms of drug phototoxicity….. it is more common for photosensitivity to develop if a drug is new or the dose increased, 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Pseudoporphyria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typically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presents with photo‐exposed‐site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fragility, blistering,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milia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scarring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841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Phototoxicity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demeclocycline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There is predominant UVA and visible light photosensitivity. Acute erythema,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oedema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urticaria were seen at the test sites within 15 min of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phototesting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abnormal delayed erythema was still present at 24 h.</a:t>
            </a:r>
          </a:p>
          <a:p>
            <a:r>
              <a:rPr lang="en-US" sz="1200" b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Phytophotodermatitis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Erythema and blistering is seen on sites immersed in psoralen‐rich lime marinade during barbeque preparations and subsequently exposed to sunlight. Psoralen containing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umbelliferea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rutaceae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plant families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7835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3572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 line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a drug, such as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amiodarone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[ 87 ], cannot be stopped,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induction of tolerance using narrow‐band UVB or PUVA may be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helpful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3364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cs typeface="Times New Roman" panose="02020603050405020304" pitchFamily="18" charset="0"/>
              </a:rPr>
              <a:t>The time course for the resolution of photosensitivity off the drug will depend on its bioavailability and the half‐life of any photoactive metabolites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8425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range of skin diseases can be aggravated or exacerbated by natural or </a:t>
            </a:r>
            <a:r>
              <a:rPr lang="en-US" dirty="0" err="1" smtClean="0"/>
              <a:t>artifi</a:t>
            </a:r>
            <a:r>
              <a:rPr lang="en-US" dirty="0" smtClean="0"/>
              <a:t> </a:t>
            </a:r>
            <a:r>
              <a:rPr lang="en-US" dirty="0" err="1" smtClean="0"/>
              <a:t>cial</a:t>
            </a:r>
            <a:r>
              <a:rPr lang="en-US" dirty="0" smtClean="0"/>
              <a:t> UV or visible radiation, although they also occur in the absence of sun exposure</a:t>
            </a:r>
          </a:p>
          <a:p>
            <a:pPr marL="0" indent="0">
              <a:buNone/>
            </a:pPr>
            <a:r>
              <a:rPr lang="en-US" sz="1200" dirty="0" smtClean="0"/>
              <a:t> psoriasis and eczema generally improve with sun exposure,</a:t>
            </a:r>
            <a:r>
              <a:rPr lang="en-US" sz="1200" baseline="0" dirty="0" smtClean="0"/>
              <a:t> </a:t>
            </a:r>
            <a:r>
              <a:rPr lang="en-US" sz="1200" dirty="0" smtClean="0"/>
              <a:t>but in a minority (approximately 10% </a:t>
            </a:r>
            <a:r>
              <a:rPr lang="en-US" sz="1200" baseline="0" dirty="0" smtClean="0"/>
              <a:t> </a:t>
            </a:r>
            <a:r>
              <a:rPr lang="en-US" sz="1200" dirty="0" smtClean="0"/>
              <a:t>there is worsening of the </a:t>
            </a:r>
            <a:r>
              <a:rPr lang="en-US" sz="1200" dirty="0" err="1" smtClean="0"/>
              <a:t>dermatosis</a:t>
            </a:r>
            <a:r>
              <a:rPr lang="en-US" sz="1200" dirty="0" smtClean="0"/>
              <a:t> with sun exposure (Fig This may manifest as a disease </a:t>
            </a:r>
            <a:r>
              <a:rPr lang="en-US" sz="1200" dirty="0" err="1" smtClean="0"/>
              <a:t>fl</a:t>
            </a:r>
            <a:r>
              <a:rPr lang="en-US" sz="1200" dirty="0" smtClean="0"/>
              <a:t> are at photo‐exposed sites initially, followed by the spread of cutaneous </a:t>
            </a:r>
            <a:r>
              <a:rPr lang="en-US" sz="1200" dirty="0" err="1" smtClean="0"/>
              <a:t>infl</a:t>
            </a:r>
            <a:r>
              <a:rPr lang="en-US" sz="1200" dirty="0" smtClean="0"/>
              <a:t> </a:t>
            </a:r>
            <a:r>
              <a:rPr lang="en-US" sz="1200" dirty="0" err="1" smtClean="0"/>
              <a:t>ammation</a:t>
            </a:r>
            <a:r>
              <a:rPr lang="en-US" sz="1200" dirty="0" smtClean="0"/>
              <a:t> to covered skin.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94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;Monochromator z a device that disperse light into its constituent wavelength to which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then exposed</a:t>
            </a:r>
          </a:p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Immediate and delayed erythemal responses are assessed based on the MEDs at each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wavelenght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are compared with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 population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B5B1F-41A6-4738-839D-1985B248791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53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MEDs below the normal range indicate abnormal photosensitivity.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2258-32E4-41D8-BE4A-E91D453A80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8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FA2F96-3DD0-4A7C-8AF3-A2F0B3819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6FBE286-051F-4006-B6EB-7A9B34C92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3D5D9A-4016-49AD-BD99-A91E31DF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4E08-D408-46AB-B0E5-C1A0A3FD341F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6071CD-1902-411C-A5AE-74BEEE17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39163D-85C9-4272-82B8-FF6B54866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93A1-2B5A-464B-BCD8-AD0B41FC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2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0EDE74-6FA4-4E34-AEBC-7E913CC94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43B9A4-D204-4CE0-894D-346CE1F6A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D06487-850B-4817-9B1D-8C75E350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4E08-D408-46AB-B0E5-C1A0A3FD341F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D511D3-576B-43E8-8049-BC88DB9C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4E759D-3C93-4AB5-BD72-851FD2B4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93A1-2B5A-464B-BCD8-AD0B41FC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6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B3F9570-3C7C-4D80-88B3-7FA4E075D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A245875-E2CA-4FDD-A27E-2D0D5F950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48CF5E-D59E-4AF7-AB14-09148961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4E08-D408-46AB-B0E5-C1A0A3FD341F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A1D80B-5511-406A-8713-351EF16E3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BB33CE-D064-4B02-89BF-6B6016628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93A1-2B5A-464B-BCD8-AD0B41FC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9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2D6F09-720B-4F9A-9B22-88448C8FF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87D3A1-8750-4CCE-9866-3C4B5C9D5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35C084-914D-4AF0-834E-90554D58C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4E08-D408-46AB-B0E5-C1A0A3FD341F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746533-D69B-4381-8277-442FA3D0A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A85689-4BF5-4A37-9FDD-5054C55B9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93A1-2B5A-464B-BCD8-AD0B41FC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7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D7B925-7B31-408F-83FC-10B0281DF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650A62-4851-4783-ABE1-ECC6A883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4D9E25-A3ED-489E-9E99-74011B21B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4E08-D408-46AB-B0E5-C1A0A3FD341F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FFCBC2-3934-4805-8B8D-95B307404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EAAD50-720E-4DAF-94BA-209475FB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93A1-2B5A-464B-BCD8-AD0B41FC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34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67F4F6-3B9A-4B40-B028-650435A63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63C346-7125-4F5F-8EAF-EBB4E0945F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8848AB-6624-4CFC-B493-1AC17BDC1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E1B196C-513C-4946-9D93-FA87FCCF4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4E08-D408-46AB-B0E5-C1A0A3FD341F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314A637-C83B-41F0-8AAD-529D3AF7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775D8B-B0A9-4F41-A27C-44931124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93A1-2B5A-464B-BCD8-AD0B41FC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3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025229-C904-4B47-8937-039A563C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876E12-EAE2-4357-9E87-C09C01B0B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123DBED-E271-4066-AF70-D6DF4FEA4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6EC2CCE-98E4-46F6-A0F6-51E31F435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3F39999-4B1E-4EFE-849D-DCBE96D7A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64F5837-D2E1-4A45-A3F7-D8D3BEAA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4E08-D408-46AB-B0E5-C1A0A3FD341F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B3E45CB-585C-4DD8-86D5-E7EE75A1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9AA7350-23C6-4DFF-A0DA-3DD8A6EDD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93A1-2B5A-464B-BCD8-AD0B41FC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047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972EC6-BDB1-424D-8C4B-FB45E7161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100B46F-28A4-435F-A550-C771C6EB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4E08-D408-46AB-B0E5-C1A0A3FD341F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71CF845-AFAE-4CE8-B0F2-2E9594B74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8B49BB-EB29-4BA0-AF5F-A572116A4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93A1-2B5A-464B-BCD8-AD0B41FC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2689D91-9533-44DA-891D-712DCA8D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4E08-D408-46AB-B0E5-C1A0A3FD341F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CD0FF82-78B2-483F-975D-E23D8D23F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04EDF04-CD4F-44B3-B3DA-330978B7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93A1-2B5A-464B-BCD8-AD0B41FC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6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9351DC-2266-4147-9E17-23B68425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51B90C-5C74-4B82-9853-BA428446E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CB2984F-3B7E-4545-A784-14F3CB45B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AEB56E-49E1-48CA-8ACC-D37A8E5D9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4E08-D408-46AB-B0E5-C1A0A3FD341F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B9EBC6-2FD7-493B-B8EB-240617BFD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9613450-4E63-44DD-8A87-1CA6357D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93A1-2B5A-464B-BCD8-AD0B41FC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48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E417CA-5A32-4FFA-8A98-A305745D5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BA6F31C-3427-41A4-B31F-149E4A9BC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1161D7-AFA9-4B9C-8DB9-29F9AA8CB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3E2061-BB97-4B30-8A43-7549EE2C0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4E08-D408-46AB-B0E5-C1A0A3FD341F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0EEBF7-961E-49C6-B8CA-E612708F1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7C1ED51-66F3-47A9-9BC1-2C3625B6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93A1-2B5A-464B-BCD8-AD0B41FC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7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1DC9A69-9C43-4C48-A2BC-685021C9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1355D9D-FB82-4AF4-8048-AED1C3F6F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0858D4-0BCD-4DA2-8CD1-198793760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64E08-D408-46AB-B0E5-C1A0A3FD341F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4691D-20DC-4EA7-82E6-A620FC59F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FF4E6B-39E3-4239-BF1A-9B52C4DDA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C93A1-2B5A-464B-BCD8-AD0B41FC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7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66700" y="2209800"/>
          <a:ext cx="86106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1076" y="5181600"/>
            <a:ext cx="3657600" cy="1066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VINESHA DEVI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Resident Dermatology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628650" y="2514600"/>
          <a:ext cx="7886700" cy="1262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365126"/>
            <a:ext cx="7886700" cy="93027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PHOTOAGGRAVATED</a:t>
            </a:r>
            <a:r>
              <a:rPr lang="en-US" sz="3200" dirty="0"/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DERMATOSES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="" xmlns:a16="http://schemas.microsoft.com/office/drawing/2014/main" id="{AF36BE04-8CFB-4DAE-99ED-3E614D7D73F9}"/>
              </a:ext>
            </a:extLst>
          </p:cNvPr>
          <p:cNvSpPr/>
          <p:nvPr/>
        </p:nvSpPr>
        <p:spPr>
          <a:xfrm>
            <a:off x="457200" y="2667000"/>
            <a:ext cx="8229600" cy="2057400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 Exacerbated by natural or artificial UV or visible radiation</a:t>
            </a:r>
            <a:endParaRPr lang="en-US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9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81708"/>
            <a:ext cx="6115050" cy="66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8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7924800" cy="475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1"/>
            <a:ext cx="8686800" cy="12191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MONOCHROMATOR 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PHOTOTESTING</a:t>
            </a:r>
            <a:r>
              <a:rPr lang="en-US" b="1" u="sng" dirty="0"/>
              <a:t/>
            </a:r>
            <a:br>
              <a:rPr lang="en-US" b="1" u="sng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52400" y="1219200"/>
            <a:ext cx="4495800" cy="5638800"/>
          </a:xfrm>
        </p:spPr>
        <p:txBody>
          <a:bodyPr anchor="ctr">
            <a:normAutofit fontScale="92500" lnSpcReduction="10000"/>
          </a:bodyPr>
          <a:lstStyle/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Filtered high‐pressure xenon arc lamp 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Delivers relatively monochromatic UV and visible light across the solar spectrum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Precise dose ranges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Skin on the back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Spectra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responsible</a:t>
            </a:r>
          </a:p>
          <a:p>
            <a:pPr marL="834390" lvl="1" indent="-514350">
              <a:lnSpc>
                <a:spcPct val="150000"/>
              </a:lnSpc>
              <a:buNone/>
            </a:pPr>
            <a:endParaRPr lang="en-US" b="1" u="sng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632960" y="1910316"/>
            <a:ext cx="388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33400"/>
            <a:ext cx="7886700" cy="625474"/>
          </a:xfrm>
        </p:spPr>
        <p:txBody>
          <a:bodyPr>
            <a:no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Erythema Dose (MED)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="" xmlns:a16="http://schemas.microsoft.com/office/drawing/2014/main" id="{C86C1068-1923-4CC4-8AC7-F914966BCA52}"/>
              </a:ext>
            </a:extLst>
          </p:cNvPr>
          <p:cNvSpPr/>
          <p:nvPr/>
        </p:nvSpPr>
        <p:spPr>
          <a:xfrm>
            <a:off x="628650" y="2438400"/>
            <a:ext cx="7620000" cy="1752600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cs typeface="Times New Roman" panose="02020603050405020304" pitchFamily="18" charset="0"/>
              </a:rPr>
              <a:t>Dose of radiation that produces minimal, just perceptible erythema, at 24hours post irradiation</a:t>
            </a:r>
            <a:r>
              <a:rPr lang="en-US" sz="3200" dirty="0" smtClean="0">
                <a:cs typeface="Times New Roman" panose="02020603050405020304" pitchFamily="18" charset="0"/>
              </a:rPr>
              <a:t>.</a:t>
            </a:r>
            <a:endParaRPr lang="en-US" sz="32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228600"/>
            <a:ext cx="8667750" cy="818037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ITERATIVE PROVOCATION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228600" y="1199037"/>
            <a:ext cx="4953000" cy="5354163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400" dirty="0" smtClean="0">
                <a:cs typeface="Times New Roman" panose="02020603050405020304" pitchFamily="18" charset="0"/>
              </a:rPr>
              <a:t>Daily </a:t>
            </a:r>
            <a:r>
              <a:rPr lang="en-US" sz="2400" dirty="0">
                <a:cs typeface="Times New Roman" panose="02020603050405020304" pitchFamily="18" charset="0"/>
              </a:rPr>
              <a:t>for three days, a 10 x 5 cm area on one forearm is exposed to UVB from a fluorescent lamp </a:t>
            </a:r>
            <a:r>
              <a:rPr lang="en-US" sz="2400" dirty="0" smtClean="0">
                <a:cs typeface="Times New Roman" panose="02020603050405020304" pitchFamily="18" charset="0"/>
              </a:rPr>
              <a:t>source</a:t>
            </a:r>
            <a:endParaRPr lang="en-US" sz="2400" dirty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cs typeface="Times New Roman" panose="02020603050405020304" pitchFamily="18" charset="0"/>
              </a:rPr>
              <a:t>Similar </a:t>
            </a:r>
            <a:r>
              <a:rPr lang="en-US" sz="2400" dirty="0">
                <a:cs typeface="Times New Roman" panose="02020603050405020304" pitchFamily="18" charset="0"/>
              </a:rPr>
              <a:t>area </a:t>
            </a:r>
            <a:r>
              <a:rPr lang="en-US" sz="2400" dirty="0" smtClean="0">
                <a:cs typeface="Times New Roman" panose="02020603050405020304" pitchFamily="18" charset="0"/>
              </a:rPr>
              <a:t>on </a:t>
            </a:r>
            <a:r>
              <a:rPr lang="en-US" sz="2400" dirty="0">
                <a:cs typeface="Times New Roman" panose="02020603050405020304" pitchFamily="18" charset="0"/>
              </a:rPr>
              <a:t>other arm is exposed to </a:t>
            </a:r>
            <a:r>
              <a:rPr lang="en-US" sz="2400" dirty="0" smtClean="0">
                <a:cs typeface="Times New Roman" panose="02020603050405020304" pitchFamily="18" charset="0"/>
              </a:rPr>
              <a:t>UVA</a:t>
            </a:r>
            <a:endParaRPr lang="en-US" sz="2400" dirty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>
                <a:cs typeface="Times New Roman" panose="02020603050405020304" pitchFamily="18" charset="0"/>
              </a:rPr>
              <a:t>If the rash </a:t>
            </a:r>
            <a:r>
              <a:rPr lang="en-US" sz="2400" dirty="0" smtClean="0">
                <a:cs typeface="Times New Roman" panose="02020603050405020304" pitchFamily="18" charset="0"/>
              </a:rPr>
              <a:t>develops</a:t>
            </a:r>
            <a:endParaRPr lang="en-US" sz="2400" dirty="0" smtClean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 err="1" smtClean="0">
                <a:cs typeface="Times New Roman" panose="02020603050405020304" pitchFamily="18" charset="0"/>
              </a:rPr>
              <a:t>Biospy</a:t>
            </a:r>
            <a:r>
              <a:rPr lang="en-US" sz="2400" dirty="0" smtClean="0"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cs typeface="Times New Roman" panose="02020603050405020304" pitchFamily="18" charset="0"/>
              </a:rPr>
              <a:t>done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856797" y="2057400"/>
            <a:ext cx="3886200" cy="281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828800"/>
            <a:ext cx="38195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5BD42B-A842-4F96-AECD-CA16F1A6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33400"/>
            <a:ext cx="3657600" cy="5562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93ED76-0EF0-48C6-A300-6FAB7F2C8095}"/>
              </a:ext>
            </a:extLst>
          </p:cNvPr>
          <p:cNvSpPr txBox="1"/>
          <p:nvPr/>
        </p:nvSpPr>
        <p:spPr>
          <a:xfrm>
            <a:off x="4871358" y="3810000"/>
            <a:ext cx="38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10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82000" cy="533400"/>
          </a:xfrm>
        </p:spPr>
        <p:txBody>
          <a:bodyPr>
            <a:normAutofit fontScale="90000"/>
          </a:bodyPr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 AND PHOTOPATCH 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  <a:endParaRPr lang="en-US" dirty="0"/>
          </a:p>
        </p:txBody>
      </p:sp>
      <p:sp>
        <p:nvSpPr>
          <p:cNvPr id="5" name="Flowchart: Alternate Process 4">
            <a:extLst>
              <a:ext uri="{FF2B5EF4-FFF2-40B4-BE49-F238E27FC236}">
                <a16:creationId xmlns="" xmlns:a16="http://schemas.microsoft.com/office/drawing/2014/main" id="{C86C1068-1923-4CC4-8AC7-F914966BCA52}"/>
              </a:ext>
            </a:extLst>
          </p:cNvPr>
          <p:cNvSpPr/>
          <p:nvPr/>
        </p:nvSpPr>
        <p:spPr>
          <a:xfrm>
            <a:off x="838200" y="1437026"/>
            <a:ext cx="7620000" cy="1524000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cs typeface="Times New Roman" panose="02020603050405020304" pitchFamily="18" charset="0"/>
              </a:rPr>
              <a:t>Patch</a:t>
            </a:r>
            <a:r>
              <a:rPr lang="en-US" sz="3200" dirty="0">
                <a:cs typeface="Times New Roman" panose="02020603050405020304" pitchFamily="18" charset="0"/>
              </a:rPr>
              <a:t> testing is a technique for detecting an allergic response to substances that come into contact with the skin.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="" xmlns:a16="http://schemas.microsoft.com/office/drawing/2014/main" id="{9B282123-805A-4F4F-9479-9169922903A1}"/>
              </a:ext>
            </a:extLst>
          </p:cNvPr>
          <p:cNvSpPr/>
          <p:nvPr/>
        </p:nvSpPr>
        <p:spPr>
          <a:xfrm>
            <a:off x="838200" y="3422167"/>
            <a:ext cx="7620000" cy="2285999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cs typeface="Times New Roman" panose="02020603050405020304" pitchFamily="18" charset="0"/>
              </a:rPr>
              <a:t>Photopatch</a:t>
            </a:r>
            <a:r>
              <a:rPr lang="en-US" sz="3200" dirty="0" smtClean="0">
                <a:cs typeface="Times New Roman" panose="02020603050405020304" pitchFamily="18" charset="0"/>
              </a:rPr>
              <a:t> </a:t>
            </a:r>
            <a:r>
              <a:rPr lang="en-US" sz="3200" dirty="0">
                <a:cs typeface="Times New Roman" panose="02020603050405020304" pitchFamily="18" charset="0"/>
              </a:rPr>
              <a:t>testing is a technique for detecting </a:t>
            </a:r>
            <a:r>
              <a:rPr lang="en-US" sz="3200" dirty="0" err="1">
                <a:cs typeface="Times New Roman" panose="02020603050405020304" pitchFamily="18" charset="0"/>
              </a:rPr>
              <a:t>photoallergic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cs typeface="Times New Roman" panose="02020603050405020304" pitchFamily="18" charset="0"/>
              </a:rPr>
              <a:t>response </a:t>
            </a:r>
            <a:r>
              <a:rPr lang="en-US" sz="3200" dirty="0">
                <a:cs typeface="Times New Roman" panose="02020603050405020304" pitchFamily="18" charset="0"/>
              </a:rPr>
              <a:t>to substances, usually sunscreen chemicals, in the presence of light.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B2225F-689E-468A-9DA1-3A7AD44C4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81000"/>
            <a:ext cx="5029200" cy="6324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cs typeface="Times New Roman" panose="02020603050405020304" pitchFamily="18" charset="0"/>
              </a:rPr>
              <a:t> Series of allergens are </a:t>
            </a:r>
            <a:r>
              <a:rPr lang="en-US" sz="3000" dirty="0">
                <a:cs typeface="Times New Roman" panose="02020603050405020304" pitchFamily="18" charset="0"/>
              </a:rPr>
              <a:t>applied to aluminum chambers, which adhere to hypoallergenic tape strips</a:t>
            </a:r>
            <a:r>
              <a:rPr lang="en-US" sz="3000" dirty="0" smtClean="0">
                <a:cs typeface="Times New Roman" panose="02020603050405020304" pitchFamily="18" charset="0"/>
              </a:rPr>
              <a:t>.</a:t>
            </a:r>
            <a:endParaRPr lang="en-US" sz="3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cs typeface="Times New Roman" panose="02020603050405020304" pitchFamily="18" charset="0"/>
              </a:rPr>
              <a:t>  </a:t>
            </a:r>
            <a:r>
              <a:rPr lang="en-US" sz="3000" b="1" dirty="0">
                <a:cs typeface="Times New Roman" panose="02020603050405020304" pitchFamily="18" charset="0"/>
              </a:rPr>
              <a:t>P</a:t>
            </a:r>
            <a:r>
              <a:rPr lang="en-US" sz="3000" b="1" dirty="0">
                <a:cs typeface="Times New Roman" panose="02020603050405020304" pitchFamily="18" charset="0"/>
              </a:rPr>
              <a:t>atch </a:t>
            </a:r>
            <a:r>
              <a:rPr lang="en-US" sz="3000" b="1" dirty="0">
                <a:cs typeface="Times New Roman" panose="02020603050405020304" pitchFamily="18" charset="0"/>
              </a:rPr>
              <a:t>testing</a:t>
            </a:r>
            <a:r>
              <a:rPr lang="en-US" sz="3000" dirty="0">
                <a:cs typeface="Times New Roman" panose="02020603050405020304" pitchFamily="18" charset="0"/>
              </a:rPr>
              <a:t>, the strips of chambers are applied to the skin (normally the upper back) and kept in place for 48 hours. </a:t>
            </a:r>
            <a:endParaRPr lang="en-US" sz="3000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81000"/>
            <a:ext cx="4020207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810000"/>
            <a:ext cx="4064876" cy="2971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0"/>
            <a:ext cx="4191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PATCH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PHOTOPATCH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76695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4191000" cy="6477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Photopatch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b="1" dirty="0">
                <a:cs typeface="Times New Roman" panose="02020603050405020304" pitchFamily="18" charset="0"/>
              </a:rPr>
              <a:t>testing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D</a:t>
            </a:r>
            <a:r>
              <a:rPr lang="en-US" sz="2800" dirty="0" smtClean="0">
                <a:cs typeface="Times New Roman" panose="02020603050405020304" pitchFamily="18" charset="0"/>
              </a:rPr>
              <a:t>uplicate </a:t>
            </a:r>
            <a:r>
              <a:rPr lang="en-US" sz="2800" dirty="0">
                <a:cs typeface="Times New Roman" panose="02020603050405020304" pitchFamily="18" charset="0"/>
              </a:rPr>
              <a:t>sets are applied to the </a:t>
            </a:r>
            <a:r>
              <a:rPr lang="en-US" sz="2800" dirty="0" smtClean="0">
                <a:cs typeface="Times New Roman" panose="02020603050405020304" pitchFamily="18" charset="0"/>
              </a:rPr>
              <a:t>skin</a:t>
            </a:r>
          </a:p>
          <a:p>
            <a:pPr>
              <a:lnSpc>
                <a:spcPct val="1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K</a:t>
            </a:r>
            <a:r>
              <a:rPr lang="en-US" sz="2800" dirty="0" smtClean="0">
                <a:cs typeface="Times New Roman" panose="02020603050405020304" pitchFamily="18" charset="0"/>
              </a:rPr>
              <a:t>ept </a:t>
            </a:r>
            <a:r>
              <a:rPr lang="en-US" sz="2800" dirty="0">
                <a:cs typeface="Times New Roman" panose="02020603050405020304" pitchFamily="18" charset="0"/>
              </a:rPr>
              <a:t>in place for 24 </a:t>
            </a:r>
            <a:r>
              <a:rPr lang="en-US" sz="2800" dirty="0" smtClean="0">
                <a:cs typeface="Times New Roman" panose="02020603050405020304" pitchFamily="18" charset="0"/>
              </a:rPr>
              <a:t>hours</a:t>
            </a:r>
          </a:p>
          <a:p>
            <a:pPr>
              <a:lnSpc>
                <a:spcPct val="1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One </a:t>
            </a:r>
            <a:r>
              <a:rPr lang="en-US" sz="2800" dirty="0">
                <a:cs typeface="Times New Roman" panose="02020603050405020304" pitchFamily="18" charset="0"/>
              </a:rPr>
              <a:t>set is irradiated with UVA light</a:t>
            </a:r>
          </a:p>
          <a:p>
            <a:pPr>
              <a:lnSpc>
                <a:spcPct val="1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Observation </a:t>
            </a:r>
            <a:r>
              <a:rPr lang="en-US" sz="2800" dirty="0">
                <a:cs typeface="Times New Roman" panose="02020603050405020304" pitchFamily="18" charset="0"/>
              </a:rPr>
              <a:t>for 48 hours after removing the </a:t>
            </a:r>
            <a:r>
              <a:rPr lang="en-US" sz="2800" dirty="0" smtClean="0">
                <a:cs typeface="Times New Roman" panose="02020603050405020304" pitchFamily="18" charset="0"/>
              </a:rPr>
              <a:t>strips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Positive </a:t>
            </a:r>
            <a:r>
              <a:rPr lang="en-US" sz="2800" dirty="0" smtClean="0">
                <a:cs typeface="Times New Roman" panose="02020603050405020304" pitchFamily="18" charset="0"/>
              </a:rPr>
              <a:t>reaction: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                      erythema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                      papules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                       vesicles</a:t>
            </a:r>
            <a:endParaRPr lang="x-none" sz="2800" dirty="0"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1000"/>
            <a:ext cx="4876800" cy="579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03171" y="76200"/>
            <a:ext cx="546462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PATCH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PHOTOPATCH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284976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EE86C5-FE0A-42EF-9351-316F1939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15900"/>
            <a:ext cx="8686800" cy="930274"/>
          </a:xfrm>
        </p:spPr>
        <p:txBody>
          <a:bodyPr>
            <a:no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 AND PHOTOPATCH TESTING</a:t>
            </a:r>
            <a:r>
              <a:rPr lang="en-US" sz="3800" dirty="0"/>
              <a:t/>
            </a:r>
            <a:br>
              <a:rPr lang="en-US" sz="3800" dirty="0"/>
            </a:br>
            <a:endParaRPr lang="x-none" sz="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A12899-20EF-4160-8050-E202A0D5F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38200"/>
            <a:ext cx="8534400" cy="5562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 smtClean="0">
                <a:cs typeface="Times New Roman" panose="02020603050405020304" pitchFamily="18" charset="0"/>
              </a:rPr>
              <a:t>INDICATIONS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cs typeface="Times New Roman" panose="02020603050405020304" pitchFamily="18" charset="0"/>
            </a:endParaRPr>
          </a:p>
          <a:p>
            <a:pPr marL="342900" lvl="1" indent="0">
              <a:lnSpc>
                <a:spcPct val="100000"/>
              </a:lnSpc>
              <a:buNone/>
            </a:pPr>
            <a:r>
              <a:rPr lang="en-US" sz="2800" u="sng" dirty="0" smtClean="0">
                <a:cs typeface="Times New Roman" panose="02020603050405020304" pitchFamily="18" charset="0"/>
              </a:rPr>
              <a:t>Patch Testing</a:t>
            </a:r>
            <a:endParaRPr lang="en-US" sz="2800" u="sng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Eczematous eruptions </a:t>
            </a:r>
          </a:p>
          <a:p>
            <a:pPr lvl="2"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Contact allergic dermatitis</a:t>
            </a:r>
          </a:p>
          <a:p>
            <a:pPr marL="685800" lvl="2" indent="0">
              <a:lnSpc>
                <a:spcPct val="100000"/>
              </a:lnSpc>
              <a:buNone/>
            </a:pPr>
            <a:endParaRPr lang="en-US" sz="2800" dirty="0">
              <a:cs typeface="Times New Roman" panose="02020603050405020304" pitchFamily="18" charset="0"/>
            </a:endParaRPr>
          </a:p>
          <a:p>
            <a:pPr marL="342900" lvl="1" indent="0">
              <a:lnSpc>
                <a:spcPct val="100000"/>
              </a:lnSpc>
              <a:buNone/>
            </a:pPr>
            <a:r>
              <a:rPr lang="en-US" sz="2800" u="sng" dirty="0" err="1" smtClean="0">
                <a:cs typeface="Times New Roman" panose="02020603050405020304" pitchFamily="18" charset="0"/>
              </a:rPr>
              <a:t>Photopatch</a:t>
            </a:r>
            <a:r>
              <a:rPr lang="en-US" sz="2800" u="sng" dirty="0" smtClean="0">
                <a:cs typeface="Times New Roman" panose="02020603050405020304" pitchFamily="18" charset="0"/>
              </a:rPr>
              <a:t> Testing</a:t>
            </a:r>
            <a:endParaRPr lang="en-US" sz="2800" u="sng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</a:pPr>
            <a:r>
              <a:rPr lang="en-US" sz="2800" dirty="0" err="1">
                <a:cs typeface="Times New Roman" panose="02020603050405020304" pitchFamily="18" charset="0"/>
              </a:rPr>
              <a:t>Photocontact</a:t>
            </a:r>
            <a:r>
              <a:rPr lang="en-US" sz="2800" dirty="0">
                <a:cs typeface="Times New Roman" panose="02020603050405020304" pitchFamily="18" charset="0"/>
              </a:rPr>
              <a:t> allergy (sunscreens)</a:t>
            </a:r>
          </a:p>
          <a:p>
            <a:pPr lvl="2"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Contact allergic </a:t>
            </a:r>
            <a:r>
              <a:rPr lang="en-US" sz="2800" dirty="0" smtClean="0">
                <a:cs typeface="Times New Roman" panose="02020603050405020304" pitchFamily="18" charset="0"/>
              </a:rPr>
              <a:t>dermatitis</a:t>
            </a:r>
            <a:endParaRPr lang="en-US" sz="2800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Regular sunscreen users</a:t>
            </a:r>
          </a:p>
          <a:p>
            <a:pPr lvl="2"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U</a:t>
            </a:r>
            <a:r>
              <a:rPr lang="en-US" sz="2800" dirty="0" smtClean="0">
                <a:cs typeface="Times New Roman" panose="02020603050405020304" pitchFamily="18" charset="0"/>
              </a:rPr>
              <a:t>nexplained </a:t>
            </a:r>
            <a:r>
              <a:rPr lang="en-US" sz="2800" dirty="0" smtClean="0">
                <a:cs typeface="Times New Roman" panose="02020603050405020304" pitchFamily="18" charset="0"/>
              </a:rPr>
              <a:t>deterioration</a:t>
            </a:r>
            <a:endParaRPr lang="en-US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43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A96FD1-0E91-41FA-B334-A5EB6903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14604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CUTANEOUS PHOTOSENSITIVITY 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DISORDERS</a:t>
            </a:r>
            <a:endParaRPr lang="x-none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="" xmlns:a16="http://schemas.microsoft.com/office/drawing/2014/main" id="{AF36BE04-8CFB-4DAE-99ED-3E614D7D73F9}"/>
              </a:ext>
            </a:extLst>
          </p:cNvPr>
          <p:cNvSpPr/>
          <p:nvPr/>
        </p:nvSpPr>
        <p:spPr>
          <a:xfrm>
            <a:off x="495300" y="2819400"/>
            <a:ext cx="8229600" cy="2057400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cs typeface="Times New Roman" panose="02020603050405020304" pitchFamily="18" charset="0"/>
              </a:rPr>
              <a:t>Heterogenous group of diseases where patients have abnormal sensitivity to </a:t>
            </a:r>
            <a:r>
              <a:rPr lang="en-US" sz="3200" dirty="0" err="1" smtClean="0">
                <a:cs typeface="Times New Roman" panose="02020603050405020304" pitchFamily="18" charset="0"/>
              </a:rPr>
              <a:t>ultravoilet</a:t>
            </a:r>
            <a:r>
              <a:rPr lang="en-US" sz="3200" dirty="0" smtClean="0">
                <a:cs typeface="Times New Roman" panose="02020603050405020304" pitchFamily="18" charset="0"/>
              </a:rPr>
              <a:t> </a:t>
            </a:r>
            <a:r>
              <a:rPr lang="en-US" sz="3200" dirty="0">
                <a:cs typeface="Times New Roman" panose="02020603050405020304" pitchFamily="18" charset="0"/>
              </a:rPr>
              <a:t>or visible radiations.</a:t>
            </a:r>
          </a:p>
        </p:txBody>
      </p:sp>
    </p:spTree>
    <p:extLst>
      <p:ext uri="{BB962C8B-B14F-4D97-AF65-F5344CB8AC3E}">
        <p14:creationId xmlns:p14="http://schemas.microsoft.com/office/powerpoint/2010/main" val="19674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61248" cy="4495800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TYPES OF PHOTOSENSITIVITY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BASICS OF CLINICAL PHOTOMEDICINE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PRINCIPLES OF DIAGNOSTIC MODALITIES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DISORDERS ASSOCIATED WITH PHOTOSENSITIVITY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TREATMENT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495" y="190500"/>
            <a:ext cx="8755156" cy="990600"/>
          </a:xfrm>
        </p:spPr>
        <p:txBody>
          <a:bodyPr anchor="t">
            <a:normAutofit fontScale="90000"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Cutaneous Photosensitivity Diseases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11" y="990600"/>
            <a:ext cx="8949578" cy="5943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IDIOPATHIC (IMMUNOLOGICAL):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Times New Roman" panose="02020603050405020304" pitchFamily="18" charset="0"/>
              </a:rPr>
              <a:t>Polymorphic light eruption (PLE)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Times New Roman" panose="02020603050405020304" pitchFamily="18" charset="0"/>
              </a:rPr>
              <a:t> Juvenile spring eruption (JSE)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Times New Roman" panose="02020603050405020304" pitchFamily="18" charset="0"/>
              </a:rPr>
              <a:t> Actinic </a:t>
            </a:r>
            <a:r>
              <a:rPr lang="en-US" sz="2400" dirty="0" err="1">
                <a:cs typeface="Times New Roman" panose="02020603050405020304" pitchFamily="18" charset="0"/>
              </a:rPr>
              <a:t>prurigo</a:t>
            </a:r>
            <a:r>
              <a:rPr lang="en-US" sz="2400" dirty="0">
                <a:cs typeface="Times New Roman" panose="02020603050405020304" pitchFamily="18" charset="0"/>
              </a:rPr>
              <a:t> (AP)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Times New Roman" panose="02020603050405020304" pitchFamily="18" charset="0"/>
              </a:rPr>
              <a:t> Chronic actinic dermatitis (CAD)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Times New Roman" panose="02020603050405020304" pitchFamily="18" charset="0"/>
              </a:rPr>
              <a:t> Solar </a:t>
            </a:r>
            <a:r>
              <a:rPr lang="en-US" sz="2400" dirty="0" err="1">
                <a:cs typeface="Times New Roman" panose="02020603050405020304" pitchFamily="18" charset="0"/>
              </a:rPr>
              <a:t>urticaria</a:t>
            </a:r>
            <a:r>
              <a:rPr lang="en-US" sz="2400" dirty="0">
                <a:cs typeface="Times New Roman" panose="02020603050405020304" pitchFamily="18" charset="0"/>
              </a:rPr>
              <a:t> (SU)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Hydroa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vacciniforme</a:t>
            </a:r>
            <a:r>
              <a:rPr lang="en-US" sz="2400" dirty="0">
                <a:cs typeface="Times New Roman" panose="02020603050405020304" pitchFamily="18" charset="0"/>
              </a:rPr>
              <a:t> (HV)</a:t>
            </a:r>
          </a:p>
          <a:p>
            <a:pPr>
              <a:buNone/>
            </a:pPr>
            <a:endParaRPr lang="en-US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DRUG OR CHEMICAL INDUCED PHOTOSENSITIVITY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Endogenous – </a:t>
            </a:r>
            <a:r>
              <a:rPr lang="en-US" sz="2400" dirty="0" err="1">
                <a:cs typeface="Times New Roman" panose="02020603050405020304" pitchFamily="18" charset="0"/>
              </a:rPr>
              <a:t>porphyrias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Times New Roman" panose="02020603050405020304" pitchFamily="18" charset="0"/>
              </a:rPr>
              <a:t> Exogenous – systemic or topical drug/chemical photosensitivity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PHOTOAGGRAVATED SKIN 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267700" cy="50292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b="1" u="sng" dirty="0">
                <a:solidFill>
                  <a:srgbClr val="FF0000"/>
                </a:solidFill>
              </a:rPr>
              <a:t>Polymorphic Light Eruption (PLE)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 Juvenile spring eruption (JSE)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 Actinic </a:t>
            </a:r>
            <a:r>
              <a:rPr lang="en-US" sz="3200" dirty="0" err="1"/>
              <a:t>prurigo</a:t>
            </a:r>
            <a:r>
              <a:rPr lang="en-US" sz="3200" dirty="0"/>
              <a:t> (AP)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 Chronic actinic dermatitis (CAD)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 Solar </a:t>
            </a:r>
            <a:r>
              <a:rPr lang="en-US" sz="3200" dirty="0" err="1"/>
              <a:t>urticaria</a:t>
            </a:r>
            <a:r>
              <a:rPr lang="en-US" sz="3200" dirty="0"/>
              <a:t> (SU)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 </a:t>
            </a:r>
            <a:r>
              <a:rPr lang="en-US" sz="3200" dirty="0" err="1"/>
              <a:t>Hydroa</a:t>
            </a:r>
            <a:r>
              <a:rPr lang="en-US" sz="3200" dirty="0"/>
              <a:t> </a:t>
            </a:r>
            <a:r>
              <a:rPr lang="en-US" sz="3200" dirty="0" err="1"/>
              <a:t>vacciniforme</a:t>
            </a:r>
            <a:r>
              <a:rPr lang="en-US" sz="3200" dirty="0"/>
              <a:t> (HV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C6EB454D-2D9A-4901-9A40-B2538DEB7A83}"/>
              </a:ext>
            </a:extLst>
          </p:cNvPr>
          <p:cNvSpPr txBox="1">
            <a:spLocks/>
          </p:cNvSpPr>
          <p:nvPr/>
        </p:nvSpPr>
        <p:spPr>
          <a:xfrm>
            <a:off x="388844" y="623206"/>
            <a:ext cx="8755156" cy="690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IDIOPATHIC (IMMUNOLOGICAL)</a:t>
            </a:r>
          </a:p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98421" y="-48690"/>
            <a:ext cx="546462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Cutaneous Photosensitivity 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POLYMORPHIC LIGHT ERUPTION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3733800"/>
          </a:xfrm>
        </p:spPr>
        <p:txBody>
          <a:bodyPr anchor="ctr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Commonest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Recurrent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Delayed‐onset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Abnormal </a:t>
            </a:r>
            <a:r>
              <a:rPr lang="en-US" sz="2800" dirty="0">
                <a:cs typeface="Times New Roman" panose="02020603050405020304" pitchFamily="18" charset="0"/>
              </a:rPr>
              <a:t>reaction to sunlight (or artificial UVR source</a:t>
            </a:r>
            <a:r>
              <a:rPr lang="en-US" sz="2800" dirty="0" smtClean="0">
                <a:cs typeface="Times New Roman" panose="02020603050405020304" pitchFamily="18" charset="0"/>
              </a:rPr>
              <a:t>)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98421" y="-48690"/>
            <a:ext cx="546462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Cutaneous Photosensitivity 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1852"/>
            <a:ext cx="7886700" cy="6072747"/>
          </a:xfrm>
        </p:spPr>
        <p:txBody>
          <a:bodyPr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cs typeface="Times New Roman" panose="02020603050405020304" pitchFamily="18" charset="0"/>
              </a:rPr>
              <a:t> Onset</a:t>
            </a:r>
            <a:r>
              <a:rPr lang="en-US" sz="3200" dirty="0">
                <a:cs typeface="Times New Roman" panose="02020603050405020304" pitchFamily="18" charset="0"/>
              </a:rPr>
              <a:t>: </a:t>
            </a:r>
            <a:r>
              <a:rPr lang="en-US" sz="2800" dirty="0">
                <a:cs typeface="Times New Roman" panose="02020603050405020304" pitchFamily="18" charset="0"/>
              </a:rPr>
              <a:t>before 30 years of </a:t>
            </a:r>
            <a:r>
              <a:rPr lang="en-US" sz="2800" dirty="0" smtClean="0">
                <a:cs typeface="Times New Roman" panose="02020603050405020304" pitchFamily="18" charset="0"/>
              </a:rPr>
              <a:t>age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F &gt; M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A</a:t>
            </a:r>
            <a:r>
              <a:rPr lang="en-US" sz="2800" dirty="0" smtClean="0">
                <a:cs typeface="Times New Roman" panose="02020603050405020304" pitchFamily="18" charset="0"/>
              </a:rPr>
              <a:t>t </a:t>
            </a:r>
            <a:r>
              <a:rPr lang="en-US" sz="2800" dirty="0">
                <a:cs typeface="Times New Roman" panose="02020603050405020304" pitchFamily="18" charset="0"/>
              </a:rPr>
              <a:t>higher </a:t>
            </a:r>
            <a:r>
              <a:rPr lang="en-US" sz="2800" dirty="0" smtClean="0">
                <a:cs typeface="Times New Roman" panose="02020603050405020304" pitchFamily="18" charset="0"/>
              </a:rPr>
              <a:t>latitudes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Spring </a:t>
            </a:r>
            <a:r>
              <a:rPr lang="en-US" sz="2800" dirty="0">
                <a:cs typeface="Times New Roman" panose="02020603050405020304" pitchFamily="18" charset="0"/>
              </a:rPr>
              <a:t>and </a:t>
            </a:r>
            <a:r>
              <a:rPr lang="en-US" sz="2800" dirty="0" smtClean="0">
                <a:cs typeface="Times New Roman" panose="02020603050405020304" pitchFamily="18" charset="0"/>
              </a:rPr>
              <a:t>summer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Most </a:t>
            </a:r>
            <a:r>
              <a:rPr lang="en-US" sz="2800" dirty="0">
                <a:cs typeface="Times New Roman" panose="02020603050405020304" pitchFamily="18" charset="0"/>
              </a:rPr>
              <a:t>common in SPT I, II, and </a:t>
            </a:r>
            <a:r>
              <a:rPr lang="en-US" sz="2800" dirty="0" smtClean="0">
                <a:cs typeface="Times New Roman" panose="02020603050405020304" pitchFamily="18" charset="0"/>
              </a:rPr>
              <a:t>III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0"/>
            <a:ext cx="4343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610"/>
            <a:ext cx="7886700" cy="93027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5270" y="1143001"/>
            <a:ext cx="4286250" cy="5410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cs typeface="Times New Roman" panose="02020603050405020304" pitchFamily="18" charset="0"/>
              </a:rPr>
              <a:t>Onset</a:t>
            </a:r>
            <a:r>
              <a:rPr lang="en-US" sz="2800" dirty="0">
                <a:cs typeface="Times New Roman" panose="02020603050405020304" pitchFamily="18" charset="0"/>
              </a:rPr>
              <a:t> : 10 min, up to several </a:t>
            </a:r>
            <a:r>
              <a:rPr lang="en-US" sz="2800" dirty="0" smtClean="0">
                <a:cs typeface="Times New Roman" panose="02020603050405020304" pitchFamily="18" charset="0"/>
              </a:rPr>
              <a:t>hours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Delay of &gt;= 6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Intensely itchy eruption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Sunlight‐exposed </a:t>
            </a:r>
            <a:r>
              <a:rPr lang="en-US" sz="2800" dirty="0">
                <a:cs typeface="Times New Roman" panose="02020603050405020304" pitchFamily="18" charset="0"/>
              </a:rPr>
              <a:t>areas 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cs typeface="Times New Roman" panose="02020603050405020304" pitchFamily="18" charset="0"/>
              </a:rPr>
              <a:t>Sites</a:t>
            </a:r>
            <a:r>
              <a:rPr lang="en-US" sz="2800" dirty="0" smtClean="0">
                <a:cs typeface="Times New Roman" panose="02020603050405020304" pitchFamily="18" charset="0"/>
              </a:rPr>
              <a:t> : </a:t>
            </a:r>
            <a:r>
              <a:rPr lang="en-US" sz="2800" dirty="0">
                <a:cs typeface="Times New Roman" panose="02020603050405020304" pitchFamily="18" charset="0"/>
              </a:rPr>
              <a:t>face, neck, chest, upper back, </a:t>
            </a:r>
            <a:r>
              <a:rPr lang="en-US" sz="2800" dirty="0" smtClean="0">
                <a:cs typeface="Times New Roman" panose="02020603050405020304" pitchFamily="18" charset="0"/>
              </a:rPr>
              <a:t>extremities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</a:t>
            </a:r>
            <a:r>
              <a:rPr lang="en-US" sz="2800" dirty="0" smtClean="0">
                <a:cs typeface="Times New Roman" panose="02020603050405020304" pitchFamily="18" charset="0"/>
              </a:rPr>
              <a:t>ersists </a:t>
            </a:r>
            <a:r>
              <a:rPr lang="en-US" sz="2800" dirty="0">
                <a:cs typeface="Times New Roman" panose="02020603050405020304" pitchFamily="18" charset="0"/>
              </a:rPr>
              <a:t>for 7 to 10 </a:t>
            </a:r>
            <a:r>
              <a:rPr lang="en-US" sz="2800" dirty="0" smtClean="0">
                <a:cs typeface="Times New Roman" panose="02020603050405020304" pitchFamily="18" charset="0"/>
              </a:rPr>
              <a:t>days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5" name="Picture 7" descr="Co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53000" y="1453494"/>
            <a:ext cx="3886200" cy="369916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800600" y="0"/>
            <a:ext cx="4343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44214" y="431585"/>
            <a:ext cx="421320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231755" y="967116"/>
            <a:ext cx="4362450" cy="58908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Recurrent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cs typeface="Times New Roman" panose="02020603050405020304" pitchFamily="18" charset="0"/>
              </a:rPr>
              <a:t>rythematous </a:t>
            </a:r>
            <a:r>
              <a:rPr lang="en-US" sz="2800" dirty="0">
                <a:cs typeface="Times New Roman" panose="02020603050405020304" pitchFamily="18" charset="0"/>
              </a:rPr>
              <a:t>macules, papules, vesicles </a:t>
            </a:r>
            <a:r>
              <a:rPr lang="en-US" sz="2800" dirty="0" smtClean="0">
                <a:cs typeface="Times New Roman" panose="02020603050405020304" pitchFamily="18" charset="0"/>
              </a:rPr>
              <a:t>or </a:t>
            </a:r>
            <a:r>
              <a:rPr lang="en-US" sz="2800" dirty="0" smtClean="0">
                <a:cs typeface="Times New Roman" panose="02020603050405020304" pitchFamily="18" charset="0"/>
              </a:rPr>
              <a:t>plaques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Non- </a:t>
            </a:r>
            <a:r>
              <a:rPr lang="en-US" sz="2800" dirty="0" smtClean="0">
                <a:cs typeface="Times New Roman" panose="02020603050405020304" pitchFamily="18" charset="0"/>
              </a:rPr>
              <a:t>scarring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M</a:t>
            </a:r>
            <a:r>
              <a:rPr lang="en-US" sz="2800" dirty="0" smtClean="0">
                <a:cs typeface="Times New Roman" panose="02020603050405020304" pitchFamily="18" charset="0"/>
              </a:rPr>
              <a:t>onomorphic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Exposure source</a:t>
            </a:r>
            <a:r>
              <a:rPr lang="en-US" sz="2800" dirty="0" smtClean="0"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        sunlight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        sunbeds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        </a:t>
            </a:r>
            <a:r>
              <a:rPr lang="en-US" sz="2800" dirty="0">
                <a:cs typeface="Times New Roman" panose="02020603050405020304" pitchFamily="18" charset="0"/>
              </a:rPr>
              <a:t>arc </a:t>
            </a:r>
            <a:r>
              <a:rPr lang="en-US" sz="2800" dirty="0" smtClean="0">
                <a:cs typeface="Times New Roman" panose="02020603050405020304" pitchFamily="18" charset="0"/>
              </a:rPr>
              <a:t>welding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        photocopying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       </a:t>
            </a:r>
            <a:r>
              <a:rPr lang="en-US" sz="2800" dirty="0" smtClean="0">
                <a:cs typeface="Times New Roman" panose="02020603050405020304" pitchFamily="18" charset="0"/>
              </a:rPr>
              <a:t>equipment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18" name="Picture 7" descr="Co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29150" y="1910643"/>
            <a:ext cx="3886200" cy="41813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800600" y="0"/>
            <a:ext cx="4343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4" y="762001"/>
            <a:ext cx="8296275" cy="59436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PRIMING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PHENOMENON: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Sunny holidays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2-3 days of exposure before </a:t>
            </a:r>
            <a:r>
              <a:rPr lang="en-US" sz="2800" dirty="0">
                <a:cs typeface="Times New Roman" panose="02020603050405020304" pitchFamily="18" charset="0"/>
              </a:rPr>
              <a:t>rash</a:t>
            </a:r>
          </a:p>
          <a:p>
            <a:pPr marL="342900" lvl="1" indent="0">
              <a:buNone/>
            </a:pP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HARDENING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PHENOMENON: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Decline of PLE susceptibility 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After repeated sunlight exposure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cs typeface="Times New Roman" panose="02020603050405020304" pitchFamily="18" charset="0"/>
              </a:rPr>
              <a:t>endency </a:t>
            </a:r>
            <a:r>
              <a:rPr lang="en-US" sz="2800" dirty="0">
                <a:cs typeface="Times New Roman" panose="02020603050405020304" pitchFamily="18" charset="0"/>
              </a:rPr>
              <a:t>of PLE to be less troublesome                           towards end of summer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0600" y="0"/>
            <a:ext cx="4343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161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639" y="-9775"/>
            <a:ext cx="7886700" cy="1325563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VARIANTS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56387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>
                <a:cs typeface="Times New Roman" panose="02020603050405020304" pitchFamily="18" charset="0"/>
              </a:rPr>
              <a:t>M</a:t>
            </a:r>
            <a:r>
              <a:rPr lang="en-US" sz="2800" dirty="0" smtClean="0">
                <a:cs typeface="Times New Roman" panose="02020603050405020304" pitchFamily="18" charset="0"/>
              </a:rPr>
              <a:t>ixed </a:t>
            </a:r>
            <a:r>
              <a:rPr lang="en-US" sz="2800" dirty="0" err="1">
                <a:cs typeface="Times New Roman" panose="02020603050405020304" pitchFamily="18" charset="0"/>
              </a:rPr>
              <a:t>papulovesicular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cs typeface="Times New Roman" panose="02020603050405020304" pitchFamily="18" charset="0"/>
              </a:rPr>
              <a:t>frequent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Plaque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Papular</a:t>
            </a:r>
            <a:r>
              <a:rPr lang="en-US" sz="2800" dirty="0" smtClean="0"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cs typeface="Times New Roman" panose="02020603050405020304" pitchFamily="18" charset="0"/>
              </a:rPr>
              <a:t>micropapular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cs typeface="Times New Roman" panose="02020603050405020304" pitchFamily="18" charset="0"/>
              </a:rPr>
              <a:t>esiculo</a:t>
            </a:r>
            <a:r>
              <a:rPr lang="en-US" sz="2800" i="1" dirty="0">
                <a:cs typeface="Times New Roman" panose="02020603050405020304" pitchFamily="18" charset="0"/>
              </a:rPr>
              <a:t>‐ </a:t>
            </a:r>
            <a:r>
              <a:rPr lang="en-US" sz="2800" dirty="0">
                <a:cs typeface="Times New Roman" panose="02020603050405020304" pitchFamily="18" charset="0"/>
              </a:rPr>
              <a:t>bullous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E</a:t>
            </a:r>
            <a:r>
              <a:rPr lang="en-US" sz="2800" dirty="0" smtClean="0">
                <a:cs typeface="Times New Roman" panose="02020603050405020304" pitchFamily="18" charset="0"/>
              </a:rPr>
              <a:t>rythema </a:t>
            </a:r>
            <a:r>
              <a:rPr lang="en-US" sz="2800" dirty="0" err="1" smtClean="0">
                <a:cs typeface="Times New Roman" panose="02020603050405020304" pitchFamily="18" charset="0"/>
              </a:rPr>
              <a:t>multiforme</a:t>
            </a:r>
            <a:r>
              <a:rPr lang="en-US" sz="2800" dirty="0" smtClean="0">
                <a:cs typeface="Times New Roman" panose="02020603050405020304" pitchFamily="18" charset="0"/>
              </a:rPr>
              <a:t>‐like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An insect bite‐like PLE </a:t>
            </a:r>
            <a:r>
              <a:rPr lang="en-US" sz="2800" dirty="0" smtClean="0">
                <a:cs typeface="Times New Roman" panose="02020603050405020304" pitchFamily="18" charset="0"/>
              </a:rPr>
              <a:t>variant (</a:t>
            </a:r>
            <a:r>
              <a:rPr lang="en-US" sz="2800" dirty="0" err="1">
                <a:cs typeface="Times New Roman" panose="02020603050405020304" pitchFamily="18" charset="0"/>
              </a:rPr>
              <a:t>strophula</a:t>
            </a:r>
            <a:r>
              <a:rPr lang="en-US" sz="2800" dirty="0" smtClean="0">
                <a:cs typeface="Times New Roman" panose="02020603050405020304" pitchFamily="18" charset="0"/>
              </a:rPr>
              <a:t>)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P</a:t>
            </a:r>
            <a:r>
              <a:rPr lang="en-US" sz="2800" dirty="0" err="1" smtClean="0">
                <a:cs typeface="Times New Roman" panose="02020603050405020304" pitchFamily="18" charset="0"/>
              </a:rPr>
              <a:t>urpuric</a:t>
            </a:r>
            <a:r>
              <a:rPr lang="en-US" sz="2800" dirty="0" smtClean="0"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cs typeface="Times New Roman" panose="02020603050405020304" pitchFamily="18" charset="0"/>
              </a:rPr>
              <a:t>haemorrhagic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0600" y="0"/>
            <a:ext cx="4343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502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08D7ED-2E92-464E-8339-37ECCA98A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38200"/>
            <a:ext cx="8458200" cy="56554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00600" y="0"/>
            <a:ext cx="4343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419600"/>
          </a:xfrm>
        </p:spPr>
        <p:txBody>
          <a:bodyPr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Lupus </a:t>
            </a:r>
            <a:r>
              <a:rPr lang="en-US" sz="2800" dirty="0" smtClean="0">
                <a:cs typeface="Times New Roman" panose="02020603050405020304" pitchFamily="18" charset="0"/>
              </a:rPr>
              <a:t>Erythematosus ( </a:t>
            </a:r>
            <a:r>
              <a:rPr lang="en-US" sz="2800" dirty="0">
                <a:cs typeface="Times New Roman" panose="02020603050405020304" pitchFamily="18" charset="0"/>
              </a:rPr>
              <a:t>Systemic, SCLE, DLE</a:t>
            </a:r>
            <a:r>
              <a:rPr lang="en-US" sz="2800" dirty="0" smtClean="0">
                <a:cs typeface="Times New Roman" panose="02020603050405020304" pitchFamily="18" charset="0"/>
              </a:rPr>
              <a:t>)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Actinic </a:t>
            </a:r>
            <a:r>
              <a:rPr lang="en-US" sz="2800" dirty="0" err="1">
                <a:cs typeface="Times New Roman" panose="02020603050405020304" pitchFamily="18" charset="0"/>
              </a:rPr>
              <a:t>Prurigo</a:t>
            </a:r>
            <a:r>
              <a:rPr lang="en-US" sz="2800" dirty="0">
                <a:cs typeface="Times New Roman" panose="02020603050405020304" pitchFamily="18" charset="0"/>
              </a:rPr>
              <a:t> (AP</a:t>
            </a:r>
            <a:r>
              <a:rPr lang="en-US" sz="2800" dirty="0" smtClean="0">
                <a:cs typeface="Times New Roman" panose="02020603050405020304" pitchFamily="18" charset="0"/>
              </a:rPr>
              <a:t>)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Photosensitive Psoriasis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600" y="0"/>
            <a:ext cx="4343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600200"/>
            <a:ext cx="8153400" cy="472440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lowchart: Alternate Process 3">
            <a:extLst>
              <a:ext uri="{FF2B5EF4-FFF2-40B4-BE49-F238E27FC236}">
                <a16:creationId xmlns="" xmlns:a16="http://schemas.microsoft.com/office/drawing/2014/main" id="{48F7B7FE-7744-4711-A498-3F6880A4AF41}"/>
              </a:ext>
            </a:extLst>
          </p:cNvPr>
          <p:cNvSpPr/>
          <p:nvPr/>
        </p:nvSpPr>
        <p:spPr>
          <a:xfrm>
            <a:off x="495300" y="1752601"/>
            <a:ext cx="8153400" cy="1524000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u="sng" dirty="0" smtClean="0">
                <a:cs typeface="Times New Roman" panose="02020603050405020304" pitchFamily="18" charset="0"/>
              </a:rPr>
              <a:t>Photosensitivity</a:t>
            </a:r>
            <a:r>
              <a:rPr lang="en-US" sz="3200" u="sng" dirty="0" smtClean="0"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cs typeface="Times New Roman" panose="02020603050405020304" pitchFamily="18" charset="0"/>
              </a:rPr>
              <a:t> </a:t>
            </a:r>
            <a:endParaRPr lang="en-US" sz="3200" dirty="0">
              <a:cs typeface="Times New Roman" panose="02020603050405020304" pitchFamily="18" charset="0"/>
            </a:endParaRPr>
          </a:p>
          <a:p>
            <a:r>
              <a:rPr lang="en-US" sz="3200" dirty="0">
                <a:cs typeface="Times New Roman" panose="02020603050405020304" pitchFamily="18" charset="0"/>
              </a:rPr>
              <a:t>A</a:t>
            </a:r>
            <a:r>
              <a:rPr lang="en-US" sz="3200" dirty="0" smtClean="0">
                <a:cs typeface="Times New Roman" panose="02020603050405020304" pitchFamily="18" charset="0"/>
              </a:rPr>
              <a:t>n </a:t>
            </a:r>
            <a:r>
              <a:rPr lang="en-US" sz="3200" dirty="0">
                <a:cs typeface="Times New Roman" panose="02020603050405020304" pitchFamily="18" charset="0"/>
              </a:rPr>
              <a:t>abnormal response to UV radiations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="" xmlns:a16="http://schemas.microsoft.com/office/drawing/2014/main" id="{04E1D9E4-D0A2-4122-8213-0FC025563AA1}"/>
              </a:ext>
            </a:extLst>
          </p:cNvPr>
          <p:cNvSpPr/>
          <p:nvPr/>
        </p:nvSpPr>
        <p:spPr>
          <a:xfrm>
            <a:off x="461141" y="3581401"/>
            <a:ext cx="8130988" cy="2438399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u="sng" dirty="0">
                <a:cs typeface="Times New Roman" panose="02020603050405020304" pitchFamily="18" charset="0"/>
              </a:rPr>
              <a:t>Abnormal</a:t>
            </a:r>
            <a:r>
              <a:rPr lang="en-US" sz="3200" u="sng" dirty="0">
                <a:cs typeface="Times New Roman" panose="02020603050405020304" pitchFamily="18" charset="0"/>
              </a:rPr>
              <a:t> </a:t>
            </a:r>
            <a:r>
              <a:rPr lang="en-US" sz="3200" b="1" u="sng" dirty="0">
                <a:cs typeface="Times New Roman" panose="02020603050405020304" pitchFamily="18" charset="0"/>
              </a:rPr>
              <a:t>P</a:t>
            </a:r>
            <a:r>
              <a:rPr lang="en-US" sz="3200" b="1" u="sng" dirty="0" smtClean="0">
                <a:cs typeface="Times New Roman" panose="02020603050405020304" pitchFamily="18" charset="0"/>
              </a:rPr>
              <a:t>hotosensitivity</a:t>
            </a:r>
            <a:r>
              <a:rPr lang="en-US" sz="3200" u="sng" dirty="0" smtClean="0">
                <a:cs typeface="Times New Roman" panose="02020603050405020304" pitchFamily="18" charset="0"/>
              </a:rPr>
              <a:t>:</a:t>
            </a:r>
            <a:endParaRPr lang="en-US" sz="3200" u="sng" dirty="0"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cs typeface="Times New Roman" panose="02020603050405020304" pitchFamily="18" charset="0"/>
              </a:rPr>
              <a:t>Individual’s </a:t>
            </a:r>
            <a:r>
              <a:rPr lang="en-US" sz="3200" dirty="0">
                <a:cs typeface="Times New Roman" panose="02020603050405020304" pitchFamily="18" charset="0"/>
              </a:rPr>
              <a:t>cutaneous responses to sunlight (UVR and/ or visible radiation) fall outside the ranges for healthy subjects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1"/>
            <a:ext cx="7886700" cy="487680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Delayed‐type </a:t>
            </a:r>
            <a:r>
              <a:rPr lang="en-US" sz="2800" dirty="0" smtClean="0">
                <a:cs typeface="Times New Roman" panose="02020603050405020304" pitchFamily="18" charset="0"/>
              </a:rPr>
              <a:t>hypersensitivity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Response to </a:t>
            </a:r>
            <a:r>
              <a:rPr lang="en-US" sz="2800" dirty="0">
                <a:cs typeface="Times New Roman" panose="02020603050405020304" pitchFamily="18" charset="0"/>
              </a:rPr>
              <a:t>UV‐induced </a:t>
            </a:r>
            <a:r>
              <a:rPr lang="en-US" sz="2800" dirty="0">
                <a:cs typeface="Times New Roman" panose="02020603050405020304" pitchFamily="18" charset="0"/>
              </a:rPr>
              <a:t>allergen (</a:t>
            </a:r>
            <a:r>
              <a:rPr lang="en-US" sz="2800" dirty="0" err="1">
                <a:cs typeface="Times New Roman" panose="02020603050405020304" pitchFamily="18" charset="0"/>
              </a:rPr>
              <a:t>photoallergen</a:t>
            </a:r>
            <a:r>
              <a:rPr lang="en-US" sz="2800" dirty="0" smtClean="0">
                <a:cs typeface="Times New Roman" panose="02020603050405020304" pitchFamily="18" charset="0"/>
              </a:rPr>
              <a:t>).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ACTION SPECTRUM</a:t>
            </a:r>
          </a:p>
          <a:p>
            <a:pPr marL="514350" lvl="2">
              <a:lnSpc>
                <a:spcPct val="150000"/>
              </a:lnSpc>
              <a:spcBef>
                <a:spcPts val="750"/>
              </a:spcBef>
            </a:pPr>
            <a:r>
              <a:rPr lang="en-US" sz="2500" dirty="0">
                <a:cs typeface="Times New Roman" panose="02020603050405020304" pitchFamily="18" charset="0"/>
              </a:rPr>
              <a:t> </a:t>
            </a:r>
            <a:r>
              <a:rPr lang="en-US" sz="2500" dirty="0">
                <a:cs typeface="Times New Roman" panose="02020603050405020304" pitchFamily="18" charset="0"/>
              </a:rPr>
              <a:t>UVA</a:t>
            </a:r>
          </a:p>
          <a:p>
            <a:pPr marL="514350" lvl="2">
              <a:lnSpc>
                <a:spcPct val="150000"/>
              </a:lnSpc>
              <a:spcBef>
                <a:spcPts val="750"/>
              </a:spcBef>
            </a:pPr>
            <a:r>
              <a:rPr lang="en-US" sz="2500" dirty="0">
                <a:cs typeface="Times New Roman" panose="02020603050405020304" pitchFamily="18" charset="0"/>
              </a:rPr>
              <a:t> UVB (LESS COMMON)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600" y="0"/>
            <a:ext cx="4343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5" y="220322"/>
            <a:ext cx="7886700" cy="1325563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200"/>
            <a:ext cx="7886700" cy="548640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Superficial and deep, predominantly perivascular, dermal T cell inflammatory </a:t>
            </a:r>
            <a:r>
              <a:rPr lang="en-US" sz="2800" dirty="0" smtClean="0">
                <a:cs typeface="Times New Roman" panose="02020603050405020304" pitchFamily="18" charset="0"/>
              </a:rPr>
              <a:t>infiltrate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Upper dermal </a:t>
            </a:r>
            <a:r>
              <a:rPr lang="en-US" sz="2800" dirty="0" err="1" smtClean="0">
                <a:cs typeface="Times New Roman" panose="02020603050405020304" pitchFamily="18" charset="0"/>
              </a:rPr>
              <a:t>Oedema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cs typeface="Times New Roman" panose="02020603050405020304" pitchFamily="18" charset="0"/>
              </a:rPr>
              <a:t>Spongiosis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Some basal </a:t>
            </a:r>
            <a:r>
              <a:rPr lang="en-US" sz="2800" dirty="0" smtClean="0">
                <a:cs typeface="Times New Roman" panose="02020603050405020304" pitchFamily="18" charset="0"/>
              </a:rPr>
              <a:t>liquefaction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DIF is negative in 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600" y="0"/>
            <a:ext cx="4343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762000"/>
            <a:ext cx="6858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930274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5401"/>
            <a:ext cx="7886700" cy="533400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Solar </a:t>
            </a:r>
            <a:r>
              <a:rPr lang="en-US" sz="2800" dirty="0" err="1">
                <a:cs typeface="Times New Roman" panose="02020603050405020304" pitchFamily="18" charset="0"/>
              </a:rPr>
              <a:t>urticaria</a:t>
            </a:r>
            <a:r>
              <a:rPr lang="en-US" sz="2800" dirty="0">
                <a:cs typeface="Times New Roman" panose="02020603050405020304" pitchFamily="18" charset="0"/>
              </a:rPr>
              <a:t> (idiopathic or secondary to </a:t>
            </a:r>
            <a:r>
              <a:rPr lang="en-US" sz="2800" dirty="0">
                <a:cs typeface="Times New Roman" panose="02020603050405020304" pitchFamily="18" charset="0"/>
              </a:rPr>
              <a:t>drugs</a:t>
            </a:r>
            <a:r>
              <a:rPr lang="en-US" sz="2800" dirty="0" smtClean="0">
                <a:cs typeface="Times New Roman" panose="02020603050405020304" pitchFamily="18" charset="0"/>
              </a:rPr>
              <a:t>)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Reticular erythematous </a:t>
            </a:r>
            <a:r>
              <a:rPr lang="en-US" sz="2800" dirty="0" err="1" smtClean="0">
                <a:cs typeface="Times New Roman" panose="02020603050405020304" pitchFamily="18" charset="0"/>
              </a:rPr>
              <a:t>mucinosis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Lymphocytic </a:t>
            </a:r>
            <a:r>
              <a:rPr lang="en-US" sz="2800" dirty="0">
                <a:cs typeface="Times New Roman" panose="02020603050405020304" pitchFamily="18" charset="0"/>
              </a:rPr>
              <a:t>infiltration of </a:t>
            </a:r>
            <a:r>
              <a:rPr lang="en-US" sz="2800" dirty="0" err="1" smtClean="0">
                <a:cs typeface="Times New Roman" panose="02020603050405020304" pitchFamily="18" charset="0"/>
              </a:rPr>
              <a:t>jessner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Lupus </a:t>
            </a:r>
            <a:r>
              <a:rPr lang="en-US" sz="2800" dirty="0" err="1" smtClean="0">
                <a:cs typeface="Times New Roman" panose="02020603050405020304" pitchFamily="18" charset="0"/>
              </a:rPr>
              <a:t>erythematosus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Actinic </a:t>
            </a:r>
            <a:r>
              <a:rPr lang="en-US" sz="2800" dirty="0" err="1" smtClean="0">
                <a:cs typeface="Times New Roman" panose="02020603050405020304" pitchFamily="18" charset="0"/>
              </a:rPr>
              <a:t>prurigo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Actinic </a:t>
            </a:r>
            <a:r>
              <a:rPr lang="en-US" sz="2800" dirty="0" err="1">
                <a:cs typeface="Times New Roman" panose="02020603050405020304" pitchFamily="18" charset="0"/>
              </a:rPr>
              <a:t>reticuloid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0600" y="0"/>
            <a:ext cx="4343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6800"/>
            <a:ext cx="7862637" cy="5562601"/>
          </a:xfrm>
        </p:spPr>
        <p:txBody>
          <a:bodyPr anchor="ctr">
            <a:noAutofit/>
          </a:bodyPr>
          <a:lstStyle/>
          <a:p>
            <a:pPr marL="171450" lvl="1">
              <a:lnSpc>
                <a:spcPct val="150000"/>
              </a:lnSpc>
              <a:spcBef>
                <a:spcPts val="750"/>
              </a:spcBef>
            </a:pPr>
            <a:r>
              <a:rPr lang="en-US" sz="2800" dirty="0"/>
              <a:t>Sun </a:t>
            </a:r>
            <a:r>
              <a:rPr lang="en-US" sz="2800" dirty="0"/>
              <a:t>avoidance and </a:t>
            </a:r>
            <a:r>
              <a:rPr lang="en-US" sz="2800" dirty="0" smtClean="0"/>
              <a:t>protection</a:t>
            </a:r>
            <a:endParaRPr lang="en-US" sz="2800" dirty="0"/>
          </a:p>
          <a:p>
            <a:pPr marL="171450" lvl="1">
              <a:lnSpc>
                <a:spcPct val="150000"/>
              </a:lnSpc>
              <a:spcBef>
                <a:spcPts val="750"/>
              </a:spcBef>
            </a:pPr>
            <a:r>
              <a:rPr lang="en-US" sz="2800" dirty="0"/>
              <a:t>UV‐absorbing </a:t>
            </a:r>
            <a:r>
              <a:rPr lang="en-US" sz="2800" dirty="0"/>
              <a:t>window Film for car and </a:t>
            </a:r>
            <a:r>
              <a:rPr lang="en-US" sz="2800" dirty="0" smtClean="0"/>
              <a:t>house</a:t>
            </a:r>
            <a:endParaRPr lang="en-US" sz="2800" dirty="0"/>
          </a:p>
          <a:p>
            <a:pPr marL="171450" lvl="1">
              <a:lnSpc>
                <a:spcPct val="150000"/>
              </a:lnSpc>
              <a:spcBef>
                <a:spcPts val="750"/>
              </a:spcBef>
            </a:pPr>
            <a:r>
              <a:rPr lang="en-US" sz="2800" dirty="0"/>
              <a:t>Clothing </a:t>
            </a:r>
            <a:r>
              <a:rPr lang="en-US" sz="2800" dirty="0"/>
              <a:t>(tightly woven fabrics</a:t>
            </a:r>
            <a:r>
              <a:rPr lang="en-US" sz="2800" dirty="0" smtClean="0"/>
              <a:t>)</a:t>
            </a:r>
            <a:endParaRPr lang="en-US" sz="2800" dirty="0"/>
          </a:p>
          <a:p>
            <a:pPr marL="171450" lvl="1">
              <a:lnSpc>
                <a:spcPct val="150000"/>
              </a:lnSpc>
              <a:spcBef>
                <a:spcPts val="750"/>
              </a:spcBef>
            </a:pPr>
            <a:r>
              <a:rPr lang="en-US" sz="2800" dirty="0"/>
              <a:t>Broad‐spectrum high SPF sunscreens (thickly, evenly and frequently</a:t>
            </a:r>
            <a:r>
              <a:rPr lang="en-US" sz="2800" dirty="0" smtClean="0"/>
              <a:t>)</a:t>
            </a:r>
            <a:endParaRPr lang="en-US" sz="2800" dirty="0"/>
          </a:p>
          <a:p>
            <a:pPr marL="171450" lvl="1">
              <a:lnSpc>
                <a:spcPct val="150000"/>
              </a:lnSpc>
              <a:spcBef>
                <a:spcPts val="750"/>
              </a:spcBef>
            </a:pPr>
            <a:r>
              <a:rPr lang="en-US" sz="2800" dirty="0"/>
              <a:t>Vitamin D supplements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Pyschological</a:t>
            </a:r>
            <a:r>
              <a:rPr lang="en-US" sz="2800" dirty="0"/>
              <a:t> support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</a:t>
            </a:r>
            <a:r>
              <a:rPr lang="en-US" sz="2800" dirty="0" smtClean="0"/>
              <a:t>ounselling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800600" y="0"/>
            <a:ext cx="4343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886700" cy="1325563"/>
          </a:xfrm>
        </p:spPr>
        <p:txBody>
          <a:bodyPr/>
          <a:lstStyle/>
          <a:p>
            <a:pPr algn="ctr"/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Management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990600"/>
            <a:ext cx="8401050" cy="57150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en-US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Prophylactic </a:t>
            </a:r>
            <a:r>
              <a:rPr lang="en-US" sz="2800" dirty="0">
                <a:cs typeface="Times New Roman" panose="02020603050405020304" pitchFamily="18" charset="0"/>
              </a:rPr>
              <a:t>phototherapy/</a:t>
            </a:r>
            <a:r>
              <a:rPr lang="en-US" sz="2800" dirty="0" err="1">
                <a:cs typeface="Times New Roman" panose="02020603050405020304" pitchFamily="18" charset="0"/>
              </a:rPr>
              <a:t>photochemotherapy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Topical potent/very potent </a:t>
            </a:r>
            <a:r>
              <a:rPr lang="en-US" sz="2800" dirty="0">
                <a:cs typeface="Times New Roman" panose="02020603050405020304" pitchFamily="18" charset="0"/>
              </a:rPr>
              <a:t>corticosteroid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Oral </a:t>
            </a:r>
            <a:r>
              <a:rPr lang="en-US" sz="2800" dirty="0">
                <a:cs typeface="Times New Roman" panose="02020603050405020304" pitchFamily="18" charset="0"/>
              </a:rPr>
              <a:t>steroid</a:t>
            </a:r>
          </a:p>
          <a:p>
            <a:pPr marL="514350" lvl="2">
              <a:lnSpc>
                <a:spcPct val="110000"/>
              </a:lnSpc>
              <a:spcBef>
                <a:spcPts val="750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u="sng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Azathioprine 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Ciclosporin</a:t>
            </a:r>
          </a:p>
          <a:p>
            <a:pPr marL="34290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886700" cy="1325563"/>
          </a:xfrm>
        </p:spPr>
        <p:txBody>
          <a:bodyPr/>
          <a:lstStyle/>
          <a:p>
            <a:pPr algn="ctr"/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Management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0" y="0"/>
            <a:ext cx="4343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886700" cy="373380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Chronic and </a:t>
            </a:r>
            <a:r>
              <a:rPr lang="en-US" sz="2800" dirty="0" smtClean="0"/>
              <a:t>recurrent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smtClean="0"/>
              <a:t>“</a:t>
            </a:r>
            <a:r>
              <a:rPr lang="en-US" sz="2800" dirty="0"/>
              <a:t>Tolerance" by the end of the </a:t>
            </a:r>
            <a:r>
              <a:rPr lang="en-US" sz="2800" dirty="0" smtClean="0"/>
              <a:t>summer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/>
              <a:t>E</a:t>
            </a:r>
            <a:r>
              <a:rPr lang="en-US" sz="2800" dirty="0" smtClean="0"/>
              <a:t>ruption </a:t>
            </a:r>
            <a:r>
              <a:rPr lang="en-US" sz="2800" dirty="0"/>
              <a:t>recurs </a:t>
            </a:r>
            <a:r>
              <a:rPr lang="en-US" sz="2800" dirty="0" smtClean="0"/>
              <a:t>following </a:t>
            </a:r>
            <a:r>
              <a:rPr lang="en-US" sz="2800" dirty="0" smtClean="0"/>
              <a:t>spring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Spontaneous improvement or even cessation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437711" y="-4465"/>
            <a:ext cx="47062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POLYMORPHIC LIGHT ERUPTION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7886700" cy="6019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IDIOPATHIC (IMMUNOLOGICAL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>
              <a:buNone/>
            </a:pP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Polymorphic Light Eruption (PLE)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cs typeface="Arial" panose="020B0604020202020204" pitchFamily="34" charset="0"/>
              </a:rPr>
              <a:t>Juvenile Spring Eruption (JSE)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 Actinic </a:t>
            </a:r>
            <a:r>
              <a:rPr lang="en-US" sz="2800" dirty="0" err="1">
                <a:cs typeface="Arial" panose="020B0604020202020204" pitchFamily="34" charset="0"/>
              </a:rPr>
              <a:t>prurigo</a:t>
            </a:r>
            <a:r>
              <a:rPr lang="en-US" sz="2800" dirty="0">
                <a:cs typeface="Arial" panose="020B0604020202020204" pitchFamily="34" charset="0"/>
              </a:rPr>
              <a:t> (AP)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 Chronic actinic dermatitis (CAD)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 Solar </a:t>
            </a:r>
            <a:r>
              <a:rPr lang="en-US" sz="2800" dirty="0" err="1">
                <a:cs typeface="Arial" panose="020B0604020202020204" pitchFamily="34" charset="0"/>
              </a:rPr>
              <a:t>urticaria</a:t>
            </a:r>
            <a:r>
              <a:rPr lang="en-US" sz="2800" dirty="0">
                <a:cs typeface="Arial" panose="020B0604020202020204" pitchFamily="34" charset="0"/>
              </a:rPr>
              <a:t> (SU)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Hydroa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vacciniforme</a:t>
            </a:r>
            <a:r>
              <a:rPr lang="en-US" sz="2800" dirty="0">
                <a:cs typeface="Arial" panose="020B0604020202020204" pitchFamily="34" charset="0"/>
              </a:rPr>
              <a:t> (HV)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76750" y="-19110"/>
            <a:ext cx="47062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Cutaneous Photosensitivity 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35360"/>
            <a:ext cx="7886700" cy="777874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JUVENILE SPRING ERUPTION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1213234"/>
            <a:ext cx="8153400" cy="5492365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Common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cs typeface="Times New Roman" panose="02020603050405020304" pitchFamily="18" charset="0"/>
              </a:rPr>
              <a:t>pring </a:t>
            </a:r>
            <a:r>
              <a:rPr lang="en-US" sz="2800" dirty="0">
                <a:cs typeface="Times New Roman" panose="02020603050405020304" pitchFamily="18" charset="0"/>
              </a:rPr>
              <a:t>time </a:t>
            </a:r>
            <a:r>
              <a:rPr lang="en-US" sz="2800" dirty="0" smtClean="0">
                <a:cs typeface="Times New Roman" panose="02020603050405020304" pitchFamily="18" charset="0"/>
              </a:rPr>
              <a:t>eruption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Intense </a:t>
            </a:r>
            <a:r>
              <a:rPr lang="en-US" sz="2800" dirty="0">
                <a:cs typeface="Times New Roman" panose="02020603050405020304" pitchFamily="18" charset="0"/>
              </a:rPr>
              <a:t>sunlight </a:t>
            </a:r>
            <a:r>
              <a:rPr lang="en-US" sz="2800" dirty="0" smtClean="0">
                <a:cs typeface="Times New Roman" panose="02020603050405020304" pitchFamily="18" charset="0"/>
              </a:rPr>
              <a:t>exposure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School children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Farmer ( </a:t>
            </a:r>
            <a:r>
              <a:rPr lang="en-US" sz="2800" dirty="0">
                <a:cs typeface="Times New Roman" panose="02020603050405020304" pitchFamily="18" charset="0"/>
              </a:rPr>
              <a:t>lambing </a:t>
            </a:r>
            <a:r>
              <a:rPr lang="en-US" sz="2800" dirty="0" smtClean="0">
                <a:cs typeface="Times New Roman" panose="02020603050405020304" pitchFamily="18" charset="0"/>
              </a:rPr>
              <a:t>season)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Military </a:t>
            </a:r>
            <a:r>
              <a:rPr lang="en-US" sz="2800" dirty="0" smtClean="0">
                <a:cs typeface="Times New Roman" panose="02020603050405020304" pitchFamily="18" charset="0"/>
              </a:rPr>
              <a:t>personnel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M &gt; </a:t>
            </a:r>
            <a:r>
              <a:rPr lang="en-US" sz="2800" dirty="0" smtClean="0">
                <a:cs typeface="Times New Roman" panose="02020603050405020304" pitchFamily="18" charset="0"/>
              </a:rPr>
              <a:t>F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6750" y="-19110"/>
            <a:ext cx="47062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Cutaneous Photosensitivity 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752" y="523220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7886700" cy="381000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Pruritic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Blisters or </a:t>
            </a:r>
            <a:r>
              <a:rPr lang="en-US" sz="2800" dirty="0" smtClean="0">
                <a:cs typeface="Times New Roman" panose="02020603050405020304" pitchFamily="18" charset="0"/>
              </a:rPr>
              <a:t>papules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Upper </a:t>
            </a:r>
            <a:r>
              <a:rPr lang="en-US" sz="2800" dirty="0" smtClean="0">
                <a:cs typeface="Times New Roman" panose="02020603050405020304" pitchFamily="18" charset="0"/>
              </a:rPr>
              <a:t>pinnae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Sunlight </a:t>
            </a:r>
            <a:r>
              <a:rPr lang="en-US" sz="2800" dirty="0">
                <a:cs typeface="Times New Roman" panose="02020603050405020304" pitchFamily="18" charset="0"/>
              </a:rPr>
              <a:t>exposure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5327827" y="61555"/>
            <a:ext cx="38161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JUVENILE SPRING ERUPTION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8949" y="1377294"/>
            <a:ext cx="38195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54864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Absorption </a:t>
            </a:r>
            <a:r>
              <a:rPr lang="en-US" sz="2800" dirty="0">
                <a:cs typeface="Times New Roman" panose="02020603050405020304" pitchFamily="18" charset="0"/>
              </a:rPr>
              <a:t>of photon energy by molecules in the skin</a:t>
            </a:r>
            <a:r>
              <a:rPr lang="en-US" sz="2800" dirty="0" smtClean="0">
                <a:cs typeface="Times New Roman" panose="02020603050405020304" pitchFamily="18" charset="0"/>
              </a:rPr>
              <a:t>.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Absorbing molecules:</a:t>
            </a:r>
          </a:p>
          <a:p>
            <a:pPr marL="88011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b="1" u="sng" dirty="0">
                <a:cs typeface="Times New Roman" panose="02020603050405020304" pitchFamily="18" charset="0"/>
              </a:rPr>
              <a:t>Exogenous Agents  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topically or systemically </a:t>
            </a:r>
          </a:p>
          <a:p>
            <a:pPr marL="88011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b="1" u="sng" dirty="0">
                <a:cs typeface="Times New Roman" panose="02020603050405020304" pitchFamily="18" charset="0"/>
              </a:rPr>
              <a:t>Endogenous Molecules </a:t>
            </a:r>
            <a:r>
              <a:rPr lang="en-US" sz="2800" dirty="0">
                <a:cs typeface="Times New Roman" panose="02020603050405020304" pitchFamily="18" charset="0"/>
              </a:rPr>
              <a:t>either  present in skin or             produced by an abnormal metabolism</a:t>
            </a:r>
          </a:p>
          <a:p>
            <a:pPr marL="88011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A </a:t>
            </a:r>
            <a:r>
              <a:rPr lang="en-US" sz="2800" b="1" u="sng" dirty="0">
                <a:cs typeface="Times New Roman" panose="02020603050405020304" pitchFamily="18" charset="0"/>
              </a:rPr>
              <a:t>Combination Of Exogenous And Endogenous </a:t>
            </a:r>
            <a:r>
              <a:rPr lang="en-US" sz="2800" dirty="0">
                <a:cs typeface="Times New Roman" panose="02020603050405020304" pitchFamily="18" charset="0"/>
              </a:rPr>
              <a:t>molecules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325563"/>
          </a:xfrm>
        </p:spPr>
        <p:txBody>
          <a:bodyPr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HISTOPATHOLOGY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79614277"/>
              </p:ext>
            </p:extLst>
          </p:nvPr>
        </p:nvGraphicFramePr>
        <p:xfrm>
          <a:off x="6286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5543357"/>
              </p:ext>
            </p:extLst>
          </p:nvPr>
        </p:nvGraphicFramePr>
        <p:xfrm>
          <a:off x="4629150" y="1905000"/>
          <a:ext cx="38862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614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402" y="523220"/>
            <a:ext cx="7886700" cy="772180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642" y="1447800"/>
            <a:ext cx="8153400" cy="457200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PLE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BULLOUS </a:t>
            </a:r>
            <a:r>
              <a:rPr lang="en-US" sz="2800" dirty="0" smtClean="0">
                <a:cs typeface="Times New Roman" panose="02020603050405020304" pitchFamily="18" charset="0"/>
              </a:rPr>
              <a:t>LE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HYDROA </a:t>
            </a:r>
            <a:r>
              <a:rPr lang="en-US" sz="2800" dirty="0" smtClean="0">
                <a:cs typeface="Times New Roman" panose="02020603050405020304" pitchFamily="18" charset="0"/>
              </a:rPr>
              <a:t>VACCINIFORME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EPP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EM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7827" y="81786"/>
            <a:ext cx="38161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JUVENILE SPRING ERUPTION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72" y="1958263"/>
            <a:ext cx="8134350" cy="3872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Counselling</a:t>
            </a:r>
            <a:r>
              <a:rPr lang="en-US" sz="28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cs typeface="Times New Roman" panose="02020603050405020304" pitchFamily="18" charset="0"/>
              </a:rPr>
              <a:t>enign nature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cs typeface="Times New Roman" panose="02020603050405020304" pitchFamily="18" charset="0"/>
              </a:rPr>
              <a:t>pontaneous resolution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Grow hair to cover </a:t>
            </a:r>
            <a:r>
              <a:rPr lang="en-US" sz="2800" dirty="0" smtClean="0">
                <a:cs typeface="Times New Roman" panose="02020603050405020304" pitchFamily="18" charset="0"/>
              </a:rPr>
              <a:t>pinnae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7827" y="81786"/>
            <a:ext cx="38161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JUVENILE SPRING ERUPTION</a:t>
            </a:r>
          </a:p>
        </p:txBody>
      </p:sp>
    </p:spTree>
    <p:extLst>
      <p:ext uri="{BB962C8B-B14F-4D97-AF65-F5344CB8AC3E}">
        <p14:creationId xmlns:p14="http://schemas.microsoft.com/office/powerpoint/2010/main" val="33952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430925"/>
            <a:ext cx="7886700" cy="685800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578" y="828021"/>
            <a:ext cx="8385048" cy="602997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>
              <a:buNone/>
            </a:pP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800" dirty="0">
                <a:cs typeface="Times New Roman" panose="02020603050405020304" pitchFamily="18" charset="0"/>
              </a:rPr>
              <a:t>Sunlight avoidance – best by hair </a:t>
            </a:r>
            <a:r>
              <a:rPr lang="en-US" sz="2800" dirty="0">
                <a:cs typeface="Times New Roman" panose="02020603050405020304" pitchFamily="18" charset="0"/>
              </a:rPr>
              <a:t>cover</a:t>
            </a:r>
          </a:p>
          <a:p>
            <a:pPr lvl="1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2ND LINE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800" dirty="0">
                <a:cs typeface="Times New Roman" panose="02020603050405020304" pitchFamily="18" charset="0"/>
              </a:rPr>
              <a:t>Desensitization : </a:t>
            </a:r>
            <a:r>
              <a:rPr lang="en-US" sz="2800" dirty="0" smtClean="0">
                <a:cs typeface="Times New Roman" panose="02020603050405020304" pitchFamily="18" charset="0"/>
              </a:rPr>
              <a:t>Naturally </a:t>
            </a:r>
            <a:r>
              <a:rPr lang="en-US" sz="2800" dirty="0">
                <a:cs typeface="Times New Roman" panose="02020603050405020304" pitchFamily="18" charset="0"/>
              </a:rPr>
              <a:t>by repeated low level, less intense sunlight exposure</a:t>
            </a:r>
            <a:r>
              <a:rPr lang="en-US" sz="2800" dirty="0" smtClean="0">
                <a:cs typeface="Times New Roman" panose="02020603050405020304" pitchFamily="18" charset="0"/>
              </a:rPr>
              <a:t>.</a:t>
            </a:r>
          </a:p>
          <a:p>
            <a:pPr lvl="1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3RD LINE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cs typeface="Times New Roman" panose="02020603050405020304" pitchFamily="18" charset="0"/>
              </a:rPr>
              <a:t>P</a:t>
            </a:r>
            <a:r>
              <a:rPr lang="en-US" sz="2800" dirty="0" smtClean="0">
                <a:cs typeface="Times New Roman" panose="02020603050405020304" pitchFamily="18" charset="0"/>
              </a:rPr>
              <a:t>rophylactic </a:t>
            </a:r>
            <a:r>
              <a:rPr lang="en-US" sz="2800" dirty="0">
                <a:cs typeface="Times New Roman" panose="02020603050405020304" pitchFamily="18" charset="0"/>
              </a:rPr>
              <a:t>(desensitization) </a:t>
            </a:r>
            <a:r>
              <a:rPr lang="en-US" sz="2800" dirty="0" smtClean="0">
                <a:cs typeface="Times New Roman" panose="02020603050405020304" pitchFamily="18" charset="0"/>
              </a:rPr>
              <a:t>phototherapy: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2743200" lvl="8" indent="0">
              <a:lnSpc>
                <a:spcPct val="150000"/>
              </a:lnSpc>
              <a:buNone/>
            </a:pPr>
            <a:r>
              <a:rPr lang="en-US" sz="2350" dirty="0" smtClean="0"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cs typeface="Times New Roman" panose="02020603050405020304" pitchFamily="18" charset="0"/>
              </a:rPr>
              <a:t>narrow‐band UVB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7827" y="81786"/>
            <a:ext cx="38161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JUVENILE SPRING ERUPTION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7886700" cy="5562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IDIOPATHIC (IMMUNOLOGICAL):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Polymorphic Light Eruption (PLE)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 Juvenile spring eruption (JSE)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Actinic </a:t>
            </a:r>
            <a:r>
              <a:rPr lang="en-US" sz="28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prurigo</a:t>
            </a:r>
            <a:r>
              <a:rPr lang="en-US" sz="2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(AP)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 Chronic actinic dermatitis (CAD)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 Solar </a:t>
            </a:r>
            <a:r>
              <a:rPr lang="en-US" sz="2800" dirty="0" err="1">
                <a:cs typeface="Times New Roman" panose="02020603050405020304" pitchFamily="18" charset="0"/>
              </a:rPr>
              <a:t>urticaria</a:t>
            </a:r>
            <a:r>
              <a:rPr lang="en-US" sz="2800" dirty="0">
                <a:cs typeface="Times New Roman" panose="02020603050405020304" pitchFamily="18" charset="0"/>
              </a:rPr>
              <a:t> (SU)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Hydroa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vacciniforme</a:t>
            </a:r>
            <a:r>
              <a:rPr lang="en-US" sz="2800" dirty="0">
                <a:cs typeface="Times New Roman" panose="02020603050405020304" pitchFamily="18" charset="0"/>
              </a:rPr>
              <a:t> (HV)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B46DFC02-9575-4FAE-B2C4-5BAD4998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152400"/>
            <a:ext cx="5730240" cy="468766"/>
          </a:xfrm>
        </p:spPr>
        <p:txBody>
          <a:bodyPr anchor="t">
            <a:no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The Cutaneous Photosensitivity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Diseases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1166"/>
            <a:ext cx="7886700" cy="777874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ACTINIC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PRURIGO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407566"/>
            <a:ext cx="7886700" cy="5221834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Perennial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Chronic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cs typeface="Times New Roman" panose="02020603050405020304" pitchFamily="18" charset="0"/>
              </a:rPr>
              <a:t>ypically </a:t>
            </a:r>
            <a:r>
              <a:rPr lang="en-US" sz="2800" dirty="0">
                <a:cs typeface="Times New Roman" panose="02020603050405020304" pitchFamily="18" charset="0"/>
              </a:rPr>
              <a:t>worse in </a:t>
            </a:r>
            <a:r>
              <a:rPr lang="en-US" sz="2800" dirty="0" smtClean="0">
                <a:cs typeface="Times New Roman" panose="02020603050405020304" pitchFamily="18" charset="0"/>
              </a:rPr>
              <a:t>summer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Delayed </a:t>
            </a:r>
            <a:r>
              <a:rPr lang="en-US" sz="2800" dirty="0">
                <a:cs typeface="Times New Roman" panose="02020603050405020304" pitchFamily="18" charset="0"/>
              </a:rPr>
              <a:t>type </a:t>
            </a:r>
            <a:r>
              <a:rPr lang="en-US" sz="2800" dirty="0" smtClean="0">
                <a:cs typeface="Times New Roman" panose="02020603050405020304" pitchFamily="18" charset="0"/>
              </a:rPr>
              <a:t>hypersensitivity </a:t>
            </a:r>
            <a:r>
              <a:rPr lang="en-US" sz="2800" dirty="0" smtClean="0">
                <a:cs typeface="Times New Roman" panose="02020603050405020304" pitchFamily="18" charset="0"/>
              </a:rPr>
              <a:t>reaction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Chromophore</a:t>
            </a:r>
            <a:r>
              <a:rPr lang="en-US" sz="2800" dirty="0" smtClean="0">
                <a:cs typeface="Times New Roman" panose="02020603050405020304" pitchFamily="18" charset="0"/>
              </a:rPr>
              <a:t>/photo-induced </a:t>
            </a:r>
            <a:r>
              <a:rPr lang="en-US" sz="2800" dirty="0" smtClean="0">
                <a:cs typeface="Times New Roman" panose="02020603050405020304" pitchFamily="18" charset="0"/>
              </a:rPr>
              <a:t>allergen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F &gt; M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B46DFC02-9575-4FAE-B2C4-5BAD4998219D}"/>
              </a:ext>
            </a:extLst>
          </p:cNvPr>
          <p:cNvSpPr txBox="1">
            <a:spLocks/>
          </p:cNvSpPr>
          <p:nvPr/>
        </p:nvSpPr>
        <p:spPr>
          <a:xfrm>
            <a:off x="2590800" y="152400"/>
            <a:ext cx="6568440" cy="468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The Cutaneous Photosensitivity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Diseases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2947"/>
            <a:ext cx="7886700" cy="5506453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Onset </a:t>
            </a:r>
            <a:r>
              <a:rPr lang="en-US" sz="2800" dirty="0">
                <a:cs typeface="Times New Roman" panose="02020603050405020304" pitchFamily="18" charset="0"/>
              </a:rPr>
              <a:t>: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cs typeface="Times New Roman" panose="02020603050405020304" pitchFamily="18" charset="0"/>
              </a:rPr>
              <a:t>hildhood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HLA‐DR4 tissue </a:t>
            </a:r>
            <a:r>
              <a:rPr lang="en-US" sz="2800" dirty="0" smtClean="0">
                <a:cs typeface="Times New Roman" panose="02020603050405020304" pitchFamily="18" charset="0"/>
              </a:rPr>
              <a:t>type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High </a:t>
            </a:r>
            <a:r>
              <a:rPr lang="en-US" sz="2800" dirty="0" smtClean="0">
                <a:cs typeface="Times New Roman" panose="02020603050405020304" pitchFamily="18" charset="0"/>
              </a:rPr>
              <a:t>altitude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Spectrum of abnormal photosensitivity</a:t>
            </a:r>
            <a:r>
              <a:rPr lang="en-US" sz="2800" dirty="0" smtClean="0"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                         </a:t>
            </a:r>
            <a:r>
              <a:rPr lang="en-US" sz="2800" dirty="0" smtClean="0">
                <a:cs typeface="Times New Roman" panose="02020603050405020304" pitchFamily="18" charset="0"/>
              </a:rPr>
              <a:t>              UVA &amp; UVB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                      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71735"/>
            <a:ext cx="291993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ACTINIC PRURIGO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54295"/>
            <a:ext cx="7886700" cy="5887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572000" cy="55626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Symmetrical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Itchy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cs typeface="Times New Roman" panose="02020603050405020304" pitchFamily="18" charset="0"/>
              </a:rPr>
              <a:t>arly </a:t>
            </a:r>
            <a:r>
              <a:rPr lang="en-US" sz="2800" dirty="0">
                <a:cs typeface="Times New Roman" panose="02020603050405020304" pitchFamily="18" charset="0"/>
              </a:rPr>
              <a:t>pink papules, small nodules, plaques or </a:t>
            </a:r>
            <a:r>
              <a:rPr lang="en-US" sz="2800" dirty="0" smtClean="0">
                <a:cs typeface="Times New Roman" panose="02020603050405020304" pitchFamily="18" charset="0"/>
              </a:rPr>
              <a:t>vesicles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R</a:t>
            </a:r>
            <a:r>
              <a:rPr lang="en-US" sz="2800" dirty="0" smtClean="0">
                <a:cs typeface="Times New Roman" panose="02020603050405020304" pitchFamily="18" charset="0"/>
              </a:rPr>
              <a:t>apidly </a:t>
            </a:r>
            <a:r>
              <a:rPr lang="en-US" sz="2800" dirty="0">
                <a:cs typeface="Times New Roman" panose="02020603050405020304" pitchFamily="18" charset="0"/>
              </a:rPr>
              <a:t>excoriated, crusted and </a:t>
            </a:r>
            <a:r>
              <a:rPr lang="en-US" sz="2800" dirty="0" smtClean="0">
                <a:cs typeface="Times New Roman" panose="02020603050405020304" pitchFamily="18" charset="0"/>
              </a:rPr>
              <a:t>scabbed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cs typeface="Times New Roman" panose="02020603050405020304" pitchFamily="18" charset="0"/>
              </a:rPr>
              <a:t>Eczematization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Scarring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029200" y="1943100"/>
            <a:ext cx="38862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172200" y="76200"/>
            <a:ext cx="291993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ACTINIC PRURIGO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9962"/>
            <a:ext cx="7886700" cy="774413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38992"/>
            <a:ext cx="4191000" cy="5280871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Sites</a:t>
            </a:r>
            <a:r>
              <a:rPr lang="en-US" sz="2800" dirty="0" smtClean="0"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     </a:t>
            </a:r>
            <a:r>
              <a:rPr lang="en-US" sz="2800" dirty="0">
                <a:cs typeface="Times New Roman" panose="02020603050405020304" pitchFamily="18" charset="0"/>
              </a:rPr>
              <a:t>Face (</a:t>
            </a:r>
            <a:r>
              <a:rPr lang="en-US" sz="2800" dirty="0" err="1">
                <a:cs typeface="Times New Roman" panose="02020603050405020304" pitchFamily="18" charset="0"/>
              </a:rPr>
              <a:t>esp</a:t>
            </a:r>
            <a:r>
              <a:rPr lang="en-US" sz="2800" dirty="0">
                <a:cs typeface="Times New Roman" panose="02020603050405020304" pitchFamily="18" charset="0"/>
              </a:rPr>
              <a:t> dorsal nose</a:t>
            </a:r>
            <a:r>
              <a:rPr lang="en-US" sz="2800" dirty="0" smtClean="0"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     </a:t>
            </a:r>
            <a:r>
              <a:rPr lang="en-US" sz="2800" dirty="0">
                <a:cs typeface="Times New Roman" panose="02020603050405020304" pitchFamily="18" charset="0"/>
              </a:rPr>
              <a:t>D</a:t>
            </a:r>
            <a:r>
              <a:rPr lang="en-US" sz="2800" dirty="0" smtClean="0">
                <a:cs typeface="Times New Roman" panose="02020603050405020304" pitchFamily="18" charset="0"/>
              </a:rPr>
              <a:t>istal limbs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     Buttocks (severe cases)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Hypo/</a:t>
            </a:r>
            <a:r>
              <a:rPr lang="en-US" sz="2800" dirty="0" err="1">
                <a:cs typeface="Times New Roman" panose="02020603050405020304" pitchFamily="18" charset="0"/>
              </a:rPr>
              <a:t>hyperpigmented</a:t>
            </a:r>
            <a:r>
              <a:rPr lang="en-US" sz="2800" dirty="0">
                <a:cs typeface="Times New Roman" panose="02020603050405020304" pitchFamily="18" charset="0"/>
              </a:rPr>
              <a:t> resolving </a:t>
            </a:r>
            <a:r>
              <a:rPr lang="en-US" sz="2800" dirty="0" smtClean="0">
                <a:cs typeface="Times New Roman" panose="02020603050405020304" pitchFamily="18" charset="0"/>
              </a:rPr>
              <a:t>lesions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93402" y="1614336"/>
            <a:ext cx="3717198" cy="21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3402" y="4114800"/>
            <a:ext cx="3869598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172200" y="76200"/>
            <a:ext cx="291993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ACTINIC PRURIGO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7886700" cy="5167311"/>
          </a:xfrm>
        </p:spPr>
        <p:txBody>
          <a:bodyPr anchor="ctr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Severe PLE in background of atopic </a:t>
            </a:r>
            <a:r>
              <a:rPr lang="en-US" sz="2800" dirty="0" smtClean="0">
                <a:cs typeface="Times New Roman" panose="02020603050405020304" pitchFamily="18" charset="0"/>
              </a:rPr>
              <a:t>eczema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Insect bite reaction </a:t>
            </a:r>
          </a:p>
          <a:p>
            <a:pPr>
              <a:lnSpc>
                <a:spcPct val="200000"/>
              </a:lnSpc>
            </a:pPr>
            <a:r>
              <a:rPr lang="en-US" sz="2800" dirty="0" err="1">
                <a:cs typeface="Times New Roman" panose="02020603050405020304" pitchFamily="18" charset="0"/>
              </a:rPr>
              <a:t>Photoaggravated</a:t>
            </a:r>
            <a:r>
              <a:rPr lang="en-US" sz="2800" dirty="0">
                <a:cs typeface="Times New Roman" panose="02020603050405020304" pitchFamily="18" charset="0"/>
              </a:rPr>
              <a:t> atopic </a:t>
            </a:r>
            <a:r>
              <a:rPr lang="en-US" sz="2800" dirty="0" smtClean="0">
                <a:cs typeface="Times New Roman" panose="02020603050405020304" pitchFamily="18" charset="0"/>
              </a:rPr>
              <a:t>eczema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 err="1">
                <a:cs typeface="Times New Roman" panose="02020603050405020304" pitchFamily="18" charset="0"/>
              </a:rPr>
              <a:t>Prurigo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nodularis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76200"/>
            <a:ext cx="291993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ACTINIC PRURIGO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PHOTOSENSITIVITY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u="sng" dirty="0"/>
              <a:t> </a:t>
            </a:r>
            <a:r>
              <a:rPr lang="en-US" sz="3200" u="sng" dirty="0">
                <a:cs typeface="Times New Roman" panose="02020603050405020304" pitchFamily="18" charset="0"/>
              </a:rPr>
              <a:t>Acute </a:t>
            </a:r>
            <a:r>
              <a:rPr lang="en-US" sz="3200" u="sng" dirty="0" smtClean="0">
                <a:cs typeface="Times New Roman" panose="02020603050405020304" pitchFamily="18" charset="0"/>
              </a:rPr>
              <a:t>Photosensitivity</a:t>
            </a:r>
            <a:r>
              <a:rPr lang="en-US" sz="3200" u="sng" dirty="0"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 sunburn-type response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 rash response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Urticarial </a:t>
            </a:r>
            <a:r>
              <a:rPr lang="en-US" sz="2800" dirty="0" smtClean="0">
                <a:cs typeface="Times New Roman" panose="02020603050405020304" pitchFamily="18" charset="0"/>
              </a:rPr>
              <a:t>response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200" u="sng" dirty="0">
                <a:cs typeface="Times New Roman" panose="02020603050405020304" pitchFamily="18" charset="0"/>
              </a:rPr>
              <a:t>Chronic </a:t>
            </a:r>
            <a:r>
              <a:rPr lang="en-US" sz="3200" u="sng" dirty="0">
                <a:cs typeface="Times New Roman" panose="02020603050405020304" pitchFamily="18" charset="0"/>
              </a:rPr>
              <a:t>P</a:t>
            </a:r>
            <a:r>
              <a:rPr lang="en-US" sz="3200" u="sng" dirty="0" smtClean="0">
                <a:cs typeface="Times New Roman" panose="02020603050405020304" pitchFamily="18" charset="0"/>
              </a:rPr>
              <a:t>hotosensitivity: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endParaRPr lang="en-US" sz="3200" b="1" dirty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tabLst>
                <a:tab pos="7440613" algn="l"/>
                <a:tab pos="7620000" algn="l"/>
              </a:tabLst>
            </a:pPr>
            <a:r>
              <a:rPr lang="en-US" sz="2800" dirty="0">
                <a:cs typeface="Times New Roman" panose="02020603050405020304" pitchFamily="18" charset="0"/>
              </a:rPr>
              <a:t>Chronic repeated sun exposures </a:t>
            </a:r>
            <a:r>
              <a:rPr lang="en-US" sz="2800" dirty="0" smtClean="0">
                <a:cs typeface="Times New Roman" panose="02020603050405020304" pitchFamily="18" charset="0"/>
              </a:rPr>
              <a:t>that result in polymorphic skin changes </a:t>
            </a:r>
            <a:r>
              <a:rPr lang="en-US" sz="2800" dirty="0"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cs typeface="Times New Roman" panose="02020603050405020304" pitchFamily="18" charset="0"/>
              </a:rPr>
              <a:t>dermatoheliosis</a:t>
            </a:r>
            <a:r>
              <a:rPr lang="en-US" sz="2800" dirty="0">
                <a:cs typeface="Times New Roman" panose="02020603050405020304" pitchFamily="18" charset="0"/>
              </a:rPr>
              <a:t> (</a:t>
            </a:r>
            <a:r>
              <a:rPr lang="en-US" sz="2800" dirty="0" err="1">
                <a:cs typeface="Times New Roman" panose="02020603050405020304" pitchFamily="18" charset="0"/>
              </a:rPr>
              <a:t>DHe</a:t>
            </a:r>
            <a:r>
              <a:rPr lang="en-US" sz="2800" dirty="0">
                <a:cs typeface="Times New Roman" panose="02020603050405020304" pitchFamily="18" charset="0"/>
              </a:rPr>
              <a:t>) or </a:t>
            </a:r>
            <a:r>
              <a:rPr lang="en-US" sz="2800" b="1" dirty="0">
                <a:cs typeface="Times New Roman" panose="02020603050405020304" pitchFamily="18" charset="0"/>
              </a:rPr>
              <a:t>photoaging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HISTOPATHOLOGY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05548525"/>
              </p:ext>
            </p:extLst>
          </p:nvPr>
        </p:nvGraphicFramePr>
        <p:xfrm>
          <a:off x="6286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53774130"/>
              </p:ext>
            </p:extLst>
          </p:nvPr>
        </p:nvGraphicFramePr>
        <p:xfrm>
          <a:off x="46291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/>
          <p:cNvSpPr/>
          <p:nvPr/>
        </p:nvSpPr>
        <p:spPr>
          <a:xfrm>
            <a:off x="6172200" y="76200"/>
            <a:ext cx="291993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ACTINIC PRURIGO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44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7874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" y="1143001"/>
            <a:ext cx="8225790" cy="5334000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1ST LINE:</a:t>
            </a:r>
          </a:p>
          <a:p>
            <a:pPr lvl="2">
              <a:lnSpc>
                <a:spcPct val="150000"/>
              </a:lnSpc>
            </a:pPr>
            <a:r>
              <a:rPr lang="en-US" sz="2500" dirty="0" smtClean="0">
                <a:cs typeface="Times New Roman" panose="02020603050405020304" pitchFamily="18" charset="0"/>
              </a:rPr>
              <a:t>      Potent/very </a:t>
            </a:r>
            <a:r>
              <a:rPr lang="en-US" sz="2500" dirty="0">
                <a:cs typeface="Times New Roman" panose="02020603050405020304" pitchFamily="18" charset="0"/>
              </a:rPr>
              <a:t>potent topical </a:t>
            </a:r>
            <a:r>
              <a:rPr lang="en-US" sz="2500" dirty="0" smtClean="0">
                <a:cs typeface="Times New Roman" panose="02020603050405020304" pitchFamily="18" charset="0"/>
              </a:rPr>
              <a:t>corticosteroids</a:t>
            </a:r>
            <a:endParaRPr lang="en-US" sz="2500" dirty="0"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500" dirty="0" smtClean="0">
                <a:cs typeface="Times New Roman" panose="02020603050405020304" pitchFamily="18" charset="0"/>
              </a:rPr>
              <a:t>      Narrow‐band </a:t>
            </a:r>
            <a:r>
              <a:rPr lang="en-US" sz="2500" dirty="0">
                <a:cs typeface="Times New Roman" panose="02020603050405020304" pitchFamily="18" charset="0"/>
              </a:rPr>
              <a:t>(TL‐01) UVB </a:t>
            </a:r>
            <a:r>
              <a:rPr lang="en-US" sz="2500" dirty="0" smtClean="0">
                <a:cs typeface="Times New Roman" panose="02020603050405020304" pitchFamily="18" charset="0"/>
              </a:rPr>
              <a:t>phototherapy</a:t>
            </a:r>
          </a:p>
          <a:p>
            <a:pPr lvl="1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u="sng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LINE:</a:t>
            </a:r>
            <a:endParaRPr lang="en-US" sz="2500" dirty="0"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500" dirty="0">
                <a:cs typeface="Times New Roman" panose="02020603050405020304" pitchFamily="18" charset="0"/>
              </a:rPr>
              <a:t>         </a:t>
            </a:r>
            <a:r>
              <a:rPr lang="en-US" sz="2500" dirty="0" err="1">
                <a:cs typeface="Times New Roman" panose="02020603050405020304" pitchFamily="18" charset="0"/>
              </a:rPr>
              <a:t>Psoralen</a:t>
            </a:r>
            <a:r>
              <a:rPr lang="en-US" sz="2500" dirty="0">
                <a:cs typeface="Times New Roman" panose="02020603050405020304" pitchFamily="18" charset="0"/>
              </a:rPr>
              <a:t>–UVA </a:t>
            </a:r>
            <a:r>
              <a:rPr lang="en-US" sz="2500" dirty="0" err="1" smtClean="0">
                <a:cs typeface="Times New Roman" panose="02020603050405020304" pitchFamily="18" charset="0"/>
              </a:rPr>
              <a:t>photochemotherapy</a:t>
            </a:r>
            <a:endParaRPr lang="en-US" sz="2500" dirty="0"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500" dirty="0">
                <a:cs typeface="Times New Roman" panose="02020603050405020304" pitchFamily="18" charset="0"/>
              </a:rPr>
              <a:t>       Thalidomide</a:t>
            </a:r>
            <a:endParaRPr lang="en-US" sz="25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76200"/>
            <a:ext cx="291993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ACTINIC PRURIGO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07017"/>
            <a:ext cx="7886700" cy="788384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74380"/>
            <a:ext cx="7886700" cy="5334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u="sng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LINE:</a:t>
            </a:r>
          </a:p>
          <a:p>
            <a:pPr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60000"/>
              </a:lnSpc>
            </a:pPr>
            <a:r>
              <a:rPr lang="en-US" sz="2800" dirty="0" err="1" smtClean="0">
                <a:cs typeface="Times New Roman" panose="02020603050405020304" pitchFamily="18" charset="0"/>
              </a:rPr>
              <a:t>Pentoxifylline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160000"/>
              </a:lnSpc>
            </a:pPr>
            <a:r>
              <a:rPr lang="en-US" sz="2800" dirty="0">
                <a:cs typeface="Times New Roman" panose="02020603050405020304" pitchFamily="18" charset="0"/>
              </a:rPr>
              <a:t>Tetracycline and vitamin </a:t>
            </a:r>
            <a:r>
              <a:rPr lang="en-US" sz="2800" dirty="0" smtClean="0">
                <a:cs typeface="Times New Roman" panose="02020603050405020304" pitchFamily="18" charset="0"/>
              </a:rPr>
              <a:t>E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160000"/>
              </a:lnSpc>
            </a:pPr>
            <a:r>
              <a:rPr lang="en-US" sz="2800" dirty="0">
                <a:cs typeface="Times New Roman" panose="02020603050405020304" pitchFamily="18" charset="0"/>
              </a:rPr>
              <a:t>Oral </a:t>
            </a:r>
            <a:r>
              <a:rPr lang="en-US" sz="2800" dirty="0" smtClean="0">
                <a:cs typeface="Times New Roman" panose="02020603050405020304" pitchFamily="18" charset="0"/>
              </a:rPr>
              <a:t>corticosteroids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16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Azathioprine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160000"/>
              </a:lnSpc>
            </a:pPr>
            <a:r>
              <a:rPr lang="en-US" sz="2800" dirty="0" err="1" smtClean="0">
                <a:cs typeface="Times New Roman" panose="02020603050405020304" pitchFamily="18" charset="0"/>
              </a:rPr>
              <a:t>Chloroquine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160000"/>
              </a:lnSpc>
            </a:pPr>
            <a:r>
              <a:rPr lang="en-US" sz="2800" dirty="0">
                <a:cs typeface="Times New Roman" panose="02020603050405020304" pitchFamily="18" charset="0"/>
              </a:rPr>
              <a:t>Topical </a:t>
            </a:r>
            <a:r>
              <a:rPr lang="en-US" sz="2800" dirty="0" err="1">
                <a:cs typeface="Times New Roman" panose="02020603050405020304" pitchFamily="18" charset="0"/>
              </a:rPr>
              <a:t>ciclosporin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76200"/>
            <a:ext cx="291993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ACTINIC PRURIGO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" y="584775"/>
            <a:ext cx="8362950" cy="854074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 COURSE AND PROGNOSIS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" y="1485758"/>
            <a:ext cx="7886700" cy="4610241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Spontaneously </a:t>
            </a:r>
            <a:r>
              <a:rPr lang="en-US" sz="2800" dirty="0">
                <a:cs typeface="Times New Roman" panose="02020603050405020304" pitchFamily="18" charset="0"/>
              </a:rPr>
              <a:t>improves 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cs typeface="Times New Roman" panose="02020603050405020304" pitchFamily="18" charset="0"/>
              </a:rPr>
              <a:t>y </a:t>
            </a:r>
            <a:r>
              <a:rPr lang="en-US" sz="2800" dirty="0">
                <a:cs typeface="Times New Roman" panose="02020603050405020304" pitchFamily="18" charset="0"/>
              </a:rPr>
              <a:t>teenage years or early adulthood</a:t>
            </a:r>
            <a:r>
              <a:rPr lang="en-US" sz="2800" dirty="0" smtClean="0">
                <a:cs typeface="Times New Roman" panose="02020603050405020304" pitchFamily="18" charset="0"/>
              </a:rPr>
              <a:t>.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Complicated 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         secondary </a:t>
            </a:r>
            <a:r>
              <a:rPr lang="en-US" sz="2800" dirty="0">
                <a:cs typeface="Times New Roman" panose="02020603050405020304" pitchFamily="18" charset="0"/>
              </a:rPr>
              <a:t>bacterial </a:t>
            </a:r>
            <a:r>
              <a:rPr lang="en-US" sz="2800" dirty="0" smtClean="0">
                <a:cs typeface="Times New Roman" panose="02020603050405020304" pitchFamily="18" charset="0"/>
              </a:rPr>
              <a:t>(staph </a:t>
            </a:r>
            <a:r>
              <a:rPr lang="en-US" sz="2800" dirty="0">
                <a:cs typeface="Times New Roman" panose="02020603050405020304" pitchFamily="18" charset="0"/>
              </a:rPr>
              <a:t>or strep</a:t>
            </a:r>
            <a:r>
              <a:rPr lang="en-US" sz="2800" dirty="0" smtClean="0">
                <a:cs typeface="Times New Roman" panose="02020603050405020304" pitchFamily="18" charset="0"/>
              </a:rPr>
              <a:t>) </a:t>
            </a:r>
            <a:r>
              <a:rPr lang="en-US" sz="2800" dirty="0" smtClean="0">
                <a:cs typeface="Times New Roman" panose="02020603050405020304" pitchFamily="18" charset="0"/>
              </a:rPr>
              <a:t>infection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76200"/>
            <a:ext cx="291993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ACTINIC PRURIGO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486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IDIOPATHIC (IMMUNOLOGICAL):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Polymorphic Light Eruption (PLE)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 Juvenile spring eruption (JSE)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 Actinic </a:t>
            </a:r>
            <a:r>
              <a:rPr lang="en-US" sz="2800" dirty="0" err="1">
                <a:cs typeface="Times New Roman" panose="02020603050405020304" pitchFamily="18" charset="0"/>
              </a:rPr>
              <a:t>prurigo</a:t>
            </a:r>
            <a:r>
              <a:rPr lang="en-US" sz="2800" dirty="0">
                <a:cs typeface="Times New Roman" panose="02020603050405020304" pitchFamily="18" charset="0"/>
              </a:rPr>
              <a:t> (AP)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Chronic Actinic Dermatitis (CAD)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 Solar </a:t>
            </a:r>
            <a:r>
              <a:rPr lang="en-US" sz="2800" dirty="0" err="1">
                <a:cs typeface="Times New Roman" panose="02020603050405020304" pitchFamily="18" charset="0"/>
              </a:rPr>
              <a:t>urticaria</a:t>
            </a:r>
            <a:r>
              <a:rPr lang="en-US" sz="2800" dirty="0">
                <a:cs typeface="Times New Roman" panose="02020603050405020304" pitchFamily="18" charset="0"/>
              </a:rPr>
              <a:t> (SU)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Hydroa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vacciniforme</a:t>
            </a:r>
            <a:r>
              <a:rPr lang="en-US" sz="2800" dirty="0">
                <a:cs typeface="Times New Roman" panose="02020603050405020304" pitchFamily="18" charset="0"/>
              </a:rPr>
              <a:t> (HV)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B46DFC02-9575-4FAE-B2C4-5BAD4998219D}"/>
              </a:ext>
            </a:extLst>
          </p:cNvPr>
          <p:cNvSpPr txBox="1">
            <a:spLocks/>
          </p:cNvSpPr>
          <p:nvPr/>
        </p:nvSpPr>
        <p:spPr>
          <a:xfrm>
            <a:off x="2590800" y="152400"/>
            <a:ext cx="6568440" cy="468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The Cutaneous Photosensitivity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Diseases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1166"/>
            <a:ext cx="7886700" cy="5980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CHRONIC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ACTINIC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DERMATITIS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286750" cy="548640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2nd most common idiopathic </a:t>
            </a:r>
            <a:r>
              <a:rPr lang="en-US" sz="2800" dirty="0" err="1" smtClean="0">
                <a:cs typeface="Times New Roman" panose="02020603050405020304" pitchFamily="18" charset="0"/>
              </a:rPr>
              <a:t>photodermatoses</a:t>
            </a:r>
            <a:endParaRPr lang="en-US" sz="24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Persistent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Eczematous </a:t>
            </a:r>
            <a:r>
              <a:rPr lang="en-US" sz="2800" dirty="0" smtClean="0">
                <a:cs typeface="Times New Roman" panose="02020603050405020304" pitchFamily="18" charset="0"/>
              </a:rPr>
              <a:t>eruption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Photo-</a:t>
            </a:r>
            <a:r>
              <a:rPr lang="en-US" sz="2800" dirty="0"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cs typeface="Times New Roman" panose="02020603050405020304" pitchFamily="18" charset="0"/>
              </a:rPr>
              <a:t>xposed </a:t>
            </a:r>
            <a:r>
              <a:rPr lang="en-US" sz="2800" dirty="0" smtClean="0">
                <a:cs typeface="Times New Roman" panose="02020603050405020304" pitchFamily="18" charset="0"/>
              </a:rPr>
              <a:t>sites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Pseudo-</a:t>
            </a:r>
            <a:r>
              <a:rPr lang="en-US" sz="2800" dirty="0" err="1" smtClean="0">
                <a:cs typeface="Times New Roman" panose="02020603050405020304" pitchFamily="18" charset="0"/>
              </a:rPr>
              <a:t>lymphomatous</a:t>
            </a:r>
            <a:r>
              <a:rPr lang="en-US" sz="2800" dirty="0" smtClean="0">
                <a:cs typeface="Times New Roman" panose="02020603050405020304" pitchFamily="18" charset="0"/>
              </a:rPr>
              <a:t> features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The photosensitivity to broad‐band (UVB wavelengths</a:t>
            </a:r>
            <a:r>
              <a:rPr lang="en-US" sz="2800" dirty="0" smtClean="0">
                <a:cs typeface="Times New Roman" panose="02020603050405020304" pitchFamily="18" charset="0"/>
              </a:rPr>
              <a:t>).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B46DFC02-9575-4FAE-B2C4-5BAD4998219D}"/>
              </a:ext>
            </a:extLst>
          </p:cNvPr>
          <p:cNvSpPr txBox="1">
            <a:spLocks/>
          </p:cNvSpPr>
          <p:nvPr/>
        </p:nvSpPr>
        <p:spPr>
          <a:xfrm>
            <a:off x="2590800" y="152400"/>
            <a:ext cx="6568440" cy="468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The Cutaneous Photosensitivity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Diseases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451" y="1066800"/>
            <a:ext cx="7886700" cy="46560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Elderly males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Young </a:t>
            </a:r>
            <a:r>
              <a:rPr lang="en-US" sz="2800" dirty="0">
                <a:cs typeface="Times New Roman" panose="02020603050405020304" pitchFamily="18" charset="0"/>
              </a:rPr>
              <a:t>age with atopic eczema</a:t>
            </a:r>
            <a:r>
              <a:rPr lang="en-US" sz="2800" dirty="0" smtClean="0">
                <a:cs typeface="Times New Roman" panose="02020603050405020304" pitchFamily="18" charset="0"/>
              </a:rPr>
              <a:t>.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M &gt; F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Delayed </a:t>
            </a:r>
            <a:r>
              <a:rPr lang="en-US" sz="2800" dirty="0">
                <a:cs typeface="Times New Roman" panose="02020603050405020304" pitchFamily="18" charset="0"/>
              </a:rPr>
              <a:t>hypersensitivity </a:t>
            </a:r>
            <a:r>
              <a:rPr lang="en-US" sz="2800" dirty="0" smtClean="0">
                <a:cs typeface="Times New Roman" panose="02020603050405020304" pitchFamily="18" charset="0"/>
              </a:rPr>
              <a:t>reaction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U</a:t>
            </a:r>
            <a:r>
              <a:rPr lang="en-US" sz="2800" dirty="0" smtClean="0">
                <a:cs typeface="Times New Roman" panose="02020603050405020304" pitchFamily="18" charset="0"/>
              </a:rPr>
              <a:t>nknown </a:t>
            </a:r>
            <a:r>
              <a:rPr lang="en-US" sz="2800" dirty="0">
                <a:cs typeface="Times New Roman" panose="02020603050405020304" pitchFamily="18" charset="0"/>
              </a:rPr>
              <a:t>allergen</a:t>
            </a:r>
          </a:p>
        </p:txBody>
      </p:sp>
      <p:sp>
        <p:nvSpPr>
          <p:cNvPr id="4" name="Rectangle 3"/>
          <p:cNvSpPr/>
          <p:nvPr/>
        </p:nvSpPr>
        <p:spPr>
          <a:xfrm>
            <a:off x="4970037" y="57090"/>
            <a:ext cx="417396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CHRONIC ACTINIC DERMATITIS</a:t>
            </a:r>
            <a:endParaRPr lang="en-US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0274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271510" cy="5410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Contact allergy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P</a:t>
            </a:r>
            <a:r>
              <a:rPr lang="en-US" sz="2800" dirty="0" err="1" smtClean="0">
                <a:cs typeface="Times New Roman" panose="02020603050405020304" pitchFamily="18" charset="0"/>
              </a:rPr>
              <a:t>hotocontact</a:t>
            </a:r>
            <a:r>
              <a:rPr lang="en-US" sz="2800" dirty="0" smtClean="0">
                <a:cs typeface="Times New Roman" panose="02020603050405020304" pitchFamily="18" charset="0"/>
              </a:rPr>
              <a:t> allergy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Atopic </a:t>
            </a:r>
            <a:r>
              <a:rPr lang="en-US" sz="2800" dirty="0" smtClean="0">
                <a:cs typeface="Times New Roman" panose="02020603050405020304" pitchFamily="18" charset="0"/>
              </a:rPr>
              <a:t>eczema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cs typeface="Times New Roman" panose="02020603050405020304" pitchFamily="18" charset="0"/>
              </a:rPr>
              <a:t>Seborrhoeic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dermatitis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HIV </a:t>
            </a:r>
            <a:r>
              <a:rPr lang="en-US" sz="2800" dirty="0" smtClean="0">
                <a:cs typeface="Times New Roman" panose="02020603050405020304" pitchFamily="18" charset="0"/>
              </a:rPr>
              <a:t>infection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cs typeface="Times New Roman" panose="02020603050405020304" pitchFamily="18" charset="0"/>
              </a:rPr>
              <a:t>olar </a:t>
            </a:r>
            <a:r>
              <a:rPr lang="en-US" sz="2800" dirty="0" err="1" smtClean="0">
                <a:cs typeface="Times New Roman" panose="02020603050405020304" pitchFamily="18" charset="0"/>
              </a:rPr>
              <a:t>urticaria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400420A-3F58-4143-8E8E-E9298A8BCB05}"/>
              </a:ext>
            </a:extLst>
          </p:cNvPr>
          <p:cNvSpPr/>
          <p:nvPr/>
        </p:nvSpPr>
        <p:spPr>
          <a:xfrm>
            <a:off x="4970037" y="0"/>
            <a:ext cx="417396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CHRONIC ACTINIC DERMATITIS</a:t>
            </a:r>
            <a:endParaRPr lang="en-US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874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342870"/>
            <a:ext cx="7886700" cy="701674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44545"/>
            <a:ext cx="5257800" cy="566105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Pruritic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Recurrent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Persistent dermatitis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Worse in </a:t>
            </a:r>
            <a:r>
              <a:rPr lang="en-US" sz="2800" dirty="0" smtClean="0">
                <a:cs typeface="Times New Roman" panose="02020603050405020304" pitchFamily="18" charset="0"/>
              </a:rPr>
              <a:t>summer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Sharp cut-off at </a:t>
            </a:r>
            <a:r>
              <a:rPr lang="en-US" sz="2800" dirty="0" err="1">
                <a:cs typeface="Times New Roman" panose="02020603050405020304" pitchFamily="18" charset="0"/>
              </a:rPr>
              <a:t>photoprotected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sites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ACUTE: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erythematous, exudative, vesicular dermatitis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791200" y="1449387"/>
            <a:ext cx="3036373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970037" y="0"/>
            <a:ext cx="417396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CHRONIC ACTINIC DERMATITIS</a:t>
            </a:r>
            <a:endParaRPr lang="en-US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628650" y="2379228"/>
            <a:ext cx="3886200" cy="324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 bwMode="auto">
          <a:xfrm>
            <a:off x="4927548" y="1825625"/>
            <a:ext cx="328940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646263" y="0"/>
            <a:ext cx="44977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CHRONIC ACTINIC DERMATITIS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ov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799" y="228600"/>
            <a:ext cx="4343400" cy="3048000"/>
          </a:xfrm>
          <a:prstGeom prst="rect">
            <a:avLst/>
          </a:prstGeom>
          <a:noFill/>
        </p:spPr>
      </p:pic>
      <p:pic>
        <p:nvPicPr>
          <p:cNvPr id="6" name="Picture 7" descr="Cov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799" y="3429000"/>
            <a:ext cx="43434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304800"/>
            <a:ext cx="4570063" cy="6400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CHRONIC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2800" dirty="0" smtClean="0">
                <a:cs typeface="Times New Roman" panose="02020603050405020304" pitchFamily="18" charset="0"/>
              </a:rPr>
              <a:t>   </a:t>
            </a:r>
            <a:r>
              <a:rPr lang="fr-FR" sz="2800" dirty="0" err="1" smtClean="0">
                <a:cs typeface="Times New Roman" panose="02020603050405020304" pitchFamily="18" charset="0"/>
              </a:rPr>
              <a:t>Lichenification</a:t>
            </a:r>
            <a:endParaRPr lang="fr-FR" sz="2800" dirty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fr-FR" sz="2800" dirty="0" smtClean="0">
                <a:cs typeface="Times New Roman" panose="02020603050405020304" pitchFamily="18" charset="0"/>
              </a:rPr>
              <a:t>P</a:t>
            </a:r>
            <a:r>
              <a:rPr lang="fr-FR" sz="2800" dirty="0" smtClean="0">
                <a:cs typeface="Times New Roman" panose="02020603050405020304" pitchFamily="18" charset="0"/>
              </a:rPr>
              <a:t>seudo‐</a:t>
            </a:r>
            <a:r>
              <a:rPr lang="fr-FR" sz="2800" dirty="0" err="1" smtClean="0">
                <a:cs typeface="Times New Roman" panose="02020603050405020304" pitchFamily="18" charset="0"/>
              </a:rPr>
              <a:t>lymphomatous</a:t>
            </a:r>
            <a:r>
              <a:rPr lang="fr-FR" sz="2800" dirty="0" smtClean="0"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cs typeface="Times New Roman" panose="02020603050405020304" pitchFamily="18" charset="0"/>
              </a:rPr>
              <a:t>infiltrative</a:t>
            </a:r>
            <a:r>
              <a:rPr lang="fr-FR" sz="2800" dirty="0">
                <a:cs typeface="Times New Roman" panose="02020603050405020304" pitchFamily="18" charset="0"/>
              </a:rPr>
              <a:t> </a:t>
            </a:r>
            <a:r>
              <a:rPr lang="fr-FR" sz="2800" dirty="0" smtClean="0">
                <a:cs typeface="Times New Roman" panose="02020603050405020304" pitchFamily="18" charset="0"/>
              </a:rPr>
              <a:t>plaques</a:t>
            </a:r>
            <a:endParaRPr lang="fr-FR" sz="2800" dirty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Alopecia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 err="1">
                <a:cs typeface="Times New Roman" panose="02020603050405020304" pitchFamily="18" charset="0"/>
              </a:rPr>
              <a:t>E</a:t>
            </a:r>
            <a:r>
              <a:rPr lang="en-US" sz="2800" dirty="0" err="1" smtClean="0">
                <a:cs typeface="Times New Roman" panose="02020603050405020304" pitchFamily="18" charset="0"/>
              </a:rPr>
              <a:t>ctropion</a:t>
            </a:r>
            <a:r>
              <a:rPr lang="en-US" sz="2800" dirty="0" smtClean="0">
                <a:cs typeface="Times New Roman" panose="02020603050405020304" pitchFamily="18" charset="0"/>
              </a:rPr>
              <a:t>.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Hyper /</a:t>
            </a:r>
            <a:r>
              <a:rPr lang="en-US" sz="2800" dirty="0" smtClean="0">
                <a:cs typeface="Times New Roman" panose="02020603050405020304" pitchFamily="18" charset="0"/>
              </a:rPr>
              <a:t>hypopigmentation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cs typeface="Times New Roman" panose="02020603050405020304" pitchFamily="18" charset="0"/>
              </a:rPr>
              <a:t>Erythroderma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act-derm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1800" y="1600200"/>
            <a:ext cx="3886200" cy="2914650"/>
          </a:xfrm>
        </p:spPr>
      </p:pic>
      <p:sp>
        <p:nvSpPr>
          <p:cNvPr id="5" name="Rectangle 4"/>
          <p:cNvSpPr/>
          <p:nvPr/>
        </p:nvSpPr>
        <p:spPr>
          <a:xfrm>
            <a:off x="4646263" y="0"/>
            <a:ext cx="44977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CHRONIC ACTINIC DERMATITIS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86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"/>
            <a:ext cx="3657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43250"/>
            <a:ext cx="54864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3141453"/>
            <a:ext cx="3581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3220"/>
            <a:ext cx="7886700" cy="701674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4724400"/>
          </a:xfrm>
        </p:spPr>
        <p:txBody>
          <a:bodyPr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Airborne Contact Dermatitis </a:t>
            </a:r>
          </a:p>
          <a:p>
            <a:pPr>
              <a:lnSpc>
                <a:spcPct val="200000"/>
              </a:lnSpc>
            </a:pPr>
            <a:r>
              <a:rPr lang="en-US" sz="2800" dirty="0" err="1">
                <a:cs typeface="Times New Roman" panose="02020603050405020304" pitchFamily="18" charset="0"/>
              </a:rPr>
              <a:t>Photoaggravated</a:t>
            </a:r>
            <a:r>
              <a:rPr lang="en-US" sz="2800" dirty="0">
                <a:cs typeface="Times New Roman" panose="02020603050405020304" pitchFamily="18" charset="0"/>
              </a:rPr>
              <a:t> Atopic Or </a:t>
            </a:r>
            <a:r>
              <a:rPr lang="en-US" sz="2800" dirty="0" err="1">
                <a:cs typeface="Times New Roman" panose="02020603050405020304" pitchFamily="18" charset="0"/>
              </a:rPr>
              <a:t>Seborrhoeic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eczema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Drug‐induced Photosensitivity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Cutaneous T‐cell Lymphoma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6263" y="0"/>
            <a:ext cx="44977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CHRONIC ACTINIC DERMATITIS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7"/>
            <a:ext cx="8210550" cy="854074"/>
          </a:xfrm>
        </p:spPr>
        <p:txBody>
          <a:bodyPr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HISTOPATHOLOGY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49692863"/>
              </p:ext>
            </p:extLst>
          </p:nvPr>
        </p:nvGraphicFramePr>
        <p:xfrm>
          <a:off x="308084" y="1066801"/>
          <a:ext cx="4514850" cy="5638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81149378"/>
              </p:ext>
            </p:extLst>
          </p:nvPr>
        </p:nvGraphicFramePr>
        <p:xfrm>
          <a:off x="4937234" y="1066800"/>
          <a:ext cx="3886200" cy="563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ctangle 4"/>
          <p:cNvSpPr/>
          <p:nvPr/>
        </p:nvSpPr>
        <p:spPr>
          <a:xfrm>
            <a:off x="4646263" y="0"/>
            <a:ext cx="44977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CHRONIC ACTINIC DERMATITIS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338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276280" y="1815902"/>
            <a:ext cx="4105719" cy="292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245801" y="0"/>
            <a:ext cx="48981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CHRONIC ACTINIC DERMATITIS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ABCEC0C-2188-4E10-8B92-206B57C42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600200"/>
            <a:ext cx="3941001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79527"/>
            <a:ext cx="8763000" cy="52578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1ST LINE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Very potent/potent topical </a:t>
            </a:r>
            <a:r>
              <a:rPr lang="en-US" sz="2800" dirty="0">
                <a:cs typeface="Times New Roman" panose="02020603050405020304" pitchFamily="18" charset="0"/>
              </a:rPr>
              <a:t>corticosteroids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2ND LINE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Topical </a:t>
            </a:r>
            <a:r>
              <a:rPr lang="en-US" sz="2800" dirty="0" err="1">
                <a:cs typeface="Times New Roman" panose="02020603050405020304" pitchFamily="18" charset="0"/>
              </a:rPr>
              <a:t>tacrolimus</a:t>
            </a:r>
            <a:r>
              <a:rPr lang="en-US" sz="2800" dirty="0">
                <a:cs typeface="Times New Roman" panose="02020603050405020304" pitchFamily="18" charset="0"/>
              </a:rPr>
              <a:t> or </a:t>
            </a:r>
            <a:r>
              <a:rPr lang="en-US" sz="2800" dirty="0" err="1">
                <a:cs typeface="Times New Roman" panose="02020603050405020304" pitchFamily="18" charset="0"/>
              </a:rPr>
              <a:t>Pimecrolimus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</a:t>
            </a:r>
            <a:r>
              <a:rPr lang="en-US" sz="2800" dirty="0">
                <a:cs typeface="Times New Roman" panose="02020603050405020304" pitchFamily="18" charset="0"/>
              </a:rPr>
              <a:t>ystemic </a:t>
            </a:r>
            <a:r>
              <a:rPr lang="en-US" sz="2800" dirty="0">
                <a:cs typeface="Times New Roman" panose="02020603050405020304" pitchFamily="18" charset="0"/>
              </a:rPr>
              <a:t>glucocorticoids (in acute flares</a:t>
            </a:r>
            <a:r>
              <a:rPr lang="en-US" sz="2800" dirty="0">
                <a:cs typeface="Times New Roman" panose="02020603050405020304" pitchFamily="18" charset="0"/>
              </a:rPr>
              <a:t>)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3RD LINE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Azathioprine 150 Mg/Day,  (TPMT) Measurement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45801" y="0"/>
            <a:ext cx="48981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CHRONIC ACTINIC DERMATITIS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64" y="523220"/>
            <a:ext cx="7886700" cy="777874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en-US" dirty="0" smtClean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en-US" dirty="0" smtClean="0"/>
              <a:t> </a:t>
            </a:r>
            <a:r>
              <a:rPr lang="en-US" sz="3600" dirty="0" smtClean="0"/>
              <a:t>&amp;</a:t>
            </a:r>
            <a:r>
              <a:rPr lang="en-US" dirty="0" smtClean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564" y="1824314"/>
            <a:ext cx="8153400" cy="4652686"/>
          </a:xfrm>
        </p:spPr>
        <p:txBody>
          <a:bodyPr>
            <a:noAutofit/>
          </a:bodyPr>
          <a:lstStyle/>
          <a:p>
            <a:pPr>
              <a:lnSpc>
                <a:spcPct val="22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If UVB photosensitivity </a:t>
            </a:r>
            <a:r>
              <a:rPr lang="en-US" sz="2800" dirty="0" smtClean="0">
                <a:cs typeface="Times New Roman" panose="02020603050405020304" pitchFamily="18" charset="0"/>
              </a:rPr>
              <a:t>:</a:t>
            </a:r>
            <a:r>
              <a:rPr lang="en-US" sz="2800" dirty="0" smtClean="0">
                <a:cs typeface="Times New Roman" panose="02020603050405020304" pitchFamily="18" charset="0"/>
              </a:rPr>
              <a:t> Severe and</a:t>
            </a:r>
          </a:p>
          <a:p>
            <a:pPr>
              <a:lnSpc>
                <a:spcPct val="22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Contact allergies: persists</a:t>
            </a:r>
          </a:p>
          <a:p>
            <a:pPr>
              <a:lnSpc>
                <a:spcPct val="22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Poorer prognosis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In the absence of </a:t>
            </a:r>
            <a:r>
              <a:rPr lang="en-US" sz="2800" dirty="0" err="1" smtClean="0">
                <a:cs typeface="Times New Roman" panose="02020603050405020304" pitchFamily="18" charset="0"/>
              </a:rPr>
              <a:t>erythroderma</a:t>
            </a:r>
            <a:r>
              <a:rPr lang="en-US" sz="2800" dirty="0" smtClean="0">
                <a:cs typeface="Times New Roman" panose="02020603050405020304" pitchFamily="18" charset="0"/>
              </a:rPr>
              <a:t>: Normal</a:t>
            </a:r>
          </a:p>
          <a:p>
            <a:pPr marL="0" indent="0">
              <a:lnSpc>
                <a:spcPct val="220000"/>
              </a:lnSpc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6263" y="0"/>
            <a:ext cx="44977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CHRONIC ACTINIC DERMATITIS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458200" cy="5791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IDIOPATHIC (IMMUNOLOGICAL):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Polymorphic Light Eruption (PLE)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 Juvenile spring eruption (JSE)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 Actinic </a:t>
            </a:r>
            <a:r>
              <a:rPr lang="en-US" sz="3200" dirty="0" err="1">
                <a:cs typeface="Times New Roman" panose="02020603050405020304" pitchFamily="18" charset="0"/>
              </a:rPr>
              <a:t>prurigo</a:t>
            </a:r>
            <a:r>
              <a:rPr lang="en-US" sz="3200" dirty="0">
                <a:cs typeface="Times New Roman" panose="02020603050405020304" pitchFamily="18" charset="0"/>
              </a:rPr>
              <a:t> (AP)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 Chronic Actinic Dermatitis (CAD)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Solar </a:t>
            </a:r>
            <a:r>
              <a:rPr lang="en-US" sz="3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Urticaria</a:t>
            </a:r>
            <a:r>
              <a:rPr lang="en-US" sz="3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(SU)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Hydroa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vacciniforme</a:t>
            </a:r>
            <a:r>
              <a:rPr lang="en-US" sz="3200" dirty="0">
                <a:cs typeface="Times New Roman" panose="02020603050405020304" pitchFamily="18" charset="0"/>
              </a:rPr>
              <a:t> (HV)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B46DFC02-9575-4FAE-B2C4-5BAD4998219D}"/>
              </a:ext>
            </a:extLst>
          </p:cNvPr>
          <p:cNvSpPr txBox="1">
            <a:spLocks/>
          </p:cNvSpPr>
          <p:nvPr/>
        </p:nvSpPr>
        <p:spPr>
          <a:xfrm>
            <a:off x="4191000" y="152400"/>
            <a:ext cx="4968240" cy="468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The Cutaneous Photosensitivity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Diseases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57200"/>
            <a:ext cx="7886700" cy="701673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URTICARIA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686800" cy="5410200"/>
          </a:xfrm>
        </p:spPr>
        <p:txBody>
          <a:bodyPr anchor="ctr"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Sporadic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Immediate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Type </a:t>
            </a:r>
            <a:r>
              <a:rPr lang="en-US" sz="2800" dirty="0">
                <a:cs typeface="Times New Roman" panose="02020603050405020304" pitchFamily="18" charset="0"/>
              </a:rPr>
              <a:t>I </a:t>
            </a:r>
            <a:r>
              <a:rPr lang="en-US" sz="2800" dirty="0" smtClean="0">
                <a:cs typeface="Times New Roman" panose="02020603050405020304" pitchFamily="18" charset="0"/>
              </a:rPr>
              <a:t>hypersensitivity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Against </a:t>
            </a:r>
            <a:r>
              <a:rPr lang="en-US" sz="2800" dirty="0">
                <a:cs typeface="Times New Roman" panose="02020603050405020304" pitchFamily="18" charset="0"/>
              </a:rPr>
              <a:t>cutaneous or circulating </a:t>
            </a:r>
            <a:r>
              <a:rPr lang="en-US" sz="2800" dirty="0" err="1">
                <a:cs typeface="Times New Roman" panose="02020603050405020304" pitchFamily="18" charset="0"/>
              </a:rPr>
              <a:t>photoallergen</a:t>
            </a:r>
            <a:r>
              <a:rPr lang="en-US" sz="2800" dirty="0">
                <a:cs typeface="Times New Roman" panose="02020603050405020304" pitchFamily="18" charset="0"/>
              </a:rPr>
              <a:t>(s</a:t>
            </a:r>
            <a:r>
              <a:rPr lang="en-US" sz="2800" dirty="0" smtClean="0">
                <a:cs typeface="Times New Roman" panose="02020603050405020304" pitchFamily="18" charset="0"/>
              </a:rPr>
              <a:t>)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cs typeface="Times New Roman" panose="02020603050405020304" pitchFamily="18" charset="0"/>
              </a:rPr>
              <a:t>xposure to: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UVA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Visible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UVB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(less common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B46DFC02-9575-4FAE-B2C4-5BAD4998219D}"/>
              </a:ext>
            </a:extLst>
          </p:cNvPr>
          <p:cNvSpPr txBox="1">
            <a:spLocks/>
          </p:cNvSpPr>
          <p:nvPr/>
        </p:nvSpPr>
        <p:spPr>
          <a:xfrm>
            <a:off x="4267200" y="152400"/>
            <a:ext cx="4892040" cy="468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The Cutaneous Photosensitivity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Diseases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134350" cy="5867400"/>
          </a:xfrm>
        </p:spPr>
        <p:txBody>
          <a:bodyPr anchor="ctr">
            <a:noAutofit/>
          </a:bodyPr>
          <a:lstStyle/>
          <a:p>
            <a:pPr marL="560070" lvl="1" indent="-514350">
              <a:lnSpc>
                <a:spcPct val="150000"/>
              </a:lnSpc>
              <a:spcBef>
                <a:spcPts val="750"/>
              </a:spcBef>
            </a:pPr>
            <a:r>
              <a:rPr lang="en-US" sz="2800" dirty="0">
                <a:cs typeface="Times New Roman" panose="02020603050405020304" pitchFamily="18" charset="0"/>
              </a:rPr>
              <a:t>Primary </a:t>
            </a:r>
            <a:r>
              <a:rPr lang="en-US" sz="2800" dirty="0">
                <a:cs typeface="Times New Roman" panose="02020603050405020304" pitchFamily="18" charset="0"/>
              </a:rPr>
              <a:t>(idiopathic) </a:t>
            </a:r>
          </a:p>
          <a:p>
            <a:pPr marL="560070" lvl="1" indent="-514350">
              <a:lnSpc>
                <a:spcPct val="150000"/>
              </a:lnSpc>
              <a:spcBef>
                <a:spcPts val="750"/>
              </a:spcBef>
            </a:pPr>
            <a:r>
              <a:rPr lang="en-US" sz="2800" dirty="0">
                <a:cs typeface="Times New Roman" panose="02020603050405020304" pitchFamily="18" charset="0"/>
              </a:rPr>
              <a:t>Secondary: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365760" lvl="1" indent="0">
              <a:lnSpc>
                <a:spcPct val="15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	drugs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 marL="365760" lvl="1" indent="0">
              <a:lnSpc>
                <a:spcPct val="15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	chemicals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 marL="365760" lvl="1" indent="0">
              <a:lnSpc>
                <a:spcPct val="15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cs typeface="Times New Roman" panose="02020603050405020304" pitchFamily="18" charset="0"/>
              </a:rPr>
              <a:t>porphyrins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365760" lvl="1" indent="0">
              <a:lnSpc>
                <a:spcPct val="15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	lupus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560070" indent="-514350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Peak incidence: 3rd – 5th </a:t>
            </a:r>
            <a:r>
              <a:rPr lang="en-US" sz="2800" dirty="0" smtClean="0">
                <a:cs typeface="Times New Roman" panose="02020603050405020304" pitchFamily="18" charset="0"/>
              </a:rPr>
              <a:t>decade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560070" indent="-514350"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F &gt; M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8444" y="0"/>
            <a:ext cx="29655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SOLAR URTICARIA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186"/>
            <a:ext cx="916417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BASICS OF CLINICAL PHOTOMEDICINE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142786"/>
            <a:ext cx="7886700" cy="990600"/>
          </a:xfrm>
        </p:spPr>
        <p:txBody>
          <a:bodyPr>
            <a:norm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Solar radiation-induced skin pathology </a:t>
            </a:r>
            <a:r>
              <a:rPr lang="en-US" sz="3200" dirty="0"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dirty="0">
                <a:cs typeface="Times New Roman" panose="02020603050405020304" pitchFamily="18" charset="0"/>
              </a:rPr>
              <a:t>UV portion of the solar spectrum.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BDBAD88B-79EC-450F-AB4D-CCE2E957EA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671609"/>
              </p:ext>
            </p:extLst>
          </p:nvPr>
        </p:nvGraphicFramePr>
        <p:xfrm>
          <a:off x="361950" y="1847217"/>
          <a:ext cx="8229600" cy="2209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Up Arrow Callout 4">
            <a:extLst>
              <a:ext uri="{FF2B5EF4-FFF2-40B4-BE49-F238E27FC236}">
                <a16:creationId xmlns="" xmlns:a16="http://schemas.microsoft.com/office/drawing/2014/main" id="{C06E8CDF-F6E6-4392-AD81-CE598033E0C3}"/>
              </a:ext>
            </a:extLst>
          </p:cNvPr>
          <p:cNvSpPr/>
          <p:nvPr/>
        </p:nvSpPr>
        <p:spPr>
          <a:xfrm>
            <a:off x="361950" y="3581400"/>
            <a:ext cx="2381250" cy="2895600"/>
          </a:xfrm>
          <a:prstGeom prst="upArrow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n-US" dirty="0"/>
              <a:t>Filtered by the ozone layer</a:t>
            </a:r>
          </a:p>
        </p:txBody>
      </p:sp>
      <p:sp>
        <p:nvSpPr>
          <p:cNvPr id="10" name="Up Arrow Callout 6">
            <a:extLst>
              <a:ext uri="{FF2B5EF4-FFF2-40B4-BE49-F238E27FC236}">
                <a16:creationId xmlns="" xmlns:a16="http://schemas.microsoft.com/office/drawing/2014/main" id="{9CC3493E-C164-4A2D-AEBC-116CEDFB23C1}"/>
              </a:ext>
            </a:extLst>
          </p:cNvPr>
          <p:cNvSpPr/>
          <p:nvPr/>
        </p:nvSpPr>
        <p:spPr>
          <a:xfrm>
            <a:off x="3220739" y="3581400"/>
            <a:ext cx="2362200" cy="2895600"/>
          </a:xfrm>
          <a:prstGeom prst="upArrow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n-US" dirty="0"/>
              <a:t>Responsible for sunburn, suntan and skin cancers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Medically most important</a:t>
            </a:r>
          </a:p>
        </p:txBody>
      </p:sp>
      <p:sp>
        <p:nvSpPr>
          <p:cNvPr id="11" name="Up Arrow Callout 5">
            <a:extLst>
              <a:ext uri="{FF2B5EF4-FFF2-40B4-BE49-F238E27FC236}">
                <a16:creationId xmlns="" xmlns:a16="http://schemas.microsoft.com/office/drawing/2014/main" id="{00A22EB9-DF0A-466E-9406-CAC1AB8C17C1}"/>
              </a:ext>
            </a:extLst>
          </p:cNvPr>
          <p:cNvSpPr/>
          <p:nvPr/>
        </p:nvSpPr>
        <p:spPr>
          <a:xfrm>
            <a:off x="6060478" y="3611880"/>
            <a:ext cx="2397722" cy="2865120"/>
          </a:xfrm>
          <a:prstGeom prst="upArrow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n-US" dirty="0"/>
              <a:t>Wood’s lamp </a:t>
            </a:r>
            <a:r>
              <a:rPr lang="en-US" dirty="0">
                <a:sym typeface="Wingdings" pitchFamily="2" charset="2"/>
              </a:rPr>
              <a:t>long UV radiation 390nm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>
                <a:sym typeface="Wingdings" pitchFamily="2" charset="2"/>
              </a:rPr>
              <a:t>photochemotherapy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Urticaria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cs typeface="Times New Roman" panose="02020603050405020304" pitchFamily="18" charset="0"/>
              </a:rPr>
              <a:t>Photodermatosis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 PLE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 CAD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 </a:t>
            </a:r>
            <a:r>
              <a:rPr lang="en-US" sz="2800" dirty="0" smtClean="0">
                <a:cs typeface="Times New Roman" panose="02020603050405020304" pitchFamily="18" charset="0"/>
              </a:rPr>
              <a:t>AP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8444" y="0"/>
            <a:ext cx="29655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SOLAR URTICARIA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01674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10" y="1066801"/>
            <a:ext cx="7886700" cy="5562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Sudden </a:t>
            </a:r>
            <a:r>
              <a:rPr lang="en-US" sz="2800" dirty="0" smtClean="0">
                <a:cs typeface="Times New Roman" panose="02020603050405020304" pitchFamily="18" charset="0"/>
              </a:rPr>
              <a:t>onset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Perennial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O</a:t>
            </a:r>
            <a:r>
              <a:rPr lang="en-US" sz="2800" dirty="0" smtClean="0">
                <a:cs typeface="Times New Roman" panose="02020603050405020304" pitchFamily="18" charset="0"/>
              </a:rPr>
              <a:t>ccur </a:t>
            </a:r>
            <a:r>
              <a:rPr lang="en-US" sz="2800" dirty="0">
                <a:cs typeface="Times New Roman" panose="02020603050405020304" pitchFamily="18" charset="0"/>
              </a:rPr>
              <a:t>within seconds to minutes of exposure 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342900" lvl="1" indent="0">
              <a:lnSpc>
                <a:spcPct val="15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Itching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342900" lvl="1" indent="0">
              <a:lnSpc>
                <a:spcPct val="15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Burning sensation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342900" lvl="1" indent="0">
              <a:lnSpc>
                <a:spcPct val="15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Erythema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342900" lvl="1" indent="0">
              <a:lnSpc>
                <a:spcPct val="150000"/>
              </a:lnSpc>
              <a:buNone/>
            </a:pPr>
            <a:r>
              <a:rPr lang="en-US" sz="2800" dirty="0" err="1" smtClean="0">
                <a:cs typeface="Times New Roman" panose="02020603050405020304" pitchFamily="18" charset="0"/>
              </a:rPr>
              <a:t>Urticaria</a:t>
            </a:r>
            <a:r>
              <a:rPr lang="en-US" sz="2800" dirty="0" smtClean="0"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cs typeface="Times New Roman" panose="02020603050405020304" pitchFamily="18" charset="0"/>
              </a:rPr>
              <a:t>weals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8444" y="0"/>
            <a:ext cx="29655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SOLAR URTICARIA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1676400" y="1154707"/>
            <a:ext cx="241741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 bwMode="auto">
          <a:xfrm>
            <a:off x="4495800" y="2362200"/>
            <a:ext cx="3886200" cy="193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178444" y="0"/>
            <a:ext cx="29655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SOLAR URTICARIA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7886700" cy="4419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Hardening phenomenon: </a:t>
            </a:r>
            <a:r>
              <a:rPr lang="en-US" sz="2800" dirty="0">
                <a:cs typeface="Times New Roman" panose="02020603050405020304" pitchFamily="18" charset="0"/>
              </a:rPr>
              <a:t>N</a:t>
            </a:r>
            <a:r>
              <a:rPr lang="en-US" sz="2800" dirty="0" smtClean="0">
                <a:cs typeface="Times New Roman" panose="02020603050405020304" pitchFamily="18" charset="0"/>
              </a:rPr>
              <a:t>egative 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Refractory </a:t>
            </a:r>
            <a:r>
              <a:rPr lang="en-US" sz="2800" dirty="0" smtClean="0">
                <a:cs typeface="Times New Roman" panose="02020603050405020304" pitchFamily="18" charset="0"/>
              </a:rPr>
              <a:t>period: Present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Resolution: 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Urticarial lesions: in </a:t>
            </a:r>
            <a:r>
              <a:rPr lang="en-US" sz="2800" dirty="0" err="1">
                <a:cs typeface="Times New Roman" panose="02020603050405020304" pitchFamily="18" charset="0"/>
              </a:rPr>
              <a:t>upto</a:t>
            </a:r>
            <a:r>
              <a:rPr lang="en-US" sz="2800" dirty="0">
                <a:cs typeface="Times New Roman" panose="02020603050405020304" pitchFamily="18" charset="0"/>
              </a:rPr>
              <a:t> 2 </a:t>
            </a:r>
            <a:r>
              <a:rPr lang="en-US" sz="2800" dirty="0" smtClean="0">
                <a:cs typeface="Times New Roman" panose="02020603050405020304" pitchFamily="18" charset="0"/>
              </a:rPr>
              <a:t>hours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Erythema: take 24 </a:t>
            </a:r>
            <a:r>
              <a:rPr lang="en-US" sz="2800" dirty="0" smtClean="0">
                <a:cs typeface="Times New Roman" panose="02020603050405020304" pitchFamily="18" charset="0"/>
              </a:rPr>
              <a:t>hours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8444" y="0"/>
            <a:ext cx="29655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SOLAR URTICARIA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746126"/>
            <a:ext cx="7886700" cy="701674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948" y="1732260"/>
            <a:ext cx="8153400" cy="4439939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2800" dirty="0">
                <a:cs typeface="Times New Roman" panose="02020603050405020304" pitchFamily="18" charset="0"/>
              </a:rPr>
              <a:t> </a:t>
            </a:r>
            <a:r>
              <a:rPr lang="it-IT" sz="2800" dirty="0">
                <a:cs typeface="Times New Roman" panose="02020603050405020304" pitchFamily="18" charset="0"/>
              </a:rPr>
              <a:t>Drugs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Porphyria (EPP &amp; PCT</a:t>
            </a:r>
            <a:r>
              <a:rPr lang="en-US" sz="2800" dirty="0" smtClean="0">
                <a:cs typeface="Times New Roman" panose="02020603050405020304" pitchFamily="18" charset="0"/>
              </a:rPr>
              <a:t>)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Lupus 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U</a:t>
            </a:r>
            <a:r>
              <a:rPr lang="en-US" sz="2800" dirty="0" err="1" smtClean="0">
                <a:cs typeface="Times New Roman" panose="02020603050405020304" pitchFamily="18" charset="0"/>
              </a:rPr>
              <a:t>rticaria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( heat‐induced </a:t>
            </a:r>
            <a:r>
              <a:rPr lang="en-US" sz="2800" dirty="0" err="1">
                <a:cs typeface="Times New Roman" panose="02020603050405020304" pitchFamily="18" charset="0"/>
              </a:rPr>
              <a:t>urticaria</a:t>
            </a:r>
            <a:r>
              <a:rPr lang="en-US" sz="2800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8444" y="0"/>
            <a:ext cx="29655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SOLAR URTICARIA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4512"/>
            <a:ext cx="7886700" cy="701674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8130"/>
            <a:ext cx="7886700" cy="52998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erivascular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infiltrate: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neutrophils</a:t>
            </a: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eosinophils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 cells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Swelling of the endothelial cells: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dermal vessels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dermal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oedema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Vasculitic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features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8444" y="0"/>
            <a:ext cx="29655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SOLAR URTICARIA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65226"/>
            <a:ext cx="4857750" cy="393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771777"/>
            <a:ext cx="8286750" cy="6016339"/>
          </a:xfrm>
        </p:spPr>
        <p:txBody>
          <a:bodyPr>
            <a:noAutofit/>
          </a:bodyPr>
          <a:lstStyle/>
          <a:p>
            <a:pPr marL="171450" lvl="1">
              <a:spcBef>
                <a:spcPts val="750"/>
              </a:spcBef>
              <a:buNone/>
            </a:pPr>
            <a:r>
              <a:rPr lang="en-US" sz="2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1st LINE:</a:t>
            </a:r>
            <a:endParaRPr lang="en-US" sz="27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Antihistamines (H1 &amp;H2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None/>
            </a:pP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2ND </a:t>
            </a:r>
            <a:r>
              <a:rPr lang="en-US" sz="2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LINE:</a:t>
            </a:r>
          </a:p>
          <a:p>
            <a:pPr lvl="1">
              <a:buNone/>
            </a:pP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Doxepin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ketotifen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chromoglycate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montelukast</a:t>
            </a:r>
            <a:endParaRPr lang="en-US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None/>
            </a:pP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3RD LINE:</a:t>
            </a:r>
          </a:p>
          <a:p>
            <a:pPr lvl="1">
              <a:lnSpc>
                <a:spcPct val="100000"/>
              </a:lnSpc>
            </a:pPr>
            <a:r>
              <a:rPr lang="en-US" sz="2700" dirty="0" err="1">
                <a:cs typeface="Times New Roman" panose="02020603050405020304" pitchFamily="18" charset="0"/>
              </a:rPr>
              <a:t>Ciclosporin</a:t>
            </a:r>
            <a:endParaRPr lang="en-US" sz="2700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2700" dirty="0" smtClean="0">
                <a:cs typeface="Times New Roman" panose="02020603050405020304" pitchFamily="18" charset="0"/>
              </a:rPr>
              <a:t>Systemic </a:t>
            </a:r>
            <a:r>
              <a:rPr lang="en-US" sz="2700" dirty="0">
                <a:cs typeface="Times New Roman" panose="02020603050405020304" pitchFamily="18" charset="0"/>
              </a:rPr>
              <a:t>glucocorticoids and other </a:t>
            </a:r>
            <a:r>
              <a:rPr lang="en-US" sz="2700" dirty="0" err="1">
                <a:cs typeface="Times New Roman" panose="02020603050405020304" pitchFamily="18" charset="0"/>
              </a:rPr>
              <a:t>immunosuppressants</a:t>
            </a:r>
            <a:endParaRPr lang="en-US" sz="2700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2700" dirty="0">
                <a:cs typeface="Times New Roman" panose="02020603050405020304" pitchFamily="18" charset="0"/>
              </a:rPr>
              <a:t>Intravenous </a:t>
            </a:r>
            <a:r>
              <a:rPr lang="en-US" sz="2700" dirty="0" err="1">
                <a:cs typeface="Times New Roman" panose="02020603050405020304" pitchFamily="18" charset="0"/>
              </a:rPr>
              <a:t>immunoglobulins</a:t>
            </a:r>
            <a:endParaRPr lang="en-US" sz="2700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2700" dirty="0" err="1">
                <a:cs typeface="Times New Roman" panose="02020603050405020304" pitchFamily="18" charset="0"/>
              </a:rPr>
              <a:t>Plasmapheresis</a:t>
            </a:r>
            <a:endParaRPr lang="en-US" sz="2700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2700" dirty="0" err="1" smtClean="0">
                <a:cs typeface="Times New Roman" panose="02020603050405020304" pitchFamily="18" charset="0"/>
              </a:rPr>
              <a:t>Omalizumab</a:t>
            </a:r>
            <a:endParaRPr lang="en-US" sz="2700" dirty="0">
              <a:cs typeface="Times New Roman" panose="02020603050405020304" pitchFamily="18" charset="0"/>
            </a:endParaRP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None/>
            </a:pP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83135" y="0"/>
            <a:ext cx="316086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SOLAR URTICARIA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467012"/>
            <a:ext cx="7886700" cy="1209387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62950" cy="4419600"/>
          </a:xfrm>
        </p:spPr>
        <p:txBody>
          <a:bodyPr anchor="ctr"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 </a:t>
            </a:r>
            <a:r>
              <a:rPr lang="en-US" sz="2700" dirty="0" smtClean="0">
                <a:cs typeface="Times New Roman" panose="02020603050405020304" pitchFamily="18" charset="0"/>
              </a:rPr>
              <a:t>Chronic</a:t>
            </a:r>
            <a:endParaRPr lang="en-US" sz="27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dirty="0"/>
              <a:t> </a:t>
            </a:r>
            <a:r>
              <a:rPr lang="en-US" sz="2700" dirty="0" smtClean="0">
                <a:cs typeface="Times New Roman" panose="02020603050405020304" pitchFamily="18" charset="0"/>
              </a:rPr>
              <a:t>Relapsing</a:t>
            </a:r>
            <a:endParaRPr lang="en-US" sz="27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700" dirty="0"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cs typeface="Times New Roman" panose="02020603050405020304" pitchFamily="18" charset="0"/>
              </a:rPr>
              <a:t>Remitting </a:t>
            </a:r>
            <a:r>
              <a:rPr lang="en-US" sz="2700" dirty="0" smtClean="0">
                <a:cs typeface="Times New Roman" panose="02020603050405020304" pitchFamily="18" charset="0"/>
              </a:rPr>
              <a:t>course</a:t>
            </a:r>
            <a:endParaRPr lang="en-US" sz="27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700" dirty="0">
                <a:cs typeface="Times New Roman" panose="02020603050405020304" pitchFamily="18" charset="0"/>
              </a:rPr>
              <a:t>Spontaneous resolution is variable</a:t>
            </a:r>
          </a:p>
        </p:txBody>
      </p:sp>
      <p:sp>
        <p:nvSpPr>
          <p:cNvPr id="4" name="Rectangle 3"/>
          <p:cNvSpPr/>
          <p:nvPr/>
        </p:nvSpPr>
        <p:spPr>
          <a:xfrm>
            <a:off x="5983135" y="0"/>
            <a:ext cx="316086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SOLAR URTICARIA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54502"/>
            <a:ext cx="8229600" cy="5898697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3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IDIOPATHIC</a:t>
            </a:r>
            <a:r>
              <a:rPr lang="en-US" sz="3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lang="en-US" sz="3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IMMUNOLOGICAL</a:t>
            </a:r>
            <a:r>
              <a:rPr lang="en-US" sz="3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):</a:t>
            </a:r>
          </a:p>
          <a:p>
            <a:pPr marL="457200" indent="-457200">
              <a:lnSpc>
                <a:spcPct val="160000"/>
              </a:lnSpc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Polymorphic Light Eruption (PLE)</a:t>
            </a:r>
          </a:p>
          <a:p>
            <a:pPr marL="457200" indent="-457200">
              <a:lnSpc>
                <a:spcPct val="160000"/>
              </a:lnSpc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 Juvenile spring eruption (JSE)</a:t>
            </a:r>
          </a:p>
          <a:p>
            <a:pPr marL="457200" indent="-457200">
              <a:lnSpc>
                <a:spcPct val="160000"/>
              </a:lnSpc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 Actinic </a:t>
            </a:r>
            <a:r>
              <a:rPr lang="en-US" sz="3200" dirty="0" err="1">
                <a:cs typeface="Times New Roman" panose="02020603050405020304" pitchFamily="18" charset="0"/>
              </a:rPr>
              <a:t>prurigo</a:t>
            </a:r>
            <a:r>
              <a:rPr lang="en-US" sz="3200" dirty="0">
                <a:cs typeface="Times New Roman" panose="02020603050405020304" pitchFamily="18" charset="0"/>
              </a:rPr>
              <a:t> (AP)</a:t>
            </a:r>
          </a:p>
          <a:p>
            <a:pPr marL="457200" indent="-457200">
              <a:lnSpc>
                <a:spcPct val="160000"/>
              </a:lnSpc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 Chronic Actinic Dermatitis (CAD)</a:t>
            </a:r>
          </a:p>
          <a:p>
            <a:pPr marL="457200" indent="-457200">
              <a:lnSpc>
                <a:spcPct val="160000"/>
              </a:lnSpc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 Solar </a:t>
            </a:r>
            <a:r>
              <a:rPr lang="en-US" sz="3200" dirty="0" err="1">
                <a:cs typeface="Times New Roman" panose="02020603050405020304" pitchFamily="18" charset="0"/>
              </a:rPr>
              <a:t>urticaria</a:t>
            </a:r>
            <a:r>
              <a:rPr lang="en-US" sz="3200" dirty="0">
                <a:cs typeface="Times New Roman" panose="02020603050405020304" pitchFamily="18" charset="0"/>
              </a:rPr>
              <a:t> (SU)</a:t>
            </a:r>
          </a:p>
          <a:p>
            <a:pPr marL="457200" indent="-457200">
              <a:lnSpc>
                <a:spcPct val="160000"/>
              </a:lnSpc>
              <a:buFont typeface="+mj-lt"/>
              <a:buAutoNum type="arabicPeriod"/>
            </a:pP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Hydroa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Vacciniforme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(HV)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A53764E7-6B10-4C47-A844-BD329F7A85AE}"/>
              </a:ext>
            </a:extLst>
          </p:cNvPr>
          <p:cNvSpPr txBox="1">
            <a:spLocks/>
          </p:cNvSpPr>
          <p:nvPr/>
        </p:nvSpPr>
        <p:spPr>
          <a:xfrm>
            <a:off x="5400515" y="185737"/>
            <a:ext cx="3776142" cy="4687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The Cutaneous Photosensitivity Diseases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1001"/>
            <a:ext cx="78867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HYDROA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VACCINIFORME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7" y="914401"/>
            <a:ext cx="8564940" cy="617219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</a:t>
            </a:r>
            <a:r>
              <a:rPr lang="en-US" sz="2800" dirty="0">
                <a:cs typeface="Times New Roman" panose="02020603050405020304" pitchFamily="18" charset="0"/>
              </a:rPr>
              <a:t>cquired </a:t>
            </a:r>
            <a:r>
              <a:rPr lang="en-US" sz="2800" dirty="0" err="1">
                <a:cs typeface="Times New Roman" panose="02020603050405020304" pitchFamily="18" charset="0"/>
              </a:rPr>
              <a:t>photodermatosis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C</a:t>
            </a:r>
            <a:r>
              <a:rPr lang="en-US" sz="2800" dirty="0">
                <a:cs typeface="Times New Roman" panose="02020603050405020304" pitchFamily="18" charset="0"/>
              </a:rPr>
              <a:t>hildren </a:t>
            </a:r>
            <a:r>
              <a:rPr lang="en-US" sz="2800" dirty="0">
                <a:cs typeface="Times New Roman" panose="02020603050405020304" pitchFamily="18" charset="0"/>
              </a:rPr>
              <a:t>(1-16years</a:t>
            </a:r>
            <a:r>
              <a:rPr lang="en-US" sz="2800" dirty="0"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Provocation </a:t>
            </a:r>
            <a:r>
              <a:rPr lang="en-US" sz="2800" dirty="0">
                <a:cs typeface="Times New Roman" panose="02020603050405020304" pitchFamily="18" charset="0"/>
              </a:rPr>
              <a:t>: </a:t>
            </a:r>
            <a:r>
              <a:rPr lang="en-US" sz="2800" dirty="0">
                <a:cs typeface="Times New Roman" panose="02020603050405020304" pitchFamily="18" charset="0"/>
              </a:rPr>
              <a:t>UVA </a:t>
            </a:r>
            <a:r>
              <a:rPr lang="en-US" sz="2800" dirty="0">
                <a:cs typeface="Times New Roman" panose="02020603050405020304" pitchFamily="18" charset="0"/>
              </a:rPr>
              <a:t>wavelengths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M=F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photo‐exposed site </a:t>
            </a:r>
            <a:r>
              <a:rPr lang="en-US" sz="2800" dirty="0"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00000"/>
              </a:lnSpc>
            </a:pPr>
            <a:r>
              <a:rPr lang="en-US" sz="2500" dirty="0" smtClean="0"/>
              <a:t>  cheek</a:t>
            </a:r>
          </a:p>
          <a:p>
            <a:pPr lvl="1">
              <a:lnSpc>
                <a:spcPct val="100000"/>
              </a:lnSpc>
            </a:pPr>
            <a:r>
              <a:rPr lang="en-US" sz="2500" dirty="0" smtClean="0"/>
              <a:t>  nose</a:t>
            </a:r>
          </a:p>
          <a:p>
            <a:pPr lvl="1">
              <a:lnSpc>
                <a:spcPct val="100000"/>
              </a:lnSpc>
            </a:pPr>
            <a:r>
              <a:rPr lang="en-US" sz="2500" dirty="0" smtClean="0"/>
              <a:t>  ears</a:t>
            </a:r>
          </a:p>
          <a:p>
            <a:pPr lvl="1">
              <a:lnSpc>
                <a:spcPct val="100000"/>
              </a:lnSpc>
            </a:pPr>
            <a:r>
              <a:rPr lang="en-US" sz="2500" dirty="0" smtClean="0"/>
              <a:t>  back </a:t>
            </a:r>
            <a:r>
              <a:rPr lang="en-US" sz="2500" dirty="0"/>
              <a:t>f </a:t>
            </a:r>
            <a:r>
              <a:rPr lang="en-US" sz="2500" dirty="0" smtClean="0"/>
              <a:t>hands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A53764E7-6B10-4C47-A844-BD329F7A85AE}"/>
              </a:ext>
            </a:extLst>
          </p:cNvPr>
          <p:cNvSpPr txBox="1">
            <a:spLocks/>
          </p:cNvSpPr>
          <p:nvPr/>
        </p:nvSpPr>
        <p:spPr>
          <a:xfrm>
            <a:off x="5257800" y="64634"/>
            <a:ext cx="3776142" cy="4687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The Cutaneous Photosensitivity Diseases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oto uv.jpg">
            <a:extLst>
              <a:ext uri="{FF2B5EF4-FFF2-40B4-BE49-F238E27FC236}">
                <a16:creationId xmlns="" xmlns:a16="http://schemas.microsoft.com/office/drawing/2014/main" id="{CFAD458C-93CB-49F6-9ACC-116115AC99C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381000"/>
            <a:ext cx="7086600" cy="6285667"/>
          </a:xfrm>
        </p:spPr>
      </p:pic>
    </p:spTree>
    <p:extLst>
      <p:ext uri="{BB962C8B-B14F-4D97-AF65-F5344CB8AC3E}">
        <p14:creationId xmlns:p14="http://schemas.microsoft.com/office/powerpoint/2010/main" val="215510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523220"/>
            <a:ext cx="7886700" cy="625474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en-US" sz="3800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10206" y="1148694"/>
            <a:ext cx="8933793" cy="570930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Intensely </a:t>
            </a:r>
            <a:r>
              <a:rPr lang="en-US" sz="2800" dirty="0">
                <a:cs typeface="Times New Roman" panose="02020603050405020304" pitchFamily="18" charset="0"/>
              </a:rPr>
              <a:t>pruritic crops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P</a:t>
            </a:r>
            <a:r>
              <a:rPr lang="en-US" sz="2800" dirty="0">
                <a:cs typeface="Times New Roman" panose="02020603050405020304" pitchFamily="18" charset="0"/>
              </a:rPr>
              <a:t>apules </a:t>
            </a:r>
            <a:r>
              <a:rPr lang="en-US" sz="2800" dirty="0">
                <a:cs typeface="Times New Roman" panose="02020603050405020304" pitchFamily="18" charset="0"/>
              </a:rPr>
              <a:t>and vesicles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Erythema &amp; </a:t>
            </a:r>
            <a:r>
              <a:rPr lang="en-US" sz="2800" dirty="0" err="1">
                <a:cs typeface="Times New Roman" panose="02020603050405020304" pitchFamily="18" charset="0"/>
              </a:rPr>
              <a:t>oedema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Burning sensation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Pain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Crusting </a:t>
            </a:r>
            <a:r>
              <a:rPr lang="en-US" sz="2800" dirty="0"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cs typeface="Times New Roman" panose="02020603050405020304" pitchFamily="18" charset="0"/>
              </a:rPr>
              <a:t>heamorrhagic</a:t>
            </a:r>
            <a:r>
              <a:rPr lang="en-US" sz="2800" dirty="0">
                <a:cs typeface="Times New Roman" panose="02020603050405020304" pitchFamily="18" charset="0"/>
              </a:rPr>
              <a:t>) 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cs typeface="Times New Roman" panose="02020603050405020304" pitchFamily="18" charset="0"/>
              </a:rPr>
              <a:t>Varioliform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scars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65621" y="0"/>
            <a:ext cx="36783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HYDROA VACCINIFORME</a:t>
            </a:r>
          </a:p>
        </p:txBody>
      </p:sp>
      <p:pic>
        <p:nvPicPr>
          <p:cNvPr id="6" name="Picture 7" descr="Cover"/>
          <p:cNvPicPr>
            <a:picLocks noChangeAspect="1" noChangeArrowheads="1"/>
          </p:cNvPicPr>
          <p:nvPr/>
        </p:nvPicPr>
        <p:blipFill rotWithShape="1">
          <a:blip r:embed="rId3" cstate="print"/>
          <a:srcRect r="11150"/>
          <a:stretch/>
        </p:blipFill>
        <p:spPr bwMode="auto">
          <a:xfrm>
            <a:off x="4495800" y="1148694"/>
            <a:ext cx="3701093" cy="5480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944"/>
            <a:ext cx="7886700" cy="549274"/>
          </a:xfrm>
        </p:spPr>
        <p:txBody>
          <a:bodyPr>
            <a:no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8039100" cy="441758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>
                <a:cs typeface="Times New Roman" panose="02020603050405020304" pitchFamily="18" charset="0"/>
              </a:rPr>
              <a:t>Varioliform</a:t>
            </a:r>
            <a:r>
              <a:rPr lang="en-US" sz="2800" dirty="0">
                <a:cs typeface="Times New Roman" panose="02020603050405020304" pitchFamily="18" charset="0"/>
              </a:rPr>
              <a:t> scarring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Cartilage </a:t>
            </a:r>
            <a:r>
              <a:rPr lang="en-US" sz="2800" dirty="0">
                <a:cs typeface="Times New Roman" panose="02020603050405020304" pitchFamily="18" charset="0"/>
              </a:rPr>
              <a:t>destruction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Contractures of </a:t>
            </a:r>
            <a:r>
              <a:rPr lang="en-US" sz="2800" dirty="0">
                <a:cs typeface="Times New Roman" panose="02020603050405020304" pitchFamily="18" charset="0"/>
              </a:rPr>
              <a:t>digits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Ocular inflammation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65620" y="0"/>
            <a:ext cx="36783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HYDROA VACCINIFORME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914400"/>
            <a:ext cx="38195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465620" y="0"/>
            <a:ext cx="36783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HYDROA VACCINIFORME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76800" y="1066800"/>
            <a:ext cx="3807242" cy="47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4241"/>
            <a:ext cx="7886700" cy="701674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</a:t>
            </a:r>
            <a:r>
              <a:rPr lang="en-US" sz="3800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>
                <a:cs typeface="Times New Roman" panose="02020603050405020304" pitchFamily="18" charset="0"/>
              </a:rPr>
              <a:t>Bullous</a:t>
            </a:r>
            <a:r>
              <a:rPr lang="en-US" sz="2800" dirty="0">
                <a:cs typeface="Times New Roman" panose="02020603050405020304" pitchFamily="18" charset="0"/>
              </a:rPr>
              <a:t> lupus </a:t>
            </a:r>
            <a:r>
              <a:rPr lang="en-US" sz="2800" dirty="0" err="1">
                <a:cs typeface="Times New Roman" panose="02020603050405020304" pitchFamily="18" charset="0"/>
              </a:rPr>
              <a:t>erythematosus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EPP</a:t>
            </a:r>
          </a:p>
          <a:p>
            <a:pPr>
              <a:lnSpc>
                <a:spcPct val="200000"/>
              </a:lnSpc>
            </a:pPr>
            <a:r>
              <a:rPr lang="en-US" sz="2800" dirty="0" err="1">
                <a:cs typeface="Times New Roman" panose="02020603050405020304" pitchFamily="18" charset="0"/>
              </a:rPr>
              <a:t>Hartnup</a:t>
            </a:r>
            <a:r>
              <a:rPr lang="en-US" sz="2800" dirty="0">
                <a:cs typeface="Times New Roman" panose="02020603050405020304" pitchFamily="18" charset="0"/>
              </a:rPr>
              <a:t> disease </a:t>
            </a:r>
            <a:r>
              <a:rPr lang="en-US" sz="2800" dirty="0">
                <a:cs typeface="Times New Roman" panose="02020603050405020304" pitchFamily="18" charset="0"/>
              </a:rPr>
              <a:t>(pellagra-like </a:t>
            </a:r>
            <a:r>
              <a:rPr lang="en-US" sz="2800" dirty="0" err="1">
                <a:cs typeface="Times New Roman" panose="02020603050405020304" pitchFamily="18" charset="0"/>
              </a:rPr>
              <a:t>dermatosis</a:t>
            </a:r>
            <a:r>
              <a:rPr lang="en-US" sz="2800" dirty="0">
                <a:cs typeface="Times New Roman" panose="02020603050405020304" pitchFamily="18" charset="0"/>
              </a:rPr>
              <a:t>)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T‐cell lymphoma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5465620" y="0"/>
            <a:ext cx="36783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HYDROA VACCINIFORME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1"/>
            <a:ext cx="7886700" cy="838200"/>
          </a:xfrm>
        </p:spPr>
        <p:txBody>
          <a:bodyPr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HISTOPATHOLOGY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54360251"/>
              </p:ext>
            </p:extLst>
          </p:nvPr>
        </p:nvGraphicFramePr>
        <p:xfrm>
          <a:off x="628650" y="838200"/>
          <a:ext cx="3886200" cy="533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18054432"/>
              </p:ext>
            </p:extLst>
          </p:nvPr>
        </p:nvGraphicFramePr>
        <p:xfrm>
          <a:off x="4629150" y="1214437"/>
          <a:ext cx="3886200" cy="533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6777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219200" y="1300240"/>
            <a:ext cx="6781800" cy="428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130850" y="0"/>
            <a:ext cx="40131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HYDROA VACCINIFORME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33" y="461665"/>
            <a:ext cx="7886700" cy="625474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408" y="1087139"/>
            <a:ext cx="8362950" cy="5334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1ST LINE:</a:t>
            </a:r>
          </a:p>
          <a:p>
            <a:pPr lvl="1">
              <a:lnSpc>
                <a:spcPct val="100000"/>
              </a:lnSpc>
            </a:pPr>
            <a:r>
              <a:rPr lang="en-US" sz="2400" dirty="0" err="1">
                <a:cs typeface="Times New Roman" panose="02020603050405020304" pitchFamily="18" charset="0"/>
              </a:rPr>
              <a:t>Photoprotection</a:t>
            </a:r>
            <a:r>
              <a:rPr lang="en-US" sz="2400" dirty="0">
                <a:cs typeface="Times New Roman" panose="02020603050405020304" pitchFamily="18" charset="0"/>
              </a:rPr>
              <a:t> and topical corticosteroid</a:t>
            </a:r>
          </a:p>
          <a:p>
            <a:pPr>
              <a:buNone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2ND LINE: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cs typeface="Times New Roman" panose="02020603050405020304" pitchFamily="18" charset="0"/>
              </a:rPr>
              <a:t>Springtime desensitization with narrow‐band UVB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cs typeface="Times New Roman" panose="02020603050405020304" pitchFamily="18" charset="0"/>
              </a:rPr>
              <a:t>PUVA</a:t>
            </a:r>
          </a:p>
          <a:p>
            <a:pPr>
              <a:buNone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3RD LINE: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cs typeface="Times New Roman" panose="02020603050405020304" pitchFamily="18" charset="0"/>
              </a:rPr>
              <a:t>Oral </a:t>
            </a:r>
            <a:r>
              <a:rPr lang="en-US" sz="2400" dirty="0" err="1">
                <a:cs typeface="Times New Roman" panose="02020603050405020304" pitchFamily="18" charset="0"/>
              </a:rPr>
              <a:t>glucocorticoids</a:t>
            </a:r>
            <a:r>
              <a:rPr lang="en-US" sz="2400" dirty="0">
                <a:cs typeface="Times New Roman" panose="02020603050405020304" pitchFamily="18" charset="0"/>
              </a:rPr>
              <a:t>,</a:t>
            </a:r>
          </a:p>
          <a:p>
            <a:pPr lvl="1">
              <a:lnSpc>
                <a:spcPct val="100000"/>
              </a:lnSpc>
            </a:pPr>
            <a:r>
              <a:rPr lang="it-IT" sz="2400" dirty="0">
                <a:cs typeface="Times New Roman" panose="02020603050405020304" pitchFamily="18" charset="0"/>
              </a:rPr>
              <a:t>Β‐carotene </a:t>
            </a:r>
          </a:p>
          <a:p>
            <a:pPr lvl="1">
              <a:lnSpc>
                <a:spcPct val="100000"/>
              </a:lnSpc>
            </a:pPr>
            <a:r>
              <a:rPr lang="it-IT" sz="2400" dirty="0">
                <a:cs typeface="Times New Roman" panose="02020603050405020304" pitchFamily="18" charset="0"/>
              </a:rPr>
              <a:t>Azathioprine </a:t>
            </a:r>
          </a:p>
          <a:p>
            <a:pPr lvl="1">
              <a:lnSpc>
                <a:spcPct val="100000"/>
              </a:lnSpc>
            </a:pPr>
            <a:r>
              <a:rPr lang="it-IT" sz="2400" dirty="0">
                <a:cs typeface="Times New Roman" panose="02020603050405020304" pitchFamily="18" charset="0"/>
              </a:rPr>
              <a:t>Ciclosporin </a:t>
            </a:r>
          </a:p>
          <a:p>
            <a:pPr lvl="1">
              <a:lnSpc>
                <a:spcPct val="100000"/>
              </a:lnSpc>
            </a:pPr>
            <a:r>
              <a:rPr lang="en-US" sz="2400" dirty="0" err="1">
                <a:cs typeface="Times New Roman" panose="02020603050405020304" pitchFamily="18" charset="0"/>
              </a:rPr>
              <a:t>Antimalarials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cs typeface="Times New Roman" panose="02020603050405020304" pitchFamily="18" charset="0"/>
              </a:rPr>
              <a:t>Dietary fish oil</a:t>
            </a:r>
          </a:p>
        </p:txBody>
      </p:sp>
      <p:sp>
        <p:nvSpPr>
          <p:cNvPr id="4" name="Rectangle 3"/>
          <p:cNvSpPr/>
          <p:nvPr/>
        </p:nvSpPr>
        <p:spPr>
          <a:xfrm>
            <a:off x="5465620" y="0"/>
            <a:ext cx="35259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HYDROA VACCINIFORME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03895"/>
            <a:ext cx="7886700" cy="701674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72440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cs typeface="Times New Roman" panose="02020603050405020304" pitchFamily="18" charset="0"/>
              </a:rPr>
              <a:t>ondition </a:t>
            </a:r>
            <a:r>
              <a:rPr lang="en-US" sz="2800" dirty="0" smtClean="0">
                <a:cs typeface="Times New Roman" panose="02020603050405020304" pitchFamily="18" charset="0"/>
              </a:rPr>
              <a:t>improves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R</a:t>
            </a:r>
            <a:r>
              <a:rPr lang="en-US" sz="2800" dirty="0" smtClean="0">
                <a:cs typeface="Times New Roman" panose="02020603050405020304" pitchFamily="18" charset="0"/>
              </a:rPr>
              <a:t>esolves: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500" dirty="0" smtClean="0">
                <a:cs typeface="Times New Roman" panose="02020603050405020304" pitchFamily="18" charset="0"/>
              </a:rPr>
              <a:t> later </a:t>
            </a:r>
            <a:r>
              <a:rPr lang="en-US" sz="2500" dirty="0" smtClean="0">
                <a:cs typeface="Times New Roman" panose="02020603050405020304" pitchFamily="18" charset="0"/>
              </a:rPr>
              <a:t>teenage</a:t>
            </a:r>
          </a:p>
          <a:p>
            <a:pPr marL="171450" lvl="1">
              <a:lnSpc>
                <a:spcPct val="150000"/>
              </a:lnSpc>
              <a:spcBef>
                <a:spcPts val="750"/>
              </a:spcBef>
            </a:pPr>
            <a:r>
              <a:rPr lang="en-US" sz="2800" dirty="0" smtClean="0">
                <a:cs typeface="Times New Roman" panose="02020603050405020304" pitchFamily="18" charset="0"/>
              </a:rPr>
              <a:t>Disease duration:  </a:t>
            </a:r>
            <a:r>
              <a:rPr lang="en-US" sz="2800" dirty="0">
                <a:cs typeface="Times New Roman" panose="02020603050405020304" pitchFamily="18" charset="0"/>
              </a:rPr>
              <a:t>9 years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65620" y="0"/>
            <a:ext cx="36783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HYDROA VACCINIFORME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B51C8CD7-CEDC-4B49-BA03-F773E6F3EE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173818"/>
              </p:ext>
            </p:extLst>
          </p:nvPr>
        </p:nvGraphicFramePr>
        <p:xfrm>
          <a:off x="76200" y="609600"/>
          <a:ext cx="8915401" cy="6117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28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32871"/>
                <a:gridCol w="2154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954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922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DISEASES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Monochrometer</a:t>
                      </a:r>
                      <a:endParaRPr lang="en-US" sz="2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PT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UVA</a:t>
                      </a:r>
                      <a:r>
                        <a:rPr lang="en-US" sz="2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Provocation Testing</a:t>
                      </a:r>
                      <a:endParaRPr lang="en-US" sz="2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Patch &amp; </a:t>
                      </a:r>
                      <a:r>
                        <a:rPr lang="en-US" sz="22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Photopatch</a:t>
                      </a:r>
                      <a:r>
                        <a:rPr lang="en-US" sz="2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Testing</a:t>
                      </a:r>
                      <a:endParaRPr lang="en-US" sz="2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4850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Polymorphic</a:t>
                      </a:r>
                      <a:r>
                        <a:rPr lang="en-US" sz="2200" baseline="0" dirty="0" smtClean="0">
                          <a:latin typeface="+mn-lt"/>
                          <a:cs typeface="Times New Roman" panose="02020603050405020304" pitchFamily="18" charset="0"/>
                        </a:rPr>
                        <a:t> Light Eruption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Normal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200" dirty="0" err="1" smtClean="0">
                          <a:latin typeface="+mn-lt"/>
                          <a:cs typeface="Times New Roman" panose="02020603050405020304" pitchFamily="18" charset="0"/>
                        </a:rPr>
                        <a:t>ve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smtClean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74850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Juvenile spring eruption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Normal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200" dirty="0" err="1" smtClean="0">
                          <a:latin typeface="+mn-lt"/>
                          <a:cs typeface="Times New Roman" panose="02020603050405020304" pitchFamily="18" charset="0"/>
                        </a:rPr>
                        <a:t>ve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smtClean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27871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Actinic</a:t>
                      </a:r>
                      <a:r>
                        <a:rPr lang="en-US" sz="2200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+mn-lt"/>
                          <a:cs typeface="Times New Roman" panose="02020603050405020304" pitchFamily="18" charset="0"/>
                        </a:rPr>
                        <a:t>prurigo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Abnormal photosensitivity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200" dirty="0" err="1" smtClean="0">
                          <a:latin typeface="+mn-lt"/>
                          <a:cs typeface="Times New Roman" panose="02020603050405020304" pitchFamily="18" charset="0"/>
                        </a:rPr>
                        <a:t>ve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smtClean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74850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Chronic actinic dermatitis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Abnormal photosensitivity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ve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200" dirty="0" err="1" smtClean="0">
                          <a:latin typeface="+mn-lt"/>
                          <a:cs typeface="Times New Roman" panose="02020603050405020304" pitchFamily="18" charset="0"/>
                        </a:rPr>
                        <a:t>ve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27871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Solar urticarial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Abnormal photosensitivity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200" dirty="0" err="1" smtClean="0">
                          <a:latin typeface="+mn-lt"/>
                          <a:cs typeface="Times New Roman" panose="02020603050405020304" pitchFamily="18" charset="0"/>
                        </a:rPr>
                        <a:t>ve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smtClean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74850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 err="1" smtClean="0">
                          <a:latin typeface="+mn-lt"/>
                          <a:cs typeface="Times New Roman" panose="02020603050405020304" pitchFamily="18" charset="0"/>
                        </a:rPr>
                        <a:t>Hydroa</a:t>
                      </a:r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+mn-lt"/>
                          <a:cs typeface="Times New Roman" panose="02020603050405020304" pitchFamily="18" charset="0"/>
                        </a:rPr>
                        <a:t>vacciniforme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Normal</a:t>
                      </a:r>
                      <a:r>
                        <a:rPr lang="en-US" sz="2200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UVA sensitivity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dirty="0" smtClean="0">
                          <a:latin typeface="+mn-lt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200" dirty="0" err="1" smtClean="0">
                          <a:latin typeface="+mn-lt"/>
                          <a:cs typeface="Times New Roman" panose="02020603050405020304" pitchFamily="18" charset="0"/>
                        </a:rPr>
                        <a:t>ve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smtClean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7700" y="0"/>
            <a:ext cx="7886700" cy="770869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INVESTIGATIONS</a:t>
            </a:r>
          </a:p>
        </p:txBody>
      </p:sp>
    </p:spTree>
    <p:extLst>
      <p:ext uri="{BB962C8B-B14F-4D97-AF65-F5344CB8AC3E}">
        <p14:creationId xmlns:p14="http://schemas.microsoft.com/office/powerpoint/2010/main" val="81134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82601"/>
            <a:ext cx="7886700" cy="770869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337" y="1447800"/>
            <a:ext cx="8643326" cy="4419600"/>
          </a:xfrm>
        </p:spPr>
        <p:txBody>
          <a:bodyPr>
            <a:normAutofit/>
          </a:bodyPr>
          <a:lstStyle/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Full </a:t>
            </a:r>
            <a:r>
              <a:rPr lang="en-US" sz="2800" dirty="0">
                <a:cs typeface="Times New Roman" panose="02020603050405020304" pitchFamily="18" charset="0"/>
              </a:rPr>
              <a:t>blood count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ANA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ENA  </a:t>
            </a:r>
          </a:p>
          <a:p>
            <a:pPr>
              <a:lnSpc>
                <a:spcPct val="150000"/>
              </a:lnSpc>
            </a:pPr>
            <a:r>
              <a:rPr lang="en-US" sz="3000" dirty="0" err="1">
                <a:cs typeface="Times New Roman" panose="02020603050405020304" pitchFamily="18" charset="0"/>
              </a:rPr>
              <a:t>Porphyrin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Biochemistry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HLA typing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3962400" y="1905000"/>
            <a:ext cx="381000" cy="3657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32994" y="3083867"/>
            <a:ext cx="4634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000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EXCLUDE</a:t>
            </a:r>
            <a:r>
              <a:rPr lang="en-US" sz="2000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en-US" sz="2000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CAUSES</a:t>
            </a:r>
          </a:p>
        </p:txBody>
      </p:sp>
    </p:spTree>
    <p:extLst>
      <p:ext uri="{BB962C8B-B14F-4D97-AF65-F5344CB8AC3E}">
        <p14:creationId xmlns:p14="http://schemas.microsoft.com/office/powerpoint/2010/main" val="165799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16" y="180509"/>
            <a:ext cx="9048750" cy="88629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FITZPATRICK SKIN PHOTOTYPES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="" xmlns:a16="http://schemas.microsoft.com/office/drawing/2014/main" id="{B51C8CD7-CEDC-4B49-BA03-F773E6F3EEB3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67911460"/>
              </p:ext>
            </p:extLst>
          </p:nvPr>
        </p:nvGraphicFramePr>
        <p:xfrm>
          <a:off x="228600" y="914400"/>
          <a:ext cx="8763000" cy="5791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41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21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078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3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Skin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Unexposed skin color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Reaction to sun exposure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3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latin typeface="+mn-lt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latin typeface="+mn-lt"/>
                          <a:cs typeface="Times New Roman" panose="02020603050405020304" pitchFamily="18" charset="0"/>
                        </a:rPr>
                        <a:t>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>
                          <a:latin typeface="+mn-lt"/>
                          <a:cs typeface="Times New Roman" panose="02020603050405020304" pitchFamily="18" charset="0"/>
                        </a:rPr>
                        <a:t>Always burns, never tans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3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>
                          <a:latin typeface="+mn-lt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>
                          <a:latin typeface="+mn-lt"/>
                          <a:cs typeface="Times New Roman" panose="02020603050405020304" pitchFamily="18" charset="0"/>
                        </a:rPr>
                        <a:t>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>
                          <a:latin typeface="+mn-lt"/>
                          <a:cs typeface="Times New Roman" panose="02020603050405020304" pitchFamily="18" charset="0"/>
                        </a:rPr>
                        <a:t>Always burns, minimal tan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2519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>
                          <a:latin typeface="+mn-lt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latin typeface="+mn-lt"/>
                          <a:cs typeface="Times New Roman" panose="02020603050405020304" pitchFamily="18" charset="0"/>
                        </a:rPr>
                        <a:t>White to olive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>
                          <a:latin typeface="+mn-lt"/>
                          <a:cs typeface="Times New Roman" panose="02020603050405020304" pitchFamily="18" charset="0"/>
                        </a:rPr>
                        <a:t>Burns minimally, gradually tans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3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>
                          <a:latin typeface="+mn-lt"/>
                          <a:cs typeface="Times New Roman" panose="02020603050405020304" pitchFamily="18" charset="0"/>
                        </a:rPr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latin typeface="+mn-lt"/>
                          <a:cs typeface="Times New Roman" panose="02020603050405020304" pitchFamily="18" charset="0"/>
                        </a:rPr>
                        <a:t>Light 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>
                          <a:latin typeface="+mn-lt"/>
                          <a:cs typeface="Times New Roman" panose="02020603050405020304" pitchFamily="18" charset="0"/>
                        </a:rPr>
                        <a:t>Burns minimally, tans well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62519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>
                          <a:latin typeface="+mn-lt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>
                          <a:latin typeface="+mn-lt"/>
                          <a:cs typeface="Times New Roman" panose="02020603050405020304" pitchFamily="18" charset="0"/>
                        </a:rPr>
                        <a:t>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>
                          <a:latin typeface="+mn-lt"/>
                          <a:cs typeface="Times New Roman" panose="02020603050405020304" pitchFamily="18" charset="0"/>
                        </a:rPr>
                        <a:t>Very rarely burns, tans profusely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13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latin typeface="+mn-lt"/>
                          <a:cs typeface="Times New Roman" panose="02020603050405020304" pitchFamily="18" charset="0"/>
                        </a:rPr>
                        <a:t>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>
                          <a:latin typeface="+mn-lt"/>
                          <a:cs typeface="Times New Roman" panose="02020603050405020304" pitchFamily="18" charset="0"/>
                        </a:rPr>
                        <a:t>Dark brown to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latin typeface="+mn-lt"/>
                          <a:cs typeface="Times New Roman" panose="02020603050405020304" pitchFamily="18" charset="0"/>
                        </a:rPr>
                        <a:t>Never burns, tans deeply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726508"/>
            <a:ext cx="7886700" cy="1338261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</a:t>
            </a:r>
            <a:r>
              <a:rPr lang="en-US" b="1" dirty="0"/>
              <a:t>‐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CHEMICAL‐INDUCED</a:t>
            </a:r>
            <a:b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PHOTOSENSITIVITY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="" xmlns:a16="http://schemas.microsoft.com/office/drawing/2014/main" id="{6704E874-805F-483D-B3CF-9672A1A2E3A5}"/>
              </a:ext>
            </a:extLst>
          </p:cNvPr>
          <p:cNvSpPr/>
          <p:nvPr/>
        </p:nvSpPr>
        <p:spPr>
          <a:xfrm>
            <a:off x="381000" y="2547939"/>
            <a:ext cx="8229600" cy="2590800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cs typeface="Times New Roman" panose="02020603050405020304" pitchFamily="18" charset="0"/>
              </a:rPr>
              <a:t>These are abnormal cutaneous reactions to UVR and visible radiation induced by photosensitizing drugs and chemicals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4039"/>
            <a:ext cx="7886700" cy="777874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Mechanisms of photosensitivity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31913"/>
            <a:ext cx="8210550" cy="53736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cs typeface="Times New Roman" panose="02020603050405020304" pitchFamily="18" charset="0"/>
              </a:rPr>
              <a:t>Phototoxicity</a:t>
            </a:r>
            <a:endParaRPr lang="en-US" sz="2800" b="1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cs typeface="Times New Roman" panose="02020603050405020304" pitchFamily="18" charset="0"/>
              </a:rPr>
              <a:t>Photoallergy</a:t>
            </a:r>
            <a:endParaRPr lang="en-US" sz="2800" b="1" u="sng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cs typeface="Times New Roman" panose="02020603050405020304" pitchFamily="18" charset="0"/>
              </a:rPr>
              <a:t>Pseudoporphyria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Drug‐induced </a:t>
            </a:r>
            <a:r>
              <a:rPr lang="en-US" sz="2800" dirty="0">
                <a:cs typeface="Times New Roman" panose="02020603050405020304" pitchFamily="18" charset="0"/>
              </a:rPr>
              <a:t>lupus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Lichenoid reactions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Erythema multiforme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Pellagra</a:t>
            </a:r>
          </a:p>
          <a:p>
            <a:pPr>
              <a:lnSpc>
                <a:spcPct val="150000"/>
              </a:lnSpc>
            </a:pP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="" xmlns:a16="http://schemas.microsoft.com/office/drawing/2014/main" id="{F0768B66-B7B9-4AAD-9FD6-790FBE6E9386}"/>
              </a:ext>
            </a:extLst>
          </p:cNvPr>
          <p:cNvSpPr txBox="1">
            <a:spLocks/>
          </p:cNvSpPr>
          <p:nvPr/>
        </p:nvSpPr>
        <p:spPr>
          <a:xfrm>
            <a:off x="4800600" y="152401"/>
            <a:ext cx="4343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DRUG‐ AND CHEMICAL‐INDUCED PHOTOSENSITIVITY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232595"/>
              </p:ext>
            </p:extLst>
          </p:nvPr>
        </p:nvGraphicFramePr>
        <p:xfrm>
          <a:off x="457200" y="762000"/>
          <a:ext cx="83058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03937793"/>
              </p:ext>
            </p:extLst>
          </p:nvPr>
        </p:nvGraphicFramePr>
        <p:xfrm>
          <a:off x="457200" y="3733800"/>
          <a:ext cx="83058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itle 2">
            <a:extLst>
              <a:ext uri="{FF2B5EF4-FFF2-40B4-BE49-F238E27FC236}">
                <a16:creationId xmlns="" xmlns:a16="http://schemas.microsoft.com/office/drawing/2014/main" id="{F0768B66-B7B9-4AAD-9FD6-790FBE6E9386}"/>
              </a:ext>
            </a:extLst>
          </p:cNvPr>
          <p:cNvSpPr txBox="1">
            <a:spLocks/>
          </p:cNvSpPr>
          <p:nvPr/>
        </p:nvSpPr>
        <p:spPr>
          <a:xfrm>
            <a:off x="4800600" y="152401"/>
            <a:ext cx="4343400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DRUG‐ AND CHEMICAL‐INDUCED PHOTOSENSITIVITY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9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32" y="543749"/>
            <a:ext cx="7886700" cy="777874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EXOGENOUS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PHOTOSENSITIZERS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82789029"/>
              </p:ext>
            </p:extLst>
          </p:nvPr>
        </p:nvGraphicFramePr>
        <p:xfrm>
          <a:off x="152400" y="1321622"/>
          <a:ext cx="4495800" cy="5002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387935371"/>
              </p:ext>
            </p:extLst>
          </p:nvPr>
        </p:nvGraphicFramePr>
        <p:xfrm>
          <a:off x="4795345" y="1447800"/>
          <a:ext cx="38862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itle 2">
            <a:extLst>
              <a:ext uri="{FF2B5EF4-FFF2-40B4-BE49-F238E27FC236}">
                <a16:creationId xmlns="" xmlns:a16="http://schemas.microsoft.com/office/drawing/2014/main" id="{2574D2E0-28FD-4732-98CC-FC87C0C7FFD5}"/>
              </a:ext>
            </a:extLst>
          </p:cNvPr>
          <p:cNvSpPr txBox="1">
            <a:spLocks/>
          </p:cNvSpPr>
          <p:nvPr/>
        </p:nvSpPr>
        <p:spPr>
          <a:xfrm>
            <a:off x="4800600" y="152401"/>
            <a:ext cx="4343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DRUG‐ AND CHEMICAL‐INDUCED PHOTOSENSITIVITY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1000"/>
            <a:ext cx="7886700" cy="854074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6681"/>
            <a:ext cx="8134350" cy="5412719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Immediate burning sensation</a:t>
            </a:r>
          </a:p>
          <a:p>
            <a:pPr>
              <a:lnSpc>
                <a:spcPct val="10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on </a:t>
            </a:r>
            <a:r>
              <a:rPr lang="en-US" sz="2800" dirty="0">
                <a:cs typeface="Times New Roman" panose="02020603050405020304" pitchFamily="18" charset="0"/>
              </a:rPr>
              <a:t>sun‐exposed sites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Erythema </a:t>
            </a:r>
          </a:p>
          <a:p>
            <a:pPr>
              <a:lnSpc>
                <a:spcPct val="100000"/>
              </a:lnSpc>
            </a:pPr>
            <a:r>
              <a:rPr lang="en-US" sz="2800" dirty="0" err="1" smtClean="0">
                <a:cs typeface="Times New Roman" panose="02020603050405020304" pitchFamily="18" charset="0"/>
              </a:rPr>
              <a:t>urticaria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Blistering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Peaking at 24 </a:t>
            </a:r>
            <a:r>
              <a:rPr lang="en-US" sz="2800" dirty="0" err="1">
                <a:cs typeface="Times New Roman" panose="02020603050405020304" pitchFamily="18" charset="0"/>
              </a:rPr>
              <a:t>hr</a:t>
            </a:r>
            <a:endParaRPr lang="en-US" sz="28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800" dirty="0">
                <a:cs typeface="Times New Roman" panose="02020603050405020304" pitchFamily="18" charset="0"/>
              </a:rPr>
              <a:t>Psoralens:</a:t>
            </a:r>
          </a:p>
          <a:p>
            <a:pPr lvl="1">
              <a:lnSpc>
                <a:spcPct val="100000"/>
              </a:lnSpc>
            </a:pPr>
            <a:r>
              <a:rPr lang="en-US" sz="2500" dirty="0" smtClean="0">
                <a:cs typeface="Times New Roman" panose="02020603050405020304" pitchFamily="18" charset="0"/>
              </a:rPr>
              <a:t>delayed </a:t>
            </a:r>
            <a:r>
              <a:rPr lang="en-US" sz="2500" dirty="0">
                <a:cs typeface="Times New Roman" panose="02020603050405020304" pitchFamily="18" charset="0"/>
              </a:rPr>
              <a:t>erythema peak btw 72 and 120 </a:t>
            </a:r>
            <a:r>
              <a:rPr lang="en-US" sz="2500" dirty="0" err="1">
                <a:cs typeface="Times New Roman" panose="02020603050405020304" pitchFamily="18" charset="0"/>
              </a:rPr>
              <a:t>hr</a:t>
            </a:r>
            <a:endParaRPr lang="en-US" sz="2500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2500" dirty="0">
                <a:cs typeface="Times New Roman" panose="02020603050405020304" pitchFamily="18" charset="0"/>
              </a:rPr>
              <a:t>erythroderma (rarely)</a:t>
            </a:r>
          </a:p>
        </p:txBody>
      </p:sp>
      <p:sp>
        <p:nvSpPr>
          <p:cNvPr id="4" name="Title 2">
            <a:extLst>
              <a:ext uri="{FF2B5EF4-FFF2-40B4-BE49-F238E27FC236}">
                <a16:creationId xmlns="" xmlns:a16="http://schemas.microsoft.com/office/drawing/2014/main" id="{54AEC98C-9108-4D73-A7E2-E4824E09304C}"/>
              </a:ext>
            </a:extLst>
          </p:cNvPr>
          <p:cNvSpPr txBox="1">
            <a:spLocks/>
          </p:cNvSpPr>
          <p:nvPr/>
        </p:nvSpPr>
        <p:spPr>
          <a:xfrm>
            <a:off x="4800600" y="152401"/>
            <a:ext cx="4343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DRUG‐ AND CHEMICAL‐INDUCED PHOTOSENSITIVITY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" y="152400"/>
            <a:ext cx="8956030" cy="62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10970" y="2053031"/>
            <a:ext cx="4517798" cy="372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 bwMode="auto">
          <a:xfrm>
            <a:off x="4629150" y="2577703"/>
            <a:ext cx="3886200" cy="284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D3F91CEB-CC78-42DE-823F-52130393F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152401"/>
            <a:ext cx="4343400" cy="685800"/>
          </a:xfrm>
        </p:spPr>
        <p:txBody>
          <a:bodyPr>
            <a:norm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DRUG‐ AND CHEMICAL‐INDUCED PHOTOSENSITIVITY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30239"/>
            <a:ext cx="7886700" cy="701674"/>
          </a:xfrm>
        </p:spPr>
        <p:txBody>
          <a:bodyPr/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PHOTOTOXIC REACTION: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cs typeface="Times New Roman" panose="02020603050405020304" pitchFamily="18" charset="0"/>
              </a:rPr>
              <a:t>pidermal </a:t>
            </a:r>
            <a:r>
              <a:rPr lang="en-US" sz="2800" dirty="0">
                <a:cs typeface="Times New Roman" panose="02020603050405020304" pitchFamily="18" charset="0"/>
              </a:rPr>
              <a:t>necrosis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cs typeface="Times New Roman" panose="02020603050405020304" pitchFamily="18" charset="0"/>
              </a:rPr>
              <a:t>poptotic </a:t>
            </a:r>
            <a:r>
              <a:rPr lang="en-US" sz="2800" dirty="0">
                <a:cs typeface="Times New Roman" panose="02020603050405020304" pitchFamily="18" charset="0"/>
              </a:rPr>
              <a:t>keratinocytes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M</a:t>
            </a:r>
            <a:r>
              <a:rPr lang="en-US" sz="2800" dirty="0" smtClean="0">
                <a:cs typeface="Times New Roman" panose="02020603050405020304" pitchFamily="18" charset="0"/>
              </a:rPr>
              <a:t>ild </a:t>
            </a:r>
            <a:r>
              <a:rPr lang="en-US" sz="2800" dirty="0">
                <a:cs typeface="Times New Roman" panose="02020603050405020304" pitchFamily="18" charset="0"/>
              </a:rPr>
              <a:t>inflammation</a:t>
            </a:r>
          </a:p>
          <a:p>
            <a:pPr lvl="1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PHOTOALLERGIC</a:t>
            </a:r>
          </a:p>
          <a:p>
            <a:pPr lvl="1">
              <a:lnSpc>
                <a:spcPct val="150000"/>
              </a:lnSpc>
            </a:pPr>
            <a:r>
              <a:rPr lang="en-US" sz="2800" dirty="0" err="1">
                <a:cs typeface="Times New Roman" panose="02020603050405020304" pitchFamily="18" charset="0"/>
              </a:rPr>
              <a:t>Spongiotic</a:t>
            </a:r>
            <a:r>
              <a:rPr lang="en-US" sz="2800" dirty="0">
                <a:cs typeface="Times New Roman" panose="02020603050405020304" pitchFamily="18" charset="0"/>
              </a:rPr>
              <a:t> dermatitis</a:t>
            </a:r>
          </a:p>
        </p:txBody>
      </p:sp>
      <p:sp>
        <p:nvSpPr>
          <p:cNvPr id="4" name="Title 2">
            <a:extLst>
              <a:ext uri="{FF2B5EF4-FFF2-40B4-BE49-F238E27FC236}">
                <a16:creationId xmlns="" xmlns:a16="http://schemas.microsoft.com/office/drawing/2014/main" id="{058AF69E-2F04-498A-A677-DCBD67386CB8}"/>
              </a:ext>
            </a:extLst>
          </p:cNvPr>
          <p:cNvSpPr txBox="1">
            <a:spLocks/>
          </p:cNvSpPr>
          <p:nvPr/>
        </p:nvSpPr>
        <p:spPr>
          <a:xfrm>
            <a:off x="4800600" y="152401"/>
            <a:ext cx="4343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DRUG‐ AND CHEMICAL‐INDUCED PHOTOSENSITIVITY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84" y="706439"/>
            <a:ext cx="7886700" cy="625474"/>
          </a:xfrm>
        </p:spPr>
        <p:txBody>
          <a:bodyPr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884" y="1524000"/>
            <a:ext cx="78867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u="sng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LINE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Stop the drug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 photoprotection 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cs typeface="Times New Roman" panose="02020603050405020304" pitchFamily="18" charset="0"/>
              </a:rPr>
              <a:t>Emollients and topical corticosteroids</a:t>
            </a:r>
          </a:p>
          <a:p>
            <a:pPr>
              <a:buNone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u="sng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Induction </a:t>
            </a:r>
            <a:r>
              <a:rPr lang="en-US" sz="2800" dirty="0">
                <a:cs typeface="Times New Roman" panose="02020603050405020304" pitchFamily="18" charset="0"/>
              </a:rPr>
              <a:t>of tolerance using narrow‐band UVB or PUVA</a:t>
            </a:r>
          </a:p>
        </p:txBody>
      </p:sp>
      <p:sp>
        <p:nvSpPr>
          <p:cNvPr id="4" name="Title 2">
            <a:extLst>
              <a:ext uri="{FF2B5EF4-FFF2-40B4-BE49-F238E27FC236}">
                <a16:creationId xmlns="" xmlns:a16="http://schemas.microsoft.com/office/drawing/2014/main" id="{BA55855A-3A47-4C76-83B8-169BC90819B6}"/>
              </a:ext>
            </a:extLst>
          </p:cNvPr>
          <p:cNvSpPr txBox="1">
            <a:spLocks/>
          </p:cNvSpPr>
          <p:nvPr/>
        </p:nvSpPr>
        <p:spPr>
          <a:xfrm>
            <a:off x="4800600" y="152401"/>
            <a:ext cx="4343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DRUG‐ AND CHEMICAL‐INDUCED PHOTOSENSITIVITY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685800"/>
            <a:ext cx="8896350" cy="826375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en-US" dirty="0"/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AND PROGNOSIS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12175"/>
            <a:ext cx="8458200" cy="3440825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>
                <a:cs typeface="Times New Roman" panose="02020603050405020304" pitchFamily="18" charset="0"/>
              </a:rPr>
              <a:t>R</a:t>
            </a:r>
            <a:r>
              <a:rPr lang="en-US" sz="2800" dirty="0" smtClean="0">
                <a:cs typeface="Times New Roman" panose="02020603050405020304" pitchFamily="18" charset="0"/>
              </a:rPr>
              <a:t>esolution </a:t>
            </a:r>
            <a:r>
              <a:rPr lang="en-US" sz="2800" dirty="0">
                <a:cs typeface="Times New Roman" panose="02020603050405020304" pitchFamily="18" charset="0"/>
              </a:rPr>
              <a:t>of photosensitivity </a:t>
            </a:r>
            <a:r>
              <a:rPr lang="en-US" sz="2800" dirty="0" smtClean="0">
                <a:cs typeface="Times New Roman" panose="02020603050405020304" pitchFamily="18" charset="0"/>
              </a:rPr>
              <a:t> 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                      1. Bioavailability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                       2. Half‐life 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="" xmlns:a16="http://schemas.microsoft.com/office/drawing/2014/main" id="{19E0AF05-7E28-405B-AFF6-E3CBBFA394B4}"/>
              </a:ext>
            </a:extLst>
          </p:cNvPr>
          <p:cNvSpPr txBox="1">
            <a:spLocks/>
          </p:cNvSpPr>
          <p:nvPr/>
        </p:nvSpPr>
        <p:spPr>
          <a:xfrm>
            <a:off x="4800600" y="152401"/>
            <a:ext cx="4343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DRUG‐ AND CHEMICAL‐INDUCED PHOTOSENSITIVITY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25344</TotalTime>
  <Words>4296</Words>
  <Application>Microsoft Office PowerPoint</Application>
  <PresentationFormat>On-screen Show (4:3)</PresentationFormat>
  <Paragraphs>931</Paragraphs>
  <Slides>102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OBJECTIVES</vt:lpstr>
      <vt:lpstr>INTRODUCTION</vt:lpstr>
      <vt:lpstr>PowerPoint Presentation</vt:lpstr>
      <vt:lpstr>TYPES OF PHOTOSENSITIVITY</vt:lpstr>
      <vt:lpstr>PowerPoint Presentation</vt:lpstr>
      <vt:lpstr> BASICS OF CLINICAL PHOTOMEDICINE </vt:lpstr>
      <vt:lpstr>PowerPoint Presentation</vt:lpstr>
      <vt:lpstr>FITZPATRICK SKIN PHOTOTYPES</vt:lpstr>
      <vt:lpstr>PowerPoint Presentation</vt:lpstr>
      <vt:lpstr>MONOCHROMATOR PHOTOTESTING </vt:lpstr>
      <vt:lpstr>Minimal Erythema Dose (MED)</vt:lpstr>
      <vt:lpstr>ITERATIVE PROVOCATION TESTING</vt:lpstr>
      <vt:lpstr>PowerPoint Presentation</vt:lpstr>
      <vt:lpstr>PATCH AND PHOTOPATCH TESTING</vt:lpstr>
      <vt:lpstr>PowerPoint Presentation</vt:lpstr>
      <vt:lpstr>PowerPoint Presentation</vt:lpstr>
      <vt:lpstr>PATCH AND PHOTOPATCH TESTING </vt:lpstr>
      <vt:lpstr>CUTANEOUS PHOTOSENSITIVITY                  DISORDERS</vt:lpstr>
      <vt:lpstr>The Cutaneous Photosensitivity Diseases </vt:lpstr>
      <vt:lpstr>PowerPoint Presentation</vt:lpstr>
      <vt:lpstr>POLYMORPHIC LIGHT ERUPTION</vt:lpstr>
      <vt:lpstr>PowerPoint Presentation</vt:lpstr>
      <vt:lpstr>CLINICAL FEATURES</vt:lpstr>
      <vt:lpstr>CLINICAL FEATURES</vt:lpstr>
      <vt:lpstr>PowerPoint Presentation</vt:lpstr>
      <vt:lpstr>CLINICAL VARIANTS</vt:lpstr>
      <vt:lpstr>PowerPoint Presentation</vt:lpstr>
      <vt:lpstr>ASSOCIATIONS</vt:lpstr>
      <vt:lpstr>PATHOPHYSIOLOGY</vt:lpstr>
      <vt:lpstr>PATHOLOGY</vt:lpstr>
      <vt:lpstr>PowerPoint Presentation</vt:lpstr>
      <vt:lpstr>DIFFERENTIAL DIAGNOSIS</vt:lpstr>
      <vt:lpstr>General Management</vt:lpstr>
      <vt:lpstr>General Management</vt:lpstr>
      <vt:lpstr>DISEASE COURSE</vt:lpstr>
      <vt:lpstr>PowerPoint Presentation</vt:lpstr>
      <vt:lpstr>JUVENILE SPRING ERUPTION</vt:lpstr>
      <vt:lpstr>CLINICAL FEATURES</vt:lpstr>
      <vt:lpstr>HISTOPATHOLOGY</vt:lpstr>
      <vt:lpstr>DIFFERENTIAL DIAGNOSIS</vt:lpstr>
      <vt:lpstr>MANAGEMENT</vt:lpstr>
      <vt:lpstr>MANAGEMENT</vt:lpstr>
      <vt:lpstr>The Cutaneous Photosensitivity Diseases</vt:lpstr>
      <vt:lpstr>ACTINIC PRURIGO</vt:lpstr>
      <vt:lpstr>PowerPoint Presentation</vt:lpstr>
      <vt:lpstr>CLINICAL FEATURES</vt:lpstr>
      <vt:lpstr>CLINICAL FEATURES</vt:lpstr>
      <vt:lpstr>DIFFERENTIAL DIAGNOSIS</vt:lpstr>
      <vt:lpstr>HISTOPATHOLOGY</vt:lpstr>
      <vt:lpstr>MANAGEMENT</vt:lpstr>
      <vt:lpstr>MANAGEMENT</vt:lpstr>
      <vt:lpstr>DISEASE COURSE AND PROGNOSIS</vt:lpstr>
      <vt:lpstr>PowerPoint Presentation</vt:lpstr>
      <vt:lpstr>CHRONIC ACTINIC DERMATITIS</vt:lpstr>
      <vt:lpstr>PowerPoint Presentation</vt:lpstr>
      <vt:lpstr>ASSOCIATIONS</vt:lpstr>
      <vt:lpstr>CLINICAL FEATURES</vt:lpstr>
      <vt:lpstr>PowerPoint Presentation</vt:lpstr>
      <vt:lpstr>PowerPoint Presentation</vt:lpstr>
      <vt:lpstr>PowerPoint Presentation</vt:lpstr>
      <vt:lpstr>DIFFERENTIAL DIAGNOSIS</vt:lpstr>
      <vt:lpstr>HISTOPATHOLOGY</vt:lpstr>
      <vt:lpstr>PowerPoint Presentation</vt:lpstr>
      <vt:lpstr>MANAGEMENT</vt:lpstr>
      <vt:lpstr>DISEASE COURSE &amp; PROGNOSIS</vt:lpstr>
      <vt:lpstr>PowerPoint Presentation</vt:lpstr>
      <vt:lpstr>SOLAR URTICARIA</vt:lpstr>
      <vt:lpstr>PowerPoint Presentation</vt:lpstr>
      <vt:lpstr>ASSOCIATIONS</vt:lpstr>
      <vt:lpstr>CLINICAL FEATURES</vt:lpstr>
      <vt:lpstr>PowerPoint Presentation</vt:lpstr>
      <vt:lpstr>PowerPoint Presentation</vt:lpstr>
      <vt:lpstr>DIFFERENTIAL DIAGNOSIS</vt:lpstr>
      <vt:lpstr>HISTOPATHOLOGY</vt:lpstr>
      <vt:lpstr>MANAGEMENT</vt:lpstr>
      <vt:lpstr>DISEASE COURSE</vt:lpstr>
      <vt:lpstr>PowerPoint Presentation</vt:lpstr>
      <vt:lpstr>HYDROA VACCINIFORME</vt:lpstr>
      <vt:lpstr>CLINICAL FEATURES</vt:lpstr>
      <vt:lpstr>COMPLICATIONS</vt:lpstr>
      <vt:lpstr>PowerPoint Presentation</vt:lpstr>
      <vt:lpstr>DIFFERENTIAL DIAGNOSIS</vt:lpstr>
      <vt:lpstr>HISTOPATHOLOGY</vt:lpstr>
      <vt:lpstr>PowerPoint Presentation</vt:lpstr>
      <vt:lpstr>MANAGEMENT</vt:lpstr>
      <vt:lpstr>DISEASE COURSE</vt:lpstr>
      <vt:lpstr>INVESTIGATIONS</vt:lpstr>
      <vt:lpstr>INVESTIGATIONS</vt:lpstr>
      <vt:lpstr>DRUG‐ AND CHEMICAL‐INDUCED PHOTOSENSITIVITY</vt:lpstr>
      <vt:lpstr>Mechanisms of photosensitivity</vt:lpstr>
      <vt:lpstr>PowerPoint Presentation</vt:lpstr>
      <vt:lpstr>EXOGENOUS PHOTOSENSITIZERS</vt:lpstr>
      <vt:lpstr>CLINICAL FEATURES</vt:lpstr>
      <vt:lpstr>PowerPoint Presentation</vt:lpstr>
      <vt:lpstr>DRUG‐ AND CHEMICAL‐INDUCED PHOTOSENSITIVITY</vt:lpstr>
      <vt:lpstr>HISTOPATHOLOGY</vt:lpstr>
      <vt:lpstr>MANAGEMENT</vt:lpstr>
      <vt:lpstr>DISEASE COURSE AND PROGNOSIS</vt:lpstr>
      <vt:lpstr>PHOTOAGGRAVATED DERMATOSES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Cutaneous Photosensitivity Diseases</dc:title>
  <dc:creator>Hp</dc:creator>
  <cp:lastModifiedBy>Akshay Mandhan</cp:lastModifiedBy>
  <cp:revision>632</cp:revision>
  <dcterms:created xsi:type="dcterms:W3CDTF">2018-04-24T18:09:00Z</dcterms:created>
  <dcterms:modified xsi:type="dcterms:W3CDTF">2020-03-03T22:27:54Z</dcterms:modified>
</cp:coreProperties>
</file>