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61" r:id="rId5"/>
    <p:sldId id="259" r:id="rId6"/>
    <p:sldId id="260" r:id="rId7"/>
    <p:sldId id="263" r:id="rId8"/>
    <p:sldId id="302" r:id="rId9"/>
    <p:sldId id="265" r:id="rId10"/>
    <p:sldId id="303" r:id="rId11"/>
    <p:sldId id="266" r:id="rId12"/>
    <p:sldId id="296" r:id="rId13"/>
    <p:sldId id="295" r:id="rId14"/>
    <p:sldId id="267" r:id="rId15"/>
    <p:sldId id="294" r:id="rId16"/>
    <p:sldId id="293" r:id="rId17"/>
    <p:sldId id="269" r:id="rId18"/>
    <p:sldId id="264" r:id="rId19"/>
    <p:sldId id="299" r:id="rId20"/>
    <p:sldId id="292" r:id="rId21"/>
    <p:sldId id="271" r:id="rId22"/>
    <p:sldId id="291" r:id="rId23"/>
    <p:sldId id="273" r:id="rId24"/>
    <p:sldId id="274" r:id="rId25"/>
    <p:sldId id="277" r:id="rId26"/>
    <p:sldId id="278" r:id="rId27"/>
    <p:sldId id="279" r:id="rId28"/>
    <p:sldId id="281" r:id="rId29"/>
    <p:sldId id="275" r:id="rId30"/>
    <p:sldId id="283" r:id="rId31"/>
    <p:sldId id="284" r:id="rId32"/>
    <p:sldId id="285" r:id="rId33"/>
    <p:sldId id="300" r:id="rId34"/>
    <p:sldId id="286" r:id="rId35"/>
    <p:sldId id="287" r:id="rId36"/>
    <p:sldId id="289"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41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42659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1044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26412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00289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58043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E59FD0C-5451-4CA0-86AF-E70AE3279989}" type="datetimeFigureOut">
              <a:rPr lang="en-US" smtClean="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47713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6801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123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508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850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623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6/3/2021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869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5040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6/3/2021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562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886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985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E59FD0C-5451-4CA0-86AF-E70AE3279989}" type="datetimeFigureOut">
              <a:rPr lang="en-US" smtClean="0"/>
              <a:t>6/3/2021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3269765"/>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F5B-C4F3-4779-A151-76F269F6243B}"/>
              </a:ext>
            </a:extLst>
          </p:cNvPr>
          <p:cNvSpPr>
            <a:spLocks noGrp="1"/>
          </p:cNvSpPr>
          <p:nvPr>
            <p:ph type="ctrTitle"/>
          </p:nvPr>
        </p:nvSpPr>
        <p:spPr/>
        <p:txBody>
          <a:bodyPr/>
          <a:lstStyle/>
          <a:p>
            <a:r>
              <a:rPr lang="en-US" dirty="0"/>
              <a:t>Infantile and Congenital hemangioma</a:t>
            </a:r>
          </a:p>
        </p:txBody>
      </p:sp>
      <p:sp>
        <p:nvSpPr>
          <p:cNvPr id="3" name="Subtitle 2">
            <a:extLst>
              <a:ext uri="{FF2B5EF4-FFF2-40B4-BE49-F238E27FC236}">
                <a16:creationId xmlns:a16="http://schemas.microsoft.com/office/drawing/2014/main" id="{FC55C093-F8E9-487F-A043-A5D2D8E6A2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882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8FB0-8B21-4A54-8E7C-9DAEB26CF5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EB29A7-96B0-4530-B495-CF5002B60350}"/>
              </a:ext>
            </a:extLst>
          </p:cNvPr>
          <p:cNvPicPr>
            <a:picLocks noGrp="1" noChangeAspect="1"/>
          </p:cNvPicPr>
          <p:nvPr>
            <p:ph idx="1"/>
          </p:nvPr>
        </p:nvPicPr>
        <p:blipFill>
          <a:blip r:embed="rId2"/>
          <a:stretch>
            <a:fillRect/>
          </a:stretch>
        </p:blipFill>
        <p:spPr>
          <a:xfrm>
            <a:off x="3133344" y="1731963"/>
            <a:ext cx="5915787" cy="4059237"/>
          </a:xfrm>
        </p:spPr>
      </p:pic>
    </p:spTree>
    <p:extLst>
      <p:ext uri="{BB962C8B-B14F-4D97-AF65-F5344CB8AC3E}">
        <p14:creationId xmlns:p14="http://schemas.microsoft.com/office/powerpoint/2010/main" val="54993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58DF-85DD-48F6-9644-4D9BACBBE51F}"/>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8C3E88BE-14A4-431D-AEC6-0D0CF0B105C5}"/>
              </a:ext>
            </a:extLst>
          </p:cNvPr>
          <p:cNvSpPr>
            <a:spLocks noGrp="1"/>
          </p:cNvSpPr>
          <p:nvPr>
            <p:ph idx="1"/>
          </p:nvPr>
        </p:nvSpPr>
        <p:spPr/>
        <p:txBody>
          <a:bodyPr>
            <a:normAutofit lnSpcReduction="10000"/>
          </a:bodyPr>
          <a:lstStyle/>
          <a:p>
            <a:r>
              <a:rPr lang="en-US" dirty="0" err="1"/>
              <a:t>Haemangiomas</a:t>
            </a:r>
            <a:r>
              <a:rPr lang="en-US" dirty="0"/>
              <a:t> may be evident shortly after birth as a faint telangiectatic patch or an area of pallor or as a flat pink mark which rapidly becomes red and raised.</a:t>
            </a:r>
          </a:p>
          <a:p>
            <a:r>
              <a:rPr lang="en-US" dirty="0"/>
              <a:t> Superficial types of infantile </a:t>
            </a:r>
            <a:r>
              <a:rPr lang="en-US" dirty="0" err="1"/>
              <a:t>haemangioma</a:t>
            </a:r>
            <a:r>
              <a:rPr lang="en-US" dirty="0"/>
              <a:t> show their most rapid growth between 5.5 and 7.5 weeks of age.</a:t>
            </a:r>
          </a:p>
          <a:p>
            <a:r>
              <a:rPr lang="en-US" dirty="0"/>
              <a:t> Deep </a:t>
            </a:r>
            <a:r>
              <a:rPr lang="en-US" dirty="0" err="1"/>
              <a:t>haemangiomas</a:t>
            </a:r>
            <a:r>
              <a:rPr lang="en-US" dirty="0"/>
              <a:t>, which develop in the lower dermis and </a:t>
            </a:r>
            <a:r>
              <a:rPr lang="en-US" dirty="0" err="1"/>
              <a:t>subcutis,tend</a:t>
            </a:r>
            <a:r>
              <a:rPr lang="en-US" dirty="0"/>
              <a:t> to appear blue or purple, may have no overlying skin changes , often present later and continue to grow for longer than superficial </a:t>
            </a:r>
            <a:r>
              <a:rPr lang="en-US" dirty="0" err="1"/>
              <a:t>haemangiomas</a:t>
            </a:r>
            <a:r>
              <a:rPr lang="en-US" dirty="0"/>
              <a:t>. </a:t>
            </a:r>
          </a:p>
          <a:p>
            <a:r>
              <a:rPr lang="en-US" dirty="0"/>
              <a:t>Mixed infantile </a:t>
            </a:r>
            <a:r>
              <a:rPr lang="en-US" dirty="0" err="1"/>
              <a:t>haemangiomas</a:t>
            </a:r>
            <a:r>
              <a:rPr lang="en-US" dirty="0"/>
              <a:t>, sharing features of both the superficial and deep types, are common.</a:t>
            </a:r>
          </a:p>
          <a:p>
            <a:r>
              <a:rPr lang="en-US" dirty="0"/>
              <a:t> A minority of infantile </a:t>
            </a:r>
            <a:r>
              <a:rPr lang="en-US" dirty="0" err="1"/>
              <a:t>haemangiomas</a:t>
            </a:r>
            <a:r>
              <a:rPr lang="en-US" dirty="0"/>
              <a:t>, sometimes referred to as </a:t>
            </a:r>
            <a:r>
              <a:rPr lang="en-US" b="1" dirty="0"/>
              <a:t>abortive infantile </a:t>
            </a:r>
            <a:r>
              <a:rPr lang="en-US" b="1" dirty="0" err="1"/>
              <a:t>haemangioma</a:t>
            </a:r>
            <a:r>
              <a:rPr lang="en-US" dirty="0"/>
              <a:t>, show relatively little proliferation, remaining as a patch of telangiectatic vessels</a:t>
            </a:r>
          </a:p>
        </p:txBody>
      </p:sp>
    </p:spTree>
    <p:extLst>
      <p:ext uri="{BB962C8B-B14F-4D97-AF65-F5344CB8AC3E}">
        <p14:creationId xmlns:p14="http://schemas.microsoft.com/office/powerpoint/2010/main" val="270525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0E86-D1E0-45E7-A8A7-A788CB06D54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545130-55D8-4D4B-AC39-571EB1B51060}"/>
              </a:ext>
            </a:extLst>
          </p:cNvPr>
          <p:cNvPicPr>
            <a:picLocks noGrp="1" noChangeAspect="1"/>
          </p:cNvPicPr>
          <p:nvPr>
            <p:ph idx="1"/>
          </p:nvPr>
        </p:nvPicPr>
        <p:blipFill>
          <a:blip r:embed="rId2"/>
          <a:stretch>
            <a:fillRect/>
          </a:stretch>
        </p:blipFill>
        <p:spPr>
          <a:xfrm>
            <a:off x="4633629" y="1731963"/>
            <a:ext cx="2915217" cy="4059237"/>
          </a:xfrm>
        </p:spPr>
      </p:pic>
    </p:spTree>
    <p:extLst>
      <p:ext uri="{BB962C8B-B14F-4D97-AF65-F5344CB8AC3E}">
        <p14:creationId xmlns:p14="http://schemas.microsoft.com/office/powerpoint/2010/main" val="81956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441E-EA56-497B-8DE2-4C784EA99D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D0EB53-1D8E-4F23-BC94-586A8E73201E}"/>
              </a:ext>
            </a:extLst>
          </p:cNvPr>
          <p:cNvPicPr>
            <a:picLocks noGrp="1" noChangeAspect="1"/>
          </p:cNvPicPr>
          <p:nvPr>
            <p:ph idx="1"/>
          </p:nvPr>
        </p:nvPicPr>
        <p:blipFill>
          <a:blip r:embed="rId2"/>
          <a:stretch>
            <a:fillRect/>
          </a:stretch>
        </p:blipFill>
        <p:spPr>
          <a:xfrm>
            <a:off x="1604712" y="1731963"/>
            <a:ext cx="8973050" cy="4059237"/>
          </a:xfrm>
        </p:spPr>
      </p:pic>
    </p:spTree>
    <p:extLst>
      <p:ext uri="{BB962C8B-B14F-4D97-AF65-F5344CB8AC3E}">
        <p14:creationId xmlns:p14="http://schemas.microsoft.com/office/powerpoint/2010/main" val="370979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FEEA-B2CA-41D8-9E6D-EFDD745969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03053E-C66F-4355-95F2-4C4DE4826149}"/>
              </a:ext>
            </a:extLst>
          </p:cNvPr>
          <p:cNvSpPr>
            <a:spLocks noGrp="1"/>
          </p:cNvSpPr>
          <p:nvPr>
            <p:ph idx="1"/>
          </p:nvPr>
        </p:nvSpPr>
        <p:spPr/>
        <p:txBody>
          <a:bodyPr>
            <a:normAutofit/>
          </a:bodyPr>
          <a:lstStyle/>
          <a:p>
            <a:r>
              <a:rPr lang="en-US" dirty="0"/>
              <a:t>Irrespective of subtype or depth, most infantile </a:t>
            </a:r>
            <a:r>
              <a:rPr lang="en-US" dirty="0" err="1"/>
              <a:t>haemangiomas</a:t>
            </a:r>
            <a:r>
              <a:rPr lang="en-US" dirty="0"/>
              <a:t> reach 80% of their final size by 3 months of age.</a:t>
            </a:r>
          </a:p>
          <a:p>
            <a:r>
              <a:rPr lang="en-US" dirty="0"/>
              <a:t> During the proliferative phase, infantile </a:t>
            </a:r>
            <a:r>
              <a:rPr lang="en-US" dirty="0" err="1"/>
              <a:t>haemangiomas</a:t>
            </a:r>
            <a:r>
              <a:rPr lang="en-US" dirty="0"/>
              <a:t> are firm. With involution they become softer. In untreated lesions, involution is complete at a median age of 3 years, and most cases cease to improve significantly after 3.5 years of age .</a:t>
            </a:r>
          </a:p>
          <a:p>
            <a:r>
              <a:rPr lang="en-US" dirty="0"/>
              <a:t> Therefore, surgical reconstruction, if indicated, may be best undertaken at this age, as further aesthetically beneficial, spontaneous improvement is unlikely to occur. Permanent changes – most frequently </a:t>
            </a:r>
            <a:r>
              <a:rPr lang="en-US" dirty="0" err="1"/>
              <a:t>telangiectases</a:t>
            </a:r>
            <a:r>
              <a:rPr lang="en-US" dirty="0"/>
              <a:t>, atrophy and residual bulk in the form of fibrofatty tissue – have been reported to remain in up to 69% of untreated </a:t>
            </a:r>
            <a:r>
              <a:rPr lang="en-US" dirty="0" err="1"/>
              <a:t>haemangiomas</a:t>
            </a:r>
            <a:r>
              <a:rPr lang="en-US" dirty="0"/>
              <a:t> .</a:t>
            </a:r>
          </a:p>
          <a:p>
            <a:endParaRPr lang="en-US" dirty="0"/>
          </a:p>
        </p:txBody>
      </p:sp>
    </p:spTree>
    <p:extLst>
      <p:ext uri="{BB962C8B-B14F-4D97-AF65-F5344CB8AC3E}">
        <p14:creationId xmlns:p14="http://schemas.microsoft.com/office/powerpoint/2010/main" val="273788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9867-32C5-422F-B825-62796BC450C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DFFAD5-A72D-47D9-B1E1-2EF301CCECC6}"/>
              </a:ext>
            </a:extLst>
          </p:cNvPr>
          <p:cNvPicPr>
            <a:picLocks noGrp="1" noChangeAspect="1"/>
          </p:cNvPicPr>
          <p:nvPr>
            <p:ph idx="1"/>
          </p:nvPr>
        </p:nvPicPr>
        <p:blipFill>
          <a:blip r:embed="rId2"/>
          <a:stretch>
            <a:fillRect/>
          </a:stretch>
        </p:blipFill>
        <p:spPr>
          <a:xfrm>
            <a:off x="2604015" y="1731963"/>
            <a:ext cx="6974444" cy="4059237"/>
          </a:xfrm>
        </p:spPr>
      </p:pic>
    </p:spTree>
    <p:extLst>
      <p:ext uri="{BB962C8B-B14F-4D97-AF65-F5344CB8AC3E}">
        <p14:creationId xmlns:p14="http://schemas.microsoft.com/office/powerpoint/2010/main" val="70126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18A4-BCBB-492D-8CF7-6668696959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E301D0-0F94-48B6-B958-F84FD5E6529B}"/>
              </a:ext>
            </a:extLst>
          </p:cNvPr>
          <p:cNvPicPr>
            <a:picLocks noGrp="1" noChangeAspect="1"/>
          </p:cNvPicPr>
          <p:nvPr>
            <p:ph idx="1"/>
          </p:nvPr>
        </p:nvPicPr>
        <p:blipFill>
          <a:blip r:embed="rId2"/>
          <a:stretch>
            <a:fillRect/>
          </a:stretch>
        </p:blipFill>
        <p:spPr>
          <a:xfrm>
            <a:off x="1176337" y="1994694"/>
            <a:ext cx="9829800" cy="3533775"/>
          </a:xfrm>
        </p:spPr>
      </p:pic>
    </p:spTree>
    <p:extLst>
      <p:ext uri="{BB962C8B-B14F-4D97-AF65-F5344CB8AC3E}">
        <p14:creationId xmlns:p14="http://schemas.microsoft.com/office/powerpoint/2010/main" val="51692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5296-FCE5-4B5E-AD77-F5BDFAA98558}"/>
              </a:ext>
            </a:extLst>
          </p:cNvPr>
          <p:cNvSpPr>
            <a:spLocks noGrp="1"/>
          </p:cNvSpPr>
          <p:nvPr>
            <p:ph type="title"/>
          </p:nvPr>
        </p:nvSpPr>
        <p:spPr/>
        <p:txBody>
          <a:bodyPr/>
          <a:lstStyle/>
          <a:p>
            <a:r>
              <a:rPr lang="en-US" dirty="0"/>
              <a:t>Clinical variants </a:t>
            </a:r>
          </a:p>
        </p:txBody>
      </p:sp>
      <p:sp>
        <p:nvSpPr>
          <p:cNvPr id="3" name="Content Placeholder 2">
            <a:extLst>
              <a:ext uri="{FF2B5EF4-FFF2-40B4-BE49-F238E27FC236}">
                <a16:creationId xmlns:a16="http://schemas.microsoft.com/office/drawing/2014/main" id="{747807BF-BD79-4C0B-A0B4-1CFDD79B9037}"/>
              </a:ext>
            </a:extLst>
          </p:cNvPr>
          <p:cNvSpPr>
            <a:spLocks noGrp="1"/>
          </p:cNvSpPr>
          <p:nvPr>
            <p:ph idx="1"/>
          </p:nvPr>
        </p:nvSpPr>
        <p:spPr/>
        <p:txBody>
          <a:bodyPr/>
          <a:lstStyle/>
          <a:p>
            <a:r>
              <a:rPr lang="en-US" b="1" dirty="0"/>
              <a:t>Segmental infantile </a:t>
            </a:r>
            <a:r>
              <a:rPr lang="en-US" b="1" dirty="0" err="1"/>
              <a:t>haemangioma</a:t>
            </a:r>
            <a:r>
              <a:rPr lang="en-US" dirty="0"/>
              <a:t>. A proportion of infantile </a:t>
            </a:r>
            <a:r>
              <a:rPr lang="en-US" dirty="0" err="1"/>
              <a:t>haemangiomas</a:t>
            </a:r>
            <a:r>
              <a:rPr lang="en-US" dirty="0"/>
              <a:t>, referred to as segmental or plaque‐like, involve a broad anatomical region, thought to reflect embryological metameres </a:t>
            </a:r>
          </a:p>
          <a:p>
            <a:r>
              <a:rPr lang="en-US" dirty="0"/>
              <a:t>Segmental infantile </a:t>
            </a:r>
            <a:r>
              <a:rPr lang="en-US" dirty="0" err="1"/>
              <a:t>haemangioma</a:t>
            </a:r>
            <a:r>
              <a:rPr lang="en-US" dirty="0"/>
              <a:t> of the face and of the lumbo‐sacral region  may be associated with underlying structural anomalies . </a:t>
            </a:r>
          </a:p>
        </p:txBody>
      </p:sp>
    </p:spTree>
    <p:extLst>
      <p:ext uri="{BB962C8B-B14F-4D97-AF65-F5344CB8AC3E}">
        <p14:creationId xmlns:p14="http://schemas.microsoft.com/office/powerpoint/2010/main" val="226484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BED1-BB20-4088-933D-60F4144B1E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BDFE52-DC36-4372-BF91-FA6DE90F6AD3}"/>
              </a:ext>
            </a:extLst>
          </p:cNvPr>
          <p:cNvPicPr>
            <a:picLocks noGrp="1" noChangeAspect="1"/>
          </p:cNvPicPr>
          <p:nvPr>
            <p:ph idx="1"/>
          </p:nvPr>
        </p:nvPicPr>
        <p:blipFill>
          <a:blip r:embed="rId2"/>
          <a:stretch>
            <a:fillRect/>
          </a:stretch>
        </p:blipFill>
        <p:spPr>
          <a:xfrm>
            <a:off x="520931" y="2022621"/>
            <a:ext cx="4714875" cy="3981450"/>
          </a:xfrm>
        </p:spPr>
      </p:pic>
      <p:sp>
        <p:nvSpPr>
          <p:cNvPr id="7" name="TextBox 6">
            <a:extLst>
              <a:ext uri="{FF2B5EF4-FFF2-40B4-BE49-F238E27FC236}">
                <a16:creationId xmlns:a16="http://schemas.microsoft.com/office/drawing/2014/main" id="{DBF60E04-CA85-406F-A64B-CE8FB5F74C65}"/>
              </a:ext>
            </a:extLst>
          </p:cNvPr>
          <p:cNvSpPr txBox="1"/>
          <p:nvPr/>
        </p:nvSpPr>
        <p:spPr>
          <a:xfrm>
            <a:off x="5235806" y="1904234"/>
            <a:ext cx="6103398" cy="3970318"/>
          </a:xfrm>
          <a:prstGeom prst="rect">
            <a:avLst/>
          </a:prstGeom>
          <a:noFill/>
        </p:spPr>
        <p:txBody>
          <a:bodyPr wrap="square">
            <a:spAutoFit/>
          </a:bodyPr>
          <a:lstStyle/>
          <a:p>
            <a:pPr marL="285750" indent="-285750">
              <a:buFont typeface="Arial" panose="020B0604020202020204" pitchFamily="34" charset="0"/>
              <a:buChar char="•"/>
            </a:pPr>
            <a:r>
              <a:rPr lang="en-US" dirty="0"/>
              <a:t>Up to 30% of large segmental facial infantile </a:t>
            </a:r>
            <a:r>
              <a:rPr lang="en-US" dirty="0" err="1"/>
              <a:t>haemangiomas</a:t>
            </a:r>
            <a:r>
              <a:rPr lang="en-US" dirty="0"/>
              <a:t> are associated with the PHACES syndrome</a:t>
            </a:r>
          </a:p>
          <a:p>
            <a:pPr marL="285750" indent="-285750">
              <a:buFont typeface="Arial" panose="020B0604020202020204" pitchFamily="34" charset="0"/>
              <a:buChar char="•"/>
            </a:pPr>
            <a:r>
              <a:rPr lang="en-US" dirty="0"/>
              <a:t>Segmental infantile </a:t>
            </a:r>
            <a:r>
              <a:rPr lang="en-US" dirty="0" err="1"/>
              <a:t>haemangiomas</a:t>
            </a:r>
            <a:r>
              <a:rPr lang="en-US" dirty="0"/>
              <a:t> of the frontotemporal or mandibular regions are at the highest risk, but rare cases of PHACES have been reported without facial involvement</a:t>
            </a:r>
          </a:p>
          <a:p>
            <a:pPr marL="285750" indent="-285750">
              <a:buFont typeface="Arial" panose="020B0604020202020204" pitchFamily="34" charset="0"/>
              <a:buChar char="•"/>
            </a:pPr>
            <a:r>
              <a:rPr lang="en-US" dirty="0"/>
              <a:t>Abnormalities of the cerebral vasculature and</a:t>
            </a:r>
          </a:p>
          <a:p>
            <a:r>
              <a:rPr lang="en-US" dirty="0"/>
              <a:t>coarctation of the aorta are the most common         extracutaneous findings .</a:t>
            </a:r>
          </a:p>
          <a:p>
            <a:r>
              <a:rPr lang="en-US" dirty="0"/>
              <a:t> Head and neck magnetic resonance angiography (MRA), echocardiogram and ophthalmological examination are recommended for patients with large segmental facial infantile </a:t>
            </a:r>
            <a:r>
              <a:rPr lang="en-US" dirty="0" err="1"/>
              <a:t>haemangiomas</a:t>
            </a:r>
            <a:r>
              <a:rPr lang="en-US" dirty="0"/>
              <a:t>.</a:t>
            </a:r>
          </a:p>
        </p:txBody>
      </p:sp>
    </p:spTree>
    <p:extLst>
      <p:ext uri="{BB962C8B-B14F-4D97-AF65-F5344CB8AC3E}">
        <p14:creationId xmlns:p14="http://schemas.microsoft.com/office/powerpoint/2010/main" val="82619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23E-0262-4A26-B019-068B48B9D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D5D974-A99A-4842-A70A-CD96E0AD7DBA}"/>
              </a:ext>
            </a:extLst>
          </p:cNvPr>
          <p:cNvSpPr>
            <a:spLocks noGrp="1"/>
          </p:cNvSpPr>
          <p:nvPr>
            <p:ph idx="1"/>
          </p:nvPr>
        </p:nvSpPr>
        <p:spPr/>
        <p:txBody>
          <a:bodyPr/>
          <a:lstStyle/>
          <a:p>
            <a:r>
              <a:rPr lang="en-US" dirty="0"/>
              <a:t>Segmental infantile </a:t>
            </a:r>
            <a:r>
              <a:rPr lang="en-US" dirty="0" err="1"/>
              <a:t>haemangiomas</a:t>
            </a:r>
            <a:r>
              <a:rPr lang="en-US" dirty="0"/>
              <a:t> in the beard region, especially if bilateral, may be associated with airway </a:t>
            </a:r>
            <a:r>
              <a:rPr lang="en-US" dirty="0" err="1"/>
              <a:t>haemangiomas</a:t>
            </a:r>
            <a:r>
              <a:rPr lang="en-US" dirty="0"/>
              <a:t>. Otolaryngological advice should be sought for such infants, even in the absence of overt respiratory symptoms</a:t>
            </a:r>
          </a:p>
          <a:p>
            <a:r>
              <a:rPr lang="en-US" dirty="0"/>
              <a:t> Segmental infantile </a:t>
            </a:r>
            <a:r>
              <a:rPr lang="en-US" dirty="0" err="1"/>
              <a:t>haemangioma</a:t>
            </a:r>
            <a:r>
              <a:rPr lang="en-US" dirty="0"/>
              <a:t> in the lumbo‐sacral and perineal regions may be associated with spinal dysraphism, </a:t>
            </a:r>
            <a:r>
              <a:rPr lang="en-US" dirty="0" err="1"/>
              <a:t>uro</a:t>
            </a:r>
            <a:r>
              <a:rPr lang="en-US" dirty="0"/>
              <a:t>‐genital abnormalities, </a:t>
            </a:r>
            <a:r>
              <a:rPr lang="en-US" dirty="0" err="1"/>
              <a:t>ano</a:t>
            </a:r>
            <a:r>
              <a:rPr lang="en-US" dirty="0"/>
              <a:t>‐rectal malformations, arterial anomalies and renal abnormalities . </a:t>
            </a:r>
          </a:p>
          <a:p>
            <a:r>
              <a:rPr lang="en-US" dirty="0"/>
              <a:t>For infants under the age of 3 months, spinal ultrasound may be useful for the initial assessment, but spinal MRI with contrast is advisable. </a:t>
            </a:r>
          </a:p>
          <a:p>
            <a:endParaRPr lang="en-US" dirty="0"/>
          </a:p>
          <a:p>
            <a:endParaRPr lang="en-US" dirty="0"/>
          </a:p>
        </p:txBody>
      </p:sp>
    </p:spTree>
    <p:extLst>
      <p:ext uri="{BB962C8B-B14F-4D97-AF65-F5344CB8AC3E}">
        <p14:creationId xmlns:p14="http://schemas.microsoft.com/office/powerpoint/2010/main" val="44075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166A-B091-4241-8E74-817CFD961E40}"/>
              </a:ext>
            </a:extLst>
          </p:cNvPr>
          <p:cNvSpPr>
            <a:spLocks noGrp="1"/>
          </p:cNvSpPr>
          <p:nvPr>
            <p:ph type="title"/>
          </p:nvPr>
        </p:nvSpPr>
        <p:spPr/>
        <p:txBody>
          <a:bodyPr/>
          <a:lstStyle/>
          <a:p>
            <a:r>
              <a:rPr lang="en-US" dirty="0"/>
              <a:t>Definition </a:t>
            </a:r>
          </a:p>
        </p:txBody>
      </p:sp>
      <p:sp>
        <p:nvSpPr>
          <p:cNvPr id="3" name="Content Placeholder 2">
            <a:extLst>
              <a:ext uri="{FF2B5EF4-FFF2-40B4-BE49-F238E27FC236}">
                <a16:creationId xmlns:a16="http://schemas.microsoft.com/office/drawing/2014/main" id="{06A72FF3-AB49-491C-BE8B-BFF218F04404}"/>
              </a:ext>
            </a:extLst>
          </p:cNvPr>
          <p:cNvSpPr>
            <a:spLocks noGrp="1"/>
          </p:cNvSpPr>
          <p:nvPr>
            <p:ph idx="1"/>
          </p:nvPr>
        </p:nvSpPr>
        <p:spPr/>
        <p:txBody>
          <a:bodyPr/>
          <a:lstStyle/>
          <a:p>
            <a:r>
              <a:rPr lang="en-US" b="0" i="0" dirty="0">
                <a:solidFill>
                  <a:schemeClr val="accent6">
                    <a:lumMod val="20000"/>
                    <a:lumOff val="80000"/>
                  </a:schemeClr>
                </a:solidFill>
                <a:effectLst/>
                <a:latin typeface="arial" panose="020B0604020202020204" pitchFamily="34" charset="0"/>
              </a:rPr>
              <a:t>is a bright red birthmark that shows up at birth or in the first or second week of life. It looks like a rubbery bump and is made up of extra blood vessels in the skin. A </a:t>
            </a:r>
            <a:r>
              <a:rPr lang="en-US" b="1" i="0" dirty="0">
                <a:solidFill>
                  <a:schemeClr val="accent6">
                    <a:lumMod val="20000"/>
                    <a:lumOff val="80000"/>
                  </a:schemeClr>
                </a:solidFill>
                <a:effectLst/>
                <a:latin typeface="arial" panose="020B0604020202020204" pitchFamily="34" charset="0"/>
              </a:rPr>
              <a:t>hemangioma</a:t>
            </a:r>
            <a:r>
              <a:rPr lang="en-US" b="0" i="0" dirty="0">
                <a:solidFill>
                  <a:schemeClr val="accent6">
                    <a:lumMod val="20000"/>
                    <a:lumOff val="80000"/>
                  </a:schemeClr>
                </a:solidFill>
                <a:effectLst/>
                <a:latin typeface="arial" panose="020B0604020202020204" pitchFamily="34" charset="0"/>
              </a:rPr>
              <a:t> can occur anywhere on the body, but most commonly appears on the face, scalp, chest or back.</a:t>
            </a:r>
            <a:endParaRPr lang="en-US" dirty="0">
              <a:solidFill>
                <a:schemeClr val="accent6">
                  <a:lumMod val="20000"/>
                  <a:lumOff val="80000"/>
                </a:schemeClr>
              </a:solidFill>
            </a:endParaRPr>
          </a:p>
        </p:txBody>
      </p:sp>
      <p:pic>
        <p:nvPicPr>
          <p:cNvPr id="5" name="Picture 4">
            <a:extLst>
              <a:ext uri="{FF2B5EF4-FFF2-40B4-BE49-F238E27FC236}">
                <a16:creationId xmlns:a16="http://schemas.microsoft.com/office/drawing/2014/main" id="{2441F984-E411-4A74-93D8-85F6837D2F8C}"/>
              </a:ext>
            </a:extLst>
          </p:cNvPr>
          <p:cNvPicPr>
            <a:picLocks noChangeAspect="1"/>
          </p:cNvPicPr>
          <p:nvPr/>
        </p:nvPicPr>
        <p:blipFill>
          <a:blip r:embed="rId2"/>
          <a:stretch>
            <a:fillRect/>
          </a:stretch>
        </p:blipFill>
        <p:spPr>
          <a:xfrm>
            <a:off x="6292002" y="3429000"/>
            <a:ext cx="2200275" cy="2076450"/>
          </a:xfrm>
          <a:prstGeom prst="rect">
            <a:avLst/>
          </a:prstGeom>
        </p:spPr>
      </p:pic>
    </p:spTree>
    <p:extLst>
      <p:ext uri="{BB962C8B-B14F-4D97-AF65-F5344CB8AC3E}">
        <p14:creationId xmlns:p14="http://schemas.microsoft.com/office/powerpoint/2010/main" val="65572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663B-7EE1-4718-BCFD-53AF051844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827F88-EAF6-4D64-A005-55BC8A4F6565}"/>
              </a:ext>
            </a:extLst>
          </p:cNvPr>
          <p:cNvPicPr>
            <a:picLocks noGrp="1" noChangeAspect="1"/>
          </p:cNvPicPr>
          <p:nvPr>
            <p:ph idx="1"/>
          </p:nvPr>
        </p:nvPicPr>
        <p:blipFill>
          <a:blip r:embed="rId2"/>
          <a:stretch>
            <a:fillRect/>
          </a:stretch>
        </p:blipFill>
        <p:spPr>
          <a:xfrm>
            <a:off x="937415" y="1757779"/>
            <a:ext cx="3242716" cy="4351338"/>
          </a:xfrm>
        </p:spPr>
      </p:pic>
      <p:pic>
        <p:nvPicPr>
          <p:cNvPr id="7" name="Picture 6">
            <a:extLst>
              <a:ext uri="{FF2B5EF4-FFF2-40B4-BE49-F238E27FC236}">
                <a16:creationId xmlns:a16="http://schemas.microsoft.com/office/drawing/2014/main" id="{79491CBF-5030-490C-8A71-7CE9B45ED9FA}"/>
              </a:ext>
            </a:extLst>
          </p:cNvPr>
          <p:cNvPicPr>
            <a:picLocks noChangeAspect="1"/>
          </p:cNvPicPr>
          <p:nvPr/>
        </p:nvPicPr>
        <p:blipFill>
          <a:blip r:embed="rId3"/>
          <a:stretch>
            <a:fillRect/>
          </a:stretch>
        </p:blipFill>
        <p:spPr>
          <a:xfrm>
            <a:off x="5921133" y="1252160"/>
            <a:ext cx="4181475" cy="5362575"/>
          </a:xfrm>
          <a:prstGeom prst="rect">
            <a:avLst/>
          </a:prstGeom>
        </p:spPr>
      </p:pic>
    </p:spTree>
    <p:extLst>
      <p:ext uri="{BB962C8B-B14F-4D97-AF65-F5344CB8AC3E}">
        <p14:creationId xmlns:p14="http://schemas.microsoft.com/office/powerpoint/2010/main" val="180619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9F4-BB80-4459-899E-CC4A18917E8E}"/>
              </a:ext>
            </a:extLst>
          </p:cNvPr>
          <p:cNvSpPr>
            <a:spLocks noGrp="1"/>
          </p:cNvSpPr>
          <p:nvPr>
            <p:ph type="title"/>
          </p:nvPr>
        </p:nvSpPr>
        <p:spPr/>
        <p:txBody>
          <a:bodyPr/>
          <a:lstStyle/>
          <a:p>
            <a:r>
              <a:rPr lang="en-US" dirty="0"/>
              <a:t>Clinical variant</a:t>
            </a:r>
          </a:p>
        </p:txBody>
      </p:sp>
      <p:sp>
        <p:nvSpPr>
          <p:cNvPr id="3" name="Content Placeholder 2">
            <a:extLst>
              <a:ext uri="{FF2B5EF4-FFF2-40B4-BE49-F238E27FC236}">
                <a16:creationId xmlns:a16="http://schemas.microsoft.com/office/drawing/2014/main" id="{1A79EDE4-5C6F-456F-8D4C-769AEC5F8CD3}"/>
              </a:ext>
            </a:extLst>
          </p:cNvPr>
          <p:cNvSpPr>
            <a:spLocks noGrp="1"/>
          </p:cNvSpPr>
          <p:nvPr>
            <p:ph idx="1"/>
          </p:nvPr>
        </p:nvSpPr>
        <p:spPr/>
        <p:txBody>
          <a:bodyPr>
            <a:normAutofit/>
          </a:bodyPr>
          <a:lstStyle/>
          <a:p>
            <a:r>
              <a:rPr lang="en-US" b="1" dirty="0"/>
              <a:t>Multifocal cutaneous infantile </a:t>
            </a:r>
            <a:r>
              <a:rPr lang="en-US" b="1" dirty="0" err="1"/>
              <a:t>haemangioma</a:t>
            </a:r>
            <a:r>
              <a:rPr lang="en-US" b="1" dirty="0"/>
              <a:t> with and without extracutaneous involvement</a:t>
            </a:r>
            <a:r>
              <a:rPr lang="en-US" dirty="0"/>
              <a:t>. </a:t>
            </a:r>
          </a:p>
          <a:p>
            <a:r>
              <a:rPr lang="en-US" dirty="0"/>
              <a:t>Multifocal </a:t>
            </a:r>
            <a:r>
              <a:rPr lang="en-US" dirty="0" err="1"/>
              <a:t>haemangiomas</a:t>
            </a:r>
            <a:r>
              <a:rPr lang="en-US" dirty="0"/>
              <a:t> may range in number from a few</a:t>
            </a:r>
          </a:p>
          <a:p>
            <a:pPr marL="36900" indent="0">
              <a:buNone/>
            </a:pPr>
            <a:r>
              <a:rPr lang="en-US" dirty="0"/>
              <a:t> to hundreds, and are usually small .</a:t>
            </a:r>
          </a:p>
          <a:p>
            <a:r>
              <a:rPr lang="en-US" dirty="0"/>
              <a:t>Most affected infants follow an uncomplicated course, but </a:t>
            </a:r>
          </a:p>
          <a:p>
            <a:pPr marL="36900" indent="0">
              <a:buNone/>
            </a:pPr>
            <a:r>
              <a:rPr lang="en-US" dirty="0"/>
              <a:t>some have symptomatic visceral lesions, with liver </a:t>
            </a:r>
          </a:p>
          <a:p>
            <a:pPr marL="36900" indent="0">
              <a:buNone/>
            </a:pPr>
            <a:r>
              <a:rPr lang="en-US" dirty="0"/>
              <a:t>involvement being the most common</a:t>
            </a:r>
          </a:p>
          <a:p>
            <a:endParaRPr lang="en-US" dirty="0"/>
          </a:p>
        </p:txBody>
      </p:sp>
      <p:pic>
        <p:nvPicPr>
          <p:cNvPr id="4" name="Content Placeholder 4">
            <a:extLst>
              <a:ext uri="{FF2B5EF4-FFF2-40B4-BE49-F238E27FC236}">
                <a16:creationId xmlns:a16="http://schemas.microsoft.com/office/drawing/2014/main" id="{79329F25-80C9-4C7E-B636-0D6D8B7A96C1}"/>
              </a:ext>
            </a:extLst>
          </p:cNvPr>
          <p:cNvPicPr>
            <a:picLocks noChangeAspect="1"/>
          </p:cNvPicPr>
          <p:nvPr/>
        </p:nvPicPr>
        <p:blipFill>
          <a:blip r:embed="rId2"/>
          <a:stretch>
            <a:fillRect/>
          </a:stretch>
        </p:blipFill>
        <p:spPr>
          <a:xfrm>
            <a:off x="7870765" y="2189163"/>
            <a:ext cx="3396792"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71078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53A3-8BF0-42C2-B34B-BFC70C6C87A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8E26695-C564-4D20-AA61-03CBF1FFC221}"/>
              </a:ext>
            </a:extLst>
          </p:cNvPr>
          <p:cNvSpPr>
            <a:spLocks noGrp="1"/>
          </p:cNvSpPr>
          <p:nvPr>
            <p:ph idx="1"/>
          </p:nvPr>
        </p:nvSpPr>
        <p:spPr/>
        <p:txBody>
          <a:bodyPr/>
          <a:lstStyle/>
          <a:p>
            <a:r>
              <a:rPr lang="en-US" b="1" dirty="0"/>
              <a:t>Hepatic </a:t>
            </a:r>
            <a:r>
              <a:rPr lang="en-US" b="1" dirty="0" err="1"/>
              <a:t>haemangioma</a:t>
            </a:r>
            <a:r>
              <a:rPr lang="en-US" dirty="0"/>
              <a:t>. Hepatic </a:t>
            </a:r>
            <a:r>
              <a:rPr lang="en-US" dirty="0" err="1"/>
              <a:t>haemangioma</a:t>
            </a:r>
            <a:r>
              <a:rPr lang="en-US" dirty="0"/>
              <a:t> (HH) may occur with or without cutaneous infantile </a:t>
            </a:r>
            <a:r>
              <a:rPr lang="en-US" dirty="0" err="1"/>
              <a:t>haemangioma</a:t>
            </a:r>
            <a:r>
              <a:rPr lang="en-US" dirty="0"/>
              <a:t>. Many HH are asymptomatic, and those that become symptomatic usually do so within the first 3 months of life, presenting with hepatomegaly and high‐output cardiac failure</a:t>
            </a:r>
          </a:p>
          <a:p>
            <a:r>
              <a:rPr lang="en-US" dirty="0"/>
              <a:t>HH may be focal, multifocal or diffuse. </a:t>
            </a:r>
          </a:p>
          <a:p>
            <a:r>
              <a:rPr lang="en-US" b="1" dirty="0"/>
              <a:t>Focal HH </a:t>
            </a:r>
            <a:r>
              <a:rPr lang="en-US" dirty="0"/>
              <a:t>may be evident on antenatal ultrasound, are usually GLUT‐1‐negative, occur without cutaneous lesions, regress rapidly and probably represent RICH of the liver. </a:t>
            </a:r>
          </a:p>
          <a:p>
            <a:r>
              <a:rPr lang="en-US" b="1" dirty="0"/>
              <a:t>Multifocal HH</a:t>
            </a:r>
            <a:r>
              <a:rPr lang="en-US" dirty="0"/>
              <a:t> are usually associated with multiple, small, cutaneous infantile </a:t>
            </a:r>
            <a:r>
              <a:rPr lang="en-US" dirty="0" err="1"/>
              <a:t>haemangiomas</a:t>
            </a:r>
            <a:r>
              <a:rPr lang="en-US" dirty="0"/>
              <a:t>, and are GLUT‐1 positive.</a:t>
            </a:r>
          </a:p>
          <a:p>
            <a:endParaRPr lang="en-US" dirty="0"/>
          </a:p>
          <a:p>
            <a:endParaRPr lang="en-US" dirty="0"/>
          </a:p>
        </p:txBody>
      </p:sp>
    </p:spTree>
    <p:extLst>
      <p:ext uri="{BB962C8B-B14F-4D97-AF65-F5344CB8AC3E}">
        <p14:creationId xmlns:p14="http://schemas.microsoft.com/office/powerpoint/2010/main" val="427062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E85-FA09-44D0-AFEB-BFC303F23582}"/>
              </a:ext>
            </a:extLst>
          </p:cNvPr>
          <p:cNvSpPr>
            <a:spLocks noGrp="1"/>
          </p:cNvSpPr>
          <p:nvPr>
            <p:ph type="title"/>
          </p:nvPr>
        </p:nvSpPr>
        <p:spPr/>
        <p:txBody>
          <a:bodyPr/>
          <a:lstStyle/>
          <a:p>
            <a:r>
              <a:rPr lang="en-US" dirty="0"/>
              <a:t>Complications and co‐morbidities </a:t>
            </a:r>
          </a:p>
        </p:txBody>
      </p:sp>
      <p:sp>
        <p:nvSpPr>
          <p:cNvPr id="3" name="Content Placeholder 2">
            <a:extLst>
              <a:ext uri="{FF2B5EF4-FFF2-40B4-BE49-F238E27FC236}">
                <a16:creationId xmlns:a16="http://schemas.microsoft.com/office/drawing/2014/main" id="{F3A32F5C-AF2B-488B-915A-3581027CE59E}"/>
              </a:ext>
            </a:extLst>
          </p:cNvPr>
          <p:cNvSpPr>
            <a:spLocks noGrp="1"/>
          </p:cNvSpPr>
          <p:nvPr>
            <p:ph idx="1"/>
          </p:nvPr>
        </p:nvSpPr>
        <p:spPr>
          <a:xfrm>
            <a:off x="913795" y="1732449"/>
            <a:ext cx="10353762" cy="4579574"/>
          </a:xfrm>
        </p:spPr>
        <p:txBody>
          <a:bodyPr>
            <a:normAutofit fontScale="92500" lnSpcReduction="20000"/>
          </a:bodyPr>
          <a:lstStyle/>
          <a:p>
            <a:r>
              <a:rPr lang="en-US" dirty="0"/>
              <a:t>The main complications of infantile </a:t>
            </a:r>
            <a:r>
              <a:rPr lang="en-US" dirty="0" err="1"/>
              <a:t>haemangiomas</a:t>
            </a:r>
            <a:r>
              <a:rPr lang="en-US" dirty="0"/>
              <a:t> are ulceration, disfigurement and functional impairment. </a:t>
            </a:r>
          </a:p>
          <a:p>
            <a:r>
              <a:rPr lang="en-US" dirty="0"/>
              <a:t>• </a:t>
            </a:r>
            <a:r>
              <a:rPr lang="en-US" b="1" dirty="0"/>
              <a:t>Ulceration</a:t>
            </a:r>
            <a:r>
              <a:rPr lang="en-US" dirty="0"/>
              <a:t> is common, the risk being greatest between 4 and 6 months of age. Ulceration is more likely in large infantile </a:t>
            </a:r>
            <a:r>
              <a:rPr lang="en-US" dirty="0" err="1"/>
              <a:t>haemangiomas</a:t>
            </a:r>
            <a:r>
              <a:rPr lang="en-US" dirty="0"/>
              <a:t> , segmental morphology and location on the neck, </a:t>
            </a:r>
            <a:r>
              <a:rPr lang="en-US" dirty="0" err="1"/>
              <a:t>ano</a:t>
            </a:r>
            <a:r>
              <a:rPr lang="en-US" dirty="0"/>
              <a:t>‐genital area or lip, where there is exposure to friction and moisture</a:t>
            </a:r>
          </a:p>
          <a:p>
            <a:r>
              <a:rPr lang="en-US" dirty="0"/>
              <a:t>Ulceration can occur in up to 20% cases, is painful, </a:t>
            </a:r>
          </a:p>
          <a:p>
            <a:pPr marL="0" indent="0">
              <a:buNone/>
            </a:pPr>
            <a:r>
              <a:rPr lang="en-US" dirty="0"/>
              <a:t>may be associated with bleeding and infection, and almost </a:t>
            </a:r>
          </a:p>
          <a:p>
            <a:pPr marL="0" indent="0">
              <a:buNone/>
            </a:pPr>
            <a:r>
              <a:rPr lang="en-US" dirty="0"/>
              <a:t>always results in scarring  </a:t>
            </a:r>
          </a:p>
          <a:p>
            <a:r>
              <a:rPr lang="en-US" dirty="0"/>
              <a:t>• The risk of disfigurement depends on the location, </a:t>
            </a:r>
          </a:p>
          <a:p>
            <a:pPr marL="0" indent="0">
              <a:buNone/>
            </a:pPr>
            <a:r>
              <a:rPr lang="en-US" dirty="0"/>
              <a:t>morphological subtype and size. Even relatively</a:t>
            </a:r>
          </a:p>
          <a:p>
            <a:pPr marL="0" indent="0">
              <a:buNone/>
            </a:pPr>
            <a:r>
              <a:rPr lang="en-US" dirty="0"/>
              <a:t> small infantile </a:t>
            </a:r>
            <a:r>
              <a:rPr lang="en-US" dirty="0" err="1"/>
              <a:t>haemangiomas</a:t>
            </a:r>
            <a:r>
              <a:rPr lang="en-US" dirty="0"/>
              <a:t> on the central face,</a:t>
            </a:r>
          </a:p>
          <a:p>
            <a:pPr marL="0" indent="0">
              <a:buNone/>
            </a:pPr>
            <a:r>
              <a:rPr lang="en-US" dirty="0"/>
              <a:t> lips and nose , particularly those with a </a:t>
            </a:r>
          </a:p>
          <a:p>
            <a:pPr marL="0" indent="0">
              <a:buNone/>
            </a:pPr>
            <a:r>
              <a:rPr lang="en-US" dirty="0"/>
              <a:t>dermal component, can lead to permanent distortion </a:t>
            </a:r>
          </a:p>
        </p:txBody>
      </p:sp>
      <p:pic>
        <p:nvPicPr>
          <p:cNvPr id="5" name="Picture 4">
            <a:extLst>
              <a:ext uri="{FF2B5EF4-FFF2-40B4-BE49-F238E27FC236}">
                <a16:creationId xmlns:a16="http://schemas.microsoft.com/office/drawing/2014/main" id="{1C3C7855-DEE2-4AC4-9B0C-829A46898A76}"/>
              </a:ext>
            </a:extLst>
          </p:cNvPr>
          <p:cNvPicPr>
            <a:picLocks noChangeAspect="1"/>
          </p:cNvPicPr>
          <p:nvPr/>
        </p:nvPicPr>
        <p:blipFill>
          <a:blip r:embed="rId2"/>
          <a:stretch>
            <a:fillRect/>
          </a:stretch>
        </p:blipFill>
        <p:spPr>
          <a:xfrm>
            <a:off x="7173157" y="3473000"/>
            <a:ext cx="3756971" cy="3019240"/>
          </a:xfrm>
          <a:prstGeom prst="rect">
            <a:avLst/>
          </a:prstGeom>
        </p:spPr>
      </p:pic>
    </p:spTree>
    <p:extLst>
      <p:ext uri="{BB962C8B-B14F-4D97-AF65-F5344CB8AC3E}">
        <p14:creationId xmlns:p14="http://schemas.microsoft.com/office/powerpoint/2010/main" val="30888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60C0-A5E8-40F3-BC5E-833E90A81C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0A4369-084B-4E1B-B314-71CC1A1F01B6}"/>
              </a:ext>
            </a:extLst>
          </p:cNvPr>
          <p:cNvSpPr>
            <a:spLocks noGrp="1"/>
          </p:cNvSpPr>
          <p:nvPr>
            <p:ph idx="1"/>
          </p:nvPr>
        </p:nvSpPr>
        <p:spPr/>
        <p:txBody>
          <a:bodyPr/>
          <a:lstStyle/>
          <a:p>
            <a:r>
              <a:rPr lang="en-US" dirty="0"/>
              <a:t>• </a:t>
            </a:r>
            <a:r>
              <a:rPr lang="en-US" b="1" dirty="0"/>
              <a:t>Impairment of function </a:t>
            </a:r>
            <a:r>
              <a:rPr lang="en-US" dirty="0"/>
              <a:t>is most commonly encountered with peri‐ocular infantile </a:t>
            </a:r>
            <a:r>
              <a:rPr lang="en-US" dirty="0" err="1"/>
              <a:t>haemangiomas</a:t>
            </a:r>
            <a:r>
              <a:rPr lang="en-US" dirty="0"/>
              <a:t> , which may cause astigmatism, visual axis obstruction and strabismus, which in turn can lead to amblyopia and the risk of permanent visual loss. </a:t>
            </a:r>
            <a:r>
              <a:rPr lang="en-US" dirty="0" err="1"/>
              <a:t>Haemangiomas</a:t>
            </a:r>
            <a:r>
              <a:rPr lang="en-US" dirty="0"/>
              <a:t> involving the airway and the nose can endanger breathing, and those on the lip may interfere with feeding</a:t>
            </a:r>
          </a:p>
        </p:txBody>
      </p:sp>
      <p:pic>
        <p:nvPicPr>
          <p:cNvPr id="5" name="Picture 4">
            <a:extLst>
              <a:ext uri="{FF2B5EF4-FFF2-40B4-BE49-F238E27FC236}">
                <a16:creationId xmlns:a16="http://schemas.microsoft.com/office/drawing/2014/main" id="{25D0A83E-48E8-4E25-AC6B-C8554D5112AC}"/>
              </a:ext>
            </a:extLst>
          </p:cNvPr>
          <p:cNvPicPr>
            <a:picLocks noChangeAspect="1"/>
          </p:cNvPicPr>
          <p:nvPr/>
        </p:nvPicPr>
        <p:blipFill>
          <a:blip r:embed="rId2"/>
          <a:stretch>
            <a:fillRect/>
          </a:stretch>
        </p:blipFill>
        <p:spPr>
          <a:xfrm>
            <a:off x="5853621" y="3429000"/>
            <a:ext cx="4781550" cy="3301709"/>
          </a:xfrm>
          <a:prstGeom prst="rect">
            <a:avLst/>
          </a:prstGeom>
        </p:spPr>
      </p:pic>
      <p:pic>
        <p:nvPicPr>
          <p:cNvPr id="7" name="Picture 6">
            <a:extLst>
              <a:ext uri="{FF2B5EF4-FFF2-40B4-BE49-F238E27FC236}">
                <a16:creationId xmlns:a16="http://schemas.microsoft.com/office/drawing/2014/main" id="{4A24B0EB-85E0-42D0-A85B-5AFD164A36FB}"/>
              </a:ext>
            </a:extLst>
          </p:cNvPr>
          <p:cNvPicPr>
            <a:picLocks noChangeAspect="1"/>
          </p:cNvPicPr>
          <p:nvPr/>
        </p:nvPicPr>
        <p:blipFill>
          <a:blip r:embed="rId3"/>
          <a:stretch>
            <a:fillRect/>
          </a:stretch>
        </p:blipFill>
        <p:spPr>
          <a:xfrm>
            <a:off x="708132" y="3497409"/>
            <a:ext cx="3762375" cy="3164889"/>
          </a:xfrm>
          <a:prstGeom prst="rect">
            <a:avLst/>
          </a:prstGeom>
        </p:spPr>
      </p:pic>
    </p:spTree>
    <p:extLst>
      <p:ext uri="{BB962C8B-B14F-4D97-AF65-F5344CB8AC3E}">
        <p14:creationId xmlns:p14="http://schemas.microsoft.com/office/powerpoint/2010/main" val="157325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7FC7-E7D7-4ED9-895F-075351B29F0F}"/>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1E7A1252-590D-4ADE-B103-1C7ADE061299}"/>
              </a:ext>
            </a:extLst>
          </p:cNvPr>
          <p:cNvSpPr>
            <a:spLocks noGrp="1"/>
          </p:cNvSpPr>
          <p:nvPr>
            <p:ph idx="1"/>
          </p:nvPr>
        </p:nvSpPr>
        <p:spPr/>
        <p:txBody>
          <a:bodyPr/>
          <a:lstStyle/>
          <a:p>
            <a:pPr marL="342900" indent="-342900">
              <a:buFont typeface="+mj-lt"/>
              <a:buAutoNum type="arabicPeriod"/>
            </a:pPr>
            <a:r>
              <a:rPr lang="en-US" dirty="0"/>
              <a:t>OBSERVATION</a:t>
            </a:r>
          </a:p>
          <a:p>
            <a:r>
              <a:rPr lang="en-US" dirty="0"/>
              <a:t>Treatment will depend on the location, morphology and stage of evolution, impact on function, risk of disfigurement and co‐ morbidities. </a:t>
            </a:r>
          </a:p>
          <a:p>
            <a:r>
              <a:rPr lang="en-US" dirty="0"/>
              <a:t>serial photography illustrating examples from the time of maximum proliferation until complete resolution.</a:t>
            </a:r>
          </a:p>
        </p:txBody>
      </p:sp>
    </p:spTree>
    <p:extLst>
      <p:ext uri="{BB962C8B-B14F-4D97-AF65-F5344CB8AC3E}">
        <p14:creationId xmlns:p14="http://schemas.microsoft.com/office/powerpoint/2010/main" val="299670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9D1A-9FA6-4B19-846D-A3296852A0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FDD19-B5B3-4D28-847A-C6B99CCC9226}"/>
              </a:ext>
            </a:extLst>
          </p:cNvPr>
          <p:cNvSpPr>
            <a:spLocks noGrp="1"/>
          </p:cNvSpPr>
          <p:nvPr>
            <p:ph idx="1"/>
          </p:nvPr>
        </p:nvSpPr>
        <p:spPr/>
        <p:txBody>
          <a:bodyPr/>
          <a:lstStyle/>
          <a:p>
            <a:r>
              <a:rPr lang="en-US" b="1" dirty="0"/>
              <a:t>2</a:t>
            </a:r>
            <a:r>
              <a:rPr lang="en-US" dirty="0"/>
              <a:t>.Until 2008, treatment for infantile </a:t>
            </a:r>
            <a:r>
              <a:rPr lang="en-US" dirty="0" err="1"/>
              <a:t>haemangiomas</a:t>
            </a:r>
            <a:r>
              <a:rPr lang="en-US" dirty="0"/>
              <a:t> included </a:t>
            </a:r>
            <a:r>
              <a:rPr lang="en-US" b="1" dirty="0"/>
              <a:t>systemic and intralesional corticosteroids and α‐ interferon</a:t>
            </a:r>
            <a:r>
              <a:rPr lang="en-US" dirty="0"/>
              <a:t>. </a:t>
            </a:r>
          </a:p>
          <a:p>
            <a:r>
              <a:rPr lang="en-US" dirty="0"/>
              <a:t>All of these treatments were associated with significant adverse effects.</a:t>
            </a:r>
          </a:p>
          <a:p>
            <a:r>
              <a:rPr lang="en-US" b="1" dirty="0"/>
              <a:t>3</a:t>
            </a:r>
            <a:r>
              <a:rPr lang="en-US" dirty="0"/>
              <a:t>. In 2008 the first report of the successful use of </a:t>
            </a:r>
            <a:r>
              <a:rPr lang="en-US" b="1" dirty="0"/>
              <a:t>propranolol</a:t>
            </a:r>
            <a:r>
              <a:rPr lang="en-US" dirty="0"/>
              <a:t> was done</a:t>
            </a:r>
          </a:p>
          <a:p>
            <a:r>
              <a:rPr lang="en-US" dirty="0"/>
              <a:t>The specific mechanism of action of β‐blockers remains largely unknown, but it appears that clinical improvement may occur through the induction of vasoconstriction and the decreased expression of pro‐angiogenic factors </a:t>
            </a:r>
          </a:p>
          <a:p>
            <a:endParaRPr lang="en-US" dirty="0"/>
          </a:p>
        </p:txBody>
      </p:sp>
    </p:spTree>
    <p:extLst>
      <p:ext uri="{BB962C8B-B14F-4D97-AF65-F5344CB8AC3E}">
        <p14:creationId xmlns:p14="http://schemas.microsoft.com/office/powerpoint/2010/main" val="133778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3F48-61B0-4748-87CD-8C3FB8BCC0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FCECB1-BFBA-46F8-8588-FA28F2F41FC5}"/>
              </a:ext>
            </a:extLst>
          </p:cNvPr>
          <p:cNvSpPr>
            <a:spLocks noGrp="1"/>
          </p:cNvSpPr>
          <p:nvPr>
            <p:ph idx="1"/>
          </p:nvPr>
        </p:nvSpPr>
        <p:spPr/>
        <p:txBody>
          <a:bodyPr/>
          <a:lstStyle/>
          <a:p>
            <a:r>
              <a:rPr lang="en-US" dirty="0"/>
              <a:t>Relapse appears to be less likely if treatment is continued for at least 12 months .</a:t>
            </a:r>
          </a:p>
          <a:p>
            <a:r>
              <a:rPr lang="en-US" b="1" dirty="0"/>
              <a:t>4</a:t>
            </a:r>
            <a:r>
              <a:rPr lang="en-US" dirty="0"/>
              <a:t>. there is far greater experience with </a:t>
            </a:r>
            <a:r>
              <a:rPr lang="en-US" b="1" dirty="0"/>
              <a:t>timolol maleate</a:t>
            </a:r>
            <a:r>
              <a:rPr lang="en-US" dirty="0"/>
              <a:t>, usually as a gel‐ forming solution (GFS), with benefit reported particularly for very small superficial lesions . </a:t>
            </a:r>
          </a:p>
          <a:p>
            <a:r>
              <a:rPr lang="en-US" dirty="0"/>
              <a:t>The use of one drop of timolol maleate 0.5% GFS up to three times a day to non‐ ulcerated, non‐mucosal lesions appears to be safe.                                                 </a:t>
            </a:r>
          </a:p>
        </p:txBody>
      </p:sp>
      <p:pic>
        <p:nvPicPr>
          <p:cNvPr id="4" name="Picture 3">
            <a:extLst>
              <a:ext uri="{FF2B5EF4-FFF2-40B4-BE49-F238E27FC236}">
                <a16:creationId xmlns:a16="http://schemas.microsoft.com/office/drawing/2014/main" id="{1A50E71F-4B2B-4B6B-A5C0-E2213D9B648C}"/>
              </a:ext>
            </a:extLst>
          </p:cNvPr>
          <p:cNvPicPr>
            <a:picLocks noChangeAspect="1"/>
          </p:cNvPicPr>
          <p:nvPr/>
        </p:nvPicPr>
        <p:blipFill>
          <a:blip r:embed="rId2"/>
          <a:stretch>
            <a:fillRect/>
          </a:stretch>
        </p:blipFill>
        <p:spPr>
          <a:xfrm>
            <a:off x="2396379" y="3909874"/>
            <a:ext cx="6339248" cy="2338526"/>
          </a:xfrm>
          <a:prstGeom prst="rect">
            <a:avLst/>
          </a:prstGeom>
        </p:spPr>
      </p:pic>
    </p:spTree>
    <p:extLst>
      <p:ext uri="{BB962C8B-B14F-4D97-AF65-F5344CB8AC3E}">
        <p14:creationId xmlns:p14="http://schemas.microsoft.com/office/powerpoint/2010/main" val="414322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5E3B-2C54-4370-8754-A17309D7E3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639902-BED3-4589-8FD5-7997752117B5}"/>
              </a:ext>
            </a:extLst>
          </p:cNvPr>
          <p:cNvSpPr>
            <a:spLocks noGrp="1"/>
          </p:cNvSpPr>
          <p:nvPr>
            <p:ph idx="1"/>
          </p:nvPr>
        </p:nvSpPr>
        <p:spPr/>
        <p:txBody>
          <a:bodyPr/>
          <a:lstStyle/>
          <a:p>
            <a:r>
              <a:rPr lang="en-US" b="1" dirty="0"/>
              <a:t>5.Pulsed dye laser (PDL) </a:t>
            </a:r>
            <a:r>
              <a:rPr lang="en-US" dirty="0"/>
              <a:t>can be helpful for the treatment of ulcerations , and may be required for </a:t>
            </a:r>
            <a:r>
              <a:rPr lang="en-US" dirty="0" err="1"/>
              <a:t>telangiectases</a:t>
            </a:r>
            <a:r>
              <a:rPr lang="en-US" dirty="0"/>
              <a:t> and erythema post‐involution.</a:t>
            </a:r>
          </a:p>
          <a:p>
            <a:r>
              <a:rPr lang="en-US" dirty="0"/>
              <a:t> </a:t>
            </a:r>
            <a:r>
              <a:rPr lang="en-US" b="1" dirty="0"/>
              <a:t>6.Surgery</a:t>
            </a:r>
            <a:r>
              <a:rPr lang="en-US" dirty="0"/>
              <a:t> may very occasionally be required for infantile </a:t>
            </a:r>
            <a:r>
              <a:rPr lang="en-US" dirty="0" err="1"/>
              <a:t>haemangioma</a:t>
            </a:r>
            <a:r>
              <a:rPr lang="en-US" dirty="0"/>
              <a:t> in the proliferative phase if functional impairment or ulceration cannot be managed medically. </a:t>
            </a:r>
          </a:p>
          <a:p>
            <a:r>
              <a:rPr lang="en-US" dirty="0"/>
              <a:t>In the involuted phase, indications for surgery include abnormal contour due to a fibrofatty residuum and distortion of an important anatomical structure.</a:t>
            </a:r>
          </a:p>
          <a:p>
            <a:r>
              <a:rPr lang="en-US" b="1" dirty="0"/>
              <a:t>4</a:t>
            </a:r>
            <a:r>
              <a:rPr lang="en-US" dirty="0"/>
              <a:t>.</a:t>
            </a:r>
            <a:r>
              <a:rPr lang="en-US" b="1" dirty="0"/>
              <a:t>Embolization</a:t>
            </a:r>
            <a:r>
              <a:rPr lang="en-US" dirty="0"/>
              <a:t> may have a role for life‐threatening </a:t>
            </a:r>
            <a:r>
              <a:rPr lang="en-US" dirty="0" err="1"/>
              <a:t>haemangiomas</a:t>
            </a:r>
            <a:r>
              <a:rPr lang="en-US" dirty="0"/>
              <a:t>, particularly those leading to congestive cardiac failure that have not responded to medical therapy</a:t>
            </a:r>
          </a:p>
          <a:p>
            <a:endParaRPr lang="en-US" dirty="0"/>
          </a:p>
        </p:txBody>
      </p:sp>
    </p:spTree>
    <p:extLst>
      <p:ext uri="{BB962C8B-B14F-4D97-AF65-F5344CB8AC3E}">
        <p14:creationId xmlns:p14="http://schemas.microsoft.com/office/powerpoint/2010/main" val="58672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A9A4-51EB-4A9D-860A-BDDA3CFB3835}"/>
              </a:ext>
            </a:extLst>
          </p:cNvPr>
          <p:cNvSpPr>
            <a:spLocks noGrp="1"/>
          </p:cNvSpPr>
          <p:nvPr>
            <p:ph type="title"/>
          </p:nvPr>
        </p:nvSpPr>
        <p:spPr>
          <a:xfrm>
            <a:off x="1100226" y="-24243"/>
            <a:ext cx="10353762" cy="970450"/>
          </a:xfrm>
        </p:spPr>
        <p:txBody>
          <a:bodyPr/>
          <a:lstStyle/>
          <a:p>
            <a:r>
              <a:rPr lang="en-US" dirty="0"/>
              <a:t>Disease course and prognosis </a:t>
            </a:r>
          </a:p>
        </p:txBody>
      </p:sp>
      <p:sp>
        <p:nvSpPr>
          <p:cNvPr id="3" name="Content Placeholder 2">
            <a:extLst>
              <a:ext uri="{FF2B5EF4-FFF2-40B4-BE49-F238E27FC236}">
                <a16:creationId xmlns:a16="http://schemas.microsoft.com/office/drawing/2014/main" id="{AF7EC42C-1000-4FA9-A6C1-7E1BF4DFF84C}"/>
              </a:ext>
            </a:extLst>
          </p:cNvPr>
          <p:cNvSpPr>
            <a:spLocks noGrp="1"/>
          </p:cNvSpPr>
          <p:nvPr>
            <p:ph idx="1"/>
          </p:nvPr>
        </p:nvSpPr>
        <p:spPr>
          <a:xfrm>
            <a:off x="176949" y="5705540"/>
            <a:ext cx="11630353" cy="2253606"/>
          </a:xfrm>
        </p:spPr>
        <p:txBody>
          <a:bodyPr>
            <a:normAutofit/>
          </a:bodyPr>
          <a:lstStyle/>
          <a:p>
            <a:r>
              <a:rPr lang="en-US" dirty="0"/>
              <a:t>The prognosis is excellent without treatment for small infantile </a:t>
            </a:r>
            <a:r>
              <a:rPr lang="en-US" dirty="0" err="1"/>
              <a:t>haemangiomas</a:t>
            </a:r>
            <a:r>
              <a:rPr lang="en-US" dirty="0"/>
              <a:t>. Prognosis is also excellent for larger </a:t>
            </a:r>
            <a:r>
              <a:rPr lang="en-US" dirty="0" err="1"/>
              <a:t>haemangiomas</a:t>
            </a:r>
            <a:r>
              <a:rPr lang="en-US" dirty="0"/>
              <a:t> if there is no functional impairment, and if it is not at an aesthetically important site. </a:t>
            </a:r>
          </a:p>
        </p:txBody>
      </p:sp>
      <p:pic>
        <p:nvPicPr>
          <p:cNvPr id="7" name="Picture 6">
            <a:extLst>
              <a:ext uri="{FF2B5EF4-FFF2-40B4-BE49-F238E27FC236}">
                <a16:creationId xmlns:a16="http://schemas.microsoft.com/office/drawing/2014/main" id="{E61DB98A-190F-4FC6-BA0E-9436DB7D3B83}"/>
              </a:ext>
            </a:extLst>
          </p:cNvPr>
          <p:cNvPicPr>
            <a:picLocks noChangeAspect="1"/>
          </p:cNvPicPr>
          <p:nvPr/>
        </p:nvPicPr>
        <p:blipFill>
          <a:blip r:embed="rId2"/>
          <a:stretch>
            <a:fillRect/>
          </a:stretch>
        </p:blipFill>
        <p:spPr>
          <a:xfrm>
            <a:off x="2646697" y="939786"/>
            <a:ext cx="7642522" cy="4772174"/>
          </a:xfrm>
          <a:prstGeom prst="rect">
            <a:avLst/>
          </a:prstGeom>
        </p:spPr>
      </p:pic>
    </p:spTree>
    <p:extLst>
      <p:ext uri="{BB962C8B-B14F-4D97-AF65-F5344CB8AC3E}">
        <p14:creationId xmlns:p14="http://schemas.microsoft.com/office/powerpoint/2010/main" val="257426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CBDA-A432-470F-97AE-4AF30EC2F9CD}"/>
              </a:ext>
            </a:extLst>
          </p:cNvPr>
          <p:cNvSpPr>
            <a:spLocks noGrp="1"/>
          </p:cNvSpPr>
          <p:nvPr>
            <p:ph type="title"/>
          </p:nvPr>
        </p:nvSpPr>
        <p:spPr>
          <a:xfrm>
            <a:off x="-3205443" y="334392"/>
            <a:ext cx="10353762" cy="970450"/>
          </a:xfrm>
        </p:spPr>
        <p:txBody>
          <a:bodyPr/>
          <a:lstStyle/>
          <a:p>
            <a:r>
              <a:rPr lang="en-US" dirty="0"/>
              <a:t>classification</a:t>
            </a:r>
          </a:p>
        </p:txBody>
      </p:sp>
      <p:pic>
        <p:nvPicPr>
          <p:cNvPr id="7" name="Content Placeholder 6">
            <a:extLst>
              <a:ext uri="{FF2B5EF4-FFF2-40B4-BE49-F238E27FC236}">
                <a16:creationId xmlns:a16="http://schemas.microsoft.com/office/drawing/2014/main" id="{D63ACDEA-7591-4F90-B222-E5A5B6A20B5D}"/>
              </a:ext>
            </a:extLst>
          </p:cNvPr>
          <p:cNvPicPr>
            <a:picLocks noGrp="1" noChangeAspect="1"/>
          </p:cNvPicPr>
          <p:nvPr>
            <p:ph idx="1"/>
          </p:nvPr>
        </p:nvPicPr>
        <p:blipFill>
          <a:blip r:embed="rId2"/>
          <a:stretch>
            <a:fillRect/>
          </a:stretch>
        </p:blipFill>
        <p:spPr>
          <a:xfrm>
            <a:off x="4223640" y="481289"/>
            <a:ext cx="3442948" cy="4800917"/>
          </a:xfrm>
        </p:spPr>
      </p:pic>
      <p:pic>
        <p:nvPicPr>
          <p:cNvPr id="9" name="Picture 8">
            <a:extLst>
              <a:ext uri="{FF2B5EF4-FFF2-40B4-BE49-F238E27FC236}">
                <a16:creationId xmlns:a16="http://schemas.microsoft.com/office/drawing/2014/main" id="{4070BD2C-550E-404A-AAD5-20CC8B39CE35}"/>
              </a:ext>
            </a:extLst>
          </p:cNvPr>
          <p:cNvPicPr>
            <a:picLocks noChangeAspect="1"/>
          </p:cNvPicPr>
          <p:nvPr/>
        </p:nvPicPr>
        <p:blipFill>
          <a:blip r:embed="rId3"/>
          <a:stretch>
            <a:fillRect/>
          </a:stretch>
        </p:blipFill>
        <p:spPr>
          <a:xfrm>
            <a:off x="5556286" y="5282206"/>
            <a:ext cx="1953087" cy="1325563"/>
          </a:xfrm>
          <a:prstGeom prst="rect">
            <a:avLst/>
          </a:prstGeom>
        </p:spPr>
      </p:pic>
    </p:spTree>
    <p:extLst>
      <p:ext uri="{BB962C8B-B14F-4D97-AF65-F5344CB8AC3E}">
        <p14:creationId xmlns:p14="http://schemas.microsoft.com/office/powerpoint/2010/main" val="3665107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7A6E-F1FE-4200-B14F-CBCB7B1A607A}"/>
              </a:ext>
            </a:extLst>
          </p:cNvPr>
          <p:cNvSpPr>
            <a:spLocks noGrp="1"/>
          </p:cNvSpPr>
          <p:nvPr>
            <p:ph type="title"/>
          </p:nvPr>
        </p:nvSpPr>
        <p:spPr>
          <a:xfrm>
            <a:off x="913795" y="0"/>
            <a:ext cx="10353762" cy="970450"/>
          </a:xfrm>
        </p:spPr>
        <p:txBody>
          <a:bodyPr/>
          <a:lstStyle/>
          <a:p>
            <a:r>
              <a:rPr lang="en-US" dirty="0"/>
              <a:t>Congenital </a:t>
            </a:r>
            <a:r>
              <a:rPr lang="en-US" dirty="0" err="1"/>
              <a:t>haemangiomas</a:t>
            </a:r>
            <a:r>
              <a:rPr lang="en-US" dirty="0"/>
              <a:t>   </a:t>
            </a:r>
          </a:p>
        </p:txBody>
      </p:sp>
      <p:sp>
        <p:nvSpPr>
          <p:cNvPr id="3" name="Content Placeholder 2">
            <a:extLst>
              <a:ext uri="{FF2B5EF4-FFF2-40B4-BE49-F238E27FC236}">
                <a16:creationId xmlns:a16="http://schemas.microsoft.com/office/drawing/2014/main" id="{07F17ECC-C2C9-4F47-80E4-73E2D3CACD08}"/>
              </a:ext>
            </a:extLst>
          </p:cNvPr>
          <p:cNvSpPr>
            <a:spLocks noGrp="1"/>
          </p:cNvSpPr>
          <p:nvPr>
            <p:ph idx="1"/>
          </p:nvPr>
        </p:nvSpPr>
        <p:spPr>
          <a:xfrm>
            <a:off x="807263" y="1156881"/>
            <a:ext cx="10353762" cy="3354456"/>
          </a:xfrm>
        </p:spPr>
        <p:txBody>
          <a:bodyPr/>
          <a:lstStyle/>
          <a:p>
            <a:r>
              <a:rPr lang="en-US" dirty="0"/>
              <a:t>Congenital </a:t>
            </a:r>
            <a:r>
              <a:rPr lang="en-US" dirty="0" err="1"/>
              <a:t>haemangiomas</a:t>
            </a:r>
            <a:r>
              <a:rPr lang="en-US" dirty="0"/>
              <a:t> are benign vascular </a:t>
            </a:r>
            <a:r>
              <a:rPr lang="en-US" dirty="0" err="1"/>
              <a:t>tumours</a:t>
            </a:r>
            <a:r>
              <a:rPr lang="en-US" dirty="0"/>
              <a:t> that proliferate in utero, and do not show further proliferation postnatally . </a:t>
            </a:r>
          </a:p>
          <a:p>
            <a:r>
              <a:rPr lang="en-US" dirty="0"/>
              <a:t>They may be evident as early as 12 weeks of gestation by prenatal ultrasound studies .</a:t>
            </a:r>
          </a:p>
          <a:p>
            <a:r>
              <a:rPr lang="en-US" dirty="0"/>
              <a:t>An uncommon </a:t>
            </a:r>
            <a:r>
              <a:rPr lang="en-US" b="1" dirty="0"/>
              <a:t>intermediate type </a:t>
            </a:r>
            <a:r>
              <a:rPr lang="en-US" dirty="0"/>
              <a:t>is also recognized, presenting with early features similar to a RICH, but showing only partial involution, and referred to as </a:t>
            </a:r>
            <a:r>
              <a:rPr lang="en-US" b="1" dirty="0"/>
              <a:t>partially involuting congenital </a:t>
            </a:r>
            <a:r>
              <a:rPr lang="en-US" b="1" dirty="0" err="1"/>
              <a:t>haemangioma</a:t>
            </a:r>
            <a:r>
              <a:rPr lang="en-US" b="1" dirty="0"/>
              <a:t> (PICH</a:t>
            </a:r>
            <a:r>
              <a:rPr lang="en-US" dirty="0"/>
              <a:t>) .</a:t>
            </a:r>
          </a:p>
          <a:p>
            <a:r>
              <a:rPr lang="en-US" dirty="0"/>
              <a:t> All three types are GLUT‐1 negative. Congenital </a:t>
            </a:r>
            <a:r>
              <a:rPr lang="en-US" dirty="0" err="1"/>
              <a:t>haemangiomas</a:t>
            </a:r>
            <a:r>
              <a:rPr lang="en-US" dirty="0"/>
              <a:t> occur equally in male and female infants, and usually arise on the head or the extremities. The pathogenesis is unknown.</a:t>
            </a:r>
          </a:p>
        </p:txBody>
      </p:sp>
      <p:pic>
        <p:nvPicPr>
          <p:cNvPr id="5" name="Picture 4">
            <a:extLst>
              <a:ext uri="{FF2B5EF4-FFF2-40B4-BE49-F238E27FC236}">
                <a16:creationId xmlns:a16="http://schemas.microsoft.com/office/drawing/2014/main" id="{174F8203-889D-4545-AC7C-7D328B7FA130}"/>
              </a:ext>
            </a:extLst>
          </p:cNvPr>
          <p:cNvPicPr>
            <a:picLocks noChangeAspect="1"/>
          </p:cNvPicPr>
          <p:nvPr/>
        </p:nvPicPr>
        <p:blipFill>
          <a:blip r:embed="rId2"/>
          <a:stretch>
            <a:fillRect/>
          </a:stretch>
        </p:blipFill>
        <p:spPr>
          <a:xfrm>
            <a:off x="5396631" y="4324906"/>
            <a:ext cx="5988106" cy="2257678"/>
          </a:xfrm>
          <a:prstGeom prst="rect">
            <a:avLst/>
          </a:prstGeom>
        </p:spPr>
      </p:pic>
    </p:spTree>
    <p:extLst>
      <p:ext uri="{BB962C8B-B14F-4D97-AF65-F5344CB8AC3E}">
        <p14:creationId xmlns:p14="http://schemas.microsoft.com/office/powerpoint/2010/main" val="304417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564F-131E-41BC-8EA1-8BA148A0EB60}"/>
              </a:ext>
            </a:extLst>
          </p:cNvPr>
          <p:cNvSpPr>
            <a:spLocks noGrp="1"/>
          </p:cNvSpPr>
          <p:nvPr>
            <p:ph type="title"/>
          </p:nvPr>
        </p:nvSpPr>
        <p:spPr/>
        <p:txBody>
          <a:bodyPr/>
          <a:lstStyle/>
          <a:p>
            <a:r>
              <a:rPr lang="en-US" b="1" dirty="0"/>
              <a:t>RICH</a:t>
            </a:r>
            <a:endParaRPr lang="en-US" dirty="0"/>
          </a:p>
        </p:txBody>
      </p:sp>
      <p:sp>
        <p:nvSpPr>
          <p:cNvPr id="3" name="Content Placeholder 2">
            <a:extLst>
              <a:ext uri="{FF2B5EF4-FFF2-40B4-BE49-F238E27FC236}">
                <a16:creationId xmlns:a16="http://schemas.microsoft.com/office/drawing/2014/main" id="{D503896D-2FA8-491D-9F90-B5A9338ABE6A}"/>
              </a:ext>
            </a:extLst>
          </p:cNvPr>
          <p:cNvSpPr>
            <a:spLocks noGrp="1"/>
          </p:cNvSpPr>
          <p:nvPr>
            <p:ph idx="1"/>
          </p:nvPr>
        </p:nvSpPr>
        <p:spPr/>
        <p:txBody>
          <a:bodyPr/>
          <a:lstStyle/>
          <a:p>
            <a:r>
              <a:rPr lang="en-US" dirty="0"/>
              <a:t>typically present as blue or purple </a:t>
            </a:r>
            <a:r>
              <a:rPr lang="en-US" dirty="0" err="1"/>
              <a:t>tumours</a:t>
            </a:r>
            <a:r>
              <a:rPr lang="en-US" dirty="0"/>
              <a:t>, often with </a:t>
            </a:r>
            <a:r>
              <a:rPr lang="en-US" dirty="0" err="1"/>
              <a:t>telangiectases</a:t>
            </a:r>
            <a:r>
              <a:rPr lang="en-US" dirty="0"/>
              <a:t> and peripheral pallor and sometimes with a central ulcer, scar or depression. The rapid regression may leave pronounced atrophy. </a:t>
            </a:r>
          </a:p>
          <a:p>
            <a:r>
              <a:rPr lang="en-US" dirty="0"/>
              <a:t>Ultrasonography demonstrates a uniform hypoechoic mass with centrilobular draining channels .</a:t>
            </a:r>
          </a:p>
          <a:p>
            <a:r>
              <a:rPr lang="en-US" dirty="0"/>
              <a:t> Histology shows small lobules of capillaries with plump </a:t>
            </a:r>
          </a:p>
          <a:p>
            <a:pPr marL="36900" indent="0">
              <a:buNone/>
            </a:pPr>
            <a:r>
              <a:rPr lang="en-US" dirty="0"/>
              <a:t>endothelium peripherally, and more thin‐walled vessels</a:t>
            </a:r>
          </a:p>
          <a:p>
            <a:pPr marL="36900" indent="0">
              <a:buNone/>
            </a:pPr>
            <a:r>
              <a:rPr lang="en-US" dirty="0"/>
              <a:t> with surrounding fibrous tissue centrally . </a:t>
            </a:r>
          </a:p>
        </p:txBody>
      </p:sp>
      <p:pic>
        <p:nvPicPr>
          <p:cNvPr id="4" name="Content Placeholder 4">
            <a:extLst>
              <a:ext uri="{FF2B5EF4-FFF2-40B4-BE49-F238E27FC236}">
                <a16:creationId xmlns:a16="http://schemas.microsoft.com/office/drawing/2014/main" id="{75D63EA9-2069-4CB7-8D72-D9D4D438D0C2}"/>
              </a:ext>
            </a:extLst>
          </p:cNvPr>
          <p:cNvPicPr>
            <a:picLocks noChangeAspect="1"/>
          </p:cNvPicPr>
          <p:nvPr/>
        </p:nvPicPr>
        <p:blipFill>
          <a:blip r:embed="rId2"/>
          <a:stretch>
            <a:fillRect/>
          </a:stretch>
        </p:blipFill>
        <p:spPr>
          <a:xfrm>
            <a:off x="8206467" y="3135922"/>
            <a:ext cx="3441035" cy="3469068"/>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56151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CC4C-2D7E-4785-BE71-E2E2B89E9D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78FA15-40B5-4BCA-B04A-3B35BD3393E1}"/>
              </a:ext>
            </a:extLst>
          </p:cNvPr>
          <p:cNvSpPr>
            <a:spLocks noGrp="1"/>
          </p:cNvSpPr>
          <p:nvPr>
            <p:ph idx="1"/>
          </p:nvPr>
        </p:nvSpPr>
        <p:spPr>
          <a:xfrm>
            <a:off x="1261872" y="1828800"/>
            <a:ext cx="9284800" cy="4663440"/>
          </a:xfrm>
        </p:spPr>
        <p:txBody>
          <a:bodyPr/>
          <a:lstStyle/>
          <a:p>
            <a:r>
              <a:rPr lang="en-US" dirty="0"/>
              <a:t>RICH may be associated with transient thrombocytopenia, which usually resolves spontaneously .</a:t>
            </a:r>
          </a:p>
          <a:p>
            <a:r>
              <a:rPr lang="en-US" dirty="0"/>
              <a:t> Large lesions may cause </a:t>
            </a:r>
            <a:r>
              <a:rPr lang="en-US" dirty="0" err="1"/>
              <a:t>haemodynamic</a:t>
            </a:r>
            <a:r>
              <a:rPr lang="en-US" dirty="0"/>
              <a:t> instability. </a:t>
            </a:r>
          </a:p>
          <a:p>
            <a:r>
              <a:rPr lang="en-US" dirty="0"/>
              <a:t>Embolization or excision may need to be considered for RICHs that are ulcerated, bleeding or causing </a:t>
            </a:r>
            <a:r>
              <a:rPr lang="en-US" dirty="0" err="1"/>
              <a:t>haemodynamic</a:t>
            </a:r>
            <a:r>
              <a:rPr lang="en-US" dirty="0"/>
              <a:t> instability. </a:t>
            </a:r>
          </a:p>
          <a:p>
            <a:r>
              <a:rPr lang="en-US" dirty="0"/>
              <a:t>Sclerotherapy may be indicated for prominent veins in areas of atrophy following involution. </a:t>
            </a:r>
          </a:p>
        </p:txBody>
      </p:sp>
    </p:spTree>
    <p:extLst>
      <p:ext uri="{BB962C8B-B14F-4D97-AF65-F5344CB8AC3E}">
        <p14:creationId xmlns:p14="http://schemas.microsoft.com/office/powerpoint/2010/main" val="3362702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1103-E2D0-41F8-B87A-92AE99A396A2}"/>
              </a:ext>
            </a:extLst>
          </p:cNvPr>
          <p:cNvSpPr>
            <a:spLocks noGrp="1"/>
          </p:cNvSpPr>
          <p:nvPr>
            <p:ph type="title"/>
          </p:nvPr>
        </p:nvSpPr>
        <p:spPr/>
        <p:txBody>
          <a:bodyPr/>
          <a:lstStyle/>
          <a:p>
            <a:r>
              <a:rPr lang="en-US" dirty="0"/>
              <a:t>NICH</a:t>
            </a:r>
          </a:p>
        </p:txBody>
      </p:sp>
      <p:sp>
        <p:nvSpPr>
          <p:cNvPr id="3" name="Content Placeholder 2">
            <a:extLst>
              <a:ext uri="{FF2B5EF4-FFF2-40B4-BE49-F238E27FC236}">
                <a16:creationId xmlns:a16="http://schemas.microsoft.com/office/drawing/2014/main" id="{D9356AFF-E698-43AF-A522-8FCC4DEDE027}"/>
              </a:ext>
            </a:extLst>
          </p:cNvPr>
          <p:cNvSpPr>
            <a:spLocks noGrp="1"/>
          </p:cNvSpPr>
          <p:nvPr>
            <p:ph idx="1"/>
          </p:nvPr>
        </p:nvSpPr>
        <p:spPr/>
        <p:txBody>
          <a:bodyPr/>
          <a:lstStyle/>
          <a:p>
            <a:r>
              <a:rPr lang="en-US" dirty="0"/>
              <a:t>present as violaceous plaques or </a:t>
            </a:r>
            <a:r>
              <a:rPr lang="en-US" dirty="0" err="1"/>
              <a:t>tumours</a:t>
            </a:r>
            <a:r>
              <a:rPr lang="en-US" dirty="0"/>
              <a:t> with coarse </a:t>
            </a:r>
            <a:r>
              <a:rPr lang="en-US" dirty="0" err="1"/>
              <a:t>telangiectases</a:t>
            </a:r>
            <a:r>
              <a:rPr lang="en-US" dirty="0"/>
              <a:t> and peripheral pallor , and may be warm to touch. They grow in proportion with the affected individual, but never regress. On ultrasound, NICH often show prominent arterial flow.</a:t>
            </a:r>
          </a:p>
          <a:p>
            <a:r>
              <a:rPr lang="en-US" dirty="0"/>
              <a:t> Histology shows large lobules of small vessels in a stroma of fibrous tissue containing abnormal appearing arteries and veins .</a:t>
            </a:r>
          </a:p>
          <a:p>
            <a:r>
              <a:rPr lang="en-US" dirty="0"/>
              <a:t> For NICH requiring treatment, surgery is the preferred option</a:t>
            </a:r>
          </a:p>
        </p:txBody>
      </p:sp>
      <p:pic>
        <p:nvPicPr>
          <p:cNvPr id="4" name="Content Placeholder 3">
            <a:extLst>
              <a:ext uri="{FF2B5EF4-FFF2-40B4-BE49-F238E27FC236}">
                <a16:creationId xmlns:a16="http://schemas.microsoft.com/office/drawing/2014/main" id="{659F0B74-ED46-48AA-864F-86320582DC4D}"/>
              </a:ext>
            </a:extLst>
          </p:cNvPr>
          <p:cNvPicPr>
            <a:picLocks noChangeAspect="1"/>
          </p:cNvPicPr>
          <p:nvPr/>
        </p:nvPicPr>
        <p:blipFill>
          <a:blip r:embed="rId2"/>
          <a:stretch>
            <a:fillRect/>
          </a:stretch>
        </p:blipFill>
        <p:spPr>
          <a:xfrm>
            <a:off x="8486010" y="3232289"/>
            <a:ext cx="2637711" cy="310446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36952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A217-91D2-49EF-AF11-4C82C776172F}"/>
              </a:ext>
            </a:extLst>
          </p:cNvPr>
          <p:cNvSpPr>
            <a:spLocks noGrp="1"/>
          </p:cNvSpPr>
          <p:nvPr>
            <p:ph type="title"/>
          </p:nvPr>
        </p:nvSpPr>
        <p:spPr/>
        <p:txBody>
          <a:bodyPr/>
          <a:lstStyle/>
          <a:p>
            <a:r>
              <a:rPr lang="en-US" dirty="0"/>
              <a:t>Protocol for the use of propranolol </a:t>
            </a:r>
          </a:p>
        </p:txBody>
      </p:sp>
      <p:sp>
        <p:nvSpPr>
          <p:cNvPr id="3" name="Content Placeholder 2">
            <a:extLst>
              <a:ext uri="{FF2B5EF4-FFF2-40B4-BE49-F238E27FC236}">
                <a16:creationId xmlns:a16="http://schemas.microsoft.com/office/drawing/2014/main" id="{5D5C6E82-1C44-4347-9AC5-20AE51121448}"/>
              </a:ext>
            </a:extLst>
          </p:cNvPr>
          <p:cNvSpPr>
            <a:spLocks noGrp="1"/>
          </p:cNvSpPr>
          <p:nvPr>
            <p:ph idx="1"/>
          </p:nvPr>
        </p:nvSpPr>
        <p:spPr/>
        <p:txBody>
          <a:bodyPr/>
          <a:lstStyle/>
          <a:p>
            <a:r>
              <a:rPr lang="en-US" dirty="0"/>
              <a:t>Before starting propranolol </a:t>
            </a:r>
          </a:p>
          <a:p>
            <a:r>
              <a:rPr lang="en-US" dirty="0"/>
              <a:t>• Full clinical history and examination including HR, BP and oxygen saturation </a:t>
            </a:r>
          </a:p>
          <a:p>
            <a:r>
              <a:rPr lang="en-US" dirty="0"/>
              <a:t>• Treatment explanation plus written information given to parents</a:t>
            </a:r>
          </a:p>
          <a:p>
            <a:r>
              <a:rPr lang="en-US" dirty="0"/>
              <a:t> • Clinical photography </a:t>
            </a:r>
          </a:p>
          <a:p>
            <a:r>
              <a:rPr lang="en-US" dirty="0"/>
              <a:t>• ECHO and ECG in selected patients </a:t>
            </a:r>
          </a:p>
        </p:txBody>
      </p:sp>
    </p:spTree>
    <p:extLst>
      <p:ext uri="{BB962C8B-B14F-4D97-AF65-F5344CB8AC3E}">
        <p14:creationId xmlns:p14="http://schemas.microsoft.com/office/powerpoint/2010/main" val="2838087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6404-9A11-4FD5-96D1-422A46A5AD7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CB88DC-BE40-45E0-8B1F-A7471FF2E1D7}"/>
              </a:ext>
            </a:extLst>
          </p:cNvPr>
          <p:cNvPicPr>
            <a:picLocks noGrp="1" noChangeAspect="1"/>
          </p:cNvPicPr>
          <p:nvPr>
            <p:ph idx="1"/>
          </p:nvPr>
        </p:nvPicPr>
        <p:blipFill>
          <a:blip r:embed="rId2"/>
          <a:stretch>
            <a:fillRect/>
          </a:stretch>
        </p:blipFill>
        <p:spPr>
          <a:xfrm>
            <a:off x="1519256" y="1847372"/>
            <a:ext cx="4083690" cy="4059237"/>
          </a:xfrm>
        </p:spPr>
      </p:pic>
      <p:pic>
        <p:nvPicPr>
          <p:cNvPr id="6" name="Content Placeholder 4">
            <a:extLst>
              <a:ext uri="{FF2B5EF4-FFF2-40B4-BE49-F238E27FC236}">
                <a16:creationId xmlns:a16="http://schemas.microsoft.com/office/drawing/2014/main" id="{686982BA-8610-40B1-B12E-9E2889939868}"/>
              </a:ext>
            </a:extLst>
          </p:cNvPr>
          <p:cNvPicPr>
            <a:picLocks noChangeAspect="1"/>
          </p:cNvPicPr>
          <p:nvPr/>
        </p:nvPicPr>
        <p:blipFill>
          <a:blip r:embed="rId3"/>
          <a:stretch>
            <a:fillRect/>
          </a:stretch>
        </p:blipFill>
        <p:spPr>
          <a:xfrm>
            <a:off x="7145770" y="1847372"/>
            <a:ext cx="4034282"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89131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5028-8330-40B8-BBBF-2625C18EDE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9BFF9D-ADA0-4022-8FAE-6393103EB05F}"/>
              </a:ext>
            </a:extLst>
          </p:cNvPr>
          <p:cNvPicPr>
            <a:picLocks noGrp="1" noChangeAspect="1"/>
          </p:cNvPicPr>
          <p:nvPr>
            <p:ph idx="1"/>
          </p:nvPr>
        </p:nvPicPr>
        <p:blipFill>
          <a:blip r:embed="rId2"/>
          <a:stretch>
            <a:fillRect/>
          </a:stretch>
        </p:blipFill>
        <p:spPr>
          <a:xfrm>
            <a:off x="3624262" y="2242344"/>
            <a:ext cx="4933950" cy="3038475"/>
          </a:xfrm>
        </p:spPr>
      </p:pic>
    </p:spTree>
    <p:extLst>
      <p:ext uri="{BB962C8B-B14F-4D97-AF65-F5344CB8AC3E}">
        <p14:creationId xmlns:p14="http://schemas.microsoft.com/office/powerpoint/2010/main" val="134326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BB89-3DCA-4C29-9790-26C336907EC1}"/>
              </a:ext>
            </a:extLst>
          </p:cNvPr>
          <p:cNvSpPr>
            <a:spLocks noGrp="1"/>
          </p:cNvSpPr>
          <p:nvPr>
            <p:ph type="title"/>
          </p:nvPr>
        </p:nvSpPr>
        <p:spPr/>
        <p:txBody>
          <a:bodyPr/>
          <a:lstStyle/>
          <a:p>
            <a:r>
              <a:rPr lang="en-US" dirty="0"/>
              <a:t>hemangioendothelioma</a:t>
            </a:r>
          </a:p>
        </p:txBody>
      </p:sp>
      <p:sp>
        <p:nvSpPr>
          <p:cNvPr id="3" name="Content Placeholder 2">
            <a:extLst>
              <a:ext uri="{FF2B5EF4-FFF2-40B4-BE49-F238E27FC236}">
                <a16:creationId xmlns:a16="http://schemas.microsoft.com/office/drawing/2014/main" id="{F37E4621-49EC-4D87-A6D3-D3C523BFB741}"/>
              </a:ext>
            </a:extLst>
          </p:cNvPr>
          <p:cNvSpPr>
            <a:spLocks noGrp="1"/>
          </p:cNvSpPr>
          <p:nvPr>
            <p:ph idx="1"/>
          </p:nvPr>
        </p:nvSpPr>
        <p:spPr/>
        <p:txBody>
          <a:bodyPr/>
          <a:lstStyle/>
          <a:p>
            <a:r>
              <a:rPr lang="en-US" b="1" dirty="0"/>
              <a:t>Kaposiform hemangioendothelioma</a:t>
            </a:r>
          </a:p>
          <a:p>
            <a:r>
              <a:rPr lang="en-US" b="0" i="0" dirty="0">
                <a:solidFill>
                  <a:schemeClr val="accent6">
                    <a:lumMod val="20000"/>
                    <a:lumOff val="80000"/>
                  </a:schemeClr>
                </a:solidFill>
                <a:effectLst/>
                <a:latin typeface="gibson"/>
              </a:rPr>
              <a:t>Kaposiform hemangioendothelioma (KHE) is a rare and aggressive vascular tumor that is benign (noncancerous and does not spread to other locations in the body). It is an abnormal growth made up of blood vessels.</a:t>
            </a:r>
            <a:endParaRPr lang="en-US" dirty="0">
              <a:solidFill>
                <a:schemeClr val="accent6">
                  <a:lumMod val="20000"/>
                  <a:lumOff val="80000"/>
                </a:schemeClr>
              </a:solidFill>
            </a:endParaRPr>
          </a:p>
          <a:p>
            <a:pPr marL="0" indent="0">
              <a:buNone/>
            </a:pPr>
            <a:endParaRPr lang="en-US" dirty="0"/>
          </a:p>
          <a:p>
            <a:r>
              <a:rPr lang="en-US" b="1" dirty="0"/>
              <a:t>Tufted angioma</a:t>
            </a:r>
          </a:p>
          <a:p>
            <a:pPr marL="0" indent="0">
              <a:buNone/>
            </a:pPr>
            <a:r>
              <a:rPr lang="en-US" b="1" i="0" dirty="0">
                <a:solidFill>
                  <a:schemeClr val="accent2">
                    <a:lumMod val="20000"/>
                    <a:lumOff val="80000"/>
                  </a:schemeClr>
                </a:solidFill>
                <a:effectLst/>
                <a:latin typeface="arial" panose="020B0604020202020204" pitchFamily="34" charset="0"/>
              </a:rPr>
              <a:t>Tufted angioma</a:t>
            </a:r>
            <a:r>
              <a:rPr lang="en-US" b="0" i="0" dirty="0">
                <a:solidFill>
                  <a:schemeClr val="accent2">
                    <a:lumMod val="20000"/>
                    <a:lumOff val="80000"/>
                  </a:schemeClr>
                </a:solidFill>
                <a:effectLst/>
                <a:latin typeface="arial" panose="020B0604020202020204" pitchFamily="34" charset="0"/>
              </a:rPr>
              <a:t> (TA) is a benign tumor of the blood vessels</a:t>
            </a:r>
          </a:p>
          <a:p>
            <a:pPr marL="0" indent="0">
              <a:buNone/>
            </a:pPr>
            <a:r>
              <a:rPr lang="en-US" b="0" i="0" dirty="0">
                <a:solidFill>
                  <a:schemeClr val="accent2">
                    <a:lumMod val="20000"/>
                    <a:lumOff val="80000"/>
                  </a:schemeClr>
                </a:solidFill>
                <a:effectLst/>
                <a:latin typeface="arial" panose="020B0604020202020204" pitchFamily="34" charset="0"/>
              </a:rPr>
              <a:t> that grows in and just below the skin.</a:t>
            </a:r>
            <a:endParaRPr lang="en-US" dirty="0">
              <a:solidFill>
                <a:schemeClr val="accent2">
                  <a:lumMod val="20000"/>
                  <a:lumOff val="80000"/>
                </a:schemeClr>
              </a:solidFill>
            </a:endParaRPr>
          </a:p>
        </p:txBody>
      </p:sp>
      <p:pic>
        <p:nvPicPr>
          <p:cNvPr id="5" name="Picture 4">
            <a:extLst>
              <a:ext uri="{FF2B5EF4-FFF2-40B4-BE49-F238E27FC236}">
                <a16:creationId xmlns:a16="http://schemas.microsoft.com/office/drawing/2014/main" id="{0AFE6D9E-4988-4B36-A93A-D15FD3D520D8}"/>
              </a:ext>
            </a:extLst>
          </p:cNvPr>
          <p:cNvPicPr>
            <a:picLocks noChangeAspect="1"/>
          </p:cNvPicPr>
          <p:nvPr/>
        </p:nvPicPr>
        <p:blipFill>
          <a:blip r:embed="rId2"/>
          <a:stretch>
            <a:fillRect/>
          </a:stretch>
        </p:blipFill>
        <p:spPr>
          <a:xfrm>
            <a:off x="8623744" y="2877937"/>
            <a:ext cx="2466975" cy="1847850"/>
          </a:xfrm>
          <a:prstGeom prst="rect">
            <a:avLst/>
          </a:prstGeom>
        </p:spPr>
      </p:pic>
      <p:pic>
        <p:nvPicPr>
          <p:cNvPr id="7" name="Picture 6">
            <a:extLst>
              <a:ext uri="{FF2B5EF4-FFF2-40B4-BE49-F238E27FC236}">
                <a16:creationId xmlns:a16="http://schemas.microsoft.com/office/drawing/2014/main" id="{F8B40B7B-DDE5-48AF-8E43-9F2BB189695C}"/>
              </a:ext>
            </a:extLst>
          </p:cNvPr>
          <p:cNvPicPr>
            <a:picLocks noChangeAspect="1"/>
          </p:cNvPicPr>
          <p:nvPr/>
        </p:nvPicPr>
        <p:blipFill>
          <a:blip r:embed="rId3"/>
          <a:stretch>
            <a:fillRect/>
          </a:stretch>
        </p:blipFill>
        <p:spPr>
          <a:xfrm>
            <a:off x="5435862" y="4500978"/>
            <a:ext cx="1752600" cy="2212667"/>
          </a:xfrm>
          <a:prstGeom prst="rect">
            <a:avLst/>
          </a:prstGeom>
        </p:spPr>
      </p:pic>
    </p:spTree>
    <p:extLst>
      <p:ext uri="{BB962C8B-B14F-4D97-AF65-F5344CB8AC3E}">
        <p14:creationId xmlns:p14="http://schemas.microsoft.com/office/powerpoint/2010/main" val="385964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530E-D5B2-4A80-A5FB-460FD339AF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B04B1-4FCB-4437-BF37-83BB582712D2}"/>
              </a:ext>
            </a:extLst>
          </p:cNvPr>
          <p:cNvSpPr>
            <a:spLocks noGrp="1"/>
          </p:cNvSpPr>
          <p:nvPr>
            <p:ph idx="1"/>
          </p:nvPr>
        </p:nvSpPr>
        <p:spPr/>
        <p:txBody>
          <a:bodyPr/>
          <a:lstStyle/>
          <a:p>
            <a:r>
              <a:rPr lang="en-US" b="1" dirty="0"/>
              <a:t>Angiosarcoma</a:t>
            </a:r>
          </a:p>
          <a:p>
            <a:endParaRPr lang="en-US" b="1" dirty="0"/>
          </a:p>
        </p:txBody>
      </p:sp>
      <p:sp>
        <p:nvSpPr>
          <p:cNvPr id="5" name="TextBox 4">
            <a:extLst>
              <a:ext uri="{FF2B5EF4-FFF2-40B4-BE49-F238E27FC236}">
                <a16:creationId xmlns:a16="http://schemas.microsoft.com/office/drawing/2014/main" id="{8923EAC8-6D14-4F68-AB1C-D723E93EC974}"/>
              </a:ext>
            </a:extLst>
          </p:cNvPr>
          <p:cNvSpPr txBox="1"/>
          <p:nvPr/>
        </p:nvSpPr>
        <p:spPr>
          <a:xfrm>
            <a:off x="1377282" y="2289574"/>
            <a:ext cx="8009878" cy="923330"/>
          </a:xfrm>
          <a:prstGeom prst="rect">
            <a:avLst/>
          </a:prstGeom>
          <a:noFill/>
        </p:spPr>
        <p:txBody>
          <a:bodyPr wrap="square">
            <a:spAutoFit/>
          </a:bodyPr>
          <a:lstStyle/>
          <a:p>
            <a:pPr marL="285750" indent="-285750">
              <a:buFont typeface="Arial" panose="020B0604020202020204" pitchFamily="34" charset="0"/>
              <a:buChar char="•"/>
            </a:pPr>
            <a:r>
              <a:rPr lang="en-US" b="0" i="0" dirty="0">
                <a:solidFill>
                  <a:schemeClr val="accent4">
                    <a:lumMod val="20000"/>
                    <a:lumOff val="80000"/>
                  </a:schemeClr>
                </a:solidFill>
                <a:effectLst/>
                <a:latin typeface="arial" panose="020B0604020202020204" pitchFamily="34" charset="0"/>
              </a:rPr>
              <a:t> is cancer that forms in the lining of blood vessels and lymph vessels. It often affects the skin and may appear as a bruise-like lesion that grows over time</a:t>
            </a:r>
            <a:r>
              <a:rPr lang="en-US" b="0" i="0" dirty="0">
                <a:solidFill>
                  <a:srgbClr val="202124"/>
                </a:solidFill>
                <a:effectLst/>
                <a:latin typeface="arial" panose="020B0604020202020204" pitchFamily="34" charset="0"/>
              </a:rPr>
              <a:t>.</a:t>
            </a:r>
            <a:endParaRPr lang="en-US" dirty="0"/>
          </a:p>
        </p:txBody>
      </p:sp>
      <p:pic>
        <p:nvPicPr>
          <p:cNvPr id="7" name="Picture 6">
            <a:extLst>
              <a:ext uri="{FF2B5EF4-FFF2-40B4-BE49-F238E27FC236}">
                <a16:creationId xmlns:a16="http://schemas.microsoft.com/office/drawing/2014/main" id="{C81B3CB3-E4D5-4AE8-8587-139ABF3316D4}"/>
              </a:ext>
            </a:extLst>
          </p:cNvPr>
          <p:cNvPicPr>
            <a:picLocks noChangeAspect="1"/>
          </p:cNvPicPr>
          <p:nvPr/>
        </p:nvPicPr>
        <p:blipFill>
          <a:blip r:embed="rId2"/>
          <a:stretch>
            <a:fillRect/>
          </a:stretch>
        </p:blipFill>
        <p:spPr>
          <a:xfrm>
            <a:off x="5156584" y="3289103"/>
            <a:ext cx="2695575" cy="1695450"/>
          </a:xfrm>
          <a:prstGeom prst="rect">
            <a:avLst/>
          </a:prstGeom>
        </p:spPr>
      </p:pic>
    </p:spTree>
    <p:extLst>
      <p:ext uri="{BB962C8B-B14F-4D97-AF65-F5344CB8AC3E}">
        <p14:creationId xmlns:p14="http://schemas.microsoft.com/office/powerpoint/2010/main" val="417590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9382-0A55-4DB4-850A-3A44B4840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CFA625-098E-482B-B7EC-F14C85A3B3DA}"/>
              </a:ext>
            </a:extLst>
          </p:cNvPr>
          <p:cNvSpPr>
            <a:spLocks noGrp="1"/>
          </p:cNvSpPr>
          <p:nvPr>
            <p:ph idx="1"/>
          </p:nvPr>
        </p:nvSpPr>
        <p:spPr/>
        <p:txBody>
          <a:bodyPr/>
          <a:lstStyle/>
          <a:p>
            <a:r>
              <a:rPr lang="en-US" dirty="0"/>
              <a:t>April 2014 General Assembly of the International Society for the Study of Vascular Anomalies (ISSVA)</a:t>
            </a:r>
          </a:p>
          <a:p>
            <a:endParaRPr lang="en-US" dirty="0"/>
          </a:p>
          <a:p>
            <a:endParaRPr lang="en-US" dirty="0"/>
          </a:p>
        </p:txBody>
      </p:sp>
      <p:pic>
        <p:nvPicPr>
          <p:cNvPr id="5" name="Picture 4">
            <a:extLst>
              <a:ext uri="{FF2B5EF4-FFF2-40B4-BE49-F238E27FC236}">
                <a16:creationId xmlns:a16="http://schemas.microsoft.com/office/drawing/2014/main" id="{1B62A567-E486-4B1D-B1DB-CD5C30463F99}"/>
              </a:ext>
            </a:extLst>
          </p:cNvPr>
          <p:cNvPicPr>
            <a:picLocks noChangeAspect="1"/>
          </p:cNvPicPr>
          <p:nvPr/>
        </p:nvPicPr>
        <p:blipFill>
          <a:blip r:embed="rId2"/>
          <a:stretch>
            <a:fillRect/>
          </a:stretch>
        </p:blipFill>
        <p:spPr>
          <a:xfrm>
            <a:off x="2912939" y="2907665"/>
            <a:ext cx="4714875" cy="3409950"/>
          </a:xfrm>
          <a:prstGeom prst="rect">
            <a:avLst/>
          </a:prstGeom>
        </p:spPr>
      </p:pic>
    </p:spTree>
    <p:extLst>
      <p:ext uri="{BB962C8B-B14F-4D97-AF65-F5344CB8AC3E}">
        <p14:creationId xmlns:p14="http://schemas.microsoft.com/office/powerpoint/2010/main" val="334812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C30E-E447-496B-A8BD-47BEAAF31038}"/>
              </a:ext>
            </a:extLst>
          </p:cNvPr>
          <p:cNvSpPr>
            <a:spLocks noGrp="1"/>
          </p:cNvSpPr>
          <p:nvPr>
            <p:ph type="title"/>
          </p:nvPr>
        </p:nvSpPr>
        <p:spPr/>
        <p:txBody>
          <a:bodyPr/>
          <a:lstStyle/>
          <a:p>
            <a:r>
              <a:rPr lang="en-US" dirty="0"/>
              <a:t>Infantile </a:t>
            </a:r>
            <a:r>
              <a:rPr lang="en-US" dirty="0" err="1"/>
              <a:t>haemangiomas</a:t>
            </a:r>
            <a:endParaRPr lang="en-US" dirty="0"/>
          </a:p>
        </p:txBody>
      </p:sp>
      <p:sp>
        <p:nvSpPr>
          <p:cNvPr id="3" name="Content Placeholder 2">
            <a:extLst>
              <a:ext uri="{FF2B5EF4-FFF2-40B4-BE49-F238E27FC236}">
                <a16:creationId xmlns:a16="http://schemas.microsoft.com/office/drawing/2014/main" id="{0D46165E-1025-48FE-ABFA-22F82409FAAA}"/>
              </a:ext>
            </a:extLst>
          </p:cNvPr>
          <p:cNvSpPr>
            <a:spLocks noGrp="1"/>
          </p:cNvSpPr>
          <p:nvPr>
            <p:ph idx="1"/>
          </p:nvPr>
        </p:nvSpPr>
        <p:spPr/>
        <p:txBody>
          <a:bodyPr>
            <a:normAutofit/>
          </a:bodyPr>
          <a:lstStyle/>
          <a:p>
            <a:r>
              <a:rPr lang="en-US" dirty="0"/>
              <a:t>are common, benign, vascular </a:t>
            </a:r>
            <a:r>
              <a:rPr lang="en-US" dirty="0" err="1"/>
              <a:t>tumours</a:t>
            </a:r>
            <a:r>
              <a:rPr lang="en-US" dirty="0"/>
              <a:t> that develop in early infancy and undergo spontaneous involution thereafter.</a:t>
            </a:r>
          </a:p>
          <a:p>
            <a:r>
              <a:rPr lang="en-US" dirty="0"/>
              <a:t>Terms such as strawberry naevus, capillary </a:t>
            </a:r>
            <a:r>
              <a:rPr lang="en-US" dirty="0" err="1"/>
              <a:t>haemangioma</a:t>
            </a:r>
            <a:r>
              <a:rPr lang="en-US" dirty="0"/>
              <a:t> and cavernous </a:t>
            </a:r>
            <a:r>
              <a:rPr lang="en-US" dirty="0" err="1"/>
              <a:t>haemangioma</a:t>
            </a:r>
            <a:r>
              <a:rPr lang="en-US" dirty="0"/>
              <a:t> have contributed to the diagnostic confusion in the field of vascular anomalies, and are best avoided</a:t>
            </a:r>
          </a:p>
          <a:p>
            <a:endParaRPr lang="en-US" dirty="0"/>
          </a:p>
        </p:txBody>
      </p:sp>
    </p:spTree>
    <p:extLst>
      <p:ext uri="{BB962C8B-B14F-4D97-AF65-F5344CB8AC3E}">
        <p14:creationId xmlns:p14="http://schemas.microsoft.com/office/powerpoint/2010/main" val="137451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12DF0-67F2-49DD-A731-34510ECE7E47}"/>
              </a:ext>
            </a:extLst>
          </p:cNvPr>
          <p:cNvSpPr>
            <a:spLocks noGrp="1"/>
          </p:cNvSpPr>
          <p:nvPr>
            <p:ph idx="1"/>
          </p:nvPr>
        </p:nvSpPr>
        <p:spPr>
          <a:xfrm>
            <a:off x="0" y="399496"/>
            <a:ext cx="10131552" cy="6394496"/>
          </a:xfrm>
        </p:spPr>
        <p:txBody>
          <a:bodyPr>
            <a:normAutofit/>
          </a:bodyPr>
          <a:lstStyle/>
          <a:p>
            <a:r>
              <a:rPr lang="en-US" dirty="0"/>
              <a:t>Infantile </a:t>
            </a:r>
            <a:r>
              <a:rPr lang="en-US" dirty="0" err="1"/>
              <a:t>haemangiomas</a:t>
            </a:r>
            <a:r>
              <a:rPr lang="en-US" dirty="0"/>
              <a:t> are the most common </a:t>
            </a:r>
            <a:r>
              <a:rPr lang="en-US" dirty="0" err="1"/>
              <a:t>tumours</a:t>
            </a:r>
            <a:r>
              <a:rPr lang="en-US" dirty="0"/>
              <a:t> of infancy, occurring in up to 10% of infants, more commonly in girls than boys </a:t>
            </a:r>
          </a:p>
          <a:p>
            <a:r>
              <a:rPr lang="en-US" b="1" u="sng" dirty="0"/>
              <a:t>Classification:</a:t>
            </a:r>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r>
              <a:rPr lang="en-US" b="1" dirty="0"/>
              <a:t>Segmental or plaque‐like infantile </a:t>
            </a:r>
            <a:r>
              <a:rPr lang="en-US" b="1" dirty="0" err="1"/>
              <a:t>haemangiomas</a:t>
            </a:r>
            <a:r>
              <a:rPr lang="en-US" b="1" dirty="0"/>
              <a:t> </a:t>
            </a:r>
            <a:r>
              <a:rPr lang="en-US" dirty="0"/>
              <a:t>of the head and neck and of the lumbo‐sacral region may be associated with structural anomalies. </a:t>
            </a:r>
          </a:p>
          <a:p>
            <a:r>
              <a:rPr lang="en-US" b="1" dirty="0"/>
              <a:t>Multifocal infantile </a:t>
            </a:r>
            <a:r>
              <a:rPr lang="en-US" b="1" dirty="0" err="1"/>
              <a:t>haemangiomas</a:t>
            </a:r>
            <a:r>
              <a:rPr lang="en-US" b="1" dirty="0"/>
              <a:t> </a:t>
            </a:r>
            <a:r>
              <a:rPr lang="en-US" dirty="0"/>
              <a:t>are usually asymptomatic but may occasionally be associated with extensive visceral involvement.</a:t>
            </a:r>
          </a:p>
          <a:p>
            <a:endParaRPr lang="en-US" dirty="0"/>
          </a:p>
        </p:txBody>
      </p:sp>
      <p:pic>
        <p:nvPicPr>
          <p:cNvPr id="4" name="Picture 3">
            <a:extLst>
              <a:ext uri="{FF2B5EF4-FFF2-40B4-BE49-F238E27FC236}">
                <a16:creationId xmlns:a16="http://schemas.microsoft.com/office/drawing/2014/main" id="{481722FC-469D-42DF-B7B2-3C442E8685ED}"/>
              </a:ext>
            </a:extLst>
          </p:cNvPr>
          <p:cNvPicPr>
            <a:picLocks noChangeAspect="1"/>
          </p:cNvPicPr>
          <p:nvPr/>
        </p:nvPicPr>
        <p:blipFill>
          <a:blip r:embed="rId2"/>
          <a:stretch>
            <a:fillRect/>
          </a:stretch>
        </p:blipFill>
        <p:spPr>
          <a:xfrm>
            <a:off x="2638621" y="1878614"/>
            <a:ext cx="3679883" cy="2885539"/>
          </a:xfrm>
          <a:prstGeom prst="rect">
            <a:avLst/>
          </a:prstGeom>
        </p:spPr>
      </p:pic>
      <p:sp>
        <p:nvSpPr>
          <p:cNvPr id="6" name="TextBox 5">
            <a:extLst>
              <a:ext uri="{FF2B5EF4-FFF2-40B4-BE49-F238E27FC236}">
                <a16:creationId xmlns:a16="http://schemas.microsoft.com/office/drawing/2014/main" id="{D276E696-4A63-4A68-9E9A-13EE07E7EEC8}"/>
              </a:ext>
            </a:extLst>
          </p:cNvPr>
          <p:cNvSpPr txBox="1"/>
          <p:nvPr/>
        </p:nvSpPr>
        <p:spPr>
          <a:xfrm>
            <a:off x="7046297" y="1755016"/>
            <a:ext cx="6130030" cy="369332"/>
          </a:xfrm>
          <a:prstGeom prst="rect">
            <a:avLst/>
          </a:prstGeom>
          <a:noFill/>
        </p:spPr>
        <p:txBody>
          <a:bodyPr wrap="square">
            <a:spAutoFit/>
          </a:bodyPr>
          <a:lstStyle/>
          <a:p>
            <a:r>
              <a:rPr lang="en-US" dirty="0"/>
              <a:t>.• Reticular, abortive or minimal growth. </a:t>
            </a:r>
          </a:p>
        </p:txBody>
      </p:sp>
    </p:spTree>
    <p:extLst>
      <p:ext uri="{BB962C8B-B14F-4D97-AF65-F5344CB8AC3E}">
        <p14:creationId xmlns:p14="http://schemas.microsoft.com/office/powerpoint/2010/main" val="239549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E512-5348-466D-B34B-2713A2C90A0F}"/>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E81D8BF2-83E6-4699-B92E-CE5F21B4968B}"/>
              </a:ext>
            </a:extLst>
          </p:cNvPr>
          <p:cNvSpPr>
            <a:spLocks noGrp="1"/>
          </p:cNvSpPr>
          <p:nvPr>
            <p:ph idx="1"/>
          </p:nvPr>
        </p:nvSpPr>
        <p:spPr/>
        <p:txBody>
          <a:bodyPr/>
          <a:lstStyle/>
          <a:p>
            <a:r>
              <a:rPr lang="en-US" dirty="0"/>
              <a:t>The </a:t>
            </a:r>
            <a:r>
              <a:rPr lang="en-US" dirty="0" err="1"/>
              <a:t>aetiology</a:t>
            </a:r>
            <a:r>
              <a:rPr lang="en-US" dirty="0"/>
              <a:t> of infantile </a:t>
            </a:r>
            <a:r>
              <a:rPr lang="en-US" dirty="0" err="1"/>
              <a:t>haemangioma</a:t>
            </a:r>
            <a:r>
              <a:rPr lang="en-US" dirty="0"/>
              <a:t> remains unclear. Endothelial cells are characterized by the surface marker </a:t>
            </a:r>
            <a:r>
              <a:rPr lang="en-US" b="1" dirty="0"/>
              <a:t>GLUT‐1</a:t>
            </a:r>
            <a:r>
              <a:rPr lang="en-US" dirty="0"/>
              <a:t>, an erythrocyte‐type glucose transporter protein, which is also expressed on the placental vasculature. It has been proposed that this placental phenotype may be the result of embolization of placental endothelial cells to the fetal circulation. Against this theory is the lack of evidence of maternal–fetal chimerism </a:t>
            </a:r>
          </a:p>
          <a:p>
            <a:r>
              <a:rPr lang="en-US" dirty="0"/>
              <a:t>An autosomal dominant inheritance pattern and a linkage to 5q have been reported in a small number of families</a:t>
            </a:r>
          </a:p>
          <a:p>
            <a:r>
              <a:rPr lang="en-US" dirty="0"/>
              <a:t>Mutations in the integrin‐like receptor </a:t>
            </a:r>
            <a:r>
              <a:rPr lang="en-US" dirty="0" err="1"/>
              <a:t>tumour</a:t>
            </a:r>
            <a:r>
              <a:rPr lang="en-US" dirty="0"/>
              <a:t> endothelial marker 8, and in VEGFR2 ,</a:t>
            </a:r>
          </a:p>
        </p:txBody>
      </p:sp>
    </p:spTree>
    <p:extLst>
      <p:ext uri="{BB962C8B-B14F-4D97-AF65-F5344CB8AC3E}">
        <p14:creationId xmlns:p14="http://schemas.microsoft.com/office/powerpoint/2010/main" val="363633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B533-6209-4D17-A0E6-2752B8D40E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72FB0E-EA59-4B61-8509-0D8E6D8110E9}"/>
              </a:ext>
            </a:extLst>
          </p:cNvPr>
          <p:cNvPicPr>
            <a:picLocks noGrp="1" noChangeAspect="1"/>
          </p:cNvPicPr>
          <p:nvPr>
            <p:ph idx="1"/>
          </p:nvPr>
        </p:nvPicPr>
        <p:blipFill>
          <a:blip r:embed="rId2"/>
          <a:stretch>
            <a:fillRect/>
          </a:stretch>
        </p:blipFill>
        <p:spPr>
          <a:xfrm>
            <a:off x="3341275" y="1731963"/>
            <a:ext cx="5499925" cy="4059237"/>
          </a:xfrm>
        </p:spPr>
      </p:pic>
    </p:spTree>
    <p:extLst>
      <p:ext uri="{BB962C8B-B14F-4D97-AF65-F5344CB8AC3E}">
        <p14:creationId xmlns:p14="http://schemas.microsoft.com/office/powerpoint/2010/main" val="25648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ED61-155B-42CB-A16E-A238A0C7C1A8}"/>
              </a:ext>
            </a:extLst>
          </p:cNvPr>
          <p:cNvSpPr>
            <a:spLocks noGrp="1"/>
          </p:cNvSpPr>
          <p:nvPr>
            <p:ph type="title"/>
          </p:nvPr>
        </p:nvSpPr>
        <p:spPr/>
        <p:txBody>
          <a:bodyPr/>
          <a:lstStyle/>
          <a:p>
            <a:r>
              <a:rPr lang="en-US" dirty="0"/>
              <a:t>Histology</a:t>
            </a:r>
          </a:p>
        </p:txBody>
      </p:sp>
      <p:sp>
        <p:nvSpPr>
          <p:cNvPr id="3" name="Content Placeholder 2">
            <a:extLst>
              <a:ext uri="{FF2B5EF4-FFF2-40B4-BE49-F238E27FC236}">
                <a16:creationId xmlns:a16="http://schemas.microsoft.com/office/drawing/2014/main" id="{B7F31AEE-C081-44A4-9D62-50D90C51E0D8}"/>
              </a:ext>
            </a:extLst>
          </p:cNvPr>
          <p:cNvSpPr>
            <a:spLocks noGrp="1"/>
          </p:cNvSpPr>
          <p:nvPr>
            <p:ph idx="1"/>
          </p:nvPr>
        </p:nvSpPr>
        <p:spPr/>
        <p:txBody>
          <a:bodyPr/>
          <a:lstStyle/>
          <a:p>
            <a:r>
              <a:rPr lang="en-US" dirty="0"/>
              <a:t>During the early phase of growth the </a:t>
            </a:r>
            <a:r>
              <a:rPr lang="en-US" dirty="0" err="1"/>
              <a:t>haemangiomas</a:t>
            </a:r>
            <a:r>
              <a:rPr lang="en-US" dirty="0"/>
              <a:t> consist of solid groups of cells with few lumina. </a:t>
            </a:r>
          </a:p>
          <a:p>
            <a:r>
              <a:rPr lang="en-US" dirty="0"/>
              <a:t>The endothelial cells flatten out as the lumina develop. The cells are surrounded by a thickened basement membrane. </a:t>
            </a:r>
          </a:p>
          <a:p>
            <a:r>
              <a:rPr lang="en-US" dirty="0"/>
              <a:t>During the process of involution a more lobular appearance develops, with islands of fibrous and fatty tissue between the lobules. Mast cells are evident at all phases.</a:t>
            </a:r>
          </a:p>
          <a:p>
            <a:r>
              <a:rPr lang="en-US" dirty="0"/>
              <a:t> </a:t>
            </a:r>
            <a:r>
              <a:rPr lang="en-US" b="1" dirty="0"/>
              <a:t>Immunohistochemistry </a:t>
            </a:r>
            <a:r>
              <a:rPr lang="en-US" dirty="0"/>
              <a:t>is positive for factor VIII, CD31 and von Willebrand factor. Glucose 1 transporter protein (GLUT‐1) positivity can be useful in differentiating infantile </a:t>
            </a:r>
            <a:r>
              <a:rPr lang="en-US" dirty="0" err="1"/>
              <a:t>haemangiomas</a:t>
            </a:r>
            <a:r>
              <a:rPr lang="en-US" dirty="0"/>
              <a:t> from other vascular lesions, such as congenital </a:t>
            </a:r>
            <a:r>
              <a:rPr lang="en-US" dirty="0" err="1"/>
              <a:t>haemangiomas</a:t>
            </a:r>
            <a:r>
              <a:rPr lang="en-US" dirty="0"/>
              <a:t>, but it may also be positive in verrucous vascular malformations</a:t>
            </a:r>
          </a:p>
        </p:txBody>
      </p:sp>
    </p:spTree>
    <p:extLst>
      <p:ext uri="{BB962C8B-B14F-4D97-AF65-F5344CB8AC3E}">
        <p14:creationId xmlns:p14="http://schemas.microsoft.com/office/powerpoint/2010/main" val="2670938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222</TotalTime>
  <Words>2091</Words>
  <Application>Microsoft Office PowerPoint</Application>
  <PresentationFormat>Widescreen</PresentationFormat>
  <Paragraphs>124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vt:lpstr>
      <vt:lpstr>Calisto MT</vt:lpstr>
      <vt:lpstr>gibson</vt:lpstr>
      <vt:lpstr>Wingdings 2</vt:lpstr>
      <vt:lpstr>Slate</vt:lpstr>
      <vt:lpstr>Infantile and Congenital hemangioma</vt:lpstr>
      <vt:lpstr>Definition </vt:lpstr>
      <vt:lpstr>classification</vt:lpstr>
      <vt:lpstr>PowerPoint Presentation</vt:lpstr>
      <vt:lpstr>Infantile haemangiomas</vt:lpstr>
      <vt:lpstr>PowerPoint Presentation</vt:lpstr>
      <vt:lpstr>Pathogenesis</vt:lpstr>
      <vt:lpstr>PowerPoint Presentation</vt:lpstr>
      <vt:lpstr>Histology</vt:lpstr>
      <vt:lpstr>PowerPoint Presentation</vt:lpstr>
      <vt:lpstr>Clinical features </vt:lpstr>
      <vt:lpstr>PowerPoint Presentation</vt:lpstr>
      <vt:lpstr>PowerPoint Presentation</vt:lpstr>
      <vt:lpstr>PowerPoint Presentation</vt:lpstr>
      <vt:lpstr>PowerPoint Presentation</vt:lpstr>
      <vt:lpstr>PowerPoint Presentation</vt:lpstr>
      <vt:lpstr>Clinical variants </vt:lpstr>
      <vt:lpstr>PowerPoint Presentation</vt:lpstr>
      <vt:lpstr>PowerPoint Presentation</vt:lpstr>
      <vt:lpstr>PowerPoint Presentation</vt:lpstr>
      <vt:lpstr>Clinical variant</vt:lpstr>
      <vt:lpstr>PowerPoint Presentation</vt:lpstr>
      <vt:lpstr>Complications and co‐morbidities </vt:lpstr>
      <vt:lpstr>PowerPoint Presentation</vt:lpstr>
      <vt:lpstr>Management</vt:lpstr>
      <vt:lpstr>PowerPoint Presentation</vt:lpstr>
      <vt:lpstr>PowerPoint Presentation</vt:lpstr>
      <vt:lpstr>PowerPoint Presentation</vt:lpstr>
      <vt:lpstr>Disease course and prognosis </vt:lpstr>
      <vt:lpstr>Congenital haemangiomas   </vt:lpstr>
      <vt:lpstr>RICH</vt:lpstr>
      <vt:lpstr>PowerPoint Presentation</vt:lpstr>
      <vt:lpstr>NICH</vt:lpstr>
      <vt:lpstr>Protocol for the use of propranolol </vt:lpstr>
      <vt:lpstr>PowerPoint Presentation</vt:lpstr>
      <vt:lpstr>PowerPoint Presentation</vt:lpstr>
      <vt:lpstr>hemangioendothelioma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and infantile hemangioma</dc:title>
  <dc:creator>PC</dc:creator>
  <cp:lastModifiedBy>PC</cp:lastModifiedBy>
  <cp:revision>25</cp:revision>
  <dcterms:created xsi:type="dcterms:W3CDTF">2021-06-01T04:10:09Z</dcterms:created>
  <dcterms:modified xsi:type="dcterms:W3CDTF">2021-06-03T12:12:16Z</dcterms:modified>
</cp:coreProperties>
</file>