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701" r:id="rId1"/>
  </p:sldMasterIdLst>
  <p:notesMasterIdLst>
    <p:notesMasterId r:id="rId2"/>
  </p:notesMasterIdLst>
  <p:sldIdLst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8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tableStyles" Target="tableStyles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6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6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6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6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19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algn="l" indent="0" marL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 lang="en-US"/>
          </a:p>
        </p:txBody>
      </p:sp>
      <p:sp>
        <p:nvSpPr>
          <p:cNvPr id="10486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2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ah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28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3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8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indent="0" marL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8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algn="l" indent="0" marL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85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8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  <p:sp>
        <p:nvSpPr>
          <p:cNvPr id="1048687" name="TextBox 13"/>
          <p:cNvSpPr txBox="1"/>
          <p:nvPr/>
        </p:nvSpPr>
        <p:spPr>
          <a:xfrm>
            <a:off x="2467652" y="648005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88" name="TextBox 14"/>
          <p:cNvSpPr txBox="1"/>
          <p:nvPr/>
        </p:nvSpPr>
        <p:spPr>
          <a:xfrm>
            <a:off x="11114852" y="2905306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b="0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22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487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25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b="0" cap="none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7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indent="0" marL="0">
              <a:buFontTx/>
              <a:buNone/>
              <a:defRPr sz="2400">
                <a:solidFill>
                  <a:schemeClr val="accent1"/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3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4867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6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7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  <p:sp>
        <p:nvSpPr>
          <p:cNvPr id="1048678" name="TextBox 16"/>
          <p:cNvSpPr txBox="1"/>
          <p:nvPr/>
        </p:nvSpPr>
        <p:spPr>
          <a:xfrm>
            <a:off x="2467652" y="648005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679" name="TextBox 17"/>
          <p:cNvSpPr txBox="1"/>
          <p:nvPr/>
        </p:nvSpPr>
        <p:spPr>
          <a:xfrm>
            <a:off x="11114852" y="2905306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baseline="0" dirty="0" sz="8000" lang="en-US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b="0" sz="48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4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indent="0" marL="0">
              <a:buFontTx/>
              <a:buNone/>
              <a:defRPr sz="2400">
                <a:solidFill>
                  <a:schemeClr val="accent1"/>
                </a:solidFill>
              </a:defRPr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42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anchor="t" bIns="45720" lIns="91440" rIns="91440" rtlCol="0" tIns="45720" vert="horz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indent="0" lvl="0" marL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487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45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4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9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4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anchor="ctr" vert="eaVert"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5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5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5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b="0" cap="none" sz="4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0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algn="l" indent="0" marL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0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06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0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34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35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3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3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3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09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10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indent="0" marL="0">
              <a:buNone/>
              <a:defRPr b="0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12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15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7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1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b="0" sz="20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748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749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5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75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75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5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b="0" sz="2400"/>
            </a:lvl1pPr>
          </a:lstStyle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9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dirty="0" lang="en-US"/>
          </a:p>
        </p:txBody>
      </p:sp>
      <p:sp>
        <p:nvSpPr>
          <p:cNvPr id="1048691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indent="0" marL="0">
              <a:buNone/>
              <a:defRPr sz="12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9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94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9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048576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ah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7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ah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8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ah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9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ah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0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ah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1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ah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2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ah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ah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4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ah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5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ah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6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ah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7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ah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1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048588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ah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8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ah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ah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ah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ah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ah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ah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ah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ah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ah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ah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ah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48600" name="Rectangle 6"/>
          <p:cNvSpPr/>
          <p:nvPr/>
        </p:nvSpPr>
        <p:spPr>
          <a:xfrm>
            <a:off x="0" y="0"/>
            <a:ext cx="182880" cy="6858000"/>
          </a:xfrm>
          <a:prstGeom prst="rect"/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01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/>
        </p:spPr>
        <p:txBody>
          <a:bodyPr anchor="t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dirty="0" lang="en-US"/>
          </a:p>
        </p:txBody>
      </p:sp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 lang="en-US"/>
          </a:p>
        </p:txBody>
      </p:sp>
      <p:sp>
        <p:nvSpPr>
          <p:cNvPr id="1048603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74EDA-51CD-444C-A5DD-9B26108C945C}" type="datetimeFigureOut">
              <a:rPr lang="en-US" smtClean="0"/>
              <a:t>3/16/24</a:t>
            </a:fld>
            <a:endParaRPr lang="en-US"/>
          </a:p>
        </p:txBody>
      </p:sp>
      <p:sp>
        <p:nvSpPr>
          <p:cNvPr id="1048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60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5B19E2-9C76-4AE7-9DAE-56EF0C9A4A63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eaLnBrk="1" hangingPunct="1" latinLnBrk="0" rtl="0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342900" latinLnBrk="0" marL="3429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algn="l" defTabSz="457200" eaLnBrk="1" hangingPunct="1" indent="-228600" latinLnBrk="0" marL="11430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algn="l" defTabSz="457200" eaLnBrk="1" hangingPunct="1" indent="-228600" latinLnBrk="0" marL="16002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algn="l" defTabSz="457200" eaLnBrk="1" hangingPunct="1" indent="-228600" latinLnBrk="0" marL="20574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4572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ctrTitle"/>
          </p:nvPr>
        </p:nvSpPr>
        <p:spPr>
          <a:xfrm>
            <a:off x="2868613" y="863600"/>
            <a:ext cx="8915399" cy="2262781"/>
          </a:xfrm>
        </p:spPr>
        <p:txBody>
          <a:bodyPr/>
          <a:p>
            <a:r>
              <a:rPr dirty="0" lang="en-US"/>
              <a:t>CONGENITAL SYPHILIS</a:t>
            </a:r>
          </a:p>
        </p:txBody>
      </p:sp>
      <p:sp>
        <p:nvSpPr>
          <p:cNvPr id="1048625" name="Subtitle 2"/>
          <p:cNvSpPr>
            <a:spLocks noGrp="1"/>
          </p:cNvSpPr>
          <p:nvPr>
            <p:ph type="subTitle" idx="1"/>
          </p:nvPr>
        </p:nvSpPr>
        <p:spPr>
          <a:xfrm>
            <a:off x="2191279" y="3731620"/>
            <a:ext cx="8915399" cy="1126283"/>
          </a:xfrm>
        </p:spPr>
        <p:txBody>
          <a:bodyPr>
            <a:normAutofit lnSpcReduction="10000"/>
          </a:bodyPr>
          <a:p>
            <a:pPr algn="ctr"/>
            <a:endParaRPr dirty="0"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GB"/>
              <a:t>R</a:t>
            </a:r>
            <a:r>
              <a:rPr dirty="0" lang="en-PK"/>
              <a:t>ISK FACTORS</a:t>
            </a:r>
          </a:p>
        </p:txBody>
      </p:sp>
      <p:sp>
        <p:nvSpPr>
          <p:cNvPr id="104864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itchFamily="2" charset="2"/>
              <a:buChar char="Ø"/>
            </a:pPr>
            <a:r>
              <a:rPr dirty="0" lang="en-GB"/>
              <a:t>M</a:t>
            </a:r>
            <a:r>
              <a:rPr dirty="0" lang="en-PK"/>
              <a:t>other rec</a:t>
            </a:r>
            <a:r>
              <a:rPr dirty="0" lang="en-GB" err="1"/>
              <a:t>ei</a:t>
            </a:r>
            <a:r>
              <a:rPr dirty="0" lang="en-PK"/>
              <a:t>ved </a:t>
            </a:r>
          </a:p>
          <a:p>
            <a:pPr lvl="2">
              <a:buFont typeface="Wingdings" pitchFamily="2" charset="2"/>
              <a:buChar char="Ø"/>
            </a:pPr>
            <a:r>
              <a:rPr dirty="0" lang="en-PK"/>
              <a:t>no or inadequate treatment</a:t>
            </a:r>
          </a:p>
          <a:p>
            <a:pPr lvl="2">
              <a:buFont typeface="Wingdings" pitchFamily="2" charset="2"/>
              <a:buChar char="Ø"/>
            </a:pPr>
            <a:r>
              <a:rPr dirty="0" lang="en-PK"/>
              <a:t>non penicilin treatment during pregnancy</a:t>
            </a:r>
          </a:p>
          <a:p>
            <a:pPr lvl="2">
              <a:buFont typeface="Wingdings" pitchFamily="2" charset="2"/>
              <a:buChar char="Ø"/>
            </a:pPr>
            <a:r>
              <a:rPr dirty="0" lang="en-GB"/>
              <a:t>L</a:t>
            </a:r>
            <a:r>
              <a:rPr dirty="0" lang="en-PK"/>
              <a:t>ack of prenatal care</a:t>
            </a:r>
          </a:p>
          <a:p>
            <a:pPr lvl="2">
              <a:buFont typeface="Wingdings" pitchFamily="2" charset="2"/>
              <a:buChar char="Ø"/>
            </a:pPr>
            <a:r>
              <a:rPr dirty="0" lang="en-PK"/>
              <a:t>Treated within 30 days of infant birth</a:t>
            </a:r>
          </a:p>
          <a:p>
            <a:pPr lvl="2">
              <a:buFont typeface="Wingdings" pitchFamily="2" charset="2"/>
              <a:buChar char="Ø"/>
            </a:pPr>
            <a:r>
              <a:rPr dirty="0" lang="en-GB"/>
              <a:t>I</a:t>
            </a:r>
            <a:r>
              <a:rPr dirty="0" lang="en-PK"/>
              <a:t>nfant of high risk mother</a:t>
            </a:r>
          </a:p>
          <a:p>
            <a:pPr lvl="5">
              <a:buFont typeface="Wingdings" pitchFamily="2" charset="2"/>
              <a:buChar char="Ø"/>
            </a:pPr>
            <a:r>
              <a:rPr dirty="0" lang="en-PK"/>
              <a:t>HIV, lack of placental care, sex worker, teen pregnancy</a:t>
            </a:r>
          </a:p>
          <a:p>
            <a:pPr indent="0" lvl="3" marL="1257300">
              <a:buNone/>
            </a:pPr>
            <a:endParaRPr dirty="0" lang="en-PK"/>
          </a:p>
          <a:p>
            <a:pPr indent="0" marL="0">
              <a:buNone/>
            </a:pPr>
            <a:endParaRPr dirty="0" lang="en-PK"/>
          </a:p>
          <a:p>
            <a:endParaRPr dirty="0" lang="en-PK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US"/>
              <a:t>CLASSIFICATION </a:t>
            </a:r>
          </a:p>
        </p:txBody>
      </p:sp>
      <p:sp>
        <p:nvSpPr>
          <p:cNvPr id="1048644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Early disease &gt;&gt; within first 2 years of 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Late disease &gt;&gt; from age 3 onward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Stigmata of congenital syphilis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>
          <a:xfrm>
            <a:off x="1494233" y="320631"/>
            <a:ext cx="8911687" cy="1280890"/>
          </a:xfrm>
        </p:spPr>
        <p:txBody>
          <a:bodyPr>
            <a:normAutofit/>
          </a:bodyPr>
          <a:p>
            <a:pPr algn="ctr"/>
            <a:r>
              <a:rPr dirty="0" lang="en-US"/>
              <a:t>CLINICAL VARIANTS</a:t>
            </a:r>
            <a:br>
              <a:rPr dirty="0" lang="en-US"/>
            </a:br>
            <a:r>
              <a:rPr dirty="0" lang="en-US"/>
              <a:t>Early Congenital Syphilis</a:t>
            </a:r>
          </a:p>
        </p:txBody>
      </p:sp>
      <p:sp>
        <p:nvSpPr>
          <p:cNvPr id="1048646" name="Content Placeholder 2"/>
          <p:cNvSpPr>
            <a:spLocks noGrp="1"/>
          </p:cNvSpPr>
          <p:nvPr>
            <p:ph idx="1"/>
          </p:nvPr>
        </p:nvSpPr>
        <p:spPr>
          <a:xfrm>
            <a:off x="2592925" y="1864426"/>
            <a:ext cx="5114161" cy="4548249"/>
          </a:xfrm>
        </p:spPr>
        <p:txBody>
          <a:bodyPr>
            <a:normAutofit/>
          </a:bodyPr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Rhinitis with serosanguinous nasal discharge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Chorioretinitis and visceral lesions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 err="1"/>
              <a:t>Vesicubullous</a:t>
            </a:r>
            <a:r>
              <a:rPr dirty="0" lang="en-US"/>
              <a:t> eruptions of skin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 err="1"/>
              <a:t>Vesicobullous</a:t>
            </a:r>
            <a:r>
              <a:rPr dirty="0" lang="en-US"/>
              <a:t> rash ( pemphigus </a:t>
            </a:r>
            <a:r>
              <a:rPr dirty="0" lang="en-US" err="1"/>
              <a:t>syphiliticus</a:t>
            </a:r>
            <a:r>
              <a:rPr dirty="0" lang="en-US"/>
              <a:t> 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Lesions around oral cavity, </a:t>
            </a:r>
            <a:r>
              <a:rPr dirty="0" lang="en-US" err="1"/>
              <a:t>genitelia</a:t>
            </a:r>
            <a:r>
              <a:rPr dirty="0" lang="en-US"/>
              <a:t>, trunk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dirty="0" lang="en-US"/>
              <a:t>contagious</a:t>
            </a:r>
          </a:p>
          <a:p>
            <a:pPr>
              <a:buFont typeface="Wingdings" panose="05000000000000000000" pitchFamily="2" charset="2"/>
              <a:buChar char="Ø"/>
            </a:pPr>
            <a:endParaRPr dirty="0" lang="en-US"/>
          </a:p>
          <a:p>
            <a:endParaRPr dirty="0" lang="en-US"/>
          </a:p>
        </p:txBody>
      </p:sp>
      <p:pic>
        <p:nvPicPr>
          <p:cNvPr id="209715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577034" y="1706685"/>
            <a:ext cx="2828886" cy="2094847"/>
          </a:xfrm>
          <a:prstGeom prst="rect"/>
        </p:spPr>
      </p:pic>
      <p:pic>
        <p:nvPicPr>
          <p:cNvPr id="2097156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707086" y="3801533"/>
            <a:ext cx="2698834" cy="2151326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172200" y="1905000"/>
            <a:ext cx="4587345" cy="3778250"/>
          </a:xfrm>
        </p:spPr>
      </p:pic>
      <p:pic>
        <p:nvPicPr>
          <p:cNvPr id="2097158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592926" y="2008870"/>
            <a:ext cx="4307408" cy="357051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dirty="0" lang="en-US"/>
          </a:p>
        </p:txBody>
      </p:sp>
      <p:pic>
        <p:nvPicPr>
          <p:cNvPr id="2097159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512393" y="2167466"/>
            <a:ext cx="2784907" cy="3778250"/>
          </a:xfrm>
        </p:spPr>
      </p:pic>
      <p:pic>
        <p:nvPicPr>
          <p:cNvPr id="2097160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392333" y="2167466"/>
            <a:ext cx="3365973" cy="377825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/>
              <a:t>CLINICAL FEATURES</a:t>
            </a:r>
          </a:p>
        </p:txBody>
      </p:sp>
      <p:sp>
        <p:nvSpPr>
          <p:cNvPr id="1048650" name="Content Placeholder 2"/>
          <p:cNvSpPr>
            <a:spLocks noGrp="1"/>
          </p:cNvSpPr>
          <p:nvPr>
            <p:ph idx="1"/>
          </p:nvPr>
        </p:nvSpPr>
        <p:spPr>
          <a:xfrm>
            <a:off x="2592925" y="1866460"/>
            <a:ext cx="8915400" cy="4367430"/>
          </a:xfrm>
        </p:spPr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GIT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Hepatosplenomegaly, ascites &gt;&gt; </a:t>
            </a:r>
            <a:r>
              <a:rPr dirty="0" lang="en-US" err="1"/>
              <a:t>hypoprotienaemia</a:t>
            </a:r>
            <a:r>
              <a:rPr dirty="0" lang="en-US"/>
              <a:t>, jaundice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Syphilitic </a:t>
            </a:r>
            <a:r>
              <a:rPr dirty="0" lang="en-US" err="1"/>
              <a:t>diarhoea</a:t>
            </a:r>
            <a:endParaRPr dirty="0" lang="en-US"/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Renal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Hyaline, albumin, granular casts in urine &gt;&gt; MPGN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Respiratory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Pneumonia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CVS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 err="1"/>
              <a:t>Mayocarditis</a:t>
            </a:r>
            <a:r>
              <a:rPr dirty="0" lang="en-US"/>
              <a:t> </a:t>
            </a:r>
          </a:p>
          <a:p>
            <a:pPr>
              <a:buFont typeface="+mj-lt"/>
              <a:buAutoNum type="alphaLcParenR"/>
            </a:pPr>
            <a:endParaRPr dirty="0" lang="en-US"/>
          </a:p>
          <a:p>
            <a:pPr indent="0" marL="0">
              <a:buNone/>
            </a:pPr>
            <a:endParaRPr dirty="0" lang="en-US"/>
          </a:p>
          <a:p>
            <a:pPr indent="0" lvl="2" marL="800100">
              <a:buNone/>
            </a:pPr>
            <a:endParaRPr dirty="0" lang="en-US"/>
          </a:p>
          <a:p>
            <a:pPr indent="0" lvl="2" marL="800100">
              <a:buNone/>
            </a:pPr>
            <a:endParaRPr dirty="0"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"/>
          <p:cNvSpPr>
            <a:spLocks noGrp="1"/>
          </p:cNvSpPr>
          <p:nvPr>
            <p:ph type="title"/>
          </p:nvPr>
        </p:nvSpPr>
        <p:spPr>
          <a:xfrm flipV="1">
            <a:off x="2592925" y="474133"/>
            <a:ext cx="8911687" cy="149977"/>
          </a:xfrm>
        </p:spPr>
        <p:txBody>
          <a:bodyPr>
            <a:normAutofit fontScale="90000"/>
          </a:bodyPr>
          <a:p>
            <a:endParaRPr dirty="0" lang="en-US"/>
          </a:p>
        </p:txBody>
      </p:sp>
      <p:sp>
        <p:nvSpPr>
          <p:cNvPr id="1048652" name="Content Placeholder 2"/>
          <p:cNvSpPr>
            <a:spLocks noGrp="1"/>
          </p:cNvSpPr>
          <p:nvPr>
            <p:ph idx="1"/>
          </p:nvPr>
        </p:nvSpPr>
        <p:spPr>
          <a:xfrm>
            <a:off x="1779651" y="1442821"/>
            <a:ext cx="9108545" cy="4903689"/>
          </a:xfrm>
        </p:spPr>
        <p:txBody>
          <a:bodyPr/>
          <a:p>
            <a:pPr lvl="1">
              <a:buFont typeface="Wingdings" pitchFamily="2" charset="2"/>
              <a:buChar char="Ø"/>
            </a:pPr>
            <a:r>
              <a:rPr dirty="0" lang="en-US"/>
              <a:t>Other features</a:t>
            </a:r>
          </a:p>
          <a:p>
            <a:pPr lvl="1">
              <a:buFont typeface="Wingdings" pitchFamily="2" charset="2"/>
              <a:buChar char="Ø"/>
            </a:pPr>
            <a:endParaRPr dirty="0" lang="en-US"/>
          </a:p>
          <a:p>
            <a:pPr indent="-342900" lvl="2" marL="1200150">
              <a:buFont typeface="Wingdings" pitchFamily="2" charset="2"/>
              <a:buChar char="Ø"/>
            </a:pPr>
            <a:r>
              <a:rPr dirty="0" lang="en-US"/>
              <a:t>Bony abnormalities</a:t>
            </a:r>
          </a:p>
          <a:p>
            <a:pPr indent="-342900" lvl="3" marL="1657350">
              <a:buFont typeface="Wingdings" pitchFamily="2" charset="2"/>
              <a:buChar char="Ø"/>
            </a:pPr>
            <a:r>
              <a:rPr dirty="0" lang="en-US"/>
              <a:t>Osteochondritis of long bones</a:t>
            </a:r>
          </a:p>
          <a:p>
            <a:pPr indent="-342900" lvl="3" marL="1657350">
              <a:buFont typeface="Wingdings" pitchFamily="2" charset="2"/>
              <a:buChar char="Ø"/>
            </a:pPr>
            <a:r>
              <a:rPr dirty="0" lang="en-US"/>
              <a:t>Syphilitic pseudo paralysis</a:t>
            </a:r>
          </a:p>
          <a:p>
            <a:pPr indent="-342900" lvl="3" marL="1657350">
              <a:buFont typeface="Wingdings" pitchFamily="2" charset="2"/>
              <a:buChar char="Ø"/>
            </a:pPr>
            <a:r>
              <a:rPr dirty="0" lang="en-US" err="1"/>
              <a:t>Wimberger’s</a:t>
            </a:r>
            <a:r>
              <a:rPr dirty="0" lang="en-US"/>
              <a:t> sign</a:t>
            </a:r>
          </a:p>
          <a:p>
            <a:pPr indent="-342900" lvl="3" marL="1657350">
              <a:buFont typeface="Wingdings" pitchFamily="2" charset="2"/>
              <a:buChar char="Ø"/>
            </a:pPr>
            <a:r>
              <a:rPr dirty="0" lang="en-US"/>
              <a:t>Syphilitic dactylitis</a:t>
            </a:r>
          </a:p>
          <a:p>
            <a:pPr indent="-342900" lvl="2" marL="1200150">
              <a:buFont typeface="Wingdings" pitchFamily="2" charset="2"/>
              <a:buChar char="Ø"/>
            </a:pPr>
            <a:r>
              <a:rPr dirty="0" lang="en-US"/>
              <a:t>Periosteal changes</a:t>
            </a:r>
          </a:p>
          <a:p>
            <a:pPr lvl="1">
              <a:buFont typeface="Wingdings" panose="05000000000000000000" pitchFamily="2" charset="2"/>
              <a:buChar char="Ø"/>
            </a:pPr>
            <a:endParaRPr dirty="0" lang="en-US"/>
          </a:p>
        </p:txBody>
      </p:sp>
      <p:pic>
        <p:nvPicPr>
          <p:cNvPr id="2097161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928871" y="1237439"/>
            <a:ext cx="2205567" cy="3729566"/>
          </a:xfrm>
          <a:prstGeom prst="rect"/>
        </p:spPr>
      </p:pic>
      <p:pic>
        <p:nvPicPr>
          <p:cNvPr id="2097162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062783" y="1237439"/>
            <a:ext cx="2860913" cy="2660400"/>
          </a:xfrm>
          <a:prstGeom prst="rect"/>
        </p:spPr>
      </p:pic>
      <p:pic>
        <p:nvPicPr>
          <p:cNvPr id="2097163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062783" y="3921212"/>
            <a:ext cx="2857501" cy="1590675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/>
              <a:t>LATE CONGENITAL SYPHILIS</a:t>
            </a:r>
          </a:p>
        </p:txBody>
      </p:sp>
      <p:sp>
        <p:nvSpPr>
          <p:cNvPr id="1048654" name="Content Placeholder 2"/>
          <p:cNvSpPr>
            <a:spLocks noGrp="1"/>
          </p:cNvSpPr>
          <p:nvPr>
            <p:ph idx="1"/>
          </p:nvPr>
        </p:nvSpPr>
        <p:spPr>
          <a:xfrm>
            <a:off x="2201332" y="1978025"/>
            <a:ext cx="10515600" cy="4351338"/>
          </a:xfrm>
        </p:spPr>
        <p:txBody>
          <a:bodyPr>
            <a:normAutofit/>
          </a:bodyPr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Skeletal developmental defects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Dental abnormalities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 err="1"/>
              <a:t>Gummatous</a:t>
            </a:r>
            <a:r>
              <a:rPr dirty="0" lang="en-US"/>
              <a:t> syphilis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Neurosyphilis</a:t>
            </a:r>
          </a:p>
        </p:txBody>
      </p:sp>
      <p:pic>
        <p:nvPicPr>
          <p:cNvPr id="2097164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901005" y="3502025"/>
            <a:ext cx="2295525" cy="1485900"/>
          </a:xfrm>
          <a:prstGeom prst="rect"/>
        </p:spPr>
      </p:pic>
      <p:pic>
        <p:nvPicPr>
          <p:cNvPr id="2097165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794485" y="1825625"/>
            <a:ext cx="2295525" cy="3095625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4865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>
              <a:buFont typeface="Wingdings" panose="05000000000000000000" pitchFamily="2" charset="2"/>
              <a:buChar char="Ø"/>
            </a:pPr>
            <a:r>
              <a:rPr dirty="0" lang="en-US" err="1"/>
              <a:t>Clutton’s</a:t>
            </a:r>
            <a:r>
              <a:rPr dirty="0" lang="en-US"/>
              <a:t> joint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 err="1"/>
              <a:t>Perisynovitis</a:t>
            </a:r>
            <a:r>
              <a:rPr dirty="0" lang="en-US"/>
              <a:t> of knee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Painless swelling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Unilateral/ bilateral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Mobility preserved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Bone involvement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Neurol deafness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Involvement of cochlear part of VIII CN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dirty="0" lang="en-US"/>
              <a:t>Tinnitus, vertigo, hearing loss, cochlear degeneration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Interstitial keratitis(iridocyclitis)</a:t>
            </a:r>
          </a:p>
          <a:p>
            <a:pPr>
              <a:buFont typeface="Wingdings" panose="05000000000000000000" pitchFamily="2" charset="2"/>
              <a:buChar char="Ø"/>
            </a:pPr>
            <a:endParaRPr dirty="0" lang="en-US"/>
          </a:p>
          <a:p>
            <a:endParaRPr dirty="0" lang="en-US"/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698706" y="1825625"/>
            <a:ext cx="2545027" cy="3110442"/>
          </a:xfrm>
          <a:prstGeom prst="rect"/>
        </p:spPr>
      </p:pic>
      <p:pic>
        <p:nvPicPr>
          <p:cNvPr id="2097167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393656" y="1905000"/>
            <a:ext cx="2305050" cy="1975908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/>
              <a:t>DIAGNOSIS</a:t>
            </a:r>
          </a:p>
        </p:txBody>
      </p:sp>
      <p:sp>
        <p:nvSpPr>
          <p:cNvPr id="104865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itchFamily="2" charset="2"/>
              <a:buChar char="Ø"/>
            </a:pPr>
            <a:r>
              <a:rPr dirty="0" lang="en-US"/>
              <a:t>Investigations</a:t>
            </a:r>
          </a:p>
          <a:p>
            <a:pPr lvl="1">
              <a:buFont typeface="Wingdings" pitchFamily="2" charset="2"/>
              <a:buChar char="Ø"/>
            </a:pPr>
            <a:r>
              <a:rPr dirty="0" lang="en-US"/>
              <a:t>Clinical evaluation</a:t>
            </a:r>
          </a:p>
          <a:p>
            <a:pPr lvl="1">
              <a:buFont typeface="Wingdings" pitchFamily="2" charset="2"/>
              <a:buChar char="Ø"/>
            </a:pPr>
            <a:r>
              <a:rPr dirty="0" lang="en-US"/>
              <a:t>Darkfield microscopy of lesions</a:t>
            </a:r>
          </a:p>
          <a:p>
            <a:pPr lvl="1">
              <a:buFont typeface="Wingdings" pitchFamily="2" charset="2"/>
              <a:buChar char="Ø"/>
            </a:pPr>
            <a:r>
              <a:rPr dirty="0" lang="en-US"/>
              <a:t>Nucleic acid – based amplification assays ( PCR)</a:t>
            </a:r>
          </a:p>
          <a:p>
            <a:pPr lvl="1">
              <a:buFont typeface="Wingdings" pitchFamily="2" charset="2"/>
              <a:buChar char="Ø"/>
            </a:pPr>
            <a:r>
              <a:rPr dirty="0" lang="en-US"/>
              <a:t>Serology ( </a:t>
            </a:r>
            <a:r>
              <a:rPr b="1" dirty="0" lang="en-US">
                <a:solidFill>
                  <a:schemeClr val="bg2">
                    <a:lumMod val="10000"/>
                  </a:schemeClr>
                </a:solidFill>
              </a:rPr>
              <a:t>GOLD STANDARD</a:t>
            </a:r>
            <a:r>
              <a:rPr dirty="0" lang="en-US"/>
              <a:t>)</a:t>
            </a:r>
          </a:p>
          <a:p>
            <a:pPr indent="-342900" lvl="3" marL="1657350">
              <a:buFont typeface="Wingdings" pitchFamily="2" charset="2"/>
              <a:buChar char="Ø"/>
            </a:pPr>
            <a:r>
              <a:rPr dirty="0" lang="en-US"/>
              <a:t>Non specific treponemal antibody (NTA) test ( VDRL, RPR, automated regain test )</a:t>
            </a:r>
          </a:p>
          <a:p>
            <a:pPr indent="-342900" lvl="5" marL="2571750">
              <a:buFont typeface="Wingdings" pitchFamily="2" charset="2"/>
              <a:buChar char="Ø"/>
            </a:pPr>
            <a:r>
              <a:rPr dirty="0" lang="en-US"/>
              <a:t>Screening test</a:t>
            </a:r>
          </a:p>
          <a:p>
            <a:pPr indent="-342900" lvl="3" marL="1657350">
              <a:buFont typeface="Wingdings" pitchFamily="2" charset="2"/>
              <a:buChar char="Ø"/>
            </a:pPr>
            <a:r>
              <a:rPr dirty="0" lang="en-US"/>
              <a:t>Specific treponemal antibody (STA) test</a:t>
            </a:r>
          </a:p>
          <a:p>
            <a:pPr indent="-342900" lvl="5" marL="2571750">
              <a:buFont typeface="Wingdings" pitchFamily="2" charset="2"/>
              <a:buChar char="Ø"/>
            </a:pPr>
            <a:r>
              <a:rPr dirty="0" lang="en-US"/>
              <a:t>Confirmatory test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lang="en-US"/>
              <a:t>CSF analysis</a:t>
            </a:r>
          </a:p>
          <a:p>
            <a:pPr lvl="1">
              <a:buFont typeface="Wingdings" panose="05000000000000000000" pitchFamily="2" charset="2"/>
              <a:buChar char="Ø"/>
            </a:pPr>
            <a:endParaRPr dirty="0" lang="en-US"/>
          </a:p>
          <a:p>
            <a:pPr lvl="1">
              <a:buFont typeface="Wingdings" panose="05000000000000000000" pitchFamily="2" charset="2"/>
              <a:buChar char="Ø"/>
            </a:pPr>
            <a:endParaRPr dirty="0" lang="en-US"/>
          </a:p>
          <a:p>
            <a:pPr indent="0" marL="0">
              <a:buNone/>
            </a:pPr>
            <a:endParaRPr dirty="0"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US"/>
              <a:t>SYPHILIS</a:t>
            </a:r>
          </a:p>
        </p:txBody>
      </p:sp>
      <p:sp>
        <p:nvSpPr>
          <p:cNvPr id="104862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Infectious disease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Causative agent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dirty="0" lang="en-US"/>
              <a:t>S</a:t>
            </a:r>
            <a:r>
              <a:rPr lang="en-US"/>
              <a:t>pirochetal </a:t>
            </a:r>
            <a:r>
              <a:rPr dirty="0" lang="en-US"/>
              <a:t>bacterium</a:t>
            </a:r>
            <a:r>
              <a:rPr dirty="0" i="1" lang="en-US"/>
              <a:t> </a:t>
            </a:r>
            <a:r>
              <a:rPr b="1" dirty="0" i="1" lang="en-US"/>
              <a:t>Treponema pallidum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8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853267" y="2192868"/>
            <a:ext cx="6970183" cy="3953932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PK"/>
          </a:p>
        </p:txBody>
      </p:sp>
      <p:pic>
        <p:nvPicPr>
          <p:cNvPr id="2097169" name="Content Placeholder 8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l="20204" t="4793" r="16841" b="4581"/>
          <a:stretch>
            <a:fillRect/>
          </a:stretch>
        </p:blipFill>
        <p:spPr>
          <a:xfrm>
            <a:off x="2592925" y="624110"/>
            <a:ext cx="8911687" cy="5444181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PK"/>
          </a:p>
        </p:txBody>
      </p:sp>
      <p:pic>
        <p:nvPicPr>
          <p:cNvPr id="2097170" name="Content Placeholder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l="22220" t="420" r="13142" b="6547"/>
          <a:stretch>
            <a:fillRect/>
          </a:stretch>
        </p:blipFill>
        <p:spPr>
          <a:xfrm>
            <a:off x="2592926" y="624110"/>
            <a:ext cx="8911686" cy="560978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/>
              <a:t>TREATMENT</a:t>
            </a:r>
          </a:p>
        </p:txBody>
      </p:sp>
      <p:sp>
        <p:nvSpPr>
          <p:cNvPr id="104866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itchFamily="2" charset="2"/>
              <a:buChar char="Ø"/>
            </a:pPr>
            <a:r>
              <a:rPr dirty="0" lang="en-US">
                <a:latin typeface="+mj-lt"/>
                <a:cs typeface="Calibri" pitchFamily="34" charset="0"/>
              </a:rPr>
              <a:t>Infants with proven/highly probable congenital syphilis</a:t>
            </a:r>
          </a:p>
          <a:p>
            <a:pPr lvl="1">
              <a:buFont typeface="Wingdings" pitchFamily="2" charset="2"/>
              <a:buChar char="Ø"/>
            </a:pPr>
            <a:r>
              <a:rPr dirty="0" lang="en-US">
                <a:latin typeface="+mj-lt"/>
                <a:cs typeface="Calibri" pitchFamily="34" charset="0"/>
              </a:rPr>
              <a:t>Aqueous crystalline penicillin G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>
                <a:latin typeface="+mj-lt"/>
                <a:cs typeface="Calibri" pitchFamily="34" charset="0"/>
              </a:rPr>
              <a:t>50,000 U/kg/dose 12 hourly first 7 days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>
                <a:latin typeface="+mj-lt"/>
                <a:cs typeface="Calibri" pitchFamily="34" charset="0"/>
              </a:rPr>
              <a:t>Every 8 hours thereafter total 10 days</a:t>
            </a:r>
          </a:p>
          <a:p>
            <a:pPr lvl="1">
              <a:buFont typeface="Wingdings" pitchFamily="2" charset="2"/>
              <a:buChar char="Ø"/>
            </a:pPr>
            <a:r>
              <a:rPr dirty="0" lang="en-US">
                <a:latin typeface="+mj-lt"/>
                <a:cs typeface="Calibri" pitchFamily="34" charset="0"/>
              </a:rPr>
              <a:t>Procaine Penicillin G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>
                <a:latin typeface="+mj-lt"/>
                <a:cs typeface="Calibri" pitchFamily="34" charset="0"/>
              </a:rPr>
              <a:t>50,000 U/kg/dose, IM, single dose for 10 days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PK"/>
          </a:p>
        </p:txBody>
      </p:sp>
      <p:sp>
        <p:nvSpPr>
          <p:cNvPr id="104866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itchFamily="2" charset="2"/>
              <a:buChar char="Ø"/>
            </a:pPr>
            <a:r>
              <a:rPr dirty="0" lang="en-GB"/>
              <a:t>M</a:t>
            </a:r>
            <a:r>
              <a:rPr dirty="0" lang="en-PK"/>
              <a:t>aternal treatment uncertain ( possible CS )</a:t>
            </a:r>
          </a:p>
          <a:p>
            <a:pPr lvl="2">
              <a:buFont typeface="Wingdings" pitchFamily="2" charset="2"/>
              <a:buChar char="Ø"/>
            </a:pPr>
            <a:r>
              <a:rPr dirty="0" lang="en-GB"/>
              <a:t>B</a:t>
            </a:r>
            <a:r>
              <a:rPr dirty="0" lang="en-PK"/>
              <a:t>enzathine penicillin 50,000 U/kg single IM dose</a:t>
            </a:r>
          </a:p>
          <a:p>
            <a:pPr>
              <a:buFont typeface="Wingdings" pitchFamily="2" charset="2"/>
              <a:buChar char="Ø"/>
            </a:pPr>
            <a:r>
              <a:rPr dirty="0" lang="en-GB"/>
              <a:t>M</a:t>
            </a:r>
            <a:r>
              <a:rPr dirty="0" lang="en-PK"/>
              <a:t>aternal treatment during pregnancy is adequate (CS less likely )</a:t>
            </a:r>
          </a:p>
          <a:p>
            <a:pPr lvl="2">
              <a:buFont typeface="Wingdings" pitchFamily="2" charset="2"/>
              <a:buChar char="Ø"/>
            </a:pPr>
            <a:r>
              <a:rPr dirty="0" lang="en-PK"/>
              <a:t>Benzathine penicillin 50,000 U/kg single IM dose</a:t>
            </a:r>
          </a:p>
          <a:p>
            <a:pPr lvl="4">
              <a:buFont typeface="Wingdings" pitchFamily="2" charset="2"/>
              <a:buChar char="Ø"/>
            </a:pPr>
            <a:r>
              <a:rPr dirty="0" lang="en-GB"/>
              <a:t>A</a:t>
            </a:r>
            <a:r>
              <a:rPr dirty="0" lang="en-PK"/>
              <a:t>ll compnonents of evaluation normal, csf normal, ensure follow up</a:t>
            </a:r>
          </a:p>
          <a:p>
            <a:pPr>
              <a:buFont typeface="Wingdings" pitchFamily="2" charset="2"/>
              <a:buChar char="Ø"/>
            </a:pPr>
            <a:r>
              <a:rPr dirty="0" lang="en-GB"/>
              <a:t>M</a:t>
            </a:r>
            <a:r>
              <a:rPr dirty="0" lang="en-PK"/>
              <a:t>aternal treatment before pregnancy adequate, mother’s NTA low or stable during pregnancy &amp; at delivery</a:t>
            </a:r>
          </a:p>
          <a:p>
            <a:pPr lvl="2">
              <a:buFont typeface="Wingdings" pitchFamily="2" charset="2"/>
              <a:buChar char="Ø"/>
            </a:pPr>
            <a:r>
              <a:rPr dirty="0" lang="en-GB"/>
              <a:t>N</a:t>
            </a:r>
            <a:r>
              <a:rPr dirty="0" lang="en-PK"/>
              <a:t>o further evaluation needed</a:t>
            </a:r>
          </a:p>
          <a:p>
            <a:pPr lvl="2">
              <a:buFont typeface="Wingdings" pitchFamily="2" charset="2"/>
              <a:buChar char="Ø"/>
            </a:pPr>
            <a:r>
              <a:rPr dirty="0" lang="en-GB"/>
              <a:t>B</a:t>
            </a:r>
            <a:r>
              <a:rPr dirty="0" lang="en-PK"/>
              <a:t>enzathine penicillin 50,000 U/kg single IM dose cosidered if follow-up uncertain</a:t>
            </a:r>
          </a:p>
          <a:p>
            <a:pPr lvl="2">
              <a:buFont typeface="Wingdings" pitchFamily="2" charset="2"/>
              <a:buChar char="Ø"/>
            </a:pPr>
            <a:endParaRPr dirty="0" lang="en-PK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PK"/>
          </a:p>
        </p:txBody>
      </p:sp>
      <p:pic>
        <p:nvPicPr>
          <p:cNvPr id="2097153" name="Content Placeholder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t="8349" r="3070"/>
          <a:stretch>
            <a:fillRect/>
          </a:stretch>
        </p:blipFill>
        <p:spPr>
          <a:xfrm>
            <a:off x="2589213" y="2006929"/>
            <a:ext cx="8915400" cy="409698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Content Placeholder 4"/>
          <p:cNvPicPr>
            <a:picLocks noChangeAspect="1" noGrp="1"/>
          </p:cNvPicPr>
          <p:nvPr>
            <p:ph idx="1"/>
          </p:nvPr>
        </p:nvPicPr>
        <p:blipFill rotWithShape="1">
          <a:blip xmlns:r="http://schemas.openxmlformats.org/officeDocument/2006/relationships" r:embed="rId1"/>
          <a:srcRect l="737" t="-1" r="1217" b="-2269"/>
          <a:stretch>
            <a:fillRect/>
          </a:stretch>
        </p:blipFill>
        <p:spPr>
          <a:xfrm>
            <a:off x="1555117" y="1210126"/>
            <a:ext cx="10293879" cy="560978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PK"/>
          </a:p>
        </p:txBody>
      </p:sp>
      <p:sp>
        <p:nvSpPr>
          <p:cNvPr id="104861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itchFamily="2" charset="2"/>
              <a:buChar char="Ø"/>
            </a:pPr>
            <a:r>
              <a:rPr dirty="0" lang="en-GB"/>
              <a:t>Precautions </a:t>
            </a:r>
          </a:p>
          <a:p>
            <a:pPr lvl="2">
              <a:buFont typeface="Wingdings" pitchFamily="2" charset="2"/>
              <a:buChar char="Ø"/>
            </a:pPr>
            <a:r>
              <a:rPr dirty="0" lang="en-GB"/>
              <a:t>Drainage, secretion, blood and body fluids are indicated for all infants with proven or suspected CS until therapy given for 24 hours</a:t>
            </a:r>
          </a:p>
          <a:p>
            <a:pPr>
              <a:buFont typeface="Wingdings" pitchFamily="2" charset="2"/>
              <a:buChar char="Ø"/>
            </a:pPr>
            <a:r>
              <a:rPr dirty="0" lang="en-GB"/>
              <a:t>Follow up care</a:t>
            </a:r>
          </a:p>
          <a:p>
            <a:pPr lvl="2">
              <a:buFont typeface="Wingdings" pitchFamily="2" charset="2"/>
              <a:buChar char="Ø"/>
            </a:pPr>
            <a:r>
              <a:rPr dirty="0" lang="en-GB"/>
              <a:t>Quantitative NTA testing at 3, 6, 12 months</a:t>
            </a:r>
            <a:endParaRPr dirty="0" lang="en-PK"/>
          </a:p>
          <a:p>
            <a:endParaRPr dirty="0" lang="en-PK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4861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indent="0" marL="0">
              <a:buNone/>
            </a:pPr>
            <a:r>
              <a:rPr b="1" dirty="0" sz="9600" i="1" lang="en-US"/>
              <a:t>Thank you</a:t>
            </a:r>
          </a:p>
          <a:p>
            <a:pPr indent="0" marL="0">
              <a:buNone/>
            </a:pPr>
            <a:endParaRPr dirty="0"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dirty="0" sz="3200" lang="en-US"/>
              <a:t>CONGENITAL SYPHILIS</a:t>
            </a:r>
          </a:p>
        </p:txBody>
      </p:sp>
      <p:sp>
        <p:nvSpPr>
          <p:cNvPr id="1048629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Transplacental passage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Infected pregnant women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dirty="0" lang="en-US"/>
              <a:t>INCIDENCE AND PREVALENCE</a:t>
            </a:r>
            <a:br>
              <a:rPr dirty="0" lang="en-US"/>
            </a:br>
            <a:br>
              <a:rPr dirty="0" lang="en-US"/>
            </a:br>
            <a:endParaRPr dirty="0" lang="en-US"/>
          </a:p>
        </p:txBody>
      </p:sp>
      <p:sp>
        <p:nvSpPr>
          <p:cNvPr id="104863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1.86 million cases globally each year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p>
            <a:pPr algn="ctr"/>
            <a:r>
              <a:rPr dirty="0" lang="en-US"/>
              <a:t>              AGE</a:t>
            </a:r>
          </a:p>
        </p:txBody>
      </p:sp>
      <p:sp>
        <p:nvSpPr>
          <p:cNvPr id="104863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Shortly after birth</a:t>
            </a:r>
          </a:p>
          <a:p>
            <a:endParaRPr dirty="0" lang="en-US"/>
          </a:p>
          <a:p>
            <a:pPr indent="0" marL="0">
              <a:buNone/>
            </a:pPr>
            <a:endParaRPr dirty="0"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US"/>
              <a:t>SEX </a:t>
            </a:r>
          </a:p>
        </p:txBody>
      </p:sp>
      <p:sp>
        <p:nvSpPr>
          <p:cNvPr id="104863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Male = Female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US"/>
              <a:t>ETHNICITY </a:t>
            </a:r>
          </a:p>
        </p:txBody>
      </p:sp>
      <p:sp>
        <p:nvSpPr>
          <p:cNvPr id="104863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dirty="0" lang="en-US"/>
              <a:t>No Racial predisposition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84557"/>
          </a:xfrm>
        </p:spPr>
        <p:txBody>
          <a:bodyPr/>
          <a:p>
            <a:pPr algn="ctr"/>
            <a:r>
              <a:rPr dirty="0" lang="en-US"/>
              <a:t>PATHOLOGY</a:t>
            </a:r>
          </a:p>
        </p:txBody>
      </p:sp>
      <p:sp>
        <p:nvSpPr>
          <p:cNvPr id="1048639" name="Content Placeholder 2"/>
          <p:cNvSpPr>
            <a:spLocks noGrp="1"/>
          </p:cNvSpPr>
          <p:nvPr>
            <p:ph idx="1"/>
          </p:nvPr>
        </p:nvSpPr>
        <p:spPr>
          <a:xfrm>
            <a:off x="2589212" y="1744133"/>
            <a:ext cx="8915400" cy="4167089"/>
          </a:xfrm>
        </p:spPr>
        <p:txBody>
          <a:bodyPr>
            <a:normAutofit lnSpcReduction="10000"/>
          </a:bodyPr>
          <a:p>
            <a:pPr>
              <a:buFont typeface="Wingdings" pitchFamily="2" charset="2"/>
              <a:buChar char="Ø"/>
            </a:pPr>
            <a:r>
              <a:rPr dirty="0" lang="en-US"/>
              <a:t>Major fetus - small perivascular inflammatory foci &amp; lymphocyte infiltrate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Reduced growth of parenchymal cells</a:t>
            </a:r>
          </a:p>
          <a:p>
            <a:pPr>
              <a:buFont typeface="Wingdings" pitchFamily="2" charset="2"/>
              <a:buChar char="Ø"/>
            </a:pPr>
            <a:r>
              <a:rPr dirty="0" lang="en-US"/>
              <a:t>Placenta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heavy, bulky, pale, greasy</a:t>
            </a:r>
          </a:p>
          <a:p>
            <a:pPr>
              <a:buFont typeface="Wingdings" pitchFamily="2" charset="2"/>
              <a:buChar char="Ø"/>
            </a:pPr>
            <a:r>
              <a:rPr dirty="0" lang="en-US"/>
              <a:t>Placenta HPE-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Necrotizing </a:t>
            </a:r>
            <a:r>
              <a:rPr dirty="0" lang="en-US" err="1"/>
              <a:t>funistis</a:t>
            </a:r>
            <a:endParaRPr dirty="0" lang="en-US"/>
          </a:p>
          <a:p>
            <a:pPr lvl="2">
              <a:buFont typeface="Wingdings" pitchFamily="2" charset="2"/>
              <a:buChar char="Ø"/>
            </a:pPr>
            <a:r>
              <a:rPr dirty="0" lang="en-US"/>
              <a:t>Villus enlargement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Acute villitis</a:t>
            </a:r>
          </a:p>
          <a:p>
            <a:pPr>
              <a:buFont typeface="Wingdings" pitchFamily="2" charset="2"/>
              <a:buChar char="Ø"/>
            </a:pPr>
            <a:r>
              <a:rPr dirty="0" lang="en-US"/>
              <a:t>Stillborn fetus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macerated appearance with collapse of skull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Protuberant abdomen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Hemorrhagic bulla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dirty="0" lang="en-US"/>
          </a:p>
        </p:txBody>
      </p:sp>
      <p:pic>
        <p:nvPicPr>
          <p:cNvPr id="2097154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57133" y="1904999"/>
            <a:ext cx="5441941" cy="409786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lastClr="000000" val="windowText"/>
      </a:dk1>
      <a:lt1>
        <a:sysClr lastClr="FFFFFF" val="window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r="5400000" dist="254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r="5400000" dist="381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Macintosh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Congenital Syphilis</dc:title>
  <dc:creator>Muhammad Usama Saifi</dc:creator>
  <cp:lastModifiedBy>Microsoft Office User</cp:lastModifiedBy>
  <dcterms:created xsi:type="dcterms:W3CDTF">2024-03-11T21:56:05Z</dcterms:created>
  <dcterms:modified xsi:type="dcterms:W3CDTF">2024-05-26T09:25:18Z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4dd032fbdd80495a99af8f73daa026c3</vt:lpwstr>
  </property>
</Properties>
</file>