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/>
              </a:rPr>
              <a:t>Genetic Nail Disorders</a:t>
            </a:r>
            <a:endParaRPr lang="en-US" sz="36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Zarghoonah</a:t>
            </a:r>
            <a:r>
              <a:rPr lang="en-US" dirty="0" smtClean="0"/>
              <a:t> </a:t>
            </a:r>
            <a:r>
              <a:rPr lang="en-US" dirty="0" err="1" smtClean="0"/>
              <a:t>Sajid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03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127"/>
            <a:ext cx="5437909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66509" y="2133600"/>
            <a:ext cx="3248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Atleast</a:t>
            </a:r>
            <a:r>
              <a:rPr lang="en-US" sz="2400" dirty="0" smtClean="0"/>
              <a:t> 2 major &amp; 2 minor features needed to diagnose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7592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yskeratosis Congenita - Hematology/Oncology Clin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0963"/>
            <a:ext cx="47244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yskeratosis congenita - ppt video onlin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Dyskeratosis congenita - ppt video online downlo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4" name="Picture 8" descr="Dyskeratosis congenita - ppt video onlin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8" y="8096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520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Telangiectasia of the trunk.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Redness </a:t>
            </a:r>
            <a:r>
              <a:rPr lang="en-US" dirty="0"/>
              <a:t>and atrophy of the face with irregular macular hyperpigmentation.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Acrocyanosis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Palmoplantar</a:t>
            </a:r>
            <a:r>
              <a:rPr lang="en-US" dirty="0" smtClean="0"/>
              <a:t> </a:t>
            </a:r>
            <a:r>
              <a:rPr lang="en-US" dirty="0"/>
              <a:t>hyperkeratosis.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Hyperhidrosis </a:t>
            </a:r>
            <a:r>
              <a:rPr lang="en-US" dirty="0"/>
              <a:t>and bullae of the palms and soles.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Wrinkled </a:t>
            </a:r>
            <a:r>
              <a:rPr lang="en-US" dirty="0"/>
              <a:t>atrophic skin over the elbows, knees and penis.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D</a:t>
            </a:r>
            <a:r>
              <a:rPr lang="en-US" dirty="0" smtClean="0"/>
              <a:t>iffuse </a:t>
            </a:r>
            <a:r>
              <a:rPr lang="en-US" dirty="0"/>
              <a:t>atrophic, transparent and shiny appearance on the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dorsal aspects of the hands and feet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Other Cutaneous features 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79677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98281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799"/>
            <a:ext cx="3452576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326275"/>
            <a:ext cx="4678017" cy="351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476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48348"/>
            <a:ext cx="3886199" cy="3977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Hoyeraal</a:t>
            </a:r>
            <a:r>
              <a:rPr lang="en-US" dirty="0">
                <a:solidFill>
                  <a:srgbClr val="FF0000"/>
                </a:solidFill>
              </a:rPr>
              <a:t>–</a:t>
            </a:r>
            <a:r>
              <a:rPr lang="en-US" dirty="0" err="1">
                <a:solidFill>
                  <a:srgbClr val="FF0000"/>
                </a:solidFill>
              </a:rPr>
              <a:t>Hreidarsson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syndrome 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Cerebellar hypoplasia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D</a:t>
            </a:r>
            <a:r>
              <a:rPr lang="en-US" dirty="0" smtClean="0"/>
              <a:t>evelopmental delay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G</a:t>
            </a:r>
            <a:r>
              <a:rPr lang="en-US" dirty="0" smtClean="0"/>
              <a:t>rowth retardation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S</a:t>
            </a:r>
            <a:r>
              <a:rPr lang="en-US" dirty="0" smtClean="0"/>
              <a:t>evere immunodeficiency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Enteropathy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A</a:t>
            </a:r>
            <a:r>
              <a:rPr lang="en-US" dirty="0" smtClean="0"/>
              <a:t>plastic </a:t>
            </a:r>
            <a:r>
              <a:rPr lang="en-US" dirty="0" err="1"/>
              <a:t>anaemia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72145"/>
            <a:ext cx="5095188" cy="395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187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2248347"/>
            <a:ext cx="8839200" cy="430485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FF0000"/>
                </a:solidFill>
              </a:rPr>
              <a:t>Revesz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syndrome :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B/L </a:t>
            </a:r>
            <a:r>
              <a:rPr lang="en-US" dirty="0" smtClean="0"/>
              <a:t>exudative </a:t>
            </a:r>
            <a:r>
              <a:rPr lang="en-US" dirty="0"/>
              <a:t>retinopathy, cerebellar hypoplasia </a:t>
            </a:r>
            <a:r>
              <a:rPr lang="en-US" dirty="0" smtClean="0"/>
              <a:t>&amp; growth </a:t>
            </a:r>
            <a:r>
              <a:rPr lang="en-US" dirty="0"/>
              <a:t>retardation, </a:t>
            </a:r>
            <a:r>
              <a:rPr lang="en-US" dirty="0" smtClean="0"/>
              <a:t>nail </a:t>
            </a:r>
            <a:r>
              <a:rPr lang="en-US" dirty="0"/>
              <a:t>dystrophy, </a:t>
            </a:r>
            <a:r>
              <a:rPr lang="en-US" dirty="0" smtClean="0"/>
              <a:t>fine </a:t>
            </a:r>
            <a:r>
              <a:rPr lang="en-US" dirty="0"/>
              <a:t>hair </a:t>
            </a:r>
            <a:r>
              <a:rPr lang="en-US" dirty="0" smtClean="0"/>
              <a:t>&amp; bone</a:t>
            </a:r>
            <a:r>
              <a:rPr lang="en-US" dirty="0"/>
              <a:t> </a:t>
            </a:r>
            <a:r>
              <a:rPr lang="en-US" dirty="0" smtClean="0"/>
              <a:t>marrow hypoplasia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life </a:t>
            </a:r>
            <a:r>
              <a:rPr lang="en-US" dirty="0"/>
              <a:t>expectancy is 44 years. 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bone </a:t>
            </a:r>
            <a:r>
              <a:rPr lang="en-US" dirty="0"/>
              <a:t>marrow failure (∼60–70%), </a:t>
            </a:r>
            <a:r>
              <a:rPr lang="en-US" dirty="0" smtClean="0"/>
              <a:t>pulmonary </a:t>
            </a:r>
            <a:r>
              <a:rPr lang="en-US" dirty="0"/>
              <a:t>disease (∼</a:t>
            </a:r>
            <a:r>
              <a:rPr lang="en-US" dirty="0" smtClean="0"/>
              <a:t>10–15</a:t>
            </a:r>
            <a:r>
              <a:rPr lang="en-US" dirty="0"/>
              <a:t>%) </a:t>
            </a:r>
            <a:r>
              <a:rPr lang="en-US" dirty="0" smtClean="0"/>
              <a:t>or malignancy </a:t>
            </a:r>
            <a:r>
              <a:rPr lang="en-US" dirty="0"/>
              <a:t>(∼10</a:t>
            </a:r>
            <a:r>
              <a:rPr lang="en-US" dirty="0" smtClean="0"/>
              <a:t>%)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3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48347"/>
            <a:ext cx="8686799" cy="430485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Rothmund</a:t>
            </a:r>
            <a:r>
              <a:rPr lang="en-US" dirty="0" smtClean="0"/>
              <a:t>‐Thomson syndrome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/>
              <a:t>E</a:t>
            </a:r>
            <a:r>
              <a:rPr lang="en-US" dirty="0" err="1" smtClean="0"/>
              <a:t>pidermolysis</a:t>
            </a:r>
            <a:r>
              <a:rPr lang="en-US" dirty="0" smtClean="0"/>
              <a:t> </a:t>
            </a:r>
            <a:r>
              <a:rPr lang="en-US" dirty="0" err="1"/>
              <a:t>bullosa</a:t>
            </a:r>
            <a:r>
              <a:rPr lang="en-US" dirty="0"/>
              <a:t> </a:t>
            </a:r>
            <a:r>
              <a:rPr lang="en-US" dirty="0" smtClean="0"/>
              <a:t>simplex with </a:t>
            </a:r>
            <a:r>
              <a:rPr lang="en-US" dirty="0"/>
              <a:t>mottled </a:t>
            </a:r>
            <a:r>
              <a:rPr lang="en-US" dirty="0" smtClean="0"/>
              <a:t>pigmentation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Naegeli</a:t>
            </a:r>
            <a:r>
              <a:rPr lang="en-US" dirty="0" smtClean="0"/>
              <a:t>‐ </a:t>
            </a:r>
            <a:r>
              <a:rPr lang="en-US" dirty="0" err="1" smtClean="0"/>
              <a:t>Franceschetti‐Jadassohn</a:t>
            </a:r>
            <a:r>
              <a:rPr lang="en-US" dirty="0"/>
              <a:t> </a:t>
            </a:r>
            <a:r>
              <a:rPr lang="en-US" dirty="0" smtClean="0"/>
              <a:t>syndrome/</a:t>
            </a:r>
            <a:r>
              <a:rPr lang="en-US" dirty="0" err="1" smtClean="0"/>
              <a:t>dermatopathia</a:t>
            </a:r>
            <a:r>
              <a:rPr lang="en-US" dirty="0" smtClean="0"/>
              <a:t> </a:t>
            </a:r>
            <a:r>
              <a:rPr lang="en-US" dirty="0" err="1"/>
              <a:t>pigmentosa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Reticularis</a:t>
            </a:r>
            <a:r>
              <a:rPr lang="en-US" dirty="0"/>
              <a:t> </a:t>
            </a:r>
            <a:r>
              <a:rPr lang="en-US" dirty="0" err="1" smtClean="0"/>
              <a:t>Clericuzio</a:t>
            </a:r>
            <a:r>
              <a:rPr lang="en-US" dirty="0" smtClean="0"/>
              <a:t>‐type </a:t>
            </a:r>
            <a:r>
              <a:rPr lang="en-US" dirty="0" err="1"/>
              <a:t>poikiloderma</a:t>
            </a:r>
            <a:r>
              <a:rPr lang="en-US" dirty="0"/>
              <a:t> </a:t>
            </a:r>
            <a:r>
              <a:rPr lang="en-US" dirty="0" smtClean="0"/>
              <a:t>with neutropenia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LP , </a:t>
            </a:r>
            <a:r>
              <a:rPr lang="en-US" dirty="0" err="1" smtClean="0"/>
              <a:t>GvHD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02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48347"/>
            <a:ext cx="8839199" cy="445725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Flow </a:t>
            </a:r>
            <a:r>
              <a:rPr lang="en-US" dirty="0" err="1" smtClean="0"/>
              <a:t>cytometry</a:t>
            </a:r>
            <a:r>
              <a:rPr lang="en-US" dirty="0" smtClean="0"/>
              <a:t> &amp; flow-FISH ( telomere shortening)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Surveillance :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biannual blood </a:t>
            </a:r>
            <a:r>
              <a:rPr lang="en-US" dirty="0" smtClean="0"/>
              <a:t>counts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bone </a:t>
            </a:r>
            <a:r>
              <a:rPr lang="en-US" dirty="0"/>
              <a:t>marrow evaluations </a:t>
            </a:r>
            <a:r>
              <a:rPr lang="en-US" dirty="0" smtClean="0"/>
              <a:t>annually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hepatic </a:t>
            </a:r>
            <a:r>
              <a:rPr lang="en-US" dirty="0" smtClean="0"/>
              <a:t>ultrasounds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annual </a:t>
            </a:r>
            <a:r>
              <a:rPr lang="en-US" dirty="0"/>
              <a:t>pulmonary functional </a:t>
            </a:r>
            <a:r>
              <a:rPr lang="en-US" dirty="0" smtClean="0"/>
              <a:t>tests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skin cancer </a:t>
            </a:r>
            <a:r>
              <a:rPr lang="en-US" dirty="0" smtClean="0"/>
              <a:t>screening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Management 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13504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Rx to be started 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HB persistently </a:t>
            </a:r>
            <a:r>
              <a:rPr lang="en-US" dirty="0"/>
              <a:t>below 8 </a:t>
            </a:r>
            <a:r>
              <a:rPr lang="en-US" dirty="0" smtClean="0"/>
              <a:t>g/</a:t>
            </a:r>
            <a:r>
              <a:rPr lang="en-US" dirty="0" err="1" smtClean="0"/>
              <a:t>dL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/>
              <a:t>P</a:t>
            </a:r>
            <a:r>
              <a:rPr lang="en-US" dirty="0" smtClean="0"/>
              <a:t>latelets </a:t>
            </a:r>
            <a:r>
              <a:rPr lang="en-US" dirty="0"/>
              <a:t>&lt;</a:t>
            </a:r>
            <a:r>
              <a:rPr lang="en-US" dirty="0" smtClean="0"/>
              <a:t>30,000/mm3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Neutrophils &lt;1000/mm3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Allogeneic stem cell </a:t>
            </a:r>
            <a:r>
              <a:rPr lang="en-US" dirty="0" smtClean="0"/>
              <a:t>transplantation</a:t>
            </a:r>
          </a:p>
          <a:p>
            <a:pPr marL="0" indent="0">
              <a:buNone/>
            </a:pPr>
            <a:r>
              <a:rPr lang="en-US" dirty="0" smtClean="0"/>
              <a:t> 10 </a:t>
            </a:r>
            <a:r>
              <a:rPr lang="en-US" dirty="0" err="1" smtClean="0"/>
              <a:t>yr</a:t>
            </a:r>
            <a:r>
              <a:rPr lang="en-US" dirty="0" smtClean="0"/>
              <a:t> survival rate ???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Oxymetholone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err="1" smtClean="0"/>
              <a:t>danazol</a:t>
            </a:r>
            <a:r>
              <a:rPr lang="en-US" dirty="0" smtClean="0"/>
              <a:t> … (to </a:t>
            </a:r>
            <a:r>
              <a:rPr lang="en-US" dirty="0" err="1" smtClean="0"/>
              <a:t>inc</a:t>
            </a:r>
            <a:r>
              <a:rPr lang="en-US" dirty="0" smtClean="0"/>
              <a:t> 10 </a:t>
            </a:r>
            <a:r>
              <a:rPr lang="en-US" dirty="0" err="1" smtClean="0"/>
              <a:t>yr</a:t>
            </a:r>
            <a:r>
              <a:rPr lang="en-US" dirty="0" smtClean="0"/>
              <a:t> survival rate)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99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Bougienage</a:t>
            </a:r>
            <a:r>
              <a:rPr lang="en-US" dirty="0" smtClean="0"/>
              <a:t> for </a:t>
            </a:r>
            <a:r>
              <a:rPr lang="en-US" dirty="0" err="1" smtClean="0"/>
              <a:t>oesophageal</a:t>
            </a:r>
            <a:r>
              <a:rPr lang="en-US" dirty="0" smtClean="0"/>
              <a:t> stenosis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Fulguration</a:t>
            </a:r>
            <a:r>
              <a:rPr lang="en-US" dirty="0"/>
              <a:t>, curettage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/>
              <a:t>surgical excision </a:t>
            </a:r>
            <a:r>
              <a:rPr lang="en-US" dirty="0" smtClean="0"/>
              <a:t>(</a:t>
            </a:r>
            <a:r>
              <a:rPr lang="en-US" dirty="0" err="1" smtClean="0"/>
              <a:t>leukokeratosis</a:t>
            </a:r>
            <a:r>
              <a:rPr lang="en-US" dirty="0" smtClean="0"/>
              <a:t>)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ifelong regular supervision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for early detection of mucosal or cutaneous carcinomas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2" y="2209800"/>
            <a:ext cx="4322618" cy="46482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Dominant </a:t>
            </a:r>
            <a:r>
              <a:rPr lang="en-US" dirty="0" smtClean="0"/>
              <a:t>keratin mutations</a:t>
            </a:r>
          </a:p>
          <a:p>
            <a:r>
              <a:rPr lang="en-US" dirty="0" smtClean="0"/>
              <a:t>Toe nail dystrophy , plantar </a:t>
            </a:r>
            <a:r>
              <a:rPr lang="en-US" dirty="0" err="1" smtClean="0"/>
              <a:t>keratoderma</a:t>
            </a:r>
            <a:r>
              <a:rPr lang="en-US" dirty="0" smtClean="0"/>
              <a:t> , plantar pain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Pachonychia</a:t>
            </a:r>
            <a:r>
              <a:rPr lang="en-US" sz="3600" dirty="0" smtClean="0"/>
              <a:t> </a:t>
            </a:r>
            <a:r>
              <a:rPr lang="en-US" sz="3600" dirty="0" err="1" smtClean="0"/>
              <a:t>Congenita</a:t>
            </a:r>
            <a:r>
              <a:rPr lang="en-US" sz="3600" dirty="0" smtClean="0"/>
              <a:t> :</a:t>
            </a:r>
            <a:endParaRPr lang="en-US" sz="3600" dirty="0"/>
          </a:p>
        </p:txBody>
      </p:sp>
      <p:sp>
        <p:nvSpPr>
          <p:cNvPr id="4" name="AutoShape 2" descr="Pachyonychia Congenita Over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Pachyonychia Congenita Overvie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Pachyonychia Congenita Overvie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200400" cy="449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461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1" y="2209801"/>
            <a:ext cx="4953000" cy="4495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Nail </a:t>
            </a:r>
            <a:r>
              <a:rPr lang="en-US" dirty="0"/>
              <a:t>changes 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D</a:t>
            </a:r>
            <a:r>
              <a:rPr lang="en-US" dirty="0" smtClean="0"/>
              <a:t>ystrophy </a:t>
            </a:r>
            <a:r>
              <a:rPr lang="en-US" dirty="0"/>
              <a:t>of the </a:t>
            </a:r>
            <a:r>
              <a:rPr lang="en-US" dirty="0" smtClean="0"/>
              <a:t>patella &amp; iliac horns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Nail–patella syndrome</a:t>
            </a:r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0400"/>
            <a:ext cx="6096000" cy="351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272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981201"/>
            <a:ext cx="4724400" cy="4800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i="1" dirty="0"/>
              <a:t>small irregularly shaped </a:t>
            </a:r>
            <a:r>
              <a:rPr lang="en-US" i="1" dirty="0" smtClean="0"/>
              <a:t>or absent </a:t>
            </a:r>
            <a:r>
              <a:rPr lang="en-US" i="1" dirty="0"/>
              <a:t>patella </a:t>
            </a:r>
            <a:r>
              <a:rPr lang="en-US" dirty="0"/>
              <a:t>with recurrent dislocation or </a:t>
            </a:r>
            <a:r>
              <a:rPr lang="en-US" dirty="0" smtClean="0"/>
              <a:t>subluxation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Flexion fractures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B/L conical horny projections of iliac bone , asymptomatic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Proteinurea</a:t>
            </a:r>
            <a:r>
              <a:rPr lang="en-US" dirty="0" smtClean="0"/>
              <a:t> with or without </a:t>
            </a:r>
            <a:r>
              <a:rPr lang="en-US" dirty="0" err="1" smtClean="0"/>
              <a:t>haematuria</a:t>
            </a:r>
            <a:r>
              <a:rPr lang="en-US" dirty="0" smtClean="0"/>
              <a:t> &amp; HTN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Open-angle glaucoma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Crumbling teeth &amp; thin dental enamel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419" y="2438400"/>
            <a:ext cx="433421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063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DF] Total Knee Replacement in Nail Patella Syndrome | Semantic Sch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143000"/>
            <a:ext cx="90017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303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ail-Patella Syndrome | Springer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855"/>
            <a:ext cx="5638801" cy="66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719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Clinical Diagnosis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X ray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Renal biopsy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No Rx for nails </a:t>
            </a:r>
            <a:r>
              <a:rPr lang="en-US" dirty="0" err="1" smtClean="0"/>
              <a:t>abnormailities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Physiotherapy, splinting </a:t>
            </a:r>
            <a:r>
              <a:rPr lang="en-US" dirty="0"/>
              <a:t>or bracing, analgesics and occasionally </a:t>
            </a:r>
            <a:r>
              <a:rPr lang="en-US" dirty="0" smtClean="0"/>
              <a:t>surgery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Monitoring of glaucoma, HTN &amp; Renal disease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Renal transplant usually needed to improve HTN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DEXA scan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Avoid NSAIDs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Management 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597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53340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0"/>
            <a:ext cx="36766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272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61564"/>
            <a:ext cx="3943968" cy="359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65156"/>
            <a:ext cx="3581400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828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1"/>
            <a:ext cx="410638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89220"/>
            <a:ext cx="3352800" cy="447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899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0824"/>
            <a:ext cx="8458200" cy="4608576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/>
              <a:t>Toenail Dystrophy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/>
              <a:t>Fingernail dystrophy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/>
              <a:t>Plantar </a:t>
            </a:r>
            <a:r>
              <a:rPr lang="en-US" sz="2400" dirty="0" err="1" smtClean="0"/>
              <a:t>keratoderma</a:t>
            </a:r>
            <a:endParaRPr lang="en-US" sz="24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/>
              <a:t>Plantar pain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/>
              <a:t>Palmar </a:t>
            </a:r>
            <a:r>
              <a:rPr lang="en-US" sz="2400" dirty="0" err="1" smtClean="0"/>
              <a:t>keratoderma</a:t>
            </a:r>
            <a:endParaRPr lang="en-US" sz="24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/>
              <a:t>Hoarseness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/>
              <a:t>Oral </a:t>
            </a:r>
            <a:r>
              <a:rPr lang="en-US" sz="2400" dirty="0" err="1" smtClean="0"/>
              <a:t>leukokeratosis</a:t>
            </a:r>
            <a:endParaRPr lang="en-US" sz="24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/>
              <a:t>Natal teeth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err="1" smtClean="0"/>
              <a:t>Pilosebaceous</a:t>
            </a:r>
            <a:r>
              <a:rPr lang="en-US" sz="2400" dirty="0" smtClean="0"/>
              <a:t> cysts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/>
              <a:t>Follicular </a:t>
            </a:r>
            <a:r>
              <a:rPr lang="en-US" sz="2400" dirty="0" err="1" smtClean="0"/>
              <a:t>hyperkeratoses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51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534400" cy="536608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7709"/>
            <a:ext cx="7756263" cy="1054250"/>
          </a:xfrm>
        </p:spPr>
        <p:txBody>
          <a:bodyPr/>
          <a:lstStyle/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83054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Mechanical Rx of nails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Antibiotics &amp; antifungal for sec </a:t>
            </a:r>
            <a:r>
              <a:rPr lang="en-US" dirty="0" err="1" smtClean="0"/>
              <a:t>inf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Pain control management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Botulinum</a:t>
            </a:r>
            <a:r>
              <a:rPr lang="en-US" dirty="0" smtClean="0"/>
              <a:t> toxin </a:t>
            </a:r>
            <a:r>
              <a:rPr lang="en-US" dirty="0" err="1" smtClean="0"/>
              <a:t>inj</a:t>
            </a:r>
            <a:r>
              <a:rPr lang="en-US" dirty="0" smtClean="0"/>
              <a:t> ( relieves for 3 months)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Oral </a:t>
            </a:r>
            <a:r>
              <a:rPr lang="en-US" dirty="0" err="1" smtClean="0"/>
              <a:t>retinoids</a:t>
            </a:r>
            <a:r>
              <a:rPr lang="en-US" dirty="0" smtClean="0"/>
              <a:t> &amp; </a:t>
            </a:r>
            <a:r>
              <a:rPr lang="en-US" dirty="0" err="1" smtClean="0"/>
              <a:t>Rapamycin</a:t>
            </a:r>
            <a:r>
              <a:rPr lang="en-US" dirty="0" smtClean="0"/>
              <a:t> … controversial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Management 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87570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905001"/>
            <a:ext cx="4876800" cy="4876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Nail dysplasia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O</a:t>
            </a:r>
            <a:r>
              <a:rPr lang="en-US" dirty="0" smtClean="0"/>
              <a:t>ral leukoplakia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Reticulated hyperpigmentation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Risk of bone marrow failure &amp; SCC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Dyskeratosis</a:t>
            </a:r>
            <a:r>
              <a:rPr lang="en-US" sz="4000" dirty="0" smtClean="0"/>
              <a:t> </a:t>
            </a:r>
            <a:r>
              <a:rPr lang="en-US" sz="4000" dirty="0" err="1" smtClean="0"/>
              <a:t>congenita</a:t>
            </a:r>
            <a:r>
              <a:rPr lang="en-US" sz="4000" dirty="0" smtClean="0"/>
              <a:t> :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35718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685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170</TotalTime>
  <Words>422</Words>
  <Application>Microsoft Office PowerPoint</Application>
  <PresentationFormat>On-screen Show (4:3)</PresentationFormat>
  <Paragraphs>101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Hardcover</vt:lpstr>
      <vt:lpstr>Genetic Nail Disorders</vt:lpstr>
      <vt:lpstr>Pachonychia Congenita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 :</vt:lpstr>
      <vt:lpstr>Dyskeratosis congenita :</vt:lpstr>
      <vt:lpstr>PowerPoint Presentation</vt:lpstr>
      <vt:lpstr>PowerPoint Presentation</vt:lpstr>
      <vt:lpstr>Other Cutaneous features :</vt:lpstr>
      <vt:lpstr>PowerPoint Presentation</vt:lpstr>
      <vt:lpstr>PowerPoint Presentation</vt:lpstr>
      <vt:lpstr>PowerPoint Presentation</vt:lpstr>
      <vt:lpstr>PowerPoint Presentation</vt:lpstr>
      <vt:lpstr>Management :</vt:lpstr>
      <vt:lpstr>PowerPoint Presentation</vt:lpstr>
      <vt:lpstr>PowerPoint Presentation</vt:lpstr>
      <vt:lpstr>Nail–patella syndrome</vt:lpstr>
      <vt:lpstr>PowerPoint Presentation</vt:lpstr>
      <vt:lpstr>PowerPoint Presentation</vt:lpstr>
      <vt:lpstr>PowerPoint Presentation</vt:lpstr>
      <vt:lpstr>Management 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Nail Disorders</dc:title>
  <dc:creator>Dr Sajid</dc:creator>
  <cp:lastModifiedBy>Dr Sajid</cp:lastModifiedBy>
  <cp:revision>32</cp:revision>
  <dcterms:created xsi:type="dcterms:W3CDTF">2006-08-16T00:00:00Z</dcterms:created>
  <dcterms:modified xsi:type="dcterms:W3CDTF">2021-12-11T05:46:38Z</dcterms:modified>
</cp:coreProperties>
</file>