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0" r:id="rId1"/>
  </p:sldMasterIdLst>
  <p:notesMasterIdLst>
    <p:notesMasterId r:id="rId57"/>
  </p:notesMasterIdLst>
  <p:sldIdLst>
    <p:sldId id="256" r:id="rId2"/>
    <p:sldId id="325" r:id="rId3"/>
    <p:sldId id="368" r:id="rId4"/>
    <p:sldId id="369" r:id="rId5"/>
    <p:sldId id="370" r:id="rId6"/>
    <p:sldId id="371" r:id="rId7"/>
    <p:sldId id="372" r:id="rId8"/>
    <p:sldId id="344" r:id="rId9"/>
    <p:sldId id="327" r:id="rId10"/>
    <p:sldId id="262" r:id="rId11"/>
    <p:sldId id="261" r:id="rId12"/>
    <p:sldId id="334" r:id="rId13"/>
    <p:sldId id="354" r:id="rId14"/>
    <p:sldId id="349" r:id="rId15"/>
    <p:sldId id="355" r:id="rId16"/>
    <p:sldId id="337" r:id="rId17"/>
    <p:sldId id="338" r:id="rId18"/>
    <p:sldId id="269" r:id="rId19"/>
    <p:sldId id="329" r:id="rId20"/>
    <p:sldId id="339" r:id="rId21"/>
    <p:sldId id="341" r:id="rId22"/>
    <p:sldId id="332" r:id="rId23"/>
    <p:sldId id="333" r:id="rId24"/>
    <p:sldId id="265" r:id="rId25"/>
    <p:sldId id="345" r:id="rId26"/>
    <p:sldId id="272" r:id="rId27"/>
    <p:sldId id="266" r:id="rId28"/>
    <p:sldId id="342" r:id="rId29"/>
    <p:sldId id="267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367" r:id="rId38"/>
    <p:sldId id="350" r:id="rId39"/>
    <p:sldId id="362" r:id="rId40"/>
    <p:sldId id="363" r:id="rId41"/>
    <p:sldId id="365" r:id="rId42"/>
    <p:sldId id="283" r:id="rId43"/>
    <p:sldId id="284" r:id="rId44"/>
    <p:sldId id="289" r:id="rId45"/>
    <p:sldId id="348" r:id="rId46"/>
    <p:sldId id="290" r:id="rId47"/>
    <p:sldId id="291" r:id="rId48"/>
    <p:sldId id="366" r:id="rId49"/>
    <p:sldId id="292" r:id="rId50"/>
    <p:sldId id="293" r:id="rId51"/>
    <p:sldId id="347" r:id="rId52"/>
    <p:sldId id="294" r:id="rId53"/>
    <p:sldId id="295" r:id="rId54"/>
    <p:sldId id="326" r:id="rId55"/>
    <p:sldId id="34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D37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554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notesMaster" Target="notesMasters/notesMaster1.xml" /><Relationship Id="rId61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57E48-A714-6240-93A1-11B9C8479B2A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60912-2D81-2240-9489-5D49CEA81A2A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449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aa-ET" dirty="0"/>
              <a:t>apular epidermal nevus.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60912-2D81-2240-9489-5D49CEA81A2A}" type="slidenum">
              <a:rPr lang="aa-ET" smtClean="0"/>
              <a:t>29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1345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3854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6606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452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87619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044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93071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31996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577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3129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1386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6695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9411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3827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5374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8890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6250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29BD2-A258-DB4E-8245-6F44ADCCC5D5}" type="datetimeFigureOut">
              <a:rPr lang="aa-ET" smtClean="0"/>
              <a:t>08/15/2023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77F821-CBEB-CD42-A687-51196CAECB2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406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4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4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4.png" /><Relationship Id="rId4" Type="http://schemas.openxmlformats.org/officeDocument/2006/relationships/image" Target="../media/image43.png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C8E9-7AB6-6846-B66A-D2ED4E3F35E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431925"/>
            <a:ext cx="9967913" cy="3036888"/>
          </a:xfrm>
        </p:spPr>
        <p:txBody>
          <a:bodyPr>
            <a:normAutofit/>
          </a:bodyPr>
          <a:lstStyle/>
          <a:p>
            <a:br>
              <a:rPr lang="en-GB" dirty="0"/>
            </a:br>
            <a:endParaRPr lang="aa-E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7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F4FE-8B74-CE47-A6C9-5485C5F2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u="sng" dirty="0">
                <a:solidFill>
                  <a:schemeClr val="accent6">
                    <a:lumMod val="75000"/>
                  </a:schemeClr>
                </a:solidFill>
              </a:rPr>
              <a:t>Clinical features:</a:t>
            </a:r>
            <a:br>
              <a:rPr lang="en-GB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CD90F-E1AD-DC4F-9295-ABE33B85F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aa-ET" sz="2800" dirty="0">
                <a:solidFill>
                  <a:schemeClr val="accent6">
                    <a:lumMod val="75000"/>
                  </a:schemeClr>
                </a:solidFill>
              </a:rPr>
              <a:t>istory: </a:t>
            </a:r>
          </a:p>
          <a:p>
            <a:r>
              <a:rPr lang="en-GB" sz="2400" dirty="0"/>
              <a:t>at birth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or become apparent in the first years of life,</a:t>
            </a:r>
          </a:p>
          <a:p>
            <a:pPr marL="0" indent="0">
              <a:buNone/>
            </a:pPr>
            <a:r>
              <a:rPr lang="en-GB" sz="2400" dirty="0"/>
              <a:t>    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 in a characteristic developmental pattern.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become more pronounced with age.</a:t>
            </a:r>
          </a:p>
          <a:p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388855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CBDD-D239-9E46-837C-31C9A5A3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12" y="282054"/>
            <a:ext cx="8596668" cy="1320800"/>
          </a:xfrm>
        </p:spPr>
        <p:txBody>
          <a:bodyPr/>
          <a:lstStyle/>
          <a:p>
            <a:r>
              <a:rPr lang="aa-ET" dirty="0">
                <a:solidFill>
                  <a:schemeClr val="accent1"/>
                </a:solidFill>
              </a:rPr>
              <a:t>CONGENITAL EPIDERMAL NAEVI: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2F3F-ED1B-774C-A216-BF5350BB0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3788"/>
            <a:ext cx="11414582" cy="4468969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Usually benign.</a:t>
            </a:r>
          </a:p>
          <a:p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dirty="0"/>
              <a:t>Isolated cutaneous lesions</a:t>
            </a:r>
          </a:p>
          <a:p>
            <a:pPr marL="0" indent="0">
              <a:buNone/>
            </a:pPr>
            <a:r>
              <a:rPr lang="en-GB" sz="2000" dirty="0"/>
              <a:t>       OR</a:t>
            </a:r>
          </a:p>
          <a:p>
            <a:pPr marL="0" indent="0">
              <a:buNone/>
            </a:pPr>
            <a:r>
              <a:rPr lang="en-GB" sz="2000" dirty="0"/>
              <a:t>      in association with </a:t>
            </a:r>
            <a:r>
              <a:rPr lang="en-GB" sz="2000" dirty="0" err="1"/>
              <a:t>extracutaneous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      features as part of diverse syndromes,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 </a:t>
            </a:r>
            <a:r>
              <a:rPr lang="en-GB" sz="2000" dirty="0" err="1"/>
              <a:t>Extracutaneous</a:t>
            </a:r>
            <a:r>
              <a:rPr lang="en-GB" sz="2000" dirty="0"/>
              <a:t> </a:t>
            </a:r>
            <a:r>
              <a:rPr lang="en-GB" sz="2000" dirty="0" err="1"/>
              <a:t>features:including</a:t>
            </a:r>
            <a:r>
              <a:rPr lang="en-GB" sz="2000" dirty="0"/>
              <a:t> neurological,</a:t>
            </a:r>
          </a:p>
          <a:p>
            <a:pPr marL="0" indent="0">
              <a:buNone/>
            </a:pPr>
            <a:r>
              <a:rPr lang="en-GB" sz="2000" dirty="0"/>
              <a:t>      </a:t>
            </a:r>
            <a:r>
              <a:rPr lang="en-GB" sz="2000" dirty="0" err="1"/>
              <a:t>ophthalmological,skeletal</a:t>
            </a:r>
            <a:r>
              <a:rPr lang="en-GB" sz="2000" dirty="0"/>
              <a:t> and </a:t>
            </a:r>
            <a:r>
              <a:rPr lang="en-GB" sz="2000" dirty="0" err="1"/>
              <a:t>endocrinological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      abnormalities.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Commonest </a:t>
            </a:r>
            <a:r>
              <a:rPr lang="en-GB" sz="2000" dirty="0" err="1"/>
              <a:t>CEN,sebaceous</a:t>
            </a:r>
            <a:r>
              <a:rPr lang="en-GB" sz="2000" dirty="0"/>
              <a:t> </a:t>
            </a:r>
            <a:r>
              <a:rPr lang="en-GB" sz="2000" dirty="0" err="1"/>
              <a:t>naevi</a:t>
            </a:r>
            <a:r>
              <a:rPr lang="en-GB" sz="2000" dirty="0"/>
              <a:t>(prevalence of 1-3</a:t>
            </a:r>
          </a:p>
          <a:p>
            <a:pPr marL="0" indent="0">
              <a:buNone/>
            </a:pPr>
            <a:r>
              <a:rPr lang="en-GB" sz="2000" dirty="0"/>
              <a:t>      in 1000)</a:t>
            </a:r>
          </a:p>
          <a:p>
            <a:endParaRPr lang="en-GB" sz="2000" dirty="0"/>
          </a:p>
          <a:p>
            <a:endParaRPr lang="en-GB" dirty="0"/>
          </a:p>
          <a:p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aa-E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301" y="0"/>
            <a:ext cx="51907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1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13" y="1792099"/>
            <a:ext cx="8596668" cy="3880773"/>
          </a:xfrm>
        </p:spPr>
        <p:txBody>
          <a:bodyPr/>
          <a:lstStyle/>
          <a:p>
            <a:r>
              <a:rPr lang="en-US" dirty="0"/>
              <a:t>Single CEN may be round or linear.</a:t>
            </a:r>
          </a:p>
          <a:p>
            <a:endParaRPr lang="en-US" dirty="0"/>
          </a:p>
          <a:p>
            <a:r>
              <a:rPr lang="en-US" dirty="0"/>
              <a:t>Larger and multiple lesions are </a:t>
            </a:r>
            <a:r>
              <a:rPr lang="en-US" dirty="0" err="1"/>
              <a:t>Blaschko</a:t>
            </a:r>
            <a:r>
              <a:rPr lang="en-US" dirty="0"/>
              <a:t> linear in distribution.</a:t>
            </a:r>
          </a:p>
          <a:p>
            <a:endParaRPr lang="en-US" dirty="0"/>
          </a:p>
          <a:p>
            <a:r>
              <a:rPr lang="en-US" dirty="0"/>
              <a:t>Epidermal </a:t>
            </a:r>
            <a:r>
              <a:rPr lang="en-US" dirty="0" err="1"/>
              <a:t>naevi</a:t>
            </a:r>
            <a:r>
              <a:rPr lang="en-US" dirty="0"/>
              <a:t> are very superficial and raised ,</a:t>
            </a:r>
          </a:p>
          <a:p>
            <a:pPr marL="0" indent="0">
              <a:buNone/>
            </a:pPr>
            <a:r>
              <a:rPr lang="en-US" dirty="0"/>
              <a:t>     giving a ‘Stuck On’ appearance on skin surface.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 role of Environmental factors in CEN.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870" y="48099"/>
            <a:ext cx="4558130" cy="2927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263" y="3070746"/>
            <a:ext cx="4039737" cy="37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9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Most CEN are caused by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single postzygotic mutations </a:t>
            </a:r>
            <a:r>
              <a:rPr lang="en-GB" dirty="0"/>
              <a:t>in an epidermal precursor cell, leading to epidermal mosaicism, with or without mosaicism in other organs.</a:t>
            </a:r>
          </a:p>
          <a:p>
            <a:endParaRPr lang="en-GB" dirty="0"/>
          </a:p>
          <a:p>
            <a:r>
              <a:rPr lang="en-US" dirty="0" err="1"/>
              <a:t>Keratinocytic</a:t>
            </a:r>
            <a:r>
              <a:rPr lang="en-US" dirty="0"/>
              <a:t> CEN:(FGFR3,PIK3CA,HRAS,KRAS,AKT1,KRT1,KRT10)</a:t>
            </a:r>
          </a:p>
          <a:p>
            <a:r>
              <a:rPr lang="en-US" dirty="0"/>
              <a:t>Sebaceous </a:t>
            </a:r>
            <a:r>
              <a:rPr lang="en-US" dirty="0" err="1"/>
              <a:t>Naevi</a:t>
            </a:r>
            <a:r>
              <a:rPr lang="en-US" dirty="0"/>
              <a:t>:(HRAS,KRAS)</a:t>
            </a:r>
          </a:p>
          <a:p>
            <a:r>
              <a:rPr lang="en-US" dirty="0"/>
              <a:t>Follicular </a:t>
            </a:r>
            <a:r>
              <a:rPr lang="en-US" dirty="0" err="1"/>
              <a:t>Naevi</a:t>
            </a:r>
            <a:r>
              <a:rPr lang="en-US" dirty="0">
                <a:sym typeface="Wingdings" panose="05000000000000000000" pitchFamily="2" charset="2"/>
              </a:rPr>
              <a:t>(FGFR2)</a:t>
            </a:r>
          </a:p>
          <a:p>
            <a:r>
              <a:rPr lang="en-US" dirty="0" err="1">
                <a:sym typeface="Wingdings" panose="05000000000000000000" pitchFamily="2" charset="2"/>
              </a:rPr>
              <a:t>Porokeratotic</a:t>
            </a:r>
            <a:r>
              <a:rPr lang="en-US" dirty="0">
                <a:sym typeface="Wingdings" panose="05000000000000000000" pitchFamily="2" charset="2"/>
              </a:rPr>
              <a:t> Eccrine </a:t>
            </a:r>
            <a:r>
              <a:rPr lang="en-US" dirty="0" err="1">
                <a:sym typeface="Wingdings" panose="05000000000000000000" pitchFamily="2" charset="2"/>
              </a:rPr>
              <a:t>Naevi</a:t>
            </a:r>
            <a:r>
              <a:rPr lang="en-US" dirty="0">
                <a:sym typeface="Wingdings" panose="05000000000000000000" pitchFamily="2" charset="2"/>
              </a:rPr>
              <a:t>(GJB2)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9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H/</a:t>
            </a:r>
            <a:r>
              <a:rPr lang="en-US" dirty="0" err="1"/>
              <a:t>P:Epidermal</a:t>
            </a:r>
            <a:r>
              <a:rPr lang="en-US" dirty="0"/>
              <a:t> </a:t>
            </a:r>
            <a:r>
              <a:rPr lang="en-US" dirty="0" err="1"/>
              <a:t>naevi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Localized </a:t>
            </a:r>
            <a:r>
              <a:rPr lang="en-US" dirty="0" err="1"/>
              <a:t>Hamartomatous</a:t>
            </a:r>
            <a:r>
              <a:rPr lang="en-US" dirty="0"/>
              <a:t> processes characterized by </a:t>
            </a:r>
            <a:r>
              <a:rPr lang="en-US" dirty="0" err="1"/>
              <a:t>Hyperkeratosis,Thickened</a:t>
            </a:r>
            <a:r>
              <a:rPr lang="en-US" dirty="0"/>
              <a:t> Epidermis and papillomatosis.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Histologically classified based on predominant epidermal component</a:t>
            </a:r>
          </a:p>
          <a:p>
            <a:pPr marL="0" indent="0">
              <a:buNone/>
            </a:pPr>
            <a:r>
              <a:rPr lang="en-US" dirty="0"/>
              <a:t>     (</a:t>
            </a:r>
            <a:r>
              <a:rPr lang="en-US" dirty="0" err="1"/>
              <a:t>Sebaceous,kerationcytic</a:t>
            </a:r>
            <a:r>
              <a:rPr lang="en-US" dirty="0"/>
              <a:t> ,</a:t>
            </a:r>
            <a:r>
              <a:rPr lang="en-US" dirty="0" err="1"/>
              <a:t>follicular,eccrine</a:t>
            </a:r>
            <a:r>
              <a:rPr lang="en-US" dirty="0"/>
              <a:t>/apocrine).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Whether inflammatory component present(ILVEN) or not.</a:t>
            </a:r>
          </a:p>
        </p:txBody>
      </p:sp>
    </p:spTree>
    <p:extLst>
      <p:ext uri="{BB962C8B-B14F-4D97-AF65-F5344CB8AC3E}">
        <p14:creationId xmlns:p14="http://schemas.microsoft.com/office/powerpoint/2010/main" val="318512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1221"/>
            <a:ext cx="6752492" cy="7143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863" y="0"/>
            <a:ext cx="494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4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191203" cy="3880773"/>
          </a:xfrm>
        </p:spPr>
        <p:txBody>
          <a:bodyPr/>
          <a:lstStyle/>
          <a:p>
            <a:r>
              <a:rPr lang="en-GB" dirty="0">
                <a:solidFill>
                  <a:srgbClr val="0BD37C"/>
                </a:solidFill>
              </a:rPr>
              <a:t>1:Keratinocytic </a:t>
            </a:r>
            <a:r>
              <a:rPr lang="en-GB" dirty="0" err="1">
                <a:solidFill>
                  <a:srgbClr val="0BD37C"/>
                </a:solidFill>
              </a:rPr>
              <a:t>Naevi</a:t>
            </a:r>
            <a:r>
              <a:rPr lang="en-GB" dirty="0">
                <a:solidFill>
                  <a:srgbClr val="0BD37C"/>
                </a:solidFill>
              </a:rPr>
              <a:t> :</a:t>
            </a:r>
          </a:p>
          <a:p>
            <a:pPr marL="0" indent="0">
              <a:buNone/>
            </a:pPr>
            <a:r>
              <a:rPr lang="en-GB" dirty="0"/>
              <a:t>      Vary from pale brown to red, and</a:t>
            </a:r>
          </a:p>
          <a:p>
            <a:pPr marL="0" indent="0">
              <a:buNone/>
            </a:pPr>
            <a:r>
              <a:rPr lang="en-GB" dirty="0"/>
              <a:t>     nearly </a:t>
            </a:r>
            <a:r>
              <a:rPr lang="en-GB" dirty="0" err="1"/>
              <a:t>macular,with</a:t>
            </a:r>
            <a:r>
              <a:rPr lang="en-GB" dirty="0"/>
              <a:t> a soft velvety feel, </a:t>
            </a:r>
          </a:p>
          <a:p>
            <a:pPr marL="0" indent="0">
              <a:buNone/>
            </a:pPr>
            <a:r>
              <a:rPr lang="en-GB" dirty="0"/>
              <a:t>     verrucous or hyperkeratotic, and can have</a:t>
            </a:r>
          </a:p>
          <a:p>
            <a:pPr marL="0" indent="0">
              <a:buNone/>
            </a:pPr>
            <a:r>
              <a:rPr lang="en-GB" dirty="0"/>
              <a:t>     a prominent inflammatory component.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690" y="261961"/>
            <a:ext cx="5822310" cy="66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ILVEN: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274" y="1"/>
            <a:ext cx="871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023B3-F792-7549-802F-6A315E679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000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A7838-506F-3947-9371-62895C003B68}"/>
              </a:ext>
            </a:extLst>
          </p:cNvPr>
          <p:cNvSpPr txBox="1"/>
          <p:nvPr/>
        </p:nvSpPr>
        <p:spPr>
          <a:xfrm>
            <a:off x="5666704" y="296214"/>
            <a:ext cx="5769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b="1" dirty="0"/>
              <a:t>HISTOLOGY:</a:t>
            </a:r>
          </a:p>
          <a:p>
            <a:r>
              <a:rPr lang="en-GB" dirty="0"/>
              <a:t>Marked inflammatory component, including a psoriasiform appearance with epidermal hyperplasia and a dense associated superficial dermal inflammatory infiltrate.</a:t>
            </a:r>
          </a:p>
          <a:p>
            <a:endParaRPr lang="en-GB" dirty="0"/>
          </a:p>
          <a:p>
            <a:endParaRPr lang="aa-E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94" y="1787856"/>
            <a:ext cx="7278806" cy="50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2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76" y="876619"/>
            <a:ext cx="6857143" cy="51047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3039" y="1739037"/>
            <a:ext cx="3366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0BD37C"/>
                </a:solidFill>
              </a:rPr>
              <a:t>2:Sebaceous </a:t>
            </a:r>
            <a:r>
              <a:rPr lang="en-GB" u="sng" dirty="0" err="1">
                <a:solidFill>
                  <a:srgbClr val="0BD37C"/>
                </a:solidFill>
              </a:rPr>
              <a:t>Naevi</a:t>
            </a:r>
            <a:r>
              <a:rPr lang="en-GB" u="sng" dirty="0">
                <a:solidFill>
                  <a:srgbClr val="0BD37C"/>
                </a:solidFill>
              </a:rPr>
              <a:t>:</a:t>
            </a:r>
          </a:p>
          <a:p>
            <a:r>
              <a:rPr lang="en-GB" dirty="0"/>
              <a:t>Greasy feel and appearance, </a:t>
            </a:r>
          </a:p>
          <a:p>
            <a:r>
              <a:rPr lang="en-GB" dirty="0"/>
              <a:t>are often yellowish or pink but </a:t>
            </a:r>
          </a:p>
          <a:p>
            <a:r>
              <a:rPr lang="en-GB" dirty="0"/>
              <a:t>can sometimes be deeply pigmented.</a:t>
            </a:r>
          </a:p>
        </p:txBody>
      </p:sp>
    </p:spTree>
    <p:extLst>
      <p:ext uri="{BB962C8B-B14F-4D97-AF65-F5344CB8AC3E}">
        <p14:creationId xmlns:p14="http://schemas.microsoft.com/office/powerpoint/2010/main" val="416816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C8E9-7AB6-6846-B66A-D2ED4E3F35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Congenital </a:t>
            </a:r>
            <a:r>
              <a:rPr lang="en-GB" dirty="0" err="1"/>
              <a:t>Naevi</a:t>
            </a:r>
            <a:r>
              <a:rPr lang="en-GB" dirty="0"/>
              <a:t> and Other Developmental</a:t>
            </a:r>
            <a:br>
              <a:rPr lang="en-GB" dirty="0"/>
            </a:br>
            <a:r>
              <a:rPr lang="en-GB" dirty="0"/>
              <a:t>Abnormalities Affecting the Skin</a:t>
            </a:r>
            <a:br>
              <a:rPr lang="en-GB" dirty="0"/>
            </a:b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7ABC3-A437-6B4F-A6B2-741974ECC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9164"/>
            <a:ext cx="9144000" cy="1655762"/>
          </a:xfrm>
        </p:spPr>
        <p:txBody>
          <a:bodyPr/>
          <a:lstStyle/>
          <a:p>
            <a:r>
              <a:rPr lang="aa-ET" dirty="0"/>
              <a:t>DR.</a:t>
            </a:r>
            <a:r>
              <a:rPr lang="en-US" dirty="0"/>
              <a:t>KHADIJA</a:t>
            </a:r>
            <a:endParaRPr lang="aa-ET" dirty="0"/>
          </a:p>
          <a:p>
            <a:r>
              <a:rPr lang="aa-ET" dirty="0"/>
              <a:t>F</a:t>
            </a:r>
            <a:r>
              <a:rPr lang="en-US" dirty="0"/>
              <a:t>CPS RESIDENT OF </a:t>
            </a:r>
            <a:r>
              <a:rPr lang="aa-ET" dirty="0"/>
              <a:t>DERMATOLOGY</a:t>
            </a:r>
            <a:endParaRPr lang="en-US" dirty="0"/>
          </a:p>
          <a:p>
            <a:r>
              <a:rPr lang="en-US" dirty="0"/>
              <a:t>JPMC,KARACHI.</a:t>
            </a:r>
            <a:endParaRPr lang="aa-E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61" y="2838734"/>
            <a:ext cx="5415300" cy="36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46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99" y="0"/>
            <a:ext cx="1218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9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75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788" y="297007"/>
            <a:ext cx="5868537" cy="4370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4" y="86558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solidFill>
                  <a:srgbClr val="0BD37C"/>
                </a:solidFill>
              </a:rPr>
              <a:t>3:Follicular </a:t>
            </a:r>
            <a:r>
              <a:rPr lang="en-GB" u="sng" dirty="0" err="1">
                <a:solidFill>
                  <a:srgbClr val="0BD37C"/>
                </a:solidFill>
              </a:rPr>
              <a:t>naevi</a:t>
            </a:r>
            <a:r>
              <a:rPr lang="en-GB" u="sng" dirty="0">
                <a:solidFill>
                  <a:srgbClr val="0BD37C"/>
                </a:solidFill>
              </a:rPr>
              <a:t> (</a:t>
            </a:r>
            <a:r>
              <a:rPr lang="en-GB" u="sng" dirty="0" err="1">
                <a:solidFill>
                  <a:srgbClr val="0BD37C"/>
                </a:solidFill>
              </a:rPr>
              <a:t>naevus</a:t>
            </a:r>
            <a:r>
              <a:rPr lang="en-GB" u="sng" dirty="0">
                <a:solidFill>
                  <a:srgbClr val="0BD37C"/>
                </a:solidFill>
              </a:rPr>
              <a:t> </a:t>
            </a:r>
            <a:r>
              <a:rPr lang="en-GB" u="sng" dirty="0" err="1">
                <a:solidFill>
                  <a:srgbClr val="0BD37C"/>
                </a:solidFill>
              </a:rPr>
              <a:t>comedonicus</a:t>
            </a:r>
            <a:r>
              <a:rPr lang="en-GB" u="sng" dirty="0">
                <a:solidFill>
                  <a:srgbClr val="0BD37C"/>
                </a:solidFill>
              </a:rPr>
              <a:t> or acne </a:t>
            </a:r>
            <a:r>
              <a:rPr lang="en-GB" u="sng" dirty="0" err="1">
                <a:solidFill>
                  <a:srgbClr val="0BD37C"/>
                </a:solidFill>
              </a:rPr>
              <a:t>naevus</a:t>
            </a:r>
            <a:r>
              <a:rPr lang="en-GB" u="sng" dirty="0">
                <a:solidFill>
                  <a:srgbClr val="0BD37C"/>
                </a:solidFill>
              </a:rPr>
              <a:t>).</a:t>
            </a:r>
          </a:p>
          <a:p>
            <a:endParaRPr lang="en-GB" u="sng" dirty="0">
              <a:solidFill>
                <a:srgbClr val="0BD37C"/>
              </a:solidFill>
            </a:endParaRPr>
          </a:p>
          <a:p>
            <a:r>
              <a:rPr lang="en-GB" dirty="0"/>
              <a:t>Very characteristic in appearance,</a:t>
            </a:r>
          </a:p>
          <a:p>
            <a:endParaRPr lang="en-GB" dirty="0"/>
          </a:p>
          <a:p>
            <a:r>
              <a:rPr lang="en-GB" dirty="0"/>
              <a:t>skin coloured with a high density of multiple, </a:t>
            </a:r>
          </a:p>
          <a:p>
            <a:endParaRPr lang="en-GB" dirty="0"/>
          </a:p>
          <a:p>
            <a:r>
              <a:rPr lang="en-GB" dirty="0" err="1"/>
              <a:t>comedo</a:t>
            </a:r>
            <a:r>
              <a:rPr lang="en-GB" dirty="0"/>
              <a:t>‐like lesions.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96" y="3626079"/>
            <a:ext cx="5669771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7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347" y="7956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solidFill>
                  <a:srgbClr val="0BD37C"/>
                </a:solidFill>
              </a:rPr>
              <a:t>4:Congenital eccrine or apocrine </a:t>
            </a:r>
            <a:r>
              <a:rPr lang="en-GB" u="sng" dirty="0" err="1">
                <a:solidFill>
                  <a:srgbClr val="0BD37C"/>
                </a:solidFill>
              </a:rPr>
              <a:t>naevi</a:t>
            </a:r>
            <a:r>
              <a:rPr lang="en-GB" u="sng" dirty="0">
                <a:solidFill>
                  <a:srgbClr val="0BD37C"/>
                </a:solidFill>
              </a:rPr>
              <a:t>:</a:t>
            </a:r>
          </a:p>
          <a:p>
            <a:r>
              <a:rPr lang="en-GB" dirty="0"/>
              <a:t>.Localized hyperhidrosis, with </a:t>
            </a:r>
            <a:r>
              <a:rPr lang="en-GB" dirty="0" err="1"/>
              <a:t>porokeratotic</a:t>
            </a:r>
            <a:r>
              <a:rPr lang="en-GB" dirty="0"/>
              <a:t> variants of eccrine </a:t>
            </a:r>
            <a:r>
              <a:rPr lang="en-GB" dirty="0" err="1"/>
              <a:t>naevi</a:t>
            </a:r>
            <a:r>
              <a:rPr lang="en-GB" dirty="0"/>
              <a:t> exhibiting the classic signs of </a:t>
            </a:r>
            <a:r>
              <a:rPr lang="en-GB" dirty="0" err="1"/>
              <a:t>porokeratosis</a:t>
            </a:r>
            <a:r>
              <a:rPr lang="en-GB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355" y="1842448"/>
            <a:ext cx="6432645" cy="49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8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D316-3301-764E-BCF7-B322AD30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Clinical variants</a:t>
            </a:r>
            <a:br>
              <a:rPr lang="en-GB" b="1" dirty="0"/>
            </a:br>
            <a:endParaRPr lang="aa-E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286E3-32E3-D44D-825F-6A00AB35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828800"/>
            <a:ext cx="10363826" cy="4546242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accent1"/>
                </a:solidFill>
              </a:rPr>
              <a:t>Schimmelpenning</a:t>
            </a:r>
            <a:r>
              <a:rPr lang="en-GB" dirty="0">
                <a:solidFill>
                  <a:schemeClr val="accent1"/>
                </a:solidFill>
              </a:rPr>
              <a:t>–Feuerstein–Mims syndrome and phakomatosis pigmentokeratotica: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r>
              <a:rPr lang="en-GB" b="1" dirty="0"/>
              <a:t>HRAS mosaicism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>
                <a:solidFill>
                  <a:srgbClr val="0BD37C"/>
                </a:solidFill>
              </a:rPr>
              <a:t>Clinical features of </a:t>
            </a:r>
            <a:r>
              <a:rPr lang="en-GB" dirty="0" err="1">
                <a:solidFill>
                  <a:srgbClr val="0BD37C"/>
                </a:solidFill>
              </a:rPr>
              <a:t>Schimmelpenning</a:t>
            </a:r>
            <a:r>
              <a:rPr lang="en-GB" dirty="0">
                <a:solidFill>
                  <a:srgbClr val="0BD37C"/>
                </a:solidFill>
              </a:rPr>
              <a:t> syndrome </a:t>
            </a:r>
            <a:r>
              <a:rPr lang="en-GB" dirty="0"/>
              <a:t>are linear sebaceous epidermal naevi with or without the following: areas of </a:t>
            </a:r>
            <a:r>
              <a:rPr lang="en-GB" dirty="0" err="1"/>
              <a:t>keratinocytic</a:t>
            </a:r>
            <a:r>
              <a:rPr lang="en-GB" dirty="0"/>
              <a:t> epidermal naevus, naevus </a:t>
            </a:r>
            <a:r>
              <a:rPr lang="en-GB" dirty="0" err="1"/>
              <a:t>spilus</a:t>
            </a:r>
            <a:r>
              <a:rPr lang="en-GB" dirty="0"/>
              <a:t> (synonym: speckled lentiginous naevus) or areas of caf ‐au‐lait macular pigmentation, neurological abnormalities, ocular abnormalities, developmental skeletal abnormalities and </a:t>
            </a:r>
            <a:r>
              <a:rPr lang="en-GB" dirty="0" err="1"/>
              <a:t>hypophosphataemia</a:t>
            </a:r>
            <a:r>
              <a:rPr lang="en-GB" dirty="0"/>
              <a:t> leading to rickets.</a:t>
            </a:r>
          </a:p>
          <a:p>
            <a:endParaRPr lang="en-GB" b="1" dirty="0"/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42270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51" y="211540"/>
            <a:ext cx="8596668" cy="1426191"/>
          </a:xfrm>
        </p:spPr>
        <p:txBody>
          <a:bodyPr>
            <a:normAutofit/>
          </a:bodyPr>
          <a:lstStyle/>
          <a:p>
            <a:r>
              <a:rPr lang="en-US" dirty="0" err="1"/>
              <a:t>Schimmelpenning</a:t>
            </a:r>
            <a:r>
              <a:rPr lang="en-US" dirty="0"/>
              <a:t>/Linear </a:t>
            </a:r>
            <a:r>
              <a:rPr lang="en-US" dirty="0" err="1"/>
              <a:t>Naevus</a:t>
            </a:r>
            <a:r>
              <a:rPr lang="en-US" dirty="0"/>
              <a:t> sebaceous syndrome: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21" y="1528549"/>
            <a:ext cx="5704763" cy="5329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084" y="1060047"/>
            <a:ext cx="5995916" cy="287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901" y="4003072"/>
            <a:ext cx="3220872" cy="285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603" y="4030368"/>
            <a:ext cx="2761397" cy="28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748DB-A30F-9F4E-BA0C-52F21C7178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888"/>
            <a:ext cx="583413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CF75B2-E917-A943-870B-45988DA8B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130" y="23888"/>
            <a:ext cx="635787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CDFF43-E063-714C-B5CC-064DA4743EE0}"/>
              </a:ext>
            </a:extLst>
          </p:cNvPr>
          <p:cNvSpPr txBox="1"/>
          <p:nvPr/>
        </p:nvSpPr>
        <p:spPr>
          <a:xfrm>
            <a:off x="837126" y="6310648"/>
            <a:ext cx="4348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phakomatosis pigmentokeratotica:</a:t>
            </a:r>
          </a:p>
          <a:p>
            <a:endParaRPr lang="aa-E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03CD9-ABF1-E04E-8FC4-C9AB0AE8234C}"/>
              </a:ext>
            </a:extLst>
          </p:cNvPr>
          <p:cNvSpPr txBox="1"/>
          <p:nvPr/>
        </p:nvSpPr>
        <p:spPr>
          <a:xfrm>
            <a:off x="6179020" y="1416677"/>
            <a:ext cx="5668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Schimmelpenning</a:t>
            </a:r>
            <a:r>
              <a:rPr lang="en-GB" sz="2400" dirty="0"/>
              <a:t>–Feuerstein–Mims syndrome</a:t>
            </a:r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2361585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D1215C-5272-134C-B46C-A6FF02563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399246"/>
            <a:ext cx="10363826" cy="5391954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BD37C"/>
                </a:solidFill>
              </a:rPr>
              <a:t>Proteus syndrome:</a:t>
            </a:r>
          </a:p>
          <a:p>
            <a:pPr marL="0" indent="0">
              <a:buNone/>
            </a:pPr>
            <a:endParaRPr lang="en-GB" u="sng" dirty="0">
              <a:solidFill>
                <a:srgbClr val="0BD37C"/>
              </a:solidFill>
            </a:endParaRPr>
          </a:p>
          <a:p>
            <a:r>
              <a:rPr lang="en-GB" dirty="0"/>
              <a:t>Mosaic disorder of overgrowth.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Cutaneous lesions include </a:t>
            </a:r>
            <a:r>
              <a:rPr lang="en-GB" dirty="0" err="1"/>
              <a:t>keratinocytic</a:t>
            </a:r>
            <a:r>
              <a:rPr lang="en-GB" dirty="0"/>
              <a:t> epidermal naevi, </a:t>
            </a:r>
          </a:p>
          <a:p>
            <a:pPr marL="0" indent="0">
              <a:buNone/>
            </a:pPr>
            <a:r>
              <a:rPr lang="en-GB" dirty="0"/>
              <a:t>     connective tissue </a:t>
            </a:r>
            <a:r>
              <a:rPr lang="en-GB" dirty="0" err="1"/>
              <a:t>naevi</a:t>
            </a:r>
            <a:r>
              <a:rPr lang="en-GB" dirty="0"/>
              <a:t>,(</a:t>
            </a:r>
            <a:r>
              <a:rPr lang="en-GB" dirty="0" err="1"/>
              <a:t>cerebriform</a:t>
            </a:r>
            <a:r>
              <a:rPr lang="en-GB" dirty="0"/>
              <a:t> thickening</a:t>
            </a:r>
          </a:p>
          <a:p>
            <a:pPr marL="0" indent="0">
              <a:buNone/>
            </a:pPr>
            <a:r>
              <a:rPr lang="en-GB" dirty="0"/>
              <a:t>     mainly over palms and soles), lipomas, vascular </a:t>
            </a:r>
            <a:r>
              <a:rPr lang="en-GB" dirty="0" err="1"/>
              <a:t>naevi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   and patchy </a:t>
            </a:r>
            <a:r>
              <a:rPr lang="en-GB" dirty="0" err="1"/>
              <a:t>lipohypoplasia</a:t>
            </a:r>
            <a:r>
              <a:rPr lang="en-GB" dirty="0"/>
              <a:t> or dermal hypoplasia.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number of skin lesions correlates to some degree </a:t>
            </a:r>
          </a:p>
          <a:p>
            <a:pPr marL="0" indent="0">
              <a:buNone/>
            </a:pPr>
            <a:r>
              <a:rPr lang="en-GB" dirty="0"/>
              <a:t>     with the severity of the phenotype in an affected individual and can progress over time.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Somatic mosaicism for AKT1 mutations.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aa-E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531" y="0"/>
            <a:ext cx="5100469" cy="4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83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6974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23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1C431-6ABB-9A46-8FFE-B89F57920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74" y="334852"/>
            <a:ext cx="5106026" cy="592428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BD37C"/>
                </a:solidFill>
              </a:rPr>
              <a:t>PENS syndrome</a:t>
            </a:r>
          </a:p>
          <a:p>
            <a:r>
              <a:rPr lang="en-GB" dirty="0"/>
              <a:t> This newly delineated familial or sporadic syndrome</a:t>
            </a:r>
          </a:p>
          <a:p>
            <a:r>
              <a:rPr lang="en-GB" dirty="0"/>
              <a:t> Characterized by multiple, round/ovoid, papular, white/ yellowish, keratotic lesions of 0.1–1.5 cm diameter. </a:t>
            </a:r>
          </a:p>
          <a:p>
            <a:r>
              <a:rPr lang="en-GB" dirty="0"/>
              <a:t>At birth or develop shortly after.</a:t>
            </a:r>
          </a:p>
          <a:p>
            <a:r>
              <a:rPr lang="en-GB" dirty="0"/>
              <a:t> Have a characteristic histological appearance of a ‘skyline’ basal cell layer </a:t>
            </a:r>
          </a:p>
          <a:p>
            <a:r>
              <a:rPr lang="en-GB" dirty="0"/>
              <a:t>Many of the cases described have had mild neurodevelopmental delay and/or epilepsy.</a:t>
            </a:r>
            <a:endParaRPr lang="aa-E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3B7747-118E-9244-AE25-2F8436F4EC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334852"/>
            <a:ext cx="5791200" cy="5924280"/>
          </a:xfrm>
        </p:spPr>
      </p:pic>
    </p:spTree>
    <p:extLst>
      <p:ext uri="{BB962C8B-B14F-4D97-AF65-F5344CB8AC3E}">
        <p14:creationId xmlns:p14="http://schemas.microsoft.com/office/powerpoint/2010/main" val="64858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358" y="40944"/>
            <a:ext cx="836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28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F48A1-2552-B146-A5FD-925058F1C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74" y="177800"/>
            <a:ext cx="5106026" cy="6540500"/>
          </a:xfrm>
        </p:spPr>
        <p:txBody>
          <a:bodyPr>
            <a:normAutofit/>
          </a:bodyPr>
          <a:lstStyle/>
          <a:p>
            <a:r>
              <a:rPr lang="en-GB" sz="3800" dirty="0">
                <a:solidFill>
                  <a:schemeClr val="accent2"/>
                </a:solidFill>
              </a:rPr>
              <a:t>CHILD syndrome:</a:t>
            </a:r>
          </a:p>
          <a:p>
            <a:r>
              <a:rPr lang="en-GB" dirty="0"/>
              <a:t>Striking condition affecting either the right or left of the body with a sharp midline cut‐off. </a:t>
            </a:r>
          </a:p>
          <a:p>
            <a:r>
              <a:rPr lang="en-GB" dirty="0"/>
              <a:t>Genetic defect is known to be germline loss‐of‐function mutations in </a:t>
            </a:r>
            <a:r>
              <a:rPr lang="en-GB" dirty="0">
                <a:highlight>
                  <a:srgbClr val="00FF00"/>
                </a:highlight>
              </a:rPr>
              <a:t> NSDHL </a:t>
            </a:r>
            <a:r>
              <a:rPr lang="en-GB" dirty="0"/>
              <a:t>which encodes an enzyme involved in cholesterol metabolism, with X‐inactivation postulated to be responsible for the hemi-dysplasia phenotype.</a:t>
            </a:r>
          </a:p>
          <a:p>
            <a:r>
              <a:rPr lang="en-GB" dirty="0"/>
              <a:t> The inheritance is X‐linked dominant.</a:t>
            </a:r>
          </a:p>
          <a:p>
            <a:r>
              <a:rPr lang="en-GB" dirty="0"/>
              <a:t>Lethal in males. </a:t>
            </a:r>
            <a:endParaRPr lang="aa-E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B436CF-B62E-A247-AF1F-320540FEEE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0"/>
            <a:ext cx="58547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147" y="5076966"/>
            <a:ext cx="887104" cy="11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37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0CDB9C-946D-FB43-8727-8A3EEFBC6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241300"/>
            <a:ext cx="5702300" cy="65024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Happle–Tinschert syndrome:</a:t>
            </a:r>
          </a:p>
          <a:p>
            <a:r>
              <a:rPr lang="en-GB" dirty="0"/>
              <a:t>This is the rare association of segmental </a:t>
            </a:r>
          </a:p>
          <a:p>
            <a:pPr marL="0" indent="0">
              <a:buNone/>
            </a:pPr>
            <a:r>
              <a:rPr lang="en-GB" dirty="0"/>
              <a:t>     basaloid follicular hamartomas with  </a:t>
            </a:r>
          </a:p>
          <a:p>
            <a:pPr marL="0" indent="0">
              <a:buNone/>
            </a:pPr>
            <a:r>
              <a:rPr lang="en-GB" dirty="0"/>
              <a:t>     </a:t>
            </a:r>
            <a:r>
              <a:rPr lang="en-GB" dirty="0" err="1"/>
              <a:t>extracutaneous</a:t>
            </a:r>
            <a:r>
              <a:rPr lang="en-GB" dirty="0"/>
              <a:t>  abnormalities, most notably</a:t>
            </a:r>
          </a:p>
          <a:p>
            <a:pPr marL="0" indent="0">
              <a:buNone/>
            </a:pPr>
            <a:r>
              <a:rPr lang="en-GB" dirty="0"/>
              <a:t>     in the dental, osseous and neurological system.</a:t>
            </a:r>
          </a:p>
          <a:p>
            <a:endParaRPr lang="en-GB" dirty="0"/>
          </a:p>
          <a:p>
            <a:r>
              <a:rPr lang="en-GB" dirty="0">
                <a:solidFill>
                  <a:schemeClr val="accent2"/>
                </a:solidFill>
              </a:rPr>
              <a:t>Follicular naevus/naevus comedonicus syndrome. </a:t>
            </a:r>
            <a:r>
              <a:rPr lang="en-GB" dirty="0" err="1"/>
              <a:t>Naevus</a:t>
            </a:r>
            <a:r>
              <a:rPr lang="en-GB" dirty="0"/>
              <a:t> </a:t>
            </a:r>
            <a:r>
              <a:rPr lang="en-GB" dirty="0" err="1"/>
              <a:t>comedonicus</a:t>
            </a:r>
            <a:r>
              <a:rPr lang="en-GB" dirty="0"/>
              <a:t> associated with </a:t>
            </a:r>
            <a:r>
              <a:rPr lang="en-GB" dirty="0" err="1"/>
              <a:t>cataracts,skeletal</a:t>
            </a:r>
            <a:r>
              <a:rPr lang="en-GB" dirty="0"/>
              <a:t> and neurological abnormalities.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The genetic basis of isolated naevus </a:t>
            </a:r>
            <a:r>
              <a:rPr lang="en-GB" dirty="0" err="1"/>
              <a:t>comedonicus</a:t>
            </a:r>
            <a:r>
              <a:rPr lang="en-GB" dirty="0"/>
              <a:t>             is known to be mutations in </a:t>
            </a:r>
            <a:r>
              <a:rPr lang="en-GB" sz="2000" dirty="0">
                <a:solidFill>
                  <a:schemeClr val="accent2"/>
                </a:solidFill>
                <a:highlight>
                  <a:srgbClr val="FF00FF"/>
                </a:highlight>
              </a:rPr>
              <a:t>FGFR2</a:t>
            </a:r>
            <a:r>
              <a:rPr lang="en-GB" dirty="0">
                <a:highlight>
                  <a:srgbClr val="FF00FF"/>
                </a:highlight>
              </a:rPr>
              <a:t>.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Becker </a:t>
            </a:r>
            <a:r>
              <a:rPr lang="en-US" dirty="0" err="1">
                <a:solidFill>
                  <a:schemeClr val="accent2"/>
                </a:solidFill>
              </a:rPr>
              <a:t>Naevus</a:t>
            </a:r>
            <a:r>
              <a:rPr lang="en-US" dirty="0">
                <a:solidFill>
                  <a:schemeClr val="accent2"/>
                </a:solidFill>
              </a:rPr>
              <a:t> Syndrome:</a:t>
            </a:r>
            <a:endParaRPr lang="aa-ET" dirty="0">
              <a:solidFill>
                <a:schemeClr val="accent2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1A08D7-3D41-7248-89C4-68B09718D7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502" y="12700"/>
            <a:ext cx="6019798" cy="6845300"/>
          </a:xfrm>
        </p:spPr>
      </p:pic>
    </p:spTree>
    <p:extLst>
      <p:ext uri="{BB962C8B-B14F-4D97-AF65-F5344CB8AC3E}">
        <p14:creationId xmlns:p14="http://schemas.microsoft.com/office/powerpoint/2010/main" val="2206001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680C-AD7C-654B-B6C6-4B0803D5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a-ET" dirty="0"/>
              <a:t>COMPLICATIONS: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79135-15B3-8943-8FAF-5903E3D6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80" y="1470137"/>
            <a:ext cx="10363826" cy="445109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Increased risk of superimposed benign tumour development.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Very low risk of malignant transformation including syringocystadenoma</a:t>
            </a:r>
          </a:p>
          <a:p>
            <a:pPr marL="0" indent="0">
              <a:buNone/>
            </a:pPr>
            <a:r>
              <a:rPr lang="en-GB" dirty="0"/>
              <a:t>     </a:t>
            </a:r>
            <a:r>
              <a:rPr lang="en-GB" dirty="0" err="1"/>
              <a:t>papilliferum</a:t>
            </a:r>
            <a:r>
              <a:rPr lang="en-GB" dirty="0"/>
              <a:t>(1%),BCC(less than 1%) and SCC is rarer.</a:t>
            </a:r>
          </a:p>
          <a:p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Experience of HRAS mosaicism with extensive sebaceous </a:t>
            </a:r>
            <a:r>
              <a:rPr lang="en-GB" dirty="0" err="1"/>
              <a:t>naevi</a:t>
            </a:r>
            <a:r>
              <a:rPr lang="en-GB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r>
              <a:rPr lang="en-GB" dirty="0"/>
              <a:t>Melanoma has been described in Becker naevus 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Hypophosphataemic</a:t>
            </a:r>
            <a:r>
              <a:rPr lang="en-GB" dirty="0"/>
              <a:t> rickets and </a:t>
            </a:r>
            <a:r>
              <a:rPr lang="en-GB" dirty="0" err="1"/>
              <a:t>osteomalacia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RAS gene mosaicism.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Neurological abnormalities associated with CEN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neurodevelopmental delay and/or seizures.</a:t>
            </a:r>
          </a:p>
          <a:p>
            <a:endParaRPr lang="en-GB" dirty="0"/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38147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D004D-2BA2-4247-A9C7-33080A45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Disease course and prognosis:</a:t>
            </a:r>
            <a:br>
              <a:rPr lang="en-GB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BCED2-A1D6-2C40-82E2-34393822A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At the present time all postzygotic mosaic CEN are permanent if not surgically removed. </a:t>
            </a:r>
          </a:p>
          <a:p>
            <a:endParaRPr lang="en-GB" dirty="0"/>
          </a:p>
          <a:p>
            <a:r>
              <a:rPr lang="en-GB" dirty="0"/>
              <a:t>The prognosis for CEN without extracutaneous involvement is excellent.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patients with CEN syndrome remains guarded with respect to neurological, ophthalmological, skeletal and other organ system abnormalities and should be assessed on an individual basis.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25025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4C7A-0202-214C-9E1C-149B63B3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a-ET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B0A9F-08A3-D941-B50E-163E445B6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Biopsy of the epidermal naevus is required to make an exact diagnosis particularly for </a:t>
            </a:r>
            <a:r>
              <a:rPr lang="en-GB" dirty="0" err="1"/>
              <a:t>keratinocytic</a:t>
            </a:r>
            <a:r>
              <a:rPr lang="en-GB" dirty="0"/>
              <a:t> CEN of any size, to look for </a:t>
            </a:r>
            <a:r>
              <a:rPr lang="en-GB" dirty="0">
                <a:highlight>
                  <a:srgbClr val="FF00FF"/>
                </a:highlight>
              </a:rPr>
              <a:t>epidermolysis. </a:t>
            </a:r>
          </a:p>
          <a:p>
            <a:endParaRPr lang="en-GB" dirty="0">
              <a:highlight>
                <a:srgbClr val="FF00FF"/>
              </a:highlight>
            </a:endParaRPr>
          </a:p>
          <a:p>
            <a:r>
              <a:rPr lang="en-GB" dirty="0">
                <a:highlight>
                  <a:srgbClr val="FF00FF"/>
                </a:highlight>
              </a:rPr>
              <a:t>EPIDERMOLYTIC CEN </a:t>
            </a:r>
            <a:r>
              <a:rPr lang="en-GB" dirty="0">
                <a:highlight>
                  <a:srgbClr val="FF00FF"/>
                </a:highlight>
                <a:sym typeface="Wingdings" pitchFamily="2" charset="2"/>
              </a:rPr>
              <a:t>  </a:t>
            </a:r>
            <a:r>
              <a:rPr lang="en-GB" dirty="0"/>
              <a:t>clinical geneticist for counselling at an appropriate age as there is a possibility of transmitting the trait as a germline heterozygous dominant mutation if there is </a:t>
            </a:r>
            <a:r>
              <a:rPr lang="en-GB" dirty="0" err="1"/>
              <a:t>gonosomal</a:t>
            </a:r>
            <a:r>
              <a:rPr lang="en-GB" dirty="0"/>
              <a:t> mosaicism. </a:t>
            </a:r>
          </a:p>
          <a:p>
            <a:endParaRPr lang="en-GB" dirty="0"/>
          </a:p>
          <a:p>
            <a:r>
              <a:rPr lang="en-GB" dirty="0"/>
              <a:t>CEN WITH inherited dimension (e.g. CHILD syndrome, Cowden syndrome)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clinical genetics.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18772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B2B63-0538-8B41-9362-1F55283E6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457200"/>
            <a:ext cx="10363826" cy="5892800"/>
          </a:xfrm>
        </p:spPr>
        <p:txBody>
          <a:bodyPr>
            <a:normAutofit/>
          </a:bodyPr>
          <a:lstStyle/>
          <a:p>
            <a:r>
              <a:rPr lang="en-GB" dirty="0"/>
              <a:t>Dental, ophthalmological, neurological, orthopaedic or metabolic assessment</a:t>
            </a:r>
          </a:p>
          <a:p>
            <a:endParaRPr lang="en-GB" dirty="0"/>
          </a:p>
          <a:p>
            <a:r>
              <a:rPr lang="en-GB" dirty="0"/>
              <a:t>Baseline electrolyte and calcium/phosphate/alkaline phosphatase measurement</a:t>
            </a:r>
          </a:p>
          <a:p>
            <a:endParaRPr lang="en-GB" dirty="0"/>
          </a:p>
          <a:p>
            <a:r>
              <a:rPr lang="en-GB" dirty="0"/>
              <a:t>MRI/CT SCAN.</a:t>
            </a:r>
          </a:p>
          <a:p>
            <a:endParaRPr lang="en-GB" dirty="0"/>
          </a:p>
          <a:p>
            <a:r>
              <a:rPr lang="en-GB" dirty="0"/>
              <a:t>SURGICAL EXCISION OF SMALL EPIDERMAL NEVUS</a:t>
            </a:r>
          </a:p>
          <a:p>
            <a:endParaRPr lang="en-GB" dirty="0"/>
          </a:p>
          <a:p>
            <a:r>
              <a:rPr lang="en-GB" dirty="0"/>
              <a:t>Keratinocytic and sebaceous naevi are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GB" dirty="0">
                <a:solidFill>
                  <a:srgbClr val="FF0000"/>
                </a:solidFill>
              </a:rPr>
              <a:t>blative laser therapy</a:t>
            </a:r>
            <a:r>
              <a:rPr lang="en-GB" dirty="0"/>
              <a:t> to reduce thickness and/or hyperkeratosis of the lesion, and smaller verrucous lesions have been treated successfully with </a:t>
            </a:r>
            <a:r>
              <a:rPr lang="en-GB" dirty="0">
                <a:solidFill>
                  <a:srgbClr val="FF0000"/>
                </a:solidFill>
              </a:rPr>
              <a:t>cryotherapy.</a:t>
            </a:r>
          </a:p>
          <a:p>
            <a:pPr marL="0" indent="0">
              <a:buNone/>
            </a:pPr>
            <a:endParaRPr lang="en-GB" dirty="0"/>
          </a:p>
          <a:p>
            <a:r>
              <a:rPr lang="aa-ET" dirty="0"/>
              <a:t>ILVEN AND CHILD </a:t>
            </a:r>
            <a:r>
              <a:rPr lang="aa-ET" dirty="0">
                <a:sym typeface="Wingdings" pitchFamily="2" charset="2"/>
              </a:rPr>
              <a:t> </a:t>
            </a:r>
            <a:r>
              <a:rPr lang="en-GB" dirty="0"/>
              <a:t>CO2 laser therapy, topical calcipotriol, etanercept and oral retinoids.</a:t>
            </a:r>
          </a:p>
          <a:p>
            <a:endParaRPr lang="en-GB" dirty="0"/>
          </a:p>
          <a:p>
            <a:endParaRPr lang="en-GB" dirty="0"/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24937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936DF-1B27-4845-BD5D-FBFA4F3F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CONGENITAL PIGMENT CELL NAEVI:</a:t>
            </a:r>
            <a:br>
              <a:rPr lang="en-GB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B6094-5982-A143-A732-95C4F7024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727200"/>
            <a:ext cx="10363826" cy="4660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BD37C"/>
                </a:solidFill>
              </a:rPr>
              <a:t>       </a:t>
            </a:r>
            <a:endParaRPr lang="en-GB" sz="2400" b="1" dirty="0">
              <a:solidFill>
                <a:srgbClr val="0BD37C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</a:t>
            </a:r>
            <a:r>
              <a:rPr lang="en-GB" sz="2000" dirty="0"/>
              <a:t>Benign, pigmented, melanocytic naevi present at birth ,first year of life</a:t>
            </a:r>
          </a:p>
          <a:p>
            <a:pPr marL="0" indent="0">
              <a:buNone/>
            </a:pPr>
            <a:r>
              <a:rPr lang="en-GB" sz="2000" dirty="0"/>
              <a:t>  Or  in minority of cases may become clinically apparent in first 2 years </a:t>
            </a:r>
          </a:p>
          <a:p>
            <a:pPr marL="0" indent="0">
              <a:buNone/>
            </a:pPr>
            <a:r>
              <a:rPr lang="en-GB" sz="2000" dirty="0"/>
              <a:t>of life termed as 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‘Congenital 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</a:rPr>
              <a:t>naevus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 Tardive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’.</a:t>
            </a:r>
          </a:p>
          <a:p>
            <a:pPr marL="0" indent="0">
              <a:buNone/>
            </a:pPr>
            <a:endParaRPr lang="en-GB" sz="2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Enviromental Factors: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Smoking during Pregnancy associated with small risk.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Mothers of child born with CMN significantly suffered from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threatened miscarriage,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severe nausea/ vomiting or raised blood pressure.</a:t>
            </a:r>
          </a:p>
          <a:p>
            <a:pPr marL="0" indent="0">
              <a:buNone/>
            </a:pPr>
            <a:endParaRPr lang="aa-E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98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Gender</a:t>
            </a:r>
            <a:r>
              <a:rPr lang="en-US" sz="2000" dirty="0"/>
              <a:t>:Slight predominance of females to male of 1.2 :1.</a:t>
            </a:r>
          </a:p>
          <a:p>
            <a:endParaRPr lang="en-US" sz="2000" dirty="0"/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FF0000"/>
                </a:solidFill>
              </a:rPr>
              <a:t>Genetics</a:t>
            </a:r>
            <a:r>
              <a:rPr lang="en-US" sz="2000" dirty="0" err="1"/>
              <a:t>:Somatic</a:t>
            </a:r>
            <a:r>
              <a:rPr lang="en-US" sz="2000" dirty="0"/>
              <a:t> mutation in NRAS or BRAF gene,</a:t>
            </a:r>
          </a:p>
          <a:p>
            <a:pPr marL="0" indent="0">
              <a:buNone/>
            </a:pPr>
            <a:r>
              <a:rPr lang="en-US" sz="2000" dirty="0"/>
              <a:t>   Germline variant gene i.e:melanocortin-1-receptor gene(MC1R) in one         study.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000" dirty="0"/>
          </a:p>
          <a:p>
            <a:r>
              <a:rPr lang="en-US" sz="2400" b="1" dirty="0">
                <a:solidFill>
                  <a:srgbClr val="FF0000"/>
                </a:solidFill>
              </a:rPr>
              <a:t>Associated </a:t>
            </a:r>
            <a:r>
              <a:rPr lang="en-US" sz="2400" b="1" dirty="0" err="1">
                <a:solidFill>
                  <a:srgbClr val="FF0000"/>
                </a:solidFill>
              </a:rPr>
              <a:t>Diseases</a:t>
            </a:r>
            <a:r>
              <a:rPr lang="en-US" sz="2000" dirty="0" err="1"/>
              <a:t>:Neurofibromatosis</a:t>
            </a:r>
            <a:r>
              <a:rPr lang="en-US" sz="2000" dirty="0"/>
              <a:t> 1(</a:t>
            </a:r>
            <a:r>
              <a:rPr lang="en-US" sz="2000" dirty="0" err="1"/>
              <a:t>esp</a:t>
            </a:r>
            <a:r>
              <a:rPr lang="en-US" sz="2000" dirty="0"/>
              <a:t> if Multiple)</a:t>
            </a:r>
          </a:p>
        </p:txBody>
      </p:sp>
    </p:spTree>
    <p:extLst>
      <p:ext uri="{BB962C8B-B14F-4D97-AF65-F5344CB8AC3E}">
        <p14:creationId xmlns:p14="http://schemas.microsoft.com/office/powerpoint/2010/main" val="1111855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Presentation: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Brown or black.</a:t>
            </a:r>
          </a:p>
          <a:p>
            <a:r>
              <a:rPr lang="en-GB" dirty="0"/>
              <a:t>Purplish or red, particularly at birth .</a:t>
            </a:r>
          </a:p>
          <a:p>
            <a:r>
              <a:rPr lang="en-GB" dirty="0"/>
              <a:t>Palpable with increased surface markings.</a:t>
            </a:r>
          </a:p>
          <a:p>
            <a:r>
              <a:rPr lang="en-GB" dirty="0"/>
              <a:t>Darkest at birth and lighten to some degree</a:t>
            </a:r>
          </a:p>
          <a:p>
            <a:pPr marL="0" indent="0">
              <a:buNone/>
            </a:pPr>
            <a:r>
              <a:rPr lang="en-GB" dirty="0"/>
              <a:t>      over the first few years of life.</a:t>
            </a:r>
          </a:p>
          <a:p>
            <a:r>
              <a:rPr lang="en-GB" dirty="0"/>
              <a:t>If CMN present on </a:t>
            </a:r>
            <a:r>
              <a:rPr lang="en-GB" dirty="0" err="1"/>
              <a:t>scalp,overlying</a:t>
            </a:r>
            <a:r>
              <a:rPr lang="en-GB" dirty="0"/>
              <a:t> hairs are </a:t>
            </a:r>
          </a:p>
          <a:p>
            <a:pPr marL="0" indent="0">
              <a:buNone/>
            </a:pPr>
            <a:r>
              <a:rPr lang="en-GB" dirty="0"/>
              <a:t>     thick luxuriant or wiry at </a:t>
            </a:r>
            <a:r>
              <a:rPr lang="en-GB" dirty="0" err="1"/>
              <a:t>birth,grows</a:t>
            </a:r>
            <a:r>
              <a:rPr lang="en-GB" dirty="0"/>
              <a:t> greater </a:t>
            </a:r>
          </a:p>
          <a:p>
            <a:pPr marL="0" indent="0">
              <a:buNone/>
            </a:pPr>
            <a:r>
              <a:rPr lang="en-GB" dirty="0"/>
              <a:t>     than surrounding hairs.</a:t>
            </a:r>
            <a:endParaRPr lang="aa-ET" dirty="0"/>
          </a:p>
          <a:p>
            <a:r>
              <a:rPr lang="en-GB" dirty="0"/>
              <a:t>.Single or Multiple CMN</a:t>
            </a:r>
          </a:p>
          <a:p>
            <a:r>
              <a:rPr lang="en-GB" dirty="0"/>
              <a:t>.Multiple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‘satellite’ lesions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918" y="0"/>
            <a:ext cx="59920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51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69E61-C799-1941-A45D-6743DB5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800" y="13648"/>
            <a:ext cx="58293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B0820-3A23-0D49-B8F6-41F2D6D30522}"/>
              </a:ext>
            </a:extLst>
          </p:cNvPr>
          <p:cNvSpPr txBox="1"/>
          <p:nvPr/>
        </p:nvSpPr>
        <p:spPr>
          <a:xfrm>
            <a:off x="163773" y="30897"/>
            <a:ext cx="64007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.Two commonly arising proliferating lesions:</a:t>
            </a:r>
          </a:p>
          <a:p>
            <a:r>
              <a:rPr lang="en-GB" dirty="0">
                <a:solidFill>
                  <a:srgbClr val="FF0000"/>
                </a:solidFill>
              </a:rPr>
              <a:t>A)Classic proliferative nodules:</a:t>
            </a:r>
          </a:p>
          <a:p>
            <a:r>
              <a:rPr lang="en-GB" dirty="0"/>
              <a:t>  Present at birth, are well circumscribed, symmetrical, round or oval, soft to firm and of any uniform colour.</a:t>
            </a:r>
          </a:p>
          <a:p>
            <a:endParaRPr lang="en-GB" dirty="0"/>
          </a:p>
          <a:p>
            <a:r>
              <a:rPr lang="en-GB" dirty="0"/>
              <a:t>.Half to a few centimetres in diameter. </a:t>
            </a:r>
          </a:p>
          <a:p>
            <a:endParaRPr lang="en-GB" dirty="0"/>
          </a:p>
          <a:p>
            <a:r>
              <a:rPr lang="en-GB" dirty="0"/>
              <a:t>.Easily resected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B)Diffuse </a:t>
            </a:r>
            <a:r>
              <a:rPr lang="en-GB" dirty="0" err="1">
                <a:solidFill>
                  <a:srgbClr val="FF0000"/>
                </a:solidFill>
              </a:rPr>
              <a:t>neuroid</a:t>
            </a:r>
            <a:r>
              <a:rPr lang="en-GB" dirty="0">
                <a:solidFill>
                  <a:srgbClr val="FF0000"/>
                </a:solidFill>
              </a:rPr>
              <a:t> proliferations:</a:t>
            </a:r>
          </a:p>
          <a:p>
            <a:r>
              <a:rPr lang="en-GB" dirty="0"/>
              <a:t>Not present at birth, but can develop at any point during childhood, and often continue to grow slowly over time. </a:t>
            </a:r>
          </a:p>
          <a:p>
            <a:endParaRPr lang="en-GB" dirty="0"/>
          </a:p>
          <a:p>
            <a:r>
              <a:rPr lang="en-GB" dirty="0"/>
              <a:t>Become more active around puberty. They have less well‐defined edges .</a:t>
            </a:r>
          </a:p>
          <a:p>
            <a:endParaRPr lang="en-GB" dirty="0"/>
          </a:p>
          <a:p>
            <a:r>
              <a:rPr lang="en-GB" dirty="0"/>
              <a:t>Few centimetres to many centimetres in diameter, are firm, and often become pendulous when larger.</a:t>
            </a:r>
          </a:p>
          <a:p>
            <a:endParaRPr lang="en-GB" dirty="0"/>
          </a:p>
          <a:p>
            <a:r>
              <a:rPr lang="en-GB" dirty="0"/>
              <a:t>Difficult to resect, as they tend to recur, sometimes quickly. 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8162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4592"/>
            <a:ext cx="12192000" cy="70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7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06FB6-F376-404A-A91E-85F7D39770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151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F608B1-8065-8B42-9A68-2CCD32487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100" y="0"/>
            <a:ext cx="5676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35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CMN: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CMN: less than 1.5cm.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Medium CMN:1.5-19.9 cm.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Large or Giant </a:t>
            </a:r>
            <a:r>
              <a:rPr lang="en-US" dirty="0" err="1"/>
              <a:t>CMN:more</a:t>
            </a:r>
            <a:r>
              <a:rPr lang="en-US" dirty="0"/>
              <a:t> than 20 cm in diameter.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51" y="195747"/>
            <a:ext cx="3840317" cy="2547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72" y="3002507"/>
            <a:ext cx="4022061" cy="28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2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FD7B-DAA9-934B-B58D-3B2B7170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a-ET" dirty="0"/>
              <a:t>Pathology: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70B56-DEAB-C34E-BD3F-963B8CB9F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2000" dirty="0"/>
              <a:t>Compound naevi with junctional and predominant dermal components.</a:t>
            </a:r>
          </a:p>
          <a:p>
            <a:endParaRPr lang="en-GB" sz="2000" dirty="0"/>
          </a:p>
          <a:p>
            <a:r>
              <a:rPr lang="en-GB" sz="2000" dirty="0"/>
              <a:t>Bland melanocytes that extend around adnexal structures and often into the underlying muscle and fat.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chemeClr val="tx1"/>
                </a:solidFill>
              </a:rPr>
              <a:t>No cytological atypia. </a:t>
            </a:r>
          </a:p>
          <a:p>
            <a:pPr marL="0" indent="0">
              <a:buNone/>
            </a:pPr>
            <a:endParaRPr lang="en-GB" sz="2000" b="1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Rarely melanoma may arise within CMN But Differentiating Features of Melanoma </a:t>
            </a:r>
            <a:r>
              <a:rPr lang="en-US" sz="2000" dirty="0" err="1">
                <a:solidFill>
                  <a:schemeClr val="tx1"/>
                </a:solidFill>
              </a:rPr>
              <a:t>are:poorly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circumscribed,infiltrating</a:t>
            </a:r>
            <a:r>
              <a:rPr lang="en-US" sz="2000" dirty="0">
                <a:solidFill>
                  <a:schemeClr val="tx1"/>
                </a:solidFill>
              </a:rPr>
              <a:t> proliferation of cells often with focal </a:t>
            </a:r>
            <a:r>
              <a:rPr lang="en-US" sz="2000" dirty="0" err="1">
                <a:solidFill>
                  <a:schemeClr val="tx1"/>
                </a:solidFill>
              </a:rPr>
              <a:t>necrosis,marked</a:t>
            </a:r>
            <a:r>
              <a:rPr lang="en-US" sz="2000" dirty="0">
                <a:solidFill>
                  <a:schemeClr val="tx1"/>
                </a:solidFill>
              </a:rPr>
              <a:t> cytological atypia and mitotic activity.</a:t>
            </a:r>
            <a:endParaRPr lang="aa-E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17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799E4-E622-4646-A4CB-55CE1791F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0"/>
            <a:ext cx="6096000" cy="4293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BB2B16-90D0-F944-98EA-D86164EC7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2100"/>
            <a:ext cx="6096000" cy="275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83AC1-EDF5-8046-9FA7-DF5430586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00" y="0"/>
            <a:ext cx="5816600" cy="410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E217FD-6558-5B46-9A7B-9775888A8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102100"/>
            <a:ext cx="6096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90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70D2A-C10B-104C-A3B7-B5389F5D9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F53C9-F32C-D145-B8A5-ED480160F65E}"/>
              </a:ext>
            </a:extLst>
          </p:cNvPr>
          <p:cNvSpPr txBox="1"/>
          <p:nvPr/>
        </p:nvSpPr>
        <p:spPr>
          <a:xfrm>
            <a:off x="0" y="2057400"/>
            <a:ext cx="59410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Clinical variants: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err="1"/>
              <a:t>Naevus</a:t>
            </a:r>
            <a:r>
              <a:rPr lang="en-GB" b="1" dirty="0"/>
              <a:t> </a:t>
            </a:r>
            <a:r>
              <a:rPr lang="en-GB" b="1" dirty="0" err="1"/>
              <a:t>spilus</a:t>
            </a:r>
            <a:r>
              <a:rPr lang="en-GB" b="1" dirty="0"/>
              <a:t>‐type CMN </a:t>
            </a:r>
          </a:p>
          <a:p>
            <a:endParaRPr lang="en-GB" dirty="0"/>
          </a:p>
          <a:p>
            <a:r>
              <a:rPr lang="en-GB" dirty="0"/>
              <a:t>    Cafe ‐au‐lait macule background, onto which are</a:t>
            </a:r>
          </a:p>
          <a:p>
            <a:endParaRPr lang="en-GB" dirty="0"/>
          </a:p>
          <a:p>
            <a:r>
              <a:rPr lang="en-GB" dirty="0"/>
              <a:t>    superimposed multiple, raised CMN of different sizes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    and colours 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493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1228299"/>
            <a:ext cx="11914496" cy="5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02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51ED-77BB-524F-83DC-9D34043F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of severity</a:t>
            </a:r>
            <a:br>
              <a:rPr lang="en-GB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C20B-D710-B14F-8757-97725A9F8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6" y="1930400"/>
            <a:ext cx="10363826" cy="13208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Depends on number of lesions </a:t>
            </a:r>
            <a:r>
              <a:rPr lang="en-GB" sz="2400" dirty="0" err="1">
                <a:solidFill>
                  <a:schemeClr val="tx1"/>
                </a:solidFill>
              </a:rPr>
              <a:t>i.e:If</a:t>
            </a:r>
            <a:r>
              <a:rPr lang="en-GB" sz="2400" dirty="0">
                <a:solidFill>
                  <a:schemeClr val="tx1"/>
                </a:solidFill>
              </a:rPr>
              <a:t> the patient has more than one CMN there is some degree of  risk of neurological and malignant complications.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Presence of Neurological lesions on </a:t>
            </a:r>
            <a:r>
              <a:rPr lang="en-GB" sz="2400" dirty="0" err="1">
                <a:solidFill>
                  <a:schemeClr val="tx1"/>
                </a:solidFill>
              </a:rPr>
              <a:t>MRI,Clinical</a:t>
            </a:r>
            <a:r>
              <a:rPr lang="en-GB" sz="2400" dirty="0">
                <a:solidFill>
                  <a:schemeClr val="tx1"/>
                </a:solidFill>
              </a:rPr>
              <a:t> neurological </a:t>
            </a:r>
            <a:r>
              <a:rPr lang="en-GB" sz="2400" dirty="0" err="1">
                <a:solidFill>
                  <a:schemeClr val="tx1"/>
                </a:solidFill>
              </a:rPr>
              <a:t>abnormalities,Characteristic</a:t>
            </a:r>
            <a:r>
              <a:rPr lang="en-GB" sz="2400" dirty="0">
                <a:solidFill>
                  <a:schemeClr val="tx1"/>
                </a:solidFill>
              </a:rPr>
              <a:t> fascial </a:t>
            </a:r>
            <a:r>
              <a:rPr lang="en-GB" sz="2400" dirty="0" err="1">
                <a:solidFill>
                  <a:schemeClr val="tx1"/>
                </a:solidFill>
              </a:rPr>
              <a:t>features,Presence</a:t>
            </a:r>
            <a:r>
              <a:rPr lang="en-GB" sz="2400" dirty="0">
                <a:solidFill>
                  <a:schemeClr val="tx1"/>
                </a:solidFill>
              </a:rPr>
              <a:t> of malignancy.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Projected Adult Size(PAS) of CMN statistically correlated with Neurological outcomes.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Other Cutaneous Phenotypes includes </a:t>
            </a:r>
            <a:r>
              <a:rPr lang="en-GB" sz="2400" dirty="0" err="1">
                <a:solidFill>
                  <a:schemeClr val="tx1"/>
                </a:solidFill>
              </a:rPr>
              <a:t>Rugosity</a:t>
            </a:r>
            <a:r>
              <a:rPr lang="en-GB" sz="2400" dirty="0">
                <a:solidFill>
                  <a:schemeClr val="tx1"/>
                </a:solidFill>
              </a:rPr>
              <a:t> and Colour.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aa-E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1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4F9E-7622-6441-B329-01B13082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Complications and co‐morbidities</a:t>
            </a:r>
            <a:br>
              <a:rPr lang="en-GB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733AA-731F-084C-916A-56F08003B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a-ET" dirty="0">
                <a:solidFill>
                  <a:srgbClr val="FF0000"/>
                </a:solidFill>
              </a:rPr>
              <a:t>NEUROLOGICAL ABNORMALITIES</a:t>
            </a:r>
            <a:r>
              <a:rPr lang="aa-ET" dirty="0"/>
              <a:t>: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aa-ET" dirty="0"/>
              <a:t>INTRA-PARENCHYMAL MELANOSIS</a:t>
            </a:r>
            <a:r>
              <a:rPr lang="en-US" dirty="0"/>
              <a:t> is the commonest MRI  findings in association  with </a:t>
            </a:r>
            <a:r>
              <a:rPr lang="en-US" dirty="0" err="1"/>
              <a:t>mulyiple</a:t>
            </a:r>
            <a:r>
              <a:rPr lang="en-US" dirty="0"/>
              <a:t> CMN(most common site is amygdala) and Seizures are most commonly temporal lobe epilepsy.</a:t>
            </a:r>
            <a:endParaRPr lang="aa-ET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50% of cases the lesions are asymptomatic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50% associated with neurodevelopmental delay, attention deficit hyperactivity disorder and autistic spectrum disorder, or seizures. </a:t>
            </a:r>
          </a:p>
          <a:p>
            <a:r>
              <a:rPr lang="en-GB" dirty="0">
                <a:solidFill>
                  <a:srgbClr val="FF0000"/>
                </a:solidFill>
              </a:rPr>
              <a:t>MELANOMA </a:t>
            </a: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Life time risk 0.1-2%(median age 7 </a:t>
            </a:r>
            <a:r>
              <a:rPr lang="en-GB" dirty="0" err="1">
                <a:solidFill>
                  <a:schemeClr val="tx1"/>
                </a:solidFill>
                <a:sym typeface="Wingdings" pitchFamily="2" charset="2"/>
              </a:rPr>
              <a:t>yrs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     Risk increases if PAS of CMN is more than 60cm.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Primary Melanoma </a:t>
            </a:r>
            <a:r>
              <a:rPr lang="en-GB" dirty="0" err="1">
                <a:solidFill>
                  <a:schemeClr val="tx1"/>
                </a:solidFill>
                <a:sym typeface="Wingdings" pitchFamily="2" charset="2"/>
              </a:rPr>
              <a:t>donot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 arise within affected skin but within CNS in </a:t>
            </a:r>
            <a:r>
              <a:rPr lang="en-GB" dirty="0" err="1">
                <a:solidFill>
                  <a:schemeClr val="tx1"/>
                </a:solidFill>
                <a:sym typeface="Wingdings" pitchFamily="2" charset="2"/>
              </a:rPr>
              <a:t>atleast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 50% of cases.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Other </a:t>
            </a:r>
            <a:r>
              <a:rPr lang="en-US" dirty="0" err="1">
                <a:solidFill>
                  <a:srgbClr val="FF0000"/>
                </a:solidFill>
              </a:rPr>
              <a:t>tumors:</a:t>
            </a:r>
            <a:r>
              <a:rPr lang="en-US" dirty="0" err="1">
                <a:solidFill>
                  <a:schemeClr val="tx1"/>
                </a:solidFill>
              </a:rPr>
              <a:t>Rhabdomyosarcoma</a:t>
            </a:r>
            <a:r>
              <a:rPr lang="en-US" dirty="0">
                <a:solidFill>
                  <a:schemeClr val="tx1"/>
                </a:solidFill>
              </a:rPr>
              <a:t>.(rare)</a:t>
            </a:r>
            <a:endParaRPr lang="aa-E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53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1398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755" y="1382667"/>
            <a:ext cx="8596668" cy="52092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Characteristic Fascial Features</a:t>
            </a:r>
            <a:r>
              <a:rPr lang="en-US" dirty="0">
                <a:solidFill>
                  <a:schemeClr val="tx1"/>
                </a:solidFill>
              </a:rPr>
              <a:t>:(</a:t>
            </a:r>
            <a:r>
              <a:rPr lang="en-US" dirty="0" err="1">
                <a:solidFill>
                  <a:schemeClr val="tx1"/>
                </a:solidFill>
              </a:rPr>
              <a:t>atleast</a:t>
            </a:r>
            <a:r>
              <a:rPr lang="en-US" dirty="0">
                <a:solidFill>
                  <a:schemeClr val="tx1"/>
                </a:solidFill>
              </a:rPr>
              <a:t> 3 Characteristic features seen in 74% of Cohort studies),including:</a:t>
            </a:r>
          </a:p>
          <a:p>
            <a:r>
              <a:rPr lang="en-US" dirty="0">
                <a:solidFill>
                  <a:schemeClr val="tx1"/>
                </a:solidFill>
              </a:rPr>
              <a:t>1:Wide or Prominent Forehead</a:t>
            </a:r>
          </a:p>
          <a:p>
            <a:r>
              <a:rPr lang="en-US" dirty="0">
                <a:solidFill>
                  <a:schemeClr val="tx1"/>
                </a:solidFill>
              </a:rPr>
              <a:t>2:Hypertelorism</a:t>
            </a:r>
          </a:p>
          <a:p>
            <a:r>
              <a:rPr lang="en-US" dirty="0">
                <a:solidFill>
                  <a:schemeClr val="tx1"/>
                </a:solidFill>
              </a:rPr>
              <a:t>3:Eyebrow variants</a:t>
            </a:r>
          </a:p>
          <a:p>
            <a:r>
              <a:rPr lang="en-US" dirty="0">
                <a:solidFill>
                  <a:schemeClr val="tx1"/>
                </a:solidFill>
              </a:rPr>
              <a:t>4:Perorbital fullness</a:t>
            </a:r>
          </a:p>
          <a:p>
            <a:r>
              <a:rPr lang="en-US" dirty="0">
                <a:solidFill>
                  <a:schemeClr val="tx1"/>
                </a:solidFill>
              </a:rPr>
              <a:t>5:Small/short nose</a:t>
            </a:r>
          </a:p>
          <a:p>
            <a:r>
              <a:rPr lang="en-US" dirty="0">
                <a:solidFill>
                  <a:schemeClr val="tx1"/>
                </a:solidFill>
              </a:rPr>
              <a:t>6:Narrow nasal bridge</a:t>
            </a:r>
          </a:p>
          <a:p>
            <a:r>
              <a:rPr lang="en-US" dirty="0">
                <a:solidFill>
                  <a:schemeClr val="tx1"/>
                </a:solidFill>
              </a:rPr>
              <a:t>7:Broad nasal tip</a:t>
            </a:r>
          </a:p>
          <a:p>
            <a:r>
              <a:rPr lang="en-US" dirty="0">
                <a:solidFill>
                  <a:schemeClr val="tx1"/>
                </a:solidFill>
              </a:rPr>
              <a:t>8:Broad or round face</a:t>
            </a:r>
          </a:p>
          <a:p>
            <a:r>
              <a:rPr lang="en-US" dirty="0">
                <a:solidFill>
                  <a:schemeClr val="tx1"/>
                </a:solidFill>
              </a:rPr>
              <a:t>9:Prominent premaxilla</a:t>
            </a:r>
          </a:p>
          <a:p>
            <a:r>
              <a:rPr lang="en-US" dirty="0">
                <a:solidFill>
                  <a:schemeClr val="tx1"/>
                </a:solidFill>
              </a:rPr>
              <a:t>10:Prominent/long </a:t>
            </a:r>
            <a:r>
              <a:rPr lang="en-US" dirty="0" err="1">
                <a:solidFill>
                  <a:schemeClr val="tx1"/>
                </a:solidFill>
              </a:rPr>
              <a:t>phitrum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11:Everted Lower lip.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aa-ET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49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1995-451F-394E-B840-8C90A8E4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a-ET" dirty="0"/>
              <a:t>MANAGEMENT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A268A9-42A9-A64E-BBD1-5A011A8FC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32000"/>
            <a:ext cx="11988800" cy="48259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47CB1-FB15-9748-BAB7-DC4C9C6B5635}"/>
              </a:ext>
            </a:extLst>
          </p:cNvPr>
          <p:cNvSpPr txBox="1"/>
          <p:nvPr/>
        </p:nvSpPr>
        <p:spPr>
          <a:xfrm>
            <a:off x="7861300" y="2274838"/>
            <a:ext cx="3892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Children with multiple (i.e. two or more) CMN at birth</a:t>
            </a:r>
          </a:p>
          <a:p>
            <a:r>
              <a:rPr lang="en-GB" dirty="0"/>
              <a:t> (independent of size or site) should have a routine MRI </a:t>
            </a:r>
          </a:p>
          <a:p>
            <a:r>
              <a:rPr lang="en-GB" dirty="0"/>
              <a:t>of the brain and whole spine with contrast injection, </a:t>
            </a:r>
          </a:p>
          <a:p>
            <a:r>
              <a:rPr lang="en-GB" dirty="0"/>
              <a:t>preferably within the first 6 months. 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9358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4592"/>
            <a:ext cx="12192000" cy="711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9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6A58-FE9C-E749-AF1D-741B8FBD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2:Congenital Spitz </a:t>
            </a:r>
            <a:r>
              <a:rPr lang="en-GB" dirty="0" err="1"/>
              <a:t>naevus</a:t>
            </a:r>
            <a:br>
              <a:rPr lang="en-GB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B98B7-0A7F-A34B-83C4-26A8E7424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74" y="2367092"/>
            <a:ext cx="10363826" cy="3424107"/>
          </a:xfrm>
        </p:spPr>
        <p:txBody>
          <a:bodyPr>
            <a:normAutofit/>
          </a:bodyPr>
          <a:lstStyle/>
          <a:p>
            <a:r>
              <a:rPr lang="en-GB" dirty="0"/>
              <a:t>RARE </a:t>
            </a:r>
          </a:p>
          <a:p>
            <a:endParaRPr lang="en-GB" dirty="0"/>
          </a:p>
          <a:p>
            <a:r>
              <a:rPr lang="en-GB" dirty="0"/>
              <a:t>At birth, and, as in later life, they can mimic melanoma.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diagnosis is made after excisional biopsy.</a:t>
            </a:r>
          </a:p>
          <a:p>
            <a:endParaRPr lang="en-GB" dirty="0"/>
          </a:p>
          <a:p>
            <a:r>
              <a:rPr lang="en-GB" dirty="0"/>
              <a:t>the histological features are characteristic of acquired Spitz </a:t>
            </a:r>
            <a:r>
              <a:rPr lang="en-GB" dirty="0" err="1"/>
              <a:t>naevi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169" y="0"/>
            <a:ext cx="5801831" cy="48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52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3:Congenital Blue </a:t>
            </a:r>
            <a:r>
              <a:rPr lang="en-US" dirty="0" err="1"/>
              <a:t>Naevus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CAN BE CONGENITAL OR AQUIRED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 GNAQ </a:t>
            </a:r>
          </a:p>
          <a:p>
            <a:r>
              <a:rPr lang="en-GB" dirty="0"/>
              <a:t>CONGENITAL MOST FREQUENT SITE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scalp</a:t>
            </a:r>
            <a:r>
              <a:rPr lang="en-GB" dirty="0">
                <a:sym typeface="Wingdings" pitchFamily="2" charset="2"/>
              </a:rPr>
              <a:t></a:t>
            </a:r>
          </a:p>
          <a:p>
            <a:pPr marL="0" indent="0">
              <a:buNone/>
            </a:pPr>
            <a:r>
              <a:rPr lang="en-GB" dirty="0">
                <a:sym typeface="Wingdings" pitchFamily="2" charset="2"/>
              </a:rPr>
              <a:t>      </a:t>
            </a:r>
            <a:r>
              <a:rPr lang="en-GB" dirty="0"/>
              <a:t>association with various underlying scalp and </a:t>
            </a:r>
          </a:p>
          <a:p>
            <a:pPr marL="0" indent="0">
              <a:buNone/>
            </a:pPr>
            <a:r>
              <a:rPr lang="en-GB" dirty="0"/>
              <a:t>     neurological defects and with malignant </a:t>
            </a:r>
          </a:p>
          <a:p>
            <a:pPr marL="0" indent="0">
              <a:buNone/>
            </a:pPr>
            <a:r>
              <a:rPr lang="en-GB" dirty="0"/>
              <a:t>     transformation</a:t>
            </a:r>
          </a:p>
          <a:p>
            <a:pPr marL="0" indent="0">
              <a:buNone/>
            </a:pPr>
            <a:r>
              <a:rPr lang="en-GB" dirty="0"/>
              <a:t>   Rarely associated with uveal melanoma.</a:t>
            </a:r>
            <a:endParaRPr lang="aa-ET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026" y="0"/>
            <a:ext cx="5954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3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00C82-1188-9B46-BFAB-CA9645CD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48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0D315-6326-3144-A4F7-3C8F7E812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300" y="0"/>
            <a:ext cx="674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82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302F-EE5F-FC4C-9A67-07045346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4:Congenital </a:t>
            </a:r>
            <a:r>
              <a:rPr lang="en-GB" dirty="0" err="1"/>
              <a:t>Naevus</a:t>
            </a:r>
            <a:r>
              <a:rPr lang="en-GB" dirty="0"/>
              <a:t> </a:t>
            </a:r>
            <a:r>
              <a:rPr lang="en-GB" dirty="0" err="1"/>
              <a:t>Spilus</a:t>
            </a:r>
            <a:r>
              <a:rPr lang="en-GB" dirty="0"/>
              <a:t> (or speckled lentiginous naevi)</a:t>
            </a:r>
            <a:br>
              <a:rPr lang="en-GB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6B32F-FA16-AD4A-B71D-FD843944A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892300"/>
            <a:ext cx="10363826" cy="4597400"/>
          </a:xfrm>
        </p:spPr>
        <p:txBody>
          <a:bodyPr>
            <a:normAutofit/>
          </a:bodyPr>
          <a:lstStyle/>
          <a:p>
            <a:r>
              <a:rPr lang="en-GB" dirty="0"/>
              <a:t>Pigmented lesions with a caf ‐au‐lait macule background</a:t>
            </a:r>
          </a:p>
          <a:p>
            <a:pPr marL="0" indent="0">
              <a:buNone/>
            </a:pPr>
            <a:r>
              <a:rPr lang="en-GB" dirty="0"/>
              <a:t>     and superimposed, more darkly pigmented areas (or speckles).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Generally single but size varies from cm to covering the whole</a:t>
            </a:r>
          </a:p>
          <a:p>
            <a:pPr marL="0" indent="0">
              <a:buNone/>
            </a:pPr>
            <a:r>
              <a:rPr lang="en-GB" dirty="0"/>
              <a:t>     limb in segmental distribution.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597" y="-40944"/>
            <a:ext cx="4180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26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928" y="0"/>
            <a:ext cx="541007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928" y="255819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Distinguished from </a:t>
            </a:r>
            <a:r>
              <a:rPr lang="en-GB" dirty="0" err="1">
                <a:solidFill>
                  <a:srgbClr val="FF0000"/>
                </a:solidFill>
              </a:rPr>
              <a:t>naevus</a:t>
            </a:r>
            <a:r>
              <a:rPr lang="en-GB" dirty="0">
                <a:solidFill>
                  <a:srgbClr val="FF0000"/>
                </a:solidFill>
              </a:rPr>
              <a:t>-</a:t>
            </a:r>
            <a:r>
              <a:rPr lang="en-GB" dirty="0" err="1">
                <a:solidFill>
                  <a:srgbClr val="FF0000"/>
                </a:solidFill>
              </a:rPr>
              <a:t>spilus</a:t>
            </a:r>
            <a:r>
              <a:rPr lang="en-GB" dirty="0">
                <a:solidFill>
                  <a:srgbClr val="FF0000"/>
                </a:solidFill>
              </a:rPr>
              <a:t>-type congenital melanocytic </a:t>
            </a:r>
            <a:r>
              <a:rPr lang="en-GB" dirty="0" err="1">
                <a:solidFill>
                  <a:srgbClr val="FF0000"/>
                </a:solidFill>
              </a:rPr>
              <a:t>naevi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by the size of darker areas which  usually small a few millimetres in diameter at most The background may not be apparent at birth.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Larger lesions can form part of </a:t>
            </a:r>
            <a:r>
              <a:rPr lang="en-GB" dirty="0" err="1"/>
              <a:t>phakomatosis</a:t>
            </a:r>
            <a:r>
              <a:rPr lang="en-GB" dirty="0"/>
              <a:t> </a:t>
            </a:r>
            <a:r>
              <a:rPr lang="en-GB" dirty="0" err="1"/>
              <a:t>pigmentokeratotica</a:t>
            </a:r>
            <a:r>
              <a:rPr lang="en-GB" dirty="0"/>
              <a:t> OR speckled lentiginous </a:t>
            </a:r>
            <a:r>
              <a:rPr lang="en-GB" dirty="0" err="1"/>
              <a:t>naevus</a:t>
            </a:r>
            <a:r>
              <a:rPr lang="en-GB" dirty="0"/>
              <a:t>.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68116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25"/>
            <a:ext cx="12191999" cy="70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8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9182"/>
            <a:ext cx="12192000" cy="76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311" y="887244"/>
            <a:ext cx="8966578" cy="51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NAEVI: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Also known as </a:t>
            </a:r>
            <a:r>
              <a:rPr lang="en-US" sz="2400" dirty="0" err="1"/>
              <a:t>Birthmarks,results</a:t>
            </a:r>
            <a:r>
              <a:rPr lang="en-US" sz="2400" dirty="0"/>
              <a:t> from disordered/abnormal proliferations of cells within the tissue of </a:t>
            </a:r>
            <a:r>
              <a:rPr lang="en-US" sz="2400" dirty="0" err="1"/>
              <a:t>origin,due</a:t>
            </a:r>
            <a:r>
              <a:rPr lang="en-US" sz="2400" dirty="0"/>
              <a:t> to developmental error.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Present at birth OR shortly after birth.</a:t>
            </a:r>
          </a:p>
          <a:p>
            <a:endParaRPr lang="en-US" sz="2400" dirty="0"/>
          </a:p>
          <a:p>
            <a:r>
              <a:rPr lang="en-US" sz="2400" dirty="0"/>
              <a:t>Usually caused by somatic mutation in a cell that resides in skin.</a:t>
            </a:r>
          </a:p>
          <a:p>
            <a:endParaRPr lang="en-US" sz="2400" dirty="0"/>
          </a:p>
          <a:p>
            <a:r>
              <a:rPr lang="en-US" sz="2400" dirty="0"/>
              <a:t>Only some part of skin is affected and rest of the skin appear entirely normal macroscopically.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970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0"/>
            <a:ext cx="1228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59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5985</TotalTime>
  <Words>1786</Words>
  <Application>Microsoft Office PowerPoint</Application>
  <PresentationFormat>Widescreen</PresentationFormat>
  <Paragraphs>303</Paragraphs>
  <Slides>55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Facet</vt:lpstr>
      <vt:lpstr> </vt:lpstr>
      <vt:lpstr>Congenital Naevi and Other Developmental Abnormalities Affecting the Skin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CONGENITAL NAEVI:</vt:lpstr>
      <vt:lpstr>PowerPoint Presentation</vt:lpstr>
      <vt:lpstr>Clinical features: </vt:lpstr>
      <vt:lpstr>CONGENITAL EPIDERMAL NAEVI:</vt:lpstr>
      <vt:lpstr>PowerPoint Presentation</vt:lpstr>
      <vt:lpstr>Genetics:</vt:lpstr>
      <vt:lpstr>H/P:Epidermal naevi</vt:lpstr>
      <vt:lpstr>PowerPoint Presentation</vt:lpstr>
      <vt:lpstr>PowerPoint Presentation</vt:lpstr>
      <vt:lpstr>ILVEN: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variants </vt:lpstr>
      <vt:lpstr>Schimmelpenning/Linear Naevus sebaceous syndrome: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COMPLICATIONS:</vt:lpstr>
      <vt:lpstr>Disease course and prognosis: </vt:lpstr>
      <vt:lpstr>MANAGEMENT</vt:lpstr>
      <vt:lpstr>PowerPoint Presentation</vt:lpstr>
      <vt:lpstr>CONGENITAL PIGMENT CELL NAEVI: </vt:lpstr>
      <vt:lpstr>PowerPoint Presentation</vt:lpstr>
      <vt:lpstr>History and Presentation:</vt:lpstr>
      <vt:lpstr>PowerPoint Presentation</vt:lpstr>
      <vt:lpstr>PowerPoint Presentation</vt:lpstr>
      <vt:lpstr>Classification of CMN:</vt:lpstr>
      <vt:lpstr>Pathology:</vt:lpstr>
      <vt:lpstr>PowerPoint Presentation</vt:lpstr>
      <vt:lpstr>PowerPoint Presentation</vt:lpstr>
      <vt:lpstr>PowerPoint Presentation</vt:lpstr>
      <vt:lpstr>Classification of severity </vt:lpstr>
      <vt:lpstr>Complications and co‐morbidities </vt:lpstr>
      <vt:lpstr>PowerPoint Presentation</vt:lpstr>
      <vt:lpstr>MANAGEMENT</vt:lpstr>
      <vt:lpstr>2:Congenital Spitz naevus </vt:lpstr>
      <vt:lpstr>3:Congenital Blue Naevus:</vt:lpstr>
      <vt:lpstr>PowerPoint Presentation</vt:lpstr>
      <vt:lpstr>4:Congenital Naevus Spilus (or speckled lentiginous naevi)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Congenital Naevi and Other Developmental Abnormalities Affecting the Skin</dc:title>
  <dc:creator>Khadija</dc:creator>
  <cp:lastModifiedBy>dr.ka0786@gmail.com</cp:lastModifiedBy>
  <cp:revision>129</cp:revision>
  <dcterms:created xsi:type="dcterms:W3CDTF">2022-08-13T05:10:34Z</dcterms:created>
  <dcterms:modified xsi:type="dcterms:W3CDTF">2023-08-15T16:48:29Z</dcterms:modified>
</cp:coreProperties>
</file>