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56" r:id="rId2"/>
    <p:sldId id="29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97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2" r:id="rId39"/>
    <p:sldId id="293" r:id="rId40"/>
    <p:sldId id="294" r:id="rId41"/>
    <p:sldId id="295" r:id="rId42"/>
    <p:sldId id="298" r:id="rId4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4CC4F1CA-A3F2-4C1F-90F1-245DFDFA8706}" type="datetimeFigureOut">
              <a:rPr lang="en-US" smtClean="0"/>
              <a:pPr/>
              <a:t>8/14/2023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FC5B460-6AF2-43E4-B3AA-EFD3E2E864F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CC4F1CA-A3F2-4C1F-90F1-245DFDFA8706}" type="datetimeFigureOut">
              <a:rPr lang="en-US" smtClean="0"/>
              <a:pPr/>
              <a:t>8/14/2023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FC5B460-6AF2-43E4-B3AA-EFD3E2E864F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CC4F1CA-A3F2-4C1F-90F1-245DFDFA8706}" type="datetimeFigureOut">
              <a:rPr lang="en-US" smtClean="0"/>
              <a:pPr/>
              <a:t>8/14/2023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FC5B460-6AF2-43E4-B3AA-EFD3E2E864F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CC4F1CA-A3F2-4C1F-90F1-245DFDFA8706}" type="datetimeFigureOut">
              <a:rPr lang="en-US" smtClean="0"/>
              <a:pPr/>
              <a:t>8/14/2023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FC5B460-6AF2-43E4-B3AA-EFD3E2E864F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CC4F1CA-A3F2-4C1F-90F1-245DFDFA8706}" type="datetimeFigureOut">
              <a:rPr lang="en-US" smtClean="0"/>
              <a:pPr/>
              <a:t>8/14/2023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FC5B460-6AF2-43E4-B3AA-EFD3E2E864F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CC4F1CA-A3F2-4C1F-90F1-245DFDFA8706}" type="datetimeFigureOut">
              <a:rPr lang="en-US" smtClean="0"/>
              <a:pPr/>
              <a:t>8/14/2023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FC5B460-6AF2-43E4-B3AA-EFD3E2E864F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CC4F1CA-A3F2-4C1F-90F1-245DFDFA8706}" type="datetimeFigureOut">
              <a:rPr lang="en-US" smtClean="0"/>
              <a:pPr/>
              <a:t>8/14/2023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FC5B460-6AF2-43E4-B3AA-EFD3E2E864F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4CC4F1CA-A3F2-4C1F-90F1-245DFDFA8706}" type="datetimeFigureOut">
              <a:rPr lang="en-US" smtClean="0"/>
              <a:pPr/>
              <a:t>8/14/2023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FC5B460-6AF2-43E4-B3AA-EFD3E2E864F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4CC4F1CA-A3F2-4C1F-90F1-245DFDFA8706}" type="datetimeFigureOut">
              <a:rPr lang="en-US" smtClean="0"/>
              <a:pPr/>
              <a:t>8/14/2023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FC5B460-6AF2-43E4-B3AA-EFD3E2E864F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CC4F1CA-A3F2-4C1F-90F1-245DFDFA8706}" type="datetimeFigureOut">
              <a:rPr lang="en-US" smtClean="0"/>
              <a:pPr/>
              <a:t>8/14/2023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FC5B460-6AF2-43E4-B3AA-EFD3E2E864F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CC4F1CA-A3F2-4C1F-90F1-245DFDFA8706}" type="datetimeFigureOut">
              <a:rPr lang="en-US" smtClean="0"/>
              <a:pPr/>
              <a:t>8/14/2023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FC5B460-6AF2-43E4-B3AA-EFD3E2E864F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4CC4F1CA-A3F2-4C1F-90F1-245DFDFA8706}" type="datetimeFigureOut">
              <a:rPr lang="en-US" smtClean="0"/>
              <a:pPr/>
              <a:t>8/14/2023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FC5B460-6AF2-43E4-B3AA-EFD3E2E864F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4" name="Picture 3" descr="bismillah-png-2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5400" y="0"/>
            <a:ext cx="5791200" cy="47244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/>
              <a:t>Chromosomal disorders</a:t>
            </a:r>
            <a:endParaRPr lang="en-US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b="1" dirty="0" smtClean="0"/>
              <a:t>Dr Zeeshan Hameed</a:t>
            </a:r>
            <a:endParaRPr lang="en-US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Chromosomal disorders may be due to abnormalities of chromosome number or structure and may involve </a:t>
            </a:r>
            <a:r>
              <a:rPr lang="en-US" dirty="0" err="1" smtClean="0"/>
              <a:t>autosomes</a:t>
            </a:r>
            <a:r>
              <a:rPr lang="en-US" dirty="0" smtClean="0"/>
              <a:t> or sex chromosomes.</a:t>
            </a:r>
          </a:p>
          <a:p>
            <a:r>
              <a:rPr lang="en-US" dirty="0" smtClean="0"/>
              <a:t>Somatic cells are diploid, with a complement of 46 chromosomes, whereas gametes (ova and sperm) are haploid, with only 23 chromosomes.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/>
              <a:t>Chromosomal disorders </a:t>
            </a:r>
            <a:endParaRPr lang="en-US" b="1" u="sng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smtClean="0"/>
              <a:t>Numerical abnormalities that involve the gain or loss of one or more chromosomes are known as </a:t>
            </a:r>
            <a:r>
              <a:rPr lang="en-US" dirty="0" err="1" smtClean="0"/>
              <a:t>aneuploidies</a:t>
            </a:r>
            <a:r>
              <a:rPr lang="en-US" dirty="0" smtClean="0"/>
              <a:t>.</a:t>
            </a:r>
          </a:p>
          <a:p>
            <a:pPr algn="just"/>
            <a:r>
              <a:rPr lang="en-US" dirty="0" smtClean="0"/>
              <a:t>Chromosomal abnormalities generally cause multiple congenital malformations.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58200" cy="4525963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It is the most common </a:t>
            </a:r>
            <a:r>
              <a:rPr lang="en-US" dirty="0" err="1" smtClean="0"/>
              <a:t>autosomal</a:t>
            </a:r>
            <a:r>
              <a:rPr lang="en-US" dirty="0" smtClean="0"/>
              <a:t> abnormality, with a frequency of about 1 per 700 live births.</a:t>
            </a:r>
          </a:p>
          <a:p>
            <a:r>
              <a:rPr lang="en-US" dirty="0" smtClean="0"/>
              <a:t>Three cytogenetic variants cause Down syndrome:</a:t>
            </a:r>
          </a:p>
          <a:p>
            <a:pPr>
              <a:buNone/>
            </a:pPr>
            <a:r>
              <a:rPr lang="en-US" dirty="0" smtClean="0"/>
              <a:t>    </a:t>
            </a:r>
            <a:r>
              <a:rPr lang="en-US" dirty="0" err="1" smtClean="0"/>
              <a:t>Trisomy</a:t>
            </a:r>
            <a:r>
              <a:rPr lang="en-US" dirty="0" smtClean="0"/>
              <a:t> 21, chromosomal translocation and </a:t>
            </a:r>
            <a:r>
              <a:rPr lang="en-US" dirty="0" err="1" smtClean="0"/>
              <a:t>mosaicism</a:t>
            </a:r>
            <a:endParaRPr lang="en-US" dirty="0" smtClean="0"/>
          </a:p>
          <a:p>
            <a:r>
              <a:rPr lang="en-US" dirty="0" err="1" smtClean="0"/>
              <a:t>Trisomy</a:t>
            </a:r>
            <a:r>
              <a:rPr lang="en-US" dirty="0" smtClean="0"/>
              <a:t> 21 accounts for nearly 95% of all patients with down syndrome.</a:t>
            </a:r>
          </a:p>
          <a:p>
            <a:r>
              <a:rPr lang="en-US" dirty="0" smtClean="0"/>
              <a:t>Less commonly, patient with down syndrome may have 46 chromosomes with either 21/22 translocation or 21/21 translocation.</a:t>
            </a:r>
          </a:p>
          <a:p>
            <a:pPr>
              <a:buNone/>
            </a:pPr>
            <a:endParaRPr lang="en-US" dirty="0" smtClean="0"/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u="sng" dirty="0" err="1" smtClean="0"/>
              <a:t>Autosomal</a:t>
            </a:r>
            <a:r>
              <a:rPr lang="en-US" b="1" u="sng" dirty="0" smtClean="0"/>
              <a:t> chromosome defects</a:t>
            </a:r>
            <a:br>
              <a:rPr lang="en-US" b="1" u="sng" dirty="0" smtClean="0"/>
            </a:br>
            <a:r>
              <a:rPr lang="en-US" b="1" u="sng" dirty="0" smtClean="0"/>
              <a:t>Down’s syndrome</a:t>
            </a:r>
            <a:endParaRPr lang="en-US" b="1" u="sng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Intellectual disability with IQ usually less than 50</a:t>
            </a:r>
          </a:p>
          <a:p>
            <a:r>
              <a:rPr lang="en-US" dirty="0" smtClean="0"/>
              <a:t>Small head, flat </a:t>
            </a:r>
            <a:r>
              <a:rPr lang="en-US" dirty="0" err="1" smtClean="0"/>
              <a:t>facies</a:t>
            </a:r>
            <a:r>
              <a:rPr lang="en-US" dirty="0" smtClean="0"/>
              <a:t> with increased </a:t>
            </a:r>
            <a:r>
              <a:rPr lang="en-US" dirty="0" err="1" smtClean="0"/>
              <a:t>interocular</a:t>
            </a:r>
            <a:r>
              <a:rPr lang="en-US" dirty="0" smtClean="0"/>
              <a:t> distance (</a:t>
            </a:r>
            <a:r>
              <a:rPr lang="en-US" dirty="0" err="1" smtClean="0"/>
              <a:t>hypertelorism</a:t>
            </a:r>
            <a:r>
              <a:rPr lang="en-US" dirty="0" smtClean="0"/>
              <a:t>), </a:t>
            </a:r>
            <a:r>
              <a:rPr lang="en-US" dirty="0" err="1" smtClean="0"/>
              <a:t>depresssed</a:t>
            </a:r>
            <a:r>
              <a:rPr lang="en-US" dirty="0" smtClean="0"/>
              <a:t> nasal bridge, flat </a:t>
            </a:r>
            <a:r>
              <a:rPr lang="en-US" dirty="0" err="1" smtClean="0"/>
              <a:t>occiput</a:t>
            </a:r>
            <a:r>
              <a:rPr lang="en-US" dirty="0" smtClean="0"/>
              <a:t>, broad short neck and small ears.</a:t>
            </a:r>
          </a:p>
          <a:p>
            <a:r>
              <a:rPr lang="en-US" dirty="0" smtClean="0"/>
              <a:t>Narrow and upward and outward slating of the </a:t>
            </a:r>
            <a:r>
              <a:rPr lang="en-US" dirty="0" err="1" smtClean="0"/>
              <a:t>palpebral</a:t>
            </a:r>
            <a:r>
              <a:rPr lang="en-US" dirty="0" smtClean="0"/>
              <a:t> fissure (80%)</a:t>
            </a:r>
          </a:p>
          <a:p>
            <a:r>
              <a:rPr lang="en-US" dirty="0" smtClean="0"/>
              <a:t>Small mouth (relatively) with protrusion of the tongue (</a:t>
            </a:r>
            <a:r>
              <a:rPr lang="en-US" dirty="0" err="1" smtClean="0"/>
              <a:t>macroglossia</a:t>
            </a:r>
            <a:r>
              <a:rPr lang="en-US" dirty="0" smtClean="0"/>
              <a:t>)</a:t>
            </a:r>
          </a:p>
          <a:p>
            <a:r>
              <a:rPr lang="en-US" dirty="0" smtClean="0"/>
              <a:t>Short stature, broad, short hands, feet and digits and protuberant abdomen.</a:t>
            </a:r>
          </a:p>
          <a:p>
            <a:r>
              <a:rPr lang="en-US" dirty="0" err="1" smtClean="0"/>
              <a:t>Hypocongenitalism</a:t>
            </a:r>
            <a:endParaRPr lang="en-US" dirty="0" smtClean="0"/>
          </a:p>
          <a:p>
            <a:r>
              <a:rPr lang="en-US" dirty="0" smtClean="0"/>
              <a:t>Congenital defects: Heart or </a:t>
            </a:r>
            <a:r>
              <a:rPr lang="en-US" dirty="0" err="1" smtClean="0"/>
              <a:t>endocardial</a:t>
            </a:r>
            <a:r>
              <a:rPr lang="en-US" dirty="0" smtClean="0"/>
              <a:t> cushion defects (40%)</a:t>
            </a:r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/>
              <a:t>Clinical features</a:t>
            </a:r>
            <a:endParaRPr lang="en-US" b="1" u="sng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WhatsApp Image 2023-08-14 at 3.49.45 PM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Soft and velvety skin in early childhood</a:t>
            </a:r>
          </a:p>
          <a:p>
            <a:r>
              <a:rPr lang="en-US" dirty="0" smtClean="0"/>
              <a:t>Dry skin in late childhood – </a:t>
            </a:r>
            <a:r>
              <a:rPr lang="en-US" dirty="0" err="1" smtClean="0"/>
              <a:t>Xerosis</a:t>
            </a:r>
            <a:r>
              <a:rPr lang="en-US" dirty="0" smtClean="0"/>
              <a:t> (70%), atopic </a:t>
            </a:r>
            <a:r>
              <a:rPr lang="en-US" dirty="0" err="1" smtClean="0"/>
              <a:t>dematitis</a:t>
            </a:r>
            <a:r>
              <a:rPr lang="en-US" dirty="0" smtClean="0"/>
              <a:t> (50%), </a:t>
            </a:r>
            <a:r>
              <a:rPr lang="en-US" dirty="0" err="1" smtClean="0"/>
              <a:t>palmoplantar</a:t>
            </a:r>
            <a:r>
              <a:rPr lang="en-US" dirty="0" smtClean="0"/>
              <a:t> hyperkeratosis (40-75%), and </a:t>
            </a:r>
            <a:r>
              <a:rPr lang="en-US" dirty="0" err="1" smtClean="0"/>
              <a:t>seborrheic</a:t>
            </a:r>
            <a:r>
              <a:rPr lang="en-US" dirty="0" smtClean="0"/>
              <a:t> </a:t>
            </a:r>
            <a:r>
              <a:rPr lang="en-US" dirty="0" err="1" smtClean="0"/>
              <a:t>dematitis</a:t>
            </a:r>
            <a:r>
              <a:rPr lang="en-US" dirty="0" smtClean="0"/>
              <a:t> (31%)</a:t>
            </a:r>
          </a:p>
          <a:p>
            <a:r>
              <a:rPr lang="en-US" dirty="0" smtClean="0"/>
              <a:t>Premature wrinkling of the skin, cutis </a:t>
            </a:r>
            <a:r>
              <a:rPr lang="en-US" dirty="0" err="1" smtClean="0"/>
              <a:t>marmorata</a:t>
            </a:r>
            <a:r>
              <a:rPr lang="en-US" dirty="0" smtClean="0"/>
              <a:t> and </a:t>
            </a:r>
            <a:r>
              <a:rPr lang="en-US" dirty="0" err="1" smtClean="0"/>
              <a:t>acrocyanosis</a:t>
            </a:r>
            <a:endParaRPr lang="en-US" dirty="0" smtClean="0"/>
          </a:p>
          <a:p>
            <a:r>
              <a:rPr lang="en-US" dirty="0" smtClean="0"/>
              <a:t>Bacterial infections, fungal infections (</a:t>
            </a:r>
            <a:r>
              <a:rPr lang="en-US" dirty="0" err="1" smtClean="0"/>
              <a:t>tinea</a:t>
            </a:r>
            <a:r>
              <a:rPr lang="en-US" dirty="0" smtClean="0"/>
              <a:t>), and </a:t>
            </a:r>
            <a:r>
              <a:rPr lang="en-US" dirty="0" err="1" smtClean="0"/>
              <a:t>ectoparasitism</a:t>
            </a:r>
            <a:r>
              <a:rPr lang="en-US" dirty="0" smtClean="0"/>
              <a:t> (scabies)</a:t>
            </a:r>
          </a:p>
          <a:p>
            <a:r>
              <a:rPr lang="en-US" dirty="0" err="1" smtClean="0"/>
              <a:t>Elastosis</a:t>
            </a:r>
            <a:r>
              <a:rPr lang="en-US" dirty="0" smtClean="0"/>
              <a:t> </a:t>
            </a:r>
            <a:r>
              <a:rPr lang="en-US" dirty="0" err="1" smtClean="0"/>
              <a:t>perforans</a:t>
            </a:r>
            <a:r>
              <a:rPr lang="en-US" dirty="0" smtClean="0"/>
              <a:t> </a:t>
            </a:r>
            <a:r>
              <a:rPr lang="en-US" dirty="0" err="1" smtClean="0"/>
              <a:t>serpiginosa</a:t>
            </a:r>
            <a:endParaRPr lang="en-US" dirty="0" smtClean="0"/>
          </a:p>
          <a:p>
            <a:r>
              <a:rPr lang="en-US" dirty="0" err="1" smtClean="0"/>
              <a:t>Syringomas</a:t>
            </a:r>
            <a:endParaRPr lang="en-US" dirty="0" smtClean="0"/>
          </a:p>
          <a:p>
            <a:r>
              <a:rPr lang="en-US" dirty="0" smtClean="0"/>
              <a:t>Alopecia </a:t>
            </a:r>
            <a:r>
              <a:rPr lang="en-US" dirty="0" err="1" smtClean="0"/>
              <a:t>areata</a:t>
            </a:r>
            <a:r>
              <a:rPr lang="en-US" dirty="0" smtClean="0"/>
              <a:t> (6- 8.9%), </a:t>
            </a:r>
            <a:r>
              <a:rPr lang="en-US" dirty="0" err="1" smtClean="0"/>
              <a:t>vitiligo</a:t>
            </a:r>
            <a:r>
              <a:rPr lang="en-US" dirty="0" smtClean="0"/>
              <a:t>, psoriasis</a:t>
            </a:r>
          </a:p>
          <a:p>
            <a:r>
              <a:rPr lang="en-US" dirty="0" err="1" smtClean="0"/>
              <a:t>Anglar</a:t>
            </a:r>
            <a:r>
              <a:rPr lang="en-US" dirty="0" smtClean="0"/>
              <a:t> </a:t>
            </a:r>
            <a:r>
              <a:rPr lang="en-US" dirty="0" err="1" smtClean="0"/>
              <a:t>cheeilitis</a:t>
            </a:r>
            <a:endParaRPr lang="en-US" dirty="0" smtClean="0"/>
          </a:p>
          <a:p>
            <a:pPr>
              <a:buNone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u="sng" dirty="0" err="1" smtClean="0"/>
              <a:t>Cutaneous</a:t>
            </a:r>
            <a:r>
              <a:rPr lang="en-US" b="1" u="sng" dirty="0" smtClean="0"/>
              <a:t> manifestations of Down syndrome:</a:t>
            </a:r>
            <a:endParaRPr lang="en-US" b="1" u="sng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Severe mental deficiency</a:t>
            </a:r>
          </a:p>
          <a:p>
            <a:r>
              <a:rPr lang="en-US" dirty="0" smtClean="0"/>
              <a:t>Characteristic skull shape with a small chin and prominent </a:t>
            </a:r>
            <a:r>
              <a:rPr lang="en-US" dirty="0" err="1" smtClean="0"/>
              <a:t>occiput</a:t>
            </a:r>
            <a:endParaRPr lang="en-US" dirty="0" smtClean="0"/>
          </a:p>
          <a:p>
            <a:r>
              <a:rPr lang="en-US" dirty="0" smtClean="0"/>
              <a:t>Low- set malformed ears</a:t>
            </a:r>
          </a:p>
          <a:p>
            <a:r>
              <a:rPr lang="en-US" dirty="0" smtClean="0"/>
              <a:t>Clenched hands with </a:t>
            </a:r>
            <a:r>
              <a:rPr lang="en-US" dirty="0" err="1" smtClean="0"/>
              <a:t>overlappling</a:t>
            </a:r>
            <a:r>
              <a:rPr lang="en-US" dirty="0" smtClean="0"/>
              <a:t> index and fifth fingers, single </a:t>
            </a:r>
            <a:r>
              <a:rPr lang="en-US" dirty="0" err="1" smtClean="0"/>
              <a:t>palmar</a:t>
            </a:r>
            <a:r>
              <a:rPr lang="en-US" dirty="0" smtClean="0"/>
              <a:t> crease</a:t>
            </a:r>
          </a:p>
          <a:p>
            <a:r>
              <a:rPr lang="en-US" dirty="0" err="1" smtClean="0"/>
              <a:t>Cutaneous</a:t>
            </a:r>
            <a:r>
              <a:rPr lang="en-US" dirty="0" smtClean="0"/>
              <a:t> features include: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Cutis </a:t>
            </a:r>
            <a:r>
              <a:rPr lang="en-US" dirty="0" err="1" smtClean="0"/>
              <a:t>laxa</a:t>
            </a:r>
            <a:r>
              <a:rPr lang="en-US" dirty="0" smtClean="0"/>
              <a:t> of the neck</a:t>
            </a:r>
          </a:p>
          <a:p>
            <a:pPr>
              <a:buFont typeface="Wingdings" pitchFamily="2" charset="2"/>
              <a:buChar char="Ø"/>
            </a:pPr>
            <a:r>
              <a:rPr lang="en-US" dirty="0" err="1" smtClean="0"/>
              <a:t>Hypertrichosis</a:t>
            </a:r>
            <a:r>
              <a:rPr lang="en-US" dirty="0" smtClean="0"/>
              <a:t> of the forehead and back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Capillary </a:t>
            </a:r>
            <a:r>
              <a:rPr lang="en-US" dirty="0" err="1" smtClean="0"/>
              <a:t>haemangiomas</a:t>
            </a:r>
            <a:r>
              <a:rPr lang="en-US" dirty="0" smtClean="0"/>
              <a:t>.</a:t>
            </a:r>
          </a:p>
          <a:p>
            <a:r>
              <a:rPr lang="en-US" dirty="0" smtClean="0"/>
              <a:t>death within a month occurs in (30%). Only (10%) survive beyond the first year and these infants show profound developmental delay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u="sng" dirty="0" err="1" smtClean="0"/>
              <a:t>Trisomy</a:t>
            </a:r>
            <a:r>
              <a:rPr lang="en-US" b="1" u="sng" dirty="0" smtClean="0"/>
              <a:t> 18</a:t>
            </a:r>
            <a:br>
              <a:rPr lang="en-US" b="1" u="sng" dirty="0" smtClean="0"/>
            </a:br>
            <a:r>
              <a:rPr lang="en-US" b="1" u="sng" dirty="0" smtClean="0"/>
              <a:t>Edwards’ syndrome</a:t>
            </a:r>
            <a:endParaRPr lang="en-US" b="1" u="sng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Turner’s syndrome is defined as </a:t>
            </a:r>
            <a:r>
              <a:rPr lang="en-US" dirty="0" err="1" smtClean="0"/>
              <a:t>gonadal</a:t>
            </a:r>
            <a:r>
              <a:rPr lang="en-US" dirty="0" smtClean="0"/>
              <a:t> </a:t>
            </a:r>
            <a:r>
              <a:rPr lang="en-US" dirty="0" err="1" smtClean="0"/>
              <a:t>dysgenesis</a:t>
            </a:r>
            <a:r>
              <a:rPr lang="en-US" dirty="0" smtClean="0"/>
              <a:t> due to a missing or structurally defective X chromosome</a:t>
            </a:r>
          </a:p>
          <a:p>
            <a:r>
              <a:rPr lang="en-US" dirty="0" smtClean="0"/>
              <a:t>The frequency of Turner’s syndrome is 1 per 2500 female births.</a:t>
            </a:r>
          </a:p>
          <a:p>
            <a:r>
              <a:rPr lang="en-US" dirty="0" smtClean="0"/>
              <a:t>In some 80% of cases there are 45 chromosomes with an XO sex chromosome complement.</a:t>
            </a:r>
          </a:p>
          <a:p>
            <a:r>
              <a:rPr lang="en-US" dirty="0" smtClean="0"/>
              <a:t>Such cases are chromatin negative in </a:t>
            </a:r>
            <a:r>
              <a:rPr lang="en-US" dirty="0" err="1" smtClean="0"/>
              <a:t>buccal</a:t>
            </a:r>
            <a:r>
              <a:rPr lang="en-US" dirty="0" smtClean="0"/>
              <a:t> smears.</a:t>
            </a:r>
          </a:p>
          <a:p>
            <a:r>
              <a:rPr lang="en-US" dirty="0" smtClean="0"/>
              <a:t>Turner’s syndrome results in early spontaneous loss of fetus in over 95% of cases.</a:t>
            </a:r>
          </a:p>
          <a:p>
            <a:r>
              <a:rPr lang="en-US" dirty="0" smtClean="0"/>
              <a:t>The diagnosis is usually made later as a result of investigation for short stature and primary amenorrhea.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u="sng" dirty="0" smtClean="0"/>
              <a:t>Sex chromosome defects</a:t>
            </a:r>
            <a:br>
              <a:rPr lang="en-US" b="1" u="sng" dirty="0" smtClean="0"/>
            </a:br>
            <a:r>
              <a:rPr lang="en-US" b="1" u="sng" dirty="0" smtClean="0"/>
              <a:t>turner’s syndrome</a:t>
            </a:r>
            <a:endParaRPr lang="en-US" b="1" u="sng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Short stature:</a:t>
            </a:r>
          </a:p>
          <a:p>
            <a:r>
              <a:rPr lang="en-US" dirty="0" smtClean="0"/>
              <a:t>Ovarian failure: Elevated level of luteinizing hormone(LH) and FSH confirm </a:t>
            </a:r>
            <a:r>
              <a:rPr lang="en-US" smtClean="0"/>
              <a:t>ovarian failure.</a:t>
            </a:r>
            <a:endParaRPr lang="en-US" dirty="0" smtClean="0"/>
          </a:p>
          <a:p>
            <a:r>
              <a:rPr lang="en-US" dirty="0" smtClean="0"/>
              <a:t>Pubic hair development is normal.</a:t>
            </a:r>
          </a:p>
          <a:p>
            <a:r>
              <a:rPr lang="en-US" dirty="0" smtClean="0"/>
              <a:t>Many patients have </a:t>
            </a:r>
            <a:r>
              <a:rPr lang="en-US" dirty="0" err="1" smtClean="0"/>
              <a:t>hypoplastic</a:t>
            </a:r>
            <a:r>
              <a:rPr lang="en-US" dirty="0" smtClean="0"/>
              <a:t> or </a:t>
            </a:r>
            <a:r>
              <a:rPr lang="en-US" dirty="0" err="1" smtClean="0"/>
              <a:t>hyperconvex</a:t>
            </a:r>
            <a:r>
              <a:rPr lang="en-US" dirty="0" smtClean="0"/>
              <a:t> nails.</a:t>
            </a:r>
          </a:p>
          <a:p>
            <a:r>
              <a:rPr lang="en-US" dirty="0" smtClean="0"/>
              <a:t>Excessive numbers of nevi,  when compare to other family members are common.</a:t>
            </a:r>
          </a:p>
          <a:p>
            <a:r>
              <a:rPr lang="en-US" dirty="0" smtClean="0"/>
              <a:t>Webbed neck and a low or indistinct hairline.</a:t>
            </a:r>
          </a:p>
          <a:p>
            <a:r>
              <a:rPr lang="en-US" dirty="0" err="1" smtClean="0"/>
              <a:t>Cubitus</a:t>
            </a:r>
            <a:r>
              <a:rPr lang="en-US" dirty="0" smtClean="0"/>
              <a:t> </a:t>
            </a:r>
            <a:r>
              <a:rPr lang="en-US" dirty="0" err="1" smtClean="0"/>
              <a:t>valgus</a:t>
            </a:r>
            <a:r>
              <a:rPr lang="en-US" dirty="0" smtClean="0"/>
              <a:t> (increased carrying angle).</a:t>
            </a:r>
          </a:p>
          <a:p>
            <a:r>
              <a:rPr lang="en-US" dirty="0" smtClean="0"/>
              <a:t>The chest appears to be broad with widely spaced nipples. This may be cause in part by a short sternum.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/>
              <a:t>Clinical features</a:t>
            </a:r>
            <a:endParaRPr lang="en-US" b="1" u="sng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135563"/>
          </a:xfrm>
        </p:spPr>
        <p:txBody>
          <a:bodyPr>
            <a:normAutofit/>
          </a:bodyPr>
          <a:lstStyle/>
          <a:p>
            <a:r>
              <a:rPr lang="en-US" dirty="0" smtClean="0"/>
              <a:t>Eye: </a:t>
            </a:r>
            <a:r>
              <a:rPr lang="en-US" dirty="0" err="1" smtClean="0"/>
              <a:t>ptosis</a:t>
            </a:r>
            <a:r>
              <a:rPr lang="en-US" dirty="0" smtClean="0"/>
              <a:t>, </a:t>
            </a:r>
            <a:r>
              <a:rPr lang="en-US" dirty="0" err="1" smtClean="0"/>
              <a:t>strabimus</a:t>
            </a:r>
            <a:r>
              <a:rPr lang="en-US" dirty="0" smtClean="0"/>
              <a:t>, </a:t>
            </a:r>
            <a:r>
              <a:rPr lang="en-US" dirty="0" err="1" smtClean="0"/>
              <a:t>amblyopia</a:t>
            </a:r>
            <a:r>
              <a:rPr lang="en-US" dirty="0" smtClean="0"/>
              <a:t> and cataract are more common in girls Turner syndrome.</a:t>
            </a:r>
          </a:p>
          <a:p>
            <a:r>
              <a:rPr lang="en-US" dirty="0" smtClean="0"/>
              <a:t>Hip dislocation and scoliosis.</a:t>
            </a:r>
          </a:p>
          <a:p>
            <a:r>
              <a:rPr lang="en-US" dirty="0" smtClean="0"/>
              <a:t>Hypertension and murmurs (Evaluation prior to initiation of estrogen therapy or assisted reproduction is strongly recommended).</a:t>
            </a:r>
          </a:p>
          <a:p>
            <a:r>
              <a:rPr lang="en-US" dirty="0" smtClean="0"/>
              <a:t>Hypothyroidism</a:t>
            </a:r>
          </a:p>
          <a:p>
            <a:r>
              <a:rPr lang="en-US" dirty="0" smtClean="0"/>
              <a:t>Cutis </a:t>
            </a:r>
            <a:r>
              <a:rPr lang="en-US" dirty="0" err="1" smtClean="0"/>
              <a:t>laxa</a:t>
            </a:r>
            <a:r>
              <a:rPr lang="en-US" dirty="0" smtClean="0"/>
              <a:t>: Loose folds of skin, particularly in the neck are signs in newborns.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WhatsApp Image 2023-08-14 at 3.51.06 PM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Diagnosis may be made prenatally by amniocentesis.</a:t>
            </a:r>
          </a:p>
          <a:p>
            <a:r>
              <a:rPr lang="en-US" dirty="0" smtClean="0"/>
              <a:t>Increased urinary excretion of FSH supports the diagnosis, which can be confirmed by examination of </a:t>
            </a:r>
            <a:r>
              <a:rPr lang="en-US" dirty="0" err="1" smtClean="0"/>
              <a:t>buccal</a:t>
            </a:r>
            <a:r>
              <a:rPr lang="en-US" dirty="0" smtClean="0"/>
              <a:t> smears supplemented by chromosome studies.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/>
              <a:t>Diagnosis </a:t>
            </a:r>
            <a:endParaRPr lang="en-US" b="1" u="sng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Oestrogen</a:t>
            </a:r>
            <a:r>
              <a:rPr lang="en-US" dirty="0" smtClean="0"/>
              <a:t> replacement will allow the development of secondary sexual characteristics but does not seen to influence stature or infertility.</a:t>
            </a:r>
          </a:p>
          <a:p>
            <a:r>
              <a:rPr lang="en-US" dirty="0" smtClean="0"/>
              <a:t>Treatment with human growth hormone may improve the ultimate adult height.</a:t>
            </a:r>
          </a:p>
          <a:p>
            <a:r>
              <a:rPr lang="en-US" dirty="0" err="1" smtClean="0"/>
              <a:t>Melanocytic</a:t>
            </a:r>
            <a:r>
              <a:rPr lang="en-US" dirty="0" smtClean="0"/>
              <a:t> </a:t>
            </a:r>
            <a:r>
              <a:rPr lang="en-US" dirty="0" err="1" smtClean="0"/>
              <a:t>naevi</a:t>
            </a:r>
            <a:r>
              <a:rPr lang="en-US" dirty="0" smtClean="0"/>
              <a:t> may grow more rapidly during growth hormone.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/>
              <a:t>Treatment </a:t>
            </a:r>
            <a:endParaRPr lang="en-US" b="1" u="sng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The frequency </a:t>
            </a:r>
            <a:r>
              <a:rPr lang="en-US" dirty="0" err="1" smtClean="0"/>
              <a:t>Klinefelter’s</a:t>
            </a:r>
            <a:r>
              <a:rPr lang="en-US" dirty="0" smtClean="0"/>
              <a:t> syndrome is 1 per 600 male births.</a:t>
            </a:r>
          </a:p>
          <a:p>
            <a:r>
              <a:rPr lang="en-US" dirty="0" smtClean="0"/>
              <a:t>In </a:t>
            </a:r>
            <a:r>
              <a:rPr lang="en-US" dirty="0" err="1" smtClean="0"/>
              <a:t>buccal</a:t>
            </a:r>
            <a:r>
              <a:rPr lang="en-US" dirty="0" smtClean="0"/>
              <a:t> smears the nuclei are chromatin positive and indistinguishable from those of normal female, but in culture there are seen to be 47 chromosomes with an XXY sex chromosome complement.</a:t>
            </a:r>
          </a:p>
          <a:p>
            <a:r>
              <a:rPr lang="en-US" dirty="0" smtClean="0"/>
              <a:t>The differentiation of the developing gonads proceeds along male lines but the testis fails to develop fully and many </a:t>
            </a:r>
            <a:r>
              <a:rPr lang="en-US" dirty="0" err="1" smtClean="0"/>
              <a:t>seminiferous</a:t>
            </a:r>
            <a:r>
              <a:rPr lang="en-US" dirty="0" smtClean="0"/>
              <a:t> tubules are replaced by fibrous tissue.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err="1" smtClean="0"/>
              <a:t>Klinefelter’s</a:t>
            </a:r>
            <a:r>
              <a:rPr lang="en-US" b="1" u="sng" dirty="0" smtClean="0"/>
              <a:t> syndrome</a:t>
            </a:r>
            <a:endParaRPr lang="en-US" b="1" u="sng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5592763"/>
          </a:xfrm>
        </p:spPr>
        <p:txBody>
          <a:bodyPr>
            <a:normAutofit fontScale="85000" lnSpcReduction="10000"/>
          </a:bodyPr>
          <a:lstStyle/>
          <a:p>
            <a:r>
              <a:rPr lang="en-US" dirty="0" smtClean="0"/>
              <a:t>The testes are small and fail to produce adult levels of testosterone, which leads to poorly developed secondary sexual characteristics and infertility.</a:t>
            </a:r>
          </a:p>
          <a:p>
            <a:r>
              <a:rPr lang="en-US" dirty="0" smtClean="0"/>
              <a:t>Hair growth on trunk, limbs and face tends to be bellow average.</a:t>
            </a:r>
          </a:p>
          <a:p>
            <a:r>
              <a:rPr lang="en-US" dirty="0" smtClean="0"/>
              <a:t>Psychiatric disorders are common but mental deficiency is not.</a:t>
            </a:r>
          </a:p>
          <a:p>
            <a:r>
              <a:rPr lang="en-US" dirty="0" smtClean="0"/>
              <a:t>They are tall, obese and may develop </a:t>
            </a:r>
            <a:r>
              <a:rPr lang="en-US" dirty="0" err="1" smtClean="0"/>
              <a:t>gynaecomastia</a:t>
            </a:r>
            <a:r>
              <a:rPr lang="en-US" dirty="0" smtClean="0"/>
              <a:t>.</a:t>
            </a:r>
          </a:p>
          <a:p>
            <a:r>
              <a:rPr lang="en-US" dirty="0" smtClean="0"/>
              <a:t>Patients with </a:t>
            </a:r>
            <a:r>
              <a:rPr lang="en-US" dirty="0" err="1" smtClean="0"/>
              <a:t>Klinefelter’s</a:t>
            </a:r>
            <a:r>
              <a:rPr lang="en-US" dirty="0" smtClean="0"/>
              <a:t> syndrome have an increased risk of developing leg ulcers, especially in combination with </a:t>
            </a:r>
            <a:r>
              <a:rPr lang="en-US" dirty="0" err="1" smtClean="0"/>
              <a:t>hyperpigmentation</a:t>
            </a:r>
            <a:r>
              <a:rPr lang="en-US" dirty="0" smtClean="0"/>
              <a:t> or </a:t>
            </a:r>
            <a:r>
              <a:rPr lang="en-US" dirty="0" err="1" smtClean="0"/>
              <a:t>atrophie</a:t>
            </a:r>
            <a:r>
              <a:rPr lang="en-US" dirty="0" smtClean="0"/>
              <a:t> blanche. Some authors have attributed the cause of leg ulceration to venous insufficiency.  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WhatsApp Image 2023-08-14 at 3.51.47 PM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The  association of </a:t>
            </a:r>
            <a:r>
              <a:rPr lang="en-US" dirty="0" err="1" smtClean="0"/>
              <a:t>gynaecomastia</a:t>
            </a:r>
            <a:r>
              <a:rPr lang="en-US" dirty="0" smtClean="0"/>
              <a:t> with small testes and otherwise apparently normal genitalia should suggest the diagnosis.</a:t>
            </a:r>
          </a:p>
          <a:p>
            <a:r>
              <a:rPr lang="en-US" dirty="0" smtClean="0"/>
              <a:t>It is supported by increased urinary excretion of </a:t>
            </a:r>
            <a:r>
              <a:rPr lang="en-US" dirty="0" err="1" smtClean="0"/>
              <a:t>gonadotrophin</a:t>
            </a:r>
            <a:r>
              <a:rPr lang="en-US" dirty="0" smtClean="0"/>
              <a:t>.</a:t>
            </a:r>
          </a:p>
          <a:p>
            <a:r>
              <a:rPr lang="en-US" dirty="0" smtClean="0"/>
              <a:t>The diagnosis is confirmed by chromosome studies.</a:t>
            </a:r>
          </a:p>
          <a:p>
            <a:r>
              <a:rPr lang="en-US" dirty="0" smtClean="0"/>
              <a:t>Treatment.</a:t>
            </a:r>
          </a:p>
          <a:p>
            <a:r>
              <a:rPr lang="en-US" dirty="0" smtClean="0"/>
              <a:t>Testosterone replacement therapy will improve secondary sexual </a:t>
            </a:r>
            <a:r>
              <a:rPr lang="en-US" dirty="0" err="1" smtClean="0"/>
              <a:t>charactristics</a:t>
            </a:r>
            <a:r>
              <a:rPr lang="en-US" dirty="0" smtClean="0"/>
              <a:t>, but infertility is the rule, expect in mosaic patients.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/>
              <a:t>Diagnosis </a:t>
            </a:r>
            <a:endParaRPr lang="en-US" b="1" u="sng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It is the coexistence within an individual of two or more distinct cell lines that are genetically identical expect for the chromosomal difference ( total number/</a:t>
            </a:r>
            <a:r>
              <a:rPr lang="en-US" dirty="0" err="1" smtClean="0"/>
              <a:t>ploidy</a:t>
            </a:r>
            <a:r>
              <a:rPr lang="en-US" dirty="0" smtClean="0"/>
              <a:t>, deletions, duplications and other chromosomal abnormalities) between them.</a:t>
            </a:r>
          </a:p>
          <a:p>
            <a:r>
              <a:rPr lang="en-US" dirty="0" err="1" smtClean="0"/>
              <a:t>Mosaicism</a:t>
            </a:r>
            <a:r>
              <a:rPr lang="en-US" dirty="0" smtClean="0"/>
              <a:t> results from a post-zygotic event caused by a mitotic error in some cell lines during embryogenesis.</a:t>
            </a:r>
          </a:p>
          <a:p>
            <a:r>
              <a:rPr lang="en-US" dirty="0" err="1" smtClean="0"/>
              <a:t>Costitutional</a:t>
            </a:r>
            <a:r>
              <a:rPr lang="en-US" dirty="0" smtClean="0"/>
              <a:t> </a:t>
            </a:r>
            <a:r>
              <a:rPr lang="en-US" dirty="0" err="1" smtClean="0"/>
              <a:t>mosaicism</a:t>
            </a:r>
            <a:r>
              <a:rPr lang="en-US" dirty="0" smtClean="0"/>
              <a:t> often involve the skin, is expressed as patchy </a:t>
            </a:r>
            <a:r>
              <a:rPr lang="en-US" dirty="0" err="1" smtClean="0"/>
              <a:t>pigmentary</a:t>
            </a:r>
            <a:r>
              <a:rPr lang="en-US" dirty="0" smtClean="0"/>
              <a:t>, vascular, atrophic or </a:t>
            </a:r>
            <a:r>
              <a:rPr lang="en-US" dirty="0" err="1" smtClean="0"/>
              <a:t>hyperkeratotic</a:t>
            </a:r>
            <a:r>
              <a:rPr lang="en-US" dirty="0" smtClean="0"/>
              <a:t> changes along the lines of </a:t>
            </a:r>
            <a:r>
              <a:rPr lang="en-US" dirty="0" err="1" smtClean="0"/>
              <a:t>Blaschko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Chromosomal </a:t>
            </a:r>
            <a:r>
              <a:rPr lang="en-US" dirty="0" err="1" smtClean="0"/>
              <a:t>mosaicism</a:t>
            </a:r>
            <a:endParaRPr lang="en-US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b="1" dirty="0" smtClean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0"/>
            <a:ext cx="8229600" cy="1143000"/>
          </a:xfrm>
        </p:spPr>
        <p:txBody>
          <a:bodyPr/>
          <a:lstStyle/>
          <a:p>
            <a:r>
              <a:rPr lang="en-US" dirty="0" smtClean="0"/>
              <a:t>POIKILODERMA SYNDROMES</a:t>
            </a:r>
            <a:endParaRPr lang="en-US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It is a </a:t>
            </a:r>
            <a:r>
              <a:rPr lang="en-US" dirty="0" err="1" smtClean="0"/>
              <a:t>rae</a:t>
            </a:r>
            <a:r>
              <a:rPr lang="en-US" dirty="0" smtClean="0"/>
              <a:t> inherited disorder characterized by atrophy and pigmentation of the skin, nail dystrophy, </a:t>
            </a:r>
            <a:r>
              <a:rPr lang="en-US" dirty="0" err="1" smtClean="0"/>
              <a:t>leukoplakia</a:t>
            </a:r>
            <a:r>
              <a:rPr lang="en-US" dirty="0" smtClean="0"/>
              <a:t>, bone marrow </a:t>
            </a:r>
            <a:r>
              <a:rPr lang="en-US" dirty="0" err="1" smtClean="0"/>
              <a:t>faliure</a:t>
            </a:r>
            <a:r>
              <a:rPr lang="en-US" dirty="0" smtClean="0"/>
              <a:t> and predisposition to malignancy.</a:t>
            </a:r>
          </a:p>
          <a:p>
            <a:r>
              <a:rPr lang="en-US" dirty="0" smtClean="0"/>
              <a:t>The nail changes are usually the first to appear between the ages of 5 and 13 years, the nails become dystrophic and are shed.</a:t>
            </a:r>
          </a:p>
          <a:p>
            <a:r>
              <a:rPr lang="en-US" dirty="0" smtClean="0"/>
              <a:t>Recurrent episodes of </a:t>
            </a:r>
            <a:r>
              <a:rPr lang="en-US" dirty="0" err="1" smtClean="0"/>
              <a:t>suppurative</a:t>
            </a:r>
            <a:r>
              <a:rPr lang="en-US" dirty="0" smtClean="0"/>
              <a:t> </a:t>
            </a:r>
            <a:r>
              <a:rPr lang="en-US" dirty="0" err="1" smtClean="0"/>
              <a:t>paronychia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err="1" smtClean="0"/>
              <a:t>Dyskeratosis</a:t>
            </a:r>
            <a:r>
              <a:rPr lang="en-US" b="1" u="sng" dirty="0" smtClean="0"/>
              <a:t> </a:t>
            </a:r>
            <a:r>
              <a:rPr lang="en-US" b="1" u="sng" dirty="0" err="1" smtClean="0"/>
              <a:t>congentia</a:t>
            </a:r>
            <a:endParaRPr lang="en-US" b="1" u="sng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5745163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en-US" dirty="0" smtClean="0"/>
              <a:t>Fine, reticulate, grey-brown pigmentation is most conspicuous on the neck and thigh.</a:t>
            </a:r>
          </a:p>
          <a:p>
            <a:pPr algn="just"/>
            <a:r>
              <a:rPr lang="en-US" dirty="0" smtClean="0"/>
              <a:t>The skin has </a:t>
            </a:r>
            <a:r>
              <a:rPr lang="en-US" dirty="0" err="1" smtClean="0"/>
              <a:t>poikilodermatous</a:t>
            </a:r>
            <a:r>
              <a:rPr lang="en-US" dirty="0" smtClean="0"/>
              <a:t> appearance.</a:t>
            </a:r>
          </a:p>
          <a:p>
            <a:pPr algn="just"/>
            <a:r>
              <a:rPr lang="en-US" dirty="0" smtClean="0"/>
              <a:t>Small blisters and erosions of the lingual and </a:t>
            </a:r>
            <a:r>
              <a:rPr lang="en-US" dirty="0" err="1" smtClean="0"/>
              <a:t>buccal</a:t>
            </a:r>
            <a:r>
              <a:rPr lang="en-US" dirty="0" smtClean="0"/>
              <a:t> and mucous membranes are succeeded by irregular patches of </a:t>
            </a:r>
            <a:r>
              <a:rPr lang="en-US" dirty="0" err="1" smtClean="0"/>
              <a:t>leukoplakia</a:t>
            </a:r>
            <a:r>
              <a:rPr lang="en-US" dirty="0" smtClean="0"/>
              <a:t>.</a:t>
            </a:r>
          </a:p>
          <a:p>
            <a:pPr algn="just"/>
            <a:r>
              <a:rPr lang="en-US" dirty="0" smtClean="0"/>
              <a:t>Similar changes may occur throughout the gastrointestinal tract and the </a:t>
            </a:r>
            <a:r>
              <a:rPr lang="en-US" dirty="0" err="1" smtClean="0"/>
              <a:t>urogenital</a:t>
            </a:r>
            <a:r>
              <a:rPr lang="en-US" dirty="0" smtClean="0"/>
              <a:t> mucous membranes.</a:t>
            </a:r>
          </a:p>
          <a:p>
            <a:pPr algn="just"/>
            <a:r>
              <a:rPr lang="en-US" dirty="0" smtClean="0"/>
              <a:t>General physical and mental growth is sometimes retarded.</a:t>
            </a:r>
          </a:p>
          <a:p>
            <a:pPr algn="just"/>
            <a:r>
              <a:rPr lang="en-US" dirty="0" smtClean="0"/>
              <a:t>The hair maybe </a:t>
            </a:r>
            <a:r>
              <a:rPr lang="en-US" dirty="0" err="1" smtClean="0"/>
              <a:t>noraml</a:t>
            </a:r>
            <a:r>
              <a:rPr lang="en-US" dirty="0" smtClean="0"/>
              <a:t> but is sometimes sparse and dry.</a:t>
            </a:r>
          </a:p>
          <a:p>
            <a:pPr algn="just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WhatsApp Image 2023-08-14 at 3.52.22 PM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WhatsApp Image 2023-08-14 at 3.53.16 PM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All forms of DKC arise from mutations in genes involved in telomere maintenance or protection. Telomere are structures composed of tandem </a:t>
            </a:r>
            <a:r>
              <a:rPr lang="en-US" dirty="0" err="1" smtClean="0"/>
              <a:t>neuclotides</a:t>
            </a:r>
            <a:r>
              <a:rPr lang="en-US" dirty="0" smtClean="0"/>
              <a:t> repeats and a protein complex at the ends of chromosomes that are required to maintain integrity.</a:t>
            </a:r>
          </a:p>
          <a:p>
            <a:r>
              <a:rPr lang="en-US" dirty="0" smtClean="0"/>
              <a:t>Determine by an X-linked recessive gene, localized to Xq28. 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u="sng" dirty="0" smtClean="0"/>
              <a:t/>
            </a:r>
            <a:br>
              <a:rPr lang="en-US" b="1" u="sng" dirty="0" smtClean="0"/>
            </a:br>
            <a:r>
              <a:rPr lang="en-US" b="1" u="sng" dirty="0" smtClean="0"/>
              <a:t>Genetics</a:t>
            </a:r>
            <a:br>
              <a:rPr lang="en-US" b="1" u="sng" dirty="0" smtClean="0"/>
            </a:br>
            <a:endParaRPr lang="en-US" b="1" u="sng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incidence of bone marrow </a:t>
            </a:r>
            <a:r>
              <a:rPr lang="en-US" dirty="0" err="1" smtClean="0"/>
              <a:t>faliure</a:t>
            </a:r>
            <a:r>
              <a:rPr lang="en-US" dirty="0" smtClean="0"/>
              <a:t> in DKC is high.</a:t>
            </a:r>
          </a:p>
          <a:p>
            <a:r>
              <a:rPr lang="en-US" dirty="0" err="1" smtClean="0"/>
              <a:t>Myelodysplasia</a:t>
            </a:r>
            <a:r>
              <a:rPr lang="en-US" dirty="0" smtClean="0"/>
              <a:t> and acute myeloid </a:t>
            </a:r>
            <a:r>
              <a:rPr lang="en-US" dirty="0" err="1" smtClean="0"/>
              <a:t>leukaemia</a:t>
            </a:r>
            <a:r>
              <a:rPr lang="en-US" dirty="0" smtClean="0"/>
              <a:t>  have been.</a:t>
            </a:r>
          </a:p>
          <a:p>
            <a:r>
              <a:rPr lang="en-US" dirty="0" smtClean="0"/>
              <a:t>Bone marrow and stem cell transplantation have been undertaken in many patients.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u="sng" dirty="0" smtClean="0"/>
              <a:t/>
            </a:r>
            <a:br>
              <a:rPr lang="en-US" b="1" u="sng" dirty="0" smtClean="0"/>
            </a:br>
            <a:r>
              <a:rPr lang="en-US" b="1" u="sng" dirty="0" err="1" smtClean="0"/>
              <a:t>Haematological</a:t>
            </a:r>
            <a:r>
              <a:rPr lang="en-US" b="1" u="sng" dirty="0" smtClean="0"/>
              <a:t> abnormalities</a:t>
            </a:r>
            <a:br>
              <a:rPr lang="en-US" b="1" u="sng" dirty="0" smtClean="0"/>
            </a:br>
            <a:endParaRPr lang="en-US" b="1" u="sng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incidence of carcinoma in the areas of </a:t>
            </a:r>
            <a:r>
              <a:rPr lang="en-US" dirty="0" err="1" smtClean="0"/>
              <a:t>leukoplakia</a:t>
            </a:r>
            <a:r>
              <a:rPr lang="en-US" dirty="0" smtClean="0"/>
              <a:t> appears to be high. It may prove fatal between the ages of 30 and 50 years.</a:t>
            </a:r>
          </a:p>
          <a:p>
            <a:r>
              <a:rPr lang="en-US" dirty="0" smtClean="0"/>
              <a:t>Other </a:t>
            </a:r>
            <a:r>
              <a:rPr lang="en-US" dirty="0" err="1" smtClean="0"/>
              <a:t>neoplasms</a:t>
            </a:r>
            <a:r>
              <a:rPr lang="en-US" dirty="0" smtClean="0"/>
              <a:t> reported include pancreatic carcinoma and </a:t>
            </a:r>
            <a:r>
              <a:rPr lang="en-US" dirty="0" err="1" smtClean="0"/>
              <a:t>hodgkins</a:t>
            </a:r>
            <a:r>
              <a:rPr lang="en-US" dirty="0" smtClean="0"/>
              <a:t> disease.</a:t>
            </a:r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u="sng" dirty="0" smtClean="0"/>
              <a:t/>
            </a:r>
            <a:br>
              <a:rPr lang="en-US" b="1" u="sng" dirty="0" smtClean="0"/>
            </a:br>
            <a:r>
              <a:rPr lang="en-US" b="1" u="sng" dirty="0" smtClean="0"/>
              <a:t>Malignancy</a:t>
            </a:r>
            <a:br>
              <a:rPr lang="en-US" b="1" u="sng" dirty="0" smtClean="0"/>
            </a:br>
            <a:endParaRPr lang="en-US" b="1" u="sng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prognosis is usually poor as a result of blood </a:t>
            </a:r>
            <a:r>
              <a:rPr lang="en-US" dirty="0" err="1" smtClean="0"/>
              <a:t>dyscrasia</a:t>
            </a:r>
            <a:r>
              <a:rPr lang="en-US" dirty="0" smtClean="0"/>
              <a:t> or carcinoma.</a:t>
            </a:r>
          </a:p>
          <a:p>
            <a:r>
              <a:rPr lang="en-US" dirty="0" smtClean="0"/>
              <a:t>Individuals with TINF2 mutations and those with X-linked DKC1 mutations tend to have the most severe and early onset disease.  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/>
              <a:t>Prognosis</a:t>
            </a:r>
            <a:endParaRPr lang="en-US" b="1" u="sng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The </a:t>
            </a:r>
            <a:r>
              <a:rPr lang="en-US" dirty="0" err="1" smtClean="0"/>
              <a:t>aplastic</a:t>
            </a:r>
            <a:r>
              <a:rPr lang="en-US" dirty="0" smtClean="0"/>
              <a:t> anemia associated with DKC can be successfully treated by </a:t>
            </a:r>
            <a:r>
              <a:rPr lang="en-US" dirty="0" err="1" smtClean="0"/>
              <a:t>allogeneic</a:t>
            </a:r>
            <a:r>
              <a:rPr lang="en-US" dirty="0" smtClean="0"/>
              <a:t> bone marrow </a:t>
            </a:r>
            <a:r>
              <a:rPr lang="en-US" dirty="0" err="1" smtClean="0"/>
              <a:t>tansplantation</a:t>
            </a:r>
            <a:r>
              <a:rPr lang="en-US" dirty="0" smtClean="0"/>
              <a:t>.</a:t>
            </a:r>
          </a:p>
          <a:p>
            <a:r>
              <a:rPr lang="en-US" dirty="0" smtClean="0"/>
              <a:t>Granulocyte colony-stimulating factor has been used successfully to improve the </a:t>
            </a:r>
            <a:r>
              <a:rPr lang="en-US" dirty="0" err="1" smtClean="0"/>
              <a:t>haematological</a:t>
            </a:r>
            <a:r>
              <a:rPr lang="en-US" dirty="0" smtClean="0"/>
              <a:t> parameters in the short term.</a:t>
            </a:r>
          </a:p>
          <a:p>
            <a:r>
              <a:rPr lang="en-US" dirty="0" err="1" smtClean="0"/>
              <a:t>Retinoids</a:t>
            </a:r>
            <a:r>
              <a:rPr lang="en-US" dirty="0" smtClean="0"/>
              <a:t> have been reported to cause regression of lesions in </a:t>
            </a:r>
            <a:r>
              <a:rPr lang="en-US" dirty="0" err="1" smtClean="0"/>
              <a:t>leukoplakia</a:t>
            </a:r>
            <a:r>
              <a:rPr lang="en-US" dirty="0" smtClean="0"/>
              <a:t> and so may reduce the incidence </a:t>
            </a:r>
            <a:r>
              <a:rPr lang="en-US" smtClean="0"/>
              <a:t>of malignancy.</a:t>
            </a: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/>
              <a:t>Management</a:t>
            </a:r>
            <a:endParaRPr lang="en-US" b="1" u="sng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Occurs predominantly in females (1.4:1) and </a:t>
            </a:r>
            <a:r>
              <a:rPr lang="en-US" dirty="0" err="1" smtClean="0"/>
              <a:t>determind</a:t>
            </a:r>
            <a:r>
              <a:rPr lang="en-US" dirty="0" smtClean="0"/>
              <a:t> by an </a:t>
            </a:r>
            <a:r>
              <a:rPr lang="en-US" dirty="0" err="1" smtClean="0"/>
              <a:t>autosomal</a:t>
            </a:r>
            <a:r>
              <a:rPr lang="en-US" dirty="0" smtClean="0"/>
              <a:t> recessive gene.</a:t>
            </a:r>
          </a:p>
          <a:p>
            <a:r>
              <a:rPr lang="en-US" dirty="0" smtClean="0"/>
              <a:t>Reports of various </a:t>
            </a:r>
            <a:r>
              <a:rPr lang="en-US" dirty="0" err="1" smtClean="0"/>
              <a:t>karyotypic</a:t>
            </a:r>
            <a:r>
              <a:rPr lang="en-US" dirty="0" smtClean="0"/>
              <a:t> abnormalities, including </a:t>
            </a:r>
            <a:r>
              <a:rPr lang="en-US" dirty="0" err="1" smtClean="0"/>
              <a:t>trisomy</a:t>
            </a:r>
            <a:r>
              <a:rPr lang="en-US" dirty="0" smtClean="0"/>
              <a:t> 8 </a:t>
            </a:r>
            <a:r>
              <a:rPr lang="en-US" dirty="0" err="1" smtClean="0"/>
              <a:t>mosaicism</a:t>
            </a:r>
            <a:r>
              <a:rPr lang="en-US" dirty="0" smtClean="0"/>
              <a:t>.</a:t>
            </a:r>
          </a:p>
          <a:p>
            <a:r>
              <a:rPr lang="en-US" dirty="0" smtClean="0"/>
              <a:t>Reduced RNA-repair capacity and increased sensitivity to UVC have been reported.</a:t>
            </a:r>
          </a:p>
          <a:p>
            <a:r>
              <a:rPr lang="en-US" dirty="0" smtClean="0"/>
              <a:t>The skin appears </a:t>
            </a:r>
            <a:r>
              <a:rPr lang="en-US" dirty="0" err="1" smtClean="0"/>
              <a:t>noramal</a:t>
            </a:r>
            <a:r>
              <a:rPr lang="en-US" dirty="0" smtClean="0"/>
              <a:t> at birth. The earliest lesions usually develop between the third and sixth month, but sometimes as late as the second year.</a:t>
            </a:r>
          </a:p>
          <a:p>
            <a:r>
              <a:rPr lang="en-US" dirty="0" err="1" smtClean="0"/>
              <a:t>Diffise</a:t>
            </a:r>
            <a:r>
              <a:rPr lang="en-US" dirty="0" smtClean="0"/>
              <a:t> </a:t>
            </a:r>
            <a:r>
              <a:rPr lang="en-US" dirty="0" err="1" smtClean="0"/>
              <a:t>erythema</a:t>
            </a:r>
            <a:r>
              <a:rPr lang="en-US" dirty="0" smtClean="0"/>
              <a:t>, are succeeded by varying combinations of atrophy, </a:t>
            </a:r>
            <a:r>
              <a:rPr lang="en-US" dirty="0" err="1" smtClean="0"/>
              <a:t>telangiectasia</a:t>
            </a:r>
            <a:r>
              <a:rPr lang="en-US" dirty="0" smtClean="0"/>
              <a:t>, pigmentation/ </a:t>
            </a:r>
            <a:r>
              <a:rPr lang="en-US" dirty="0" err="1" smtClean="0"/>
              <a:t>depigmentation</a:t>
            </a:r>
            <a:r>
              <a:rPr lang="en-US" dirty="0" smtClean="0"/>
              <a:t>; seen primarily on the neck, trunk, face and hands.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u="sng" dirty="0" smtClean="0"/>
              <a:t>Rothmund-Thomson syndrome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>
                <a:solidFill>
                  <a:srgbClr val="FF0000"/>
                </a:solidFill>
              </a:rPr>
              <a:t>syn- poikiloderma congenitale</a:t>
            </a:r>
            <a:endParaRPr 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5592763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Light sensitivity is a feature of many cases, and exposure to sunlight may extend the distribution of the eruption on the upper trunk.</a:t>
            </a:r>
          </a:p>
          <a:p>
            <a:r>
              <a:rPr lang="en-US" dirty="0" smtClean="0"/>
              <a:t>In many cases </a:t>
            </a:r>
            <a:r>
              <a:rPr lang="en-US" dirty="0" err="1" smtClean="0"/>
              <a:t>keratoses</a:t>
            </a:r>
            <a:r>
              <a:rPr lang="en-US" dirty="0" smtClean="0"/>
              <a:t> develop on exposed skin from adolescence onwards. </a:t>
            </a:r>
            <a:r>
              <a:rPr lang="en-US" dirty="0" err="1" smtClean="0"/>
              <a:t>Squmous</a:t>
            </a:r>
            <a:r>
              <a:rPr lang="en-US" dirty="0" smtClean="0"/>
              <a:t> carcinoma may develop </a:t>
            </a:r>
            <a:r>
              <a:rPr lang="en-US" dirty="0" err="1" smtClean="0"/>
              <a:t>keratoses</a:t>
            </a:r>
            <a:r>
              <a:rPr lang="en-US" dirty="0" smtClean="0"/>
              <a:t>.</a:t>
            </a:r>
          </a:p>
          <a:p>
            <a:r>
              <a:rPr lang="en-US" dirty="0" smtClean="0"/>
              <a:t>Scalp hair is often sparse and fine, and may be absent. </a:t>
            </a:r>
          </a:p>
          <a:p>
            <a:r>
              <a:rPr lang="en-US" dirty="0" smtClean="0"/>
              <a:t>Bilateral cataracts have developed, usually between the fourth and seventh year, in about 40% of the reported cases. 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WhatsApp Image 2023-08-14 at 3.54.00 PM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WhatsApp Image 2023-08-14 at 3.54.39 PM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WhatsApp Image 2023-08-14 at 3.55.10 PM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09600"/>
            <a:ext cx="8229600" cy="5516563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Physical development is frequently </a:t>
            </a:r>
            <a:r>
              <a:rPr lang="en-US" dirty="0" err="1" smtClean="0"/>
              <a:t>retarted</a:t>
            </a:r>
            <a:r>
              <a:rPr lang="en-US" dirty="0" smtClean="0"/>
              <a:t>; most patients are of small stature and some are dwarfs.</a:t>
            </a:r>
          </a:p>
          <a:p>
            <a:r>
              <a:rPr lang="en-US" dirty="0" smtClean="0"/>
              <a:t>The skull may be small and the features bird-like, sometimes with a saddle nose.</a:t>
            </a:r>
          </a:p>
          <a:p>
            <a:r>
              <a:rPr lang="en-US" dirty="0" err="1" smtClean="0"/>
              <a:t>Hypogonadism</a:t>
            </a:r>
            <a:r>
              <a:rPr lang="en-US" dirty="0" smtClean="0"/>
              <a:t> of slight or severe degree is frequent and the incident of hyperparathyroidism appears also to be increased.</a:t>
            </a:r>
          </a:p>
          <a:p>
            <a:r>
              <a:rPr lang="en-US" dirty="0" smtClean="0"/>
              <a:t>Skeletal abnormalities include radial ray defect and there is a recognized risk of </a:t>
            </a:r>
            <a:r>
              <a:rPr lang="en-US" dirty="0" err="1" smtClean="0"/>
              <a:t>osteosarcoma</a:t>
            </a:r>
            <a:r>
              <a:rPr lang="en-US" dirty="0" smtClean="0"/>
              <a:t>.</a:t>
            </a:r>
          </a:p>
          <a:p>
            <a:r>
              <a:rPr lang="en-US" dirty="0" smtClean="0"/>
              <a:t>Individuals with </a:t>
            </a:r>
            <a:r>
              <a:rPr lang="en-US" dirty="0" err="1" smtClean="0"/>
              <a:t>Rothmund</a:t>
            </a:r>
            <a:r>
              <a:rPr lang="en-US" dirty="0" smtClean="0"/>
              <a:t>-Thomson Syndrome are usually of normal intelligence.</a:t>
            </a:r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Protection against sunlight is important. Careful supervision is essential to ensure detection of carcinoma.</a:t>
            </a:r>
          </a:p>
          <a:p>
            <a:r>
              <a:rPr lang="en-US" dirty="0" smtClean="0"/>
              <a:t>Low blood concentrations of vitamin A have been found in patients with </a:t>
            </a:r>
            <a:r>
              <a:rPr lang="en-US" dirty="0" err="1" smtClean="0"/>
              <a:t>dyskeratoses</a:t>
            </a:r>
            <a:r>
              <a:rPr lang="en-US" dirty="0" smtClean="0"/>
              <a:t>, and in one case the lesions improved with </a:t>
            </a:r>
            <a:r>
              <a:rPr lang="en-US" dirty="0" err="1" smtClean="0"/>
              <a:t>retinoids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Telangiectasia</a:t>
            </a:r>
            <a:r>
              <a:rPr lang="en-US" dirty="0" smtClean="0"/>
              <a:t>, especially on the face, can be improved significantly  by treatment the vascular pulsed dye laser.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/>
              <a:t>Management </a:t>
            </a:r>
            <a:endParaRPr lang="en-US" b="1" u="sng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AD gene.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The main clinical features are </a:t>
            </a:r>
          </a:p>
          <a:p>
            <a:pPr marL="571500" indent="-571500">
              <a:buFont typeface="+mj-lt"/>
              <a:buAutoNum type="romanUcPeriod"/>
            </a:pPr>
            <a:r>
              <a:rPr lang="en-US" dirty="0" smtClean="0"/>
              <a:t>A </a:t>
            </a:r>
            <a:r>
              <a:rPr lang="en-US" dirty="0" err="1" smtClean="0"/>
              <a:t>vesiculopustular</a:t>
            </a:r>
            <a:r>
              <a:rPr lang="en-US" dirty="0" smtClean="0"/>
              <a:t> eruption of hands and feet in infancy  and childhood.</a:t>
            </a:r>
          </a:p>
          <a:p>
            <a:pPr marL="571500" indent="-571500">
              <a:buFont typeface="+mj-lt"/>
              <a:buAutoNum type="romanUcPeriod"/>
            </a:pPr>
            <a:r>
              <a:rPr lang="en-US" dirty="0" smtClean="0"/>
              <a:t>Extensive eczema from around 4 months to 5 years,</a:t>
            </a:r>
          </a:p>
          <a:p>
            <a:pPr marL="571500" indent="-571500">
              <a:buFont typeface="+mj-lt"/>
              <a:buAutoNum type="romanUcPeriod"/>
            </a:pPr>
            <a:r>
              <a:rPr lang="en-US" dirty="0" smtClean="0"/>
              <a:t>Persistent poikiloderma, sparing only the face, scalp and ears;</a:t>
            </a:r>
          </a:p>
          <a:p>
            <a:pPr marL="571500" indent="-571500">
              <a:buFont typeface="+mj-lt"/>
              <a:buAutoNum type="romanUcPeriod"/>
            </a:pPr>
            <a:r>
              <a:rPr lang="en-US" dirty="0" err="1" smtClean="0"/>
              <a:t>Wartly</a:t>
            </a:r>
            <a:r>
              <a:rPr lang="en-US" dirty="0" smtClean="0"/>
              <a:t> papules on hands, feet, elbow and knees.</a:t>
            </a:r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u="sng" dirty="0" err="1" smtClean="0"/>
              <a:t>Acrokeratotic</a:t>
            </a:r>
            <a:r>
              <a:rPr lang="en-US" b="1" u="sng" dirty="0" smtClean="0"/>
              <a:t> poikiloderma of weary</a:t>
            </a:r>
            <a:endParaRPr lang="en-US" b="1" u="sng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AR disorder</a:t>
            </a:r>
          </a:p>
          <a:p>
            <a:r>
              <a:rPr lang="en-US" dirty="0" smtClean="0"/>
              <a:t>Characterized by neonatal blistering, sun sensitivity, atrophy, abnormal pigmentation and fragility of the skin.</a:t>
            </a:r>
          </a:p>
          <a:p>
            <a:r>
              <a:rPr lang="en-US" dirty="0" smtClean="0"/>
              <a:t>There is a persistent poikiloderma, sparing only the face, scalp and ears.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/>
              <a:t>Kindler’s syndrome </a:t>
            </a:r>
            <a:endParaRPr lang="en-US" b="1" u="sng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144963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Skin manifestations usually start in the first 6 months, with </a:t>
            </a:r>
            <a:r>
              <a:rPr lang="en-US" dirty="0" err="1" smtClean="0"/>
              <a:t>erythematous</a:t>
            </a:r>
            <a:r>
              <a:rPr lang="en-US" dirty="0" smtClean="0"/>
              <a:t>, eczematous or </a:t>
            </a:r>
            <a:r>
              <a:rPr lang="en-US" dirty="0" err="1" smtClean="0"/>
              <a:t>ichthyosiform</a:t>
            </a:r>
            <a:r>
              <a:rPr lang="en-US" dirty="0" smtClean="0"/>
              <a:t> changes on the limbs, subsequently spreading more centrally and being replaced by poikiloderma.</a:t>
            </a:r>
          </a:p>
          <a:p>
            <a:r>
              <a:rPr lang="en-US" dirty="0" err="1" smtClean="0"/>
              <a:t>Photosenitivity</a:t>
            </a:r>
            <a:r>
              <a:rPr lang="en-US" dirty="0" smtClean="0"/>
              <a:t> is variable.</a:t>
            </a:r>
          </a:p>
          <a:p>
            <a:r>
              <a:rPr lang="en-US" dirty="0" smtClean="0"/>
              <a:t>The nails show an early onset of </a:t>
            </a:r>
            <a:r>
              <a:rPr lang="en-US" dirty="0" err="1" smtClean="0"/>
              <a:t>pachyonychia</a:t>
            </a:r>
            <a:r>
              <a:rPr lang="en-US" dirty="0" smtClean="0"/>
              <a:t> and there may be an associated </a:t>
            </a:r>
            <a:r>
              <a:rPr lang="en-US" dirty="0" err="1" smtClean="0"/>
              <a:t>palmo</a:t>
            </a:r>
            <a:r>
              <a:rPr lang="en-US" dirty="0" smtClean="0"/>
              <a:t>-plantar </a:t>
            </a:r>
            <a:r>
              <a:rPr lang="en-US" dirty="0" err="1" smtClean="0"/>
              <a:t>keratoderma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u="sng" dirty="0" smtClean="0"/>
              <a:t/>
            </a:r>
            <a:br>
              <a:rPr lang="en-US" b="1" u="sng" dirty="0" smtClean="0"/>
            </a:br>
            <a:r>
              <a:rPr lang="en-US" b="1" u="sng" dirty="0" smtClean="0"/>
              <a:t>Poikiloderma with </a:t>
            </a:r>
            <a:r>
              <a:rPr lang="en-US" b="1" u="sng" dirty="0" err="1" smtClean="0"/>
              <a:t>neutropenia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err="1" smtClean="0">
                <a:solidFill>
                  <a:srgbClr val="FF0000"/>
                </a:solidFill>
              </a:rPr>
              <a:t>clericuzio</a:t>
            </a:r>
            <a:r>
              <a:rPr lang="en-US" dirty="0" smtClean="0">
                <a:solidFill>
                  <a:srgbClr val="FF0000"/>
                </a:solidFill>
              </a:rPr>
              <a:t> type</a:t>
            </a:r>
            <a:endParaRPr 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5668963"/>
          </a:xfrm>
        </p:spPr>
        <p:txBody>
          <a:bodyPr>
            <a:normAutofit/>
          </a:bodyPr>
          <a:lstStyle/>
          <a:p>
            <a:r>
              <a:rPr lang="en-US" dirty="0" smtClean="0"/>
              <a:t>In contrast to RTS, alopecia is not a feature, and unlike DKC, </a:t>
            </a:r>
            <a:r>
              <a:rPr lang="en-US" dirty="0" err="1" smtClean="0"/>
              <a:t>leukoplakia</a:t>
            </a:r>
            <a:r>
              <a:rPr lang="en-US" dirty="0" smtClean="0"/>
              <a:t> is not seen.</a:t>
            </a:r>
          </a:p>
          <a:p>
            <a:r>
              <a:rPr lang="en-US" dirty="0" smtClean="0"/>
              <a:t>The presence of </a:t>
            </a:r>
            <a:r>
              <a:rPr lang="en-US" dirty="0" err="1" smtClean="0"/>
              <a:t>neutropenia</a:t>
            </a:r>
            <a:r>
              <a:rPr lang="en-US" dirty="0" smtClean="0"/>
              <a:t> is variable and may be cyclical, and </a:t>
            </a:r>
            <a:r>
              <a:rPr lang="en-US" dirty="0" err="1" smtClean="0"/>
              <a:t>myelodysplasia</a:t>
            </a:r>
            <a:r>
              <a:rPr lang="en-US" dirty="0" smtClean="0"/>
              <a:t> or acute myeloid </a:t>
            </a:r>
            <a:r>
              <a:rPr lang="en-US" dirty="0" err="1" smtClean="0"/>
              <a:t>leukaemia</a:t>
            </a:r>
            <a:r>
              <a:rPr lang="en-US" dirty="0" smtClean="0"/>
              <a:t> may occur.</a:t>
            </a:r>
          </a:p>
          <a:p>
            <a:r>
              <a:rPr lang="en-US" dirty="0" smtClean="0"/>
              <a:t>Recurrent airway infections with chronic cough and reactive airway changes are common and </a:t>
            </a:r>
            <a:r>
              <a:rPr lang="en-US" dirty="0" err="1" smtClean="0"/>
              <a:t>otitis</a:t>
            </a:r>
            <a:r>
              <a:rPr lang="en-US" dirty="0" smtClean="0"/>
              <a:t> media has been described. Affected individuals may have short stature and facial </a:t>
            </a:r>
            <a:r>
              <a:rPr lang="en-US" dirty="0" err="1" smtClean="0"/>
              <a:t>dysmorphism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0914_thank_you_note_with_blue_pen_on_white_background_stock_photo_Slide0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43273" y="1481138"/>
            <a:ext cx="5657453" cy="4525962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224</TotalTime>
  <Words>1902</Words>
  <Application>Microsoft Office PowerPoint</Application>
  <PresentationFormat>On-screen Show (4:3)</PresentationFormat>
  <Paragraphs>171</Paragraphs>
  <Slides>42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3" baseType="lpstr">
      <vt:lpstr>Concourse</vt:lpstr>
      <vt:lpstr> </vt:lpstr>
      <vt:lpstr>Chromosomal disorders</vt:lpstr>
      <vt:lpstr>Chromosomal disorders </vt:lpstr>
      <vt:lpstr> </vt:lpstr>
      <vt:lpstr>Autosomal chromosome defects Down’s syndrome</vt:lpstr>
      <vt:lpstr>Clinical features</vt:lpstr>
      <vt:lpstr> </vt:lpstr>
      <vt:lpstr>Cutaneous manifestations of Down syndrome:</vt:lpstr>
      <vt:lpstr>Trisomy 18 Edwards’ syndrome</vt:lpstr>
      <vt:lpstr>Sex chromosome defects turner’s syndrome</vt:lpstr>
      <vt:lpstr>Clinical features</vt:lpstr>
      <vt:lpstr> </vt:lpstr>
      <vt:lpstr> </vt:lpstr>
      <vt:lpstr>Diagnosis </vt:lpstr>
      <vt:lpstr>Treatment </vt:lpstr>
      <vt:lpstr>Klinefelter’s syndrome</vt:lpstr>
      <vt:lpstr> </vt:lpstr>
      <vt:lpstr> </vt:lpstr>
      <vt:lpstr>Diagnosis </vt:lpstr>
      <vt:lpstr>Chromosomal mosaicism</vt:lpstr>
      <vt:lpstr>POIKILODERMA SYNDROMES</vt:lpstr>
      <vt:lpstr>Dyskeratosis congentia</vt:lpstr>
      <vt:lpstr> </vt:lpstr>
      <vt:lpstr> </vt:lpstr>
      <vt:lpstr> </vt:lpstr>
      <vt:lpstr> Genetics </vt:lpstr>
      <vt:lpstr> Haematological abnormalities </vt:lpstr>
      <vt:lpstr> Malignancy </vt:lpstr>
      <vt:lpstr>Prognosis</vt:lpstr>
      <vt:lpstr>Management</vt:lpstr>
      <vt:lpstr>Rothmund-Thomson syndrome  syn- poikiloderma congenitale</vt:lpstr>
      <vt:lpstr> </vt:lpstr>
      <vt:lpstr> </vt:lpstr>
      <vt:lpstr> </vt:lpstr>
      <vt:lpstr> </vt:lpstr>
      <vt:lpstr> </vt:lpstr>
      <vt:lpstr>Management </vt:lpstr>
      <vt:lpstr>Acrokeratotic poikiloderma of weary</vt:lpstr>
      <vt:lpstr>Kindler’s syndrome </vt:lpstr>
      <vt:lpstr> Poikiloderma with neutropenia clericuzio type</vt:lpstr>
      <vt:lpstr> </vt:lpstr>
      <vt:lpstr>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Chromosomal disorders</dc:title>
  <dc:creator>Ahsan</dc:creator>
  <cp:lastModifiedBy>Ahsan</cp:lastModifiedBy>
  <cp:revision>159</cp:revision>
  <dcterms:created xsi:type="dcterms:W3CDTF">2023-08-14T06:51:33Z</dcterms:created>
  <dcterms:modified xsi:type="dcterms:W3CDTF">2023-08-14T11:50:03Z</dcterms:modified>
</cp:coreProperties>
</file>