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60" r:id="rId4"/>
    <p:sldId id="261" r:id="rId5"/>
    <p:sldId id="305" r:id="rId6"/>
    <p:sldId id="307" r:id="rId7"/>
    <p:sldId id="265" r:id="rId8"/>
    <p:sldId id="262" r:id="rId9"/>
    <p:sldId id="264" r:id="rId10"/>
    <p:sldId id="263" r:id="rId11"/>
    <p:sldId id="316" r:id="rId12"/>
    <p:sldId id="317" r:id="rId13"/>
    <p:sldId id="266" r:id="rId14"/>
    <p:sldId id="267" r:id="rId15"/>
    <p:sldId id="268" r:id="rId16"/>
    <p:sldId id="269" r:id="rId17"/>
    <p:sldId id="308" r:id="rId18"/>
    <p:sldId id="318" r:id="rId19"/>
    <p:sldId id="259" r:id="rId20"/>
    <p:sldId id="309" r:id="rId21"/>
    <p:sldId id="310" r:id="rId22"/>
    <p:sldId id="311" r:id="rId23"/>
    <p:sldId id="293" r:id="rId24"/>
    <p:sldId id="294" r:id="rId25"/>
    <p:sldId id="295" r:id="rId26"/>
    <p:sldId id="296" r:id="rId27"/>
    <p:sldId id="312" r:id="rId28"/>
    <p:sldId id="297" r:id="rId29"/>
    <p:sldId id="298" r:id="rId30"/>
    <p:sldId id="299" r:id="rId31"/>
    <p:sldId id="300" r:id="rId32"/>
    <p:sldId id="301" r:id="rId33"/>
    <p:sldId id="302" r:id="rId34"/>
    <p:sldId id="304" r:id="rId35"/>
    <p:sldId id="303" r:id="rId36"/>
    <p:sldId id="281" r:id="rId37"/>
    <p:sldId id="282" r:id="rId38"/>
    <p:sldId id="283" r:id="rId39"/>
    <p:sldId id="313" r:id="rId40"/>
    <p:sldId id="284" r:id="rId41"/>
    <p:sldId id="319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315" r:id="rId50"/>
    <p:sldId id="292" r:id="rId51"/>
    <p:sldId id="271" r:id="rId52"/>
    <p:sldId id="272" r:id="rId53"/>
    <p:sldId id="273" r:id="rId54"/>
    <p:sldId id="274" r:id="rId55"/>
    <p:sldId id="275" r:id="rId56"/>
    <p:sldId id="276" r:id="rId57"/>
    <p:sldId id="277" r:id="rId58"/>
    <p:sldId id="278" r:id="rId59"/>
    <p:sldId id="279" r:id="rId60"/>
    <p:sldId id="28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7EF6D-9720-4AF6-8386-FD8E65239139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18F1A-ADED-400D-B0B7-BF5EC88E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0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18F1A-ADED-400D-B0B7-BF5EC88EE4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1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BFA2-F205-4756-B84B-C56044E77237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4A2-9B95-47BE-A768-83AE35F6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0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BFA2-F205-4756-B84B-C56044E77237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4A2-9B95-47BE-A768-83AE35F6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BFA2-F205-4756-B84B-C56044E77237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4A2-9B95-47BE-A768-83AE35F6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4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BFA2-F205-4756-B84B-C56044E77237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4A2-9B95-47BE-A768-83AE35F6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4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BFA2-F205-4756-B84B-C56044E77237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4A2-9B95-47BE-A768-83AE35F6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8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BFA2-F205-4756-B84B-C56044E77237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4A2-9B95-47BE-A768-83AE35F6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5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BFA2-F205-4756-B84B-C56044E77237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4A2-9B95-47BE-A768-83AE35F6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2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BFA2-F205-4756-B84B-C56044E77237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4A2-9B95-47BE-A768-83AE35F6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BFA2-F205-4756-B84B-C56044E77237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4A2-9B95-47BE-A768-83AE35F6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BFA2-F205-4756-B84B-C56044E77237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4A2-9B95-47BE-A768-83AE35F6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2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BFA2-F205-4756-B84B-C56044E77237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34A2-9B95-47BE-A768-83AE35F6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6BFA2-F205-4756-B84B-C56044E77237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034A2-9B95-47BE-A768-83AE35F6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1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Cutaneous Markers of Internal Malignancy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MUHAMMAD FAHAD</a:t>
            </a:r>
          </a:p>
        </p:txBody>
      </p:sp>
    </p:spTree>
    <p:extLst>
      <p:ext uri="{BB962C8B-B14F-4D97-AF65-F5344CB8AC3E}">
        <p14:creationId xmlns:p14="http://schemas.microsoft.com/office/powerpoint/2010/main" val="22144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Appearance of skin metastases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Painless</a:t>
            </a:r>
            <a:r>
              <a:rPr lang="en-US" dirty="0"/>
              <a:t>, </a:t>
            </a:r>
            <a:r>
              <a:rPr lang="en-US" dirty="0" smtClean="0"/>
              <a:t>solitary. firm </a:t>
            </a:r>
            <a:r>
              <a:rPr lang="en-US" dirty="0"/>
              <a:t>to hard </a:t>
            </a:r>
            <a:r>
              <a:rPr lang="en-US" dirty="0">
                <a:solidFill>
                  <a:srgbClr val="FF0000"/>
                </a:solidFill>
              </a:rPr>
              <a:t>nodules</a:t>
            </a:r>
            <a:r>
              <a:rPr lang="en-US" dirty="0"/>
              <a:t>, which may be </a:t>
            </a:r>
            <a:r>
              <a:rPr lang="en-US" dirty="0" smtClean="0"/>
              <a:t>skin-</a:t>
            </a:r>
            <a:r>
              <a:rPr lang="en-US" dirty="0" err="1" smtClean="0"/>
              <a:t>coloured</a:t>
            </a:r>
            <a:r>
              <a:rPr lang="en-US" dirty="0" smtClean="0"/>
              <a:t>, blue-brown </a:t>
            </a:r>
            <a:r>
              <a:rPr lang="en-US" dirty="0"/>
              <a:t>or reddish </a:t>
            </a:r>
            <a:r>
              <a:rPr lang="en-US" dirty="0" smtClean="0"/>
              <a:t>purple</a:t>
            </a:r>
            <a:endParaRPr lang="en-US" dirty="0" smtClean="0"/>
          </a:p>
          <a:p>
            <a:r>
              <a:rPr lang="en-US" dirty="0" smtClean="0"/>
              <a:t>Morphoea-like </a:t>
            </a:r>
            <a:r>
              <a:rPr lang="en-US" dirty="0"/>
              <a:t>sclerotic </a:t>
            </a:r>
            <a:r>
              <a:rPr lang="en-US" dirty="0" smtClean="0"/>
              <a:t>plaques</a:t>
            </a:r>
          </a:p>
          <a:p>
            <a:r>
              <a:rPr lang="en-US" dirty="0" smtClean="0"/>
              <a:t>Scar infiltration</a:t>
            </a:r>
          </a:p>
          <a:p>
            <a:r>
              <a:rPr lang="en-US" dirty="0"/>
              <a:t>E</a:t>
            </a:r>
            <a:r>
              <a:rPr lang="en-US" dirty="0" smtClean="0"/>
              <a:t>rysipelas-like diffuse </a:t>
            </a:r>
            <a:r>
              <a:rPr lang="en-US" dirty="0"/>
              <a:t>skin </a:t>
            </a:r>
            <a:r>
              <a:rPr lang="en-US" dirty="0" smtClean="0"/>
              <a:t>infiltration</a:t>
            </a:r>
          </a:p>
          <a:p>
            <a:r>
              <a:rPr lang="en-US" dirty="0"/>
              <a:t>I</a:t>
            </a:r>
            <a:r>
              <a:rPr lang="en-US" dirty="0" smtClean="0"/>
              <a:t>nfiltrated </a:t>
            </a:r>
            <a:r>
              <a:rPr lang="en-US" dirty="0"/>
              <a:t>areas of alopecia (alopecia neoplastica</a:t>
            </a:r>
            <a:r>
              <a:rPr lang="en-US" dirty="0" smtClean="0"/>
              <a:t>)</a:t>
            </a:r>
          </a:p>
          <a:p>
            <a:r>
              <a:rPr lang="en-US" dirty="0" smtClean="0"/>
              <a:t>Embolic </a:t>
            </a:r>
            <a:r>
              <a:rPr lang="en-US" dirty="0"/>
              <a:t>metastasis </a:t>
            </a:r>
            <a:r>
              <a:rPr lang="en-US" dirty="0" smtClean="0"/>
              <a:t>to digits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Fahad Asif\Downloads\IMG_22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15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Fahad Asif\Downloads\IMG_22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229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6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Paget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Mammary (</a:t>
            </a:r>
            <a:r>
              <a:rPr lang="en-US" dirty="0"/>
              <a:t>due to </a:t>
            </a:r>
            <a:r>
              <a:rPr lang="en-US" dirty="0" smtClean="0"/>
              <a:t>an underlying </a:t>
            </a:r>
            <a:r>
              <a:rPr lang="en-US" dirty="0"/>
              <a:t>ductal </a:t>
            </a:r>
            <a:r>
              <a:rPr lang="en-US" dirty="0" smtClean="0"/>
              <a:t>tumour)</a:t>
            </a:r>
          </a:p>
          <a:p>
            <a:r>
              <a:rPr lang="en-US" dirty="0" smtClean="0"/>
              <a:t>Extramammary (</a:t>
            </a:r>
            <a:r>
              <a:rPr lang="en-US" dirty="0"/>
              <a:t>without an underlying tumour, </a:t>
            </a:r>
            <a:r>
              <a:rPr lang="en-US" dirty="0" smtClean="0"/>
              <a:t>or distant </a:t>
            </a:r>
            <a:r>
              <a:rPr lang="en-US" dirty="0"/>
              <a:t>to a </a:t>
            </a:r>
            <a:r>
              <a:rPr lang="en-US" dirty="0" smtClean="0"/>
              <a:t>tumour)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61" y="3835977"/>
            <a:ext cx="5238750" cy="264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4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Paget disease of the breast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Direct </a:t>
            </a:r>
            <a:r>
              <a:rPr lang="en-US" dirty="0"/>
              <a:t>epidermal extension of an underlying </a:t>
            </a:r>
            <a:r>
              <a:rPr lang="en-US" dirty="0" smtClean="0"/>
              <a:t>ductal adenocarcinoma</a:t>
            </a:r>
          </a:p>
          <a:p>
            <a:r>
              <a:rPr lang="en-US" dirty="0"/>
              <a:t>P</a:t>
            </a:r>
            <a:r>
              <a:rPr lang="en-US" dirty="0" smtClean="0"/>
              <a:t>resents </a:t>
            </a:r>
            <a:r>
              <a:rPr lang="en-US" dirty="0"/>
              <a:t>with scaling and erythema, sometimes with oozing and crusting, on or around </a:t>
            </a:r>
            <a:r>
              <a:rPr lang="en-US" dirty="0" smtClean="0"/>
              <a:t>the nipple</a:t>
            </a:r>
          </a:p>
          <a:p>
            <a:r>
              <a:rPr lang="en-US" sz="3000" b="1" dirty="0" smtClean="0"/>
              <a:t>Clinical differentials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          Eczema</a:t>
            </a:r>
          </a:p>
          <a:p>
            <a:pPr marL="0" indent="0">
              <a:buNone/>
            </a:pPr>
            <a:r>
              <a:rPr lang="en-US" dirty="0" smtClean="0"/>
              <a:t>              </a:t>
            </a:r>
            <a:r>
              <a:rPr lang="en-US" dirty="0" smtClean="0"/>
              <a:t>Psoriasis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Hyperkeratosis</a:t>
            </a:r>
          </a:p>
          <a:p>
            <a:pPr marL="0" indent="0">
              <a:buNone/>
            </a:pPr>
            <a:r>
              <a:rPr lang="en-US" dirty="0" smtClean="0"/>
              <a:t>              Erosive </a:t>
            </a:r>
            <a:r>
              <a:rPr lang="en-US" dirty="0"/>
              <a:t>adenomatosis</a:t>
            </a:r>
          </a:p>
        </p:txBody>
      </p:sp>
    </p:spTree>
    <p:extLst>
      <p:ext uri="{BB962C8B-B14F-4D97-AF65-F5344CB8AC3E}">
        <p14:creationId xmlns:p14="http://schemas.microsoft.com/office/powerpoint/2010/main" val="31117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b="1" dirty="0" smtClean="0"/>
              <a:t>Histological</a:t>
            </a:r>
            <a:r>
              <a:rPr lang="en-US" b="1" dirty="0" smtClean="0"/>
              <a:t> differentials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         Some </a:t>
            </a:r>
            <a:r>
              <a:rPr lang="en-US" dirty="0"/>
              <a:t>melanomas </a:t>
            </a:r>
          </a:p>
          <a:p>
            <a:pPr marL="0" indent="0">
              <a:buNone/>
            </a:pPr>
            <a:r>
              <a:rPr lang="en-US" dirty="0" smtClean="0"/>
              <a:t>             Bowen disease</a:t>
            </a:r>
          </a:p>
          <a:p>
            <a:pPr marL="0" indent="0">
              <a:buNone/>
            </a:pPr>
            <a:r>
              <a:rPr lang="en-US" dirty="0" smtClean="0"/>
              <a:t>             Clear </a:t>
            </a:r>
            <a:r>
              <a:rPr lang="en-US" dirty="0"/>
              <a:t>cell </a:t>
            </a:r>
            <a:r>
              <a:rPr lang="en-US" dirty="0" smtClean="0"/>
              <a:t>papulosis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b="1" dirty="0"/>
              <a:t>H</a:t>
            </a:r>
            <a:r>
              <a:rPr lang="en-US" sz="3600" b="1" dirty="0" smtClean="0"/>
              <a:t>istopathological markers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         CEA</a:t>
            </a:r>
          </a:p>
          <a:p>
            <a:pPr marL="0" indent="0">
              <a:buNone/>
            </a:pPr>
            <a:r>
              <a:rPr lang="en-US" dirty="0" smtClean="0"/>
              <a:t>             EMA</a:t>
            </a:r>
          </a:p>
          <a:p>
            <a:pPr marL="0" indent="0">
              <a:buNone/>
            </a:pPr>
            <a:r>
              <a:rPr lang="en-US" dirty="0" smtClean="0"/>
              <a:t>             CK7</a:t>
            </a:r>
          </a:p>
          <a:p>
            <a:pPr marL="0" indent="0">
              <a:buNone/>
            </a:pPr>
            <a:r>
              <a:rPr lang="en-US" dirty="0" smtClean="0"/>
              <a:t>             CK8/18</a:t>
            </a:r>
          </a:p>
          <a:p>
            <a:pPr marL="0" indent="0">
              <a:buNone/>
            </a:pPr>
            <a:r>
              <a:rPr lang="en-US" dirty="0" smtClean="0"/>
              <a:t>             Mucin (MUC1)</a:t>
            </a:r>
          </a:p>
        </p:txBody>
      </p:sp>
    </p:spTree>
    <p:extLst>
      <p:ext uri="{BB962C8B-B14F-4D97-AF65-F5344CB8AC3E}">
        <p14:creationId xmlns:p14="http://schemas.microsoft.com/office/powerpoint/2010/main" val="14042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Extramammary Paget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ccurs </a:t>
            </a:r>
            <a:r>
              <a:rPr lang="en-US" dirty="0"/>
              <a:t>in apocrine gland-bearing areas such as </a:t>
            </a:r>
            <a:r>
              <a:rPr lang="en-US" dirty="0" smtClean="0"/>
              <a:t>anogenital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60% </a:t>
            </a:r>
            <a:r>
              <a:rPr lang="en-US" dirty="0" smtClean="0"/>
              <a:t>vulval) and axillary sites</a:t>
            </a:r>
          </a:p>
          <a:p>
            <a:r>
              <a:rPr lang="en-US" dirty="0"/>
              <a:t>25% of patients appear </a:t>
            </a:r>
            <a:r>
              <a:rPr lang="en-US" dirty="0" smtClean="0"/>
              <a:t>to have </a:t>
            </a:r>
            <a:r>
              <a:rPr lang="en-US" dirty="0"/>
              <a:t>an associated invasive </a:t>
            </a:r>
            <a:r>
              <a:rPr lang="en-US" dirty="0" smtClean="0"/>
              <a:t>malignancy</a:t>
            </a:r>
          </a:p>
          <a:p>
            <a:r>
              <a:rPr lang="en-US" dirty="0" smtClean="0"/>
              <a:t>Most </a:t>
            </a:r>
            <a:r>
              <a:rPr lang="en-US" dirty="0"/>
              <a:t>patients are over 60 years of </a:t>
            </a:r>
            <a:r>
              <a:rPr lang="en-US" dirty="0" smtClean="0"/>
              <a:t>age</a:t>
            </a:r>
          </a:p>
          <a:p>
            <a:r>
              <a:rPr lang="en-US" dirty="0"/>
              <a:t>Female preponderance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9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Clinical features include itch, a burning sensation, oedema, bleeding and reddish brown (or sometimes hypopigmented) plaques, often with a prominent </a:t>
            </a:r>
            <a:r>
              <a:rPr lang="en-US" dirty="0" smtClean="0"/>
              <a:t>margin</a:t>
            </a:r>
            <a:endParaRPr lang="en-US" dirty="0" smtClean="0"/>
          </a:p>
          <a:p>
            <a:r>
              <a:rPr lang="en-US" dirty="0" smtClean="0"/>
              <a:t>Antigen </a:t>
            </a:r>
            <a:r>
              <a:rPr lang="en-US" dirty="0"/>
              <a:t>RCAS1 </a:t>
            </a:r>
            <a:r>
              <a:rPr lang="en-US" dirty="0" smtClean="0"/>
              <a:t>is particularly sensitive</a:t>
            </a:r>
          </a:p>
          <a:p>
            <a:r>
              <a:rPr lang="en-US" dirty="0"/>
              <a:t>S</a:t>
            </a:r>
            <a:r>
              <a:rPr lang="en-US" dirty="0" smtClean="0"/>
              <a:t>erum </a:t>
            </a:r>
            <a:r>
              <a:rPr lang="en-US" dirty="0"/>
              <a:t>CEA being a useful indicator </a:t>
            </a:r>
            <a:r>
              <a:rPr lang="en-US" dirty="0" smtClean="0"/>
              <a:t>of survival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Fahad Asif\Downloads\IMG_2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6106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1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GENODERMATOSES ASSOCIATED WITH </a:t>
            </a:r>
            <a:r>
              <a:rPr lang="en-US" sz="3200" b="1" dirty="0" smtClean="0">
                <a:solidFill>
                  <a:srgbClr val="FF0000"/>
                </a:solidFill>
              </a:rPr>
              <a:t>INTERNAL MALIGNANCIES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Fahad Asif\Downloads\IMG_2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62445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Outline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Tumour spread</a:t>
            </a:r>
            <a:endParaRPr lang="en-US" sz="2800" dirty="0"/>
          </a:p>
          <a:p>
            <a:r>
              <a:rPr lang="en-US" sz="2800" dirty="0" smtClean="0"/>
              <a:t>Genodermatoses associated </a:t>
            </a:r>
            <a:r>
              <a:rPr lang="en-US" sz="2800" dirty="0"/>
              <a:t>with malignant </a:t>
            </a:r>
            <a:r>
              <a:rPr lang="en-US" sz="2800" dirty="0" smtClean="0"/>
              <a:t>potential (hamartoneoplastic syndromes)</a:t>
            </a:r>
          </a:p>
          <a:p>
            <a:r>
              <a:rPr lang="en-US" sz="2800" dirty="0" smtClean="0"/>
              <a:t>Immunodeficiency and neoplasia syndromes</a:t>
            </a:r>
          </a:p>
          <a:p>
            <a:r>
              <a:rPr lang="en-US" sz="2800" dirty="0" smtClean="0"/>
              <a:t>Paraneoplastic phenomenon involving the skin</a:t>
            </a:r>
          </a:p>
          <a:p>
            <a:r>
              <a:rPr lang="en-US" sz="2800" dirty="0" smtClean="0"/>
              <a:t>Dermatoses associated with internal malignancies</a:t>
            </a:r>
          </a:p>
          <a:p>
            <a:r>
              <a:rPr lang="en-US" sz="2800" dirty="0" smtClean="0"/>
              <a:t>Vascular disorders associated with internal malignancy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384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IMMUNODEFICIENCY AND NEOPLASIA SYNDROMES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Wiskott–Aldrich syndrome</a:t>
            </a:r>
          </a:p>
          <a:p>
            <a:r>
              <a:rPr lang="en-US" dirty="0"/>
              <a:t>X-linked </a:t>
            </a:r>
            <a:r>
              <a:rPr lang="en-US" dirty="0" smtClean="0"/>
              <a:t>recessive</a:t>
            </a:r>
          </a:p>
          <a:p>
            <a:r>
              <a:rPr lang="en-US" dirty="0"/>
              <a:t>M</a:t>
            </a:r>
            <a:r>
              <a:rPr lang="en-US" dirty="0" smtClean="0"/>
              <a:t>utations </a:t>
            </a:r>
            <a:r>
              <a:rPr lang="en-US" dirty="0" smtClean="0"/>
              <a:t>at Xp11.23-p11.22</a:t>
            </a:r>
          </a:p>
          <a:p>
            <a:r>
              <a:rPr lang="en-US" dirty="0" smtClean="0"/>
              <a:t>WASp </a:t>
            </a:r>
            <a:r>
              <a:rPr lang="en-US" dirty="0"/>
              <a:t>is expressed in all </a:t>
            </a:r>
            <a:r>
              <a:rPr lang="en-US" dirty="0" smtClean="0"/>
              <a:t>haematopoietic cells </a:t>
            </a:r>
            <a:r>
              <a:rPr lang="en-US" dirty="0"/>
              <a:t>and mutations cause defective T-cell function and </a:t>
            </a:r>
            <a:r>
              <a:rPr lang="en-US" dirty="0" smtClean="0"/>
              <a:t>thrombocytopenia</a:t>
            </a:r>
          </a:p>
          <a:p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risk </a:t>
            </a:r>
            <a:r>
              <a:rPr lang="en-US" dirty="0" smtClean="0"/>
              <a:t>of autoimmune </a:t>
            </a:r>
            <a:r>
              <a:rPr lang="en-US" dirty="0"/>
              <a:t>disorders and lymphoid </a:t>
            </a:r>
            <a:r>
              <a:rPr lang="en-US" dirty="0" smtClean="0"/>
              <a:t>malignancies</a:t>
            </a:r>
          </a:p>
          <a:p>
            <a:r>
              <a:rPr lang="en-US" dirty="0"/>
              <a:t>Non-Hodgkin lymphoma occurs in almost </a:t>
            </a:r>
            <a:r>
              <a:rPr lang="en-US" dirty="0" smtClean="0"/>
              <a:t>all subjects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Chediak–Higashi </a:t>
            </a:r>
            <a:r>
              <a:rPr lang="en-US" b="1" dirty="0" smtClean="0"/>
              <a:t>syndrome</a:t>
            </a:r>
          </a:p>
          <a:p>
            <a:r>
              <a:rPr lang="en-US" dirty="0"/>
              <a:t>A</a:t>
            </a:r>
            <a:r>
              <a:rPr lang="en-US" dirty="0" smtClean="0"/>
              <a:t>utosomal recessive</a:t>
            </a:r>
          </a:p>
          <a:p>
            <a:r>
              <a:rPr lang="en-US" dirty="0"/>
              <a:t>O</a:t>
            </a:r>
            <a:r>
              <a:rPr lang="en-US" dirty="0" smtClean="0"/>
              <a:t>culocutaneous </a:t>
            </a:r>
            <a:r>
              <a:rPr lang="en-US" dirty="0"/>
              <a:t>albinism, silvery </a:t>
            </a:r>
            <a:r>
              <a:rPr lang="en-US" dirty="0" smtClean="0"/>
              <a:t>hair, photophobia</a:t>
            </a:r>
            <a:r>
              <a:rPr lang="en-US" dirty="0"/>
              <a:t>, neurological abnormalities and severe, recurrent bacterial </a:t>
            </a:r>
            <a:r>
              <a:rPr lang="en-US" dirty="0" smtClean="0"/>
              <a:t>infections</a:t>
            </a:r>
          </a:p>
          <a:p>
            <a:r>
              <a:rPr lang="en-US" dirty="0"/>
              <a:t>O</a:t>
            </a:r>
            <a:r>
              <a:rPr lang="en-US" dirty="0" smtClean="0"/>
              <a:t>rgan </a:t>
            </a:r>
            <a:r>
              <a:rPr lang="en-US" dirty="0"/>
              <a:t>infiltration with lymphoid and </a:t>
            </a:r>
            <a:r>
              <a:rPr lang="en-US" dirty="0" err="1"/>
              <a:t>histiocytic</a:t>
            </a:r>
            <a:r>
              <a:rPr lang="en-US" dirty="0"/>
              <a:t> cells.</a:t>
            </a:r>
          </a:p>
        </p:txBody>
      </p:sp>
    </p:spTree>
    <p:extLst>
      <p:ext uri="{BB962C8B-B14F-4D97-AF65-F5344CB8AC3E}">
        <p14:creationId xmlns:p14="http://schemas.microsoft.com/office/powerpoint/2010/main" val="33744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Ataxia-telangiectasia</a:t>
            </a:r>
          </a:p>
          <a:p>
            <a:r>
              <a:rPr lang="en-US" dirty="0" smtClean="0"/>
              <a:t>Autosomal recessive</a:t>
            </a:r>
          </a:p>
          <a:p>
            <a:r>
              <a:rPr lang="en-US" dirty="0"/>
              <a:t>C</a:t>
            </a:r>
            <a:r>
              <a:rPr lang="en-US" dirty="0" smtClean="0"/>
              <a:t>haracterized </a:t>
            </a:r>
            <a:r>
              <a:rPr lang="en-US" dirty="0"/>
              <a:t>by progressive cerebellar </a:t>
            </a:r>
            <a:r>
              <a:rPr lang="en-US" dirty="0" smtClean="0"/>
              <a:t>ataxia, oculocutaneous telangiectasia</a:t>
            </a:r>
          </a:p>
          <a:p>
            <a:r>
              <a:rPr lang="en-US" dirty="0" smtClean="0"/>
              <a:t>Premature </a:t>
            </a:r>
            <a:r>
              <a:rPr lang="en-US" dirty="0"/>
              <a:t>ageing of the skin and </a:t>
            </a:r>
            <a:r>
              <a:rPr lang="en-US" dirty="0" smtClean="0"/>
              <a:t>hair</a:t>
            </a:r>
          </a:p>
          <a:p>
            <a:r>
              <a:rPr lang="en-US" dirty="0"/>
              <a:t>Non-infectious cutaneous </a:t>
            </a:r>
            <a:r>
              <a:rPr lang="en-US" dirty="0" smtClean="0"/>
              <a:t>granulomas</a:t>
            </a:r>
          </a:p>
          <a:p>
            <a:r>
              <a:rPr lang="en-US" dirty="0"/>
              <a:t>G</a:t>
            </a:r>
            <a:r>
              <a:rPr lang="en-US" dirty="0" smtClean="0"/>
              <a:t>erm-line </a:t>
            </a:r>
            <a:r>
              <a:rPr lang="en-US" dirty="0"/>
              <a:t>mutations in the large </a:t>
            </a:r>
            <a:r>
              <a:rPr lang="en-US" i="1" dirty="0"/>
              <a:t>ATM </a:t>
            </a:r>
            <a:r>
              <a:rPr lang="en-US" dirty="0" smtClean="0"/>
              <a:t>gene</a:t>
            </a:r>
          </a:p>
          <a:p>
            <a:r>
              <a:rPr lang="en-US" dirty="0" smtClean="0"/>
              <a:t>Majority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tumours are </a:t>
            </a:r>
            <a:r>
              <a:rPr lang="en-US" dirty="0" smtClean="0"/>
              <a:t>lymphoproliferative (B-cell Lymphomas) </a:t>
            </a:r>
            <a:r>
              <a:rPr lang="en-US" dirty="0"/>
              <a:t>or </a:t>
            </a:r>
            <a:r>
              <a:rPr lang="en-US" dirty="0" smtClean="0"/>
              <a:t>leukaemic (</a:t>
            </a:r>
            <a:r>
              <a:rPr lang="en-US" dirty="0"/>
              <a:t>T-cell </a:t>
            </a:r>
            <a:r>
              <a:rPr lang="en-US" dirty="0" smtClean="0"/>
              <a:t>leukaemia)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PARANEOPLASTIC PHENOMENA INVOLVING THE SKIN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Paraneoplastic dermatoses are skin conditions that have an association with internal malignancy but </a:t>
            </a:r>
            <a:r>
              <a:rPr lang="en-US" dirty="0" smtClean="0"/>
              <a:t>are not themselves malignant</a:t>
            </a:r>
          </a:p>
          <a:p>
            <a:r>
              <a:rPr lang="en-US" dirty="0" smtClean="0"/>
              <a:t>At least </a:t>
            </a:r>
            <a:r>
              <a:rPr lang="en-US" dirty="0"/>
              <a:t>one of the following defining characteristics should be present in </a:t>
            </a:r>
            <a:r>
              <a:rPr lang="en-US" dirty="0" smtClean="0"/>
              <a:t>order to </a:t>
            </a:r>
            <a:r>
              <a:rPr lang="en-US" dirty="0"/>
              <a:t>consider a dermatosis as being related to an underlying malignancy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malignancy and the cutaneous disorder should occur </a:t>
            </a:r>
            <a:r>
              <a:rPr lang="en-US" dirty="0" smtClean="0"/>
              <a:t>concurrently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two disorders should follow a parallel </a:t>
            </a:r>
            <a:r>
              <a:rPr lang="en-US" dirty="0" smtClean="0"/>
              <a:t>course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There </a:t>
            </a:r>
            <a:r>
              <a:rPr lang="en-US" dirty="0"/>
              <a:t>should be a specific tumour site or cell type associated with the cutaneous </a:t>
            </a:r>
            <a:r>
              <a:rPr lang="en-US" dirty="0" smtClean="0"/>
              <a:t>disease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There </a:t>
            </a:r>
            <a:r>
              <a:rPr lang="en-US" dirty="0"/>
              <a:t>should be a statistical association between the two </a:t>
            </a:r>
            <a:r>
              <a:rPr lang="en-US" dirty="0" smtClean="0"/>
              <a:t>processes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There </a:t>
            </a:r>
            <a:r>
              <a:rPr lang="en-US" dirty="0"/>
              <a:t>should be a genetic association between the two </a:t>
            </a:r>
            <a:r>
              <a:rPr lang="en-US" dirty="0" smtClean="0"/>
              <a:t>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ACANTHOTIC AND ICHTHYOTIC EPIDERMAL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Benign </a:t>
            </a:r>
            <a:r>
              <a:rPr lang="en-US" b="1" dirty="0" smtClean="0"/>
              <a:t>Acanthosis </a:t>
            </a:r>
            <a:r>
              <a:rPr lang="en-US" b="1" dirty="0" smtClean="0"/>
              <a:t>nigricans</a:t>
            </a:r>
          </a:p>
          <a:p>
            <a:r>
              <a:rPr lang="en-US" dirty="0"/>
              <a:t>O</a:t>
            </a:r>
            <a:r>
              <a:rPr lang="en-US" dirty="0" smtClean="0"/>
              <a:t>besity </a:t>
            </a:r>
            <a:r>
              <a:rPr lang="en-US" dirty="0"/>
              <a:t>or insulin </a:t>
            </a:r>
            <a:r>
              <a:rPr lang="en-US" dirty="0" smtClean="0"/>
              <a:t>resistance</a:t>
            </a:r>
          </a:p>
          <a:p>
            <a:r>
              <a:rPr lang="en-US" dirty="0" smtClean="0"/>
              <a:t>Common</a:t>
            </a:r>
          </a:p>
          <a:p>
            <a:r>
              <a:rPr lang="en-US" dirty="0" smtClean="0"/>
              <a:t>Mild</a:t>
            </a:r>
          </a:p>
          <a:p>
            <a:r>
              <a:rPr lang="en-US" dirty="0"/>
              <a:t>M</a:t>
            </a:r>
            <a:r>
              <a:rPr lang="en-US" dirty="0" smtClean="0"/>
              <a:t>ainly </a:t>
            </a:r>
            <a:r>
              <a:rPr lang="en-US" dirty="0"/>
              <a:t>in the </a:t>
            </a:r>
            <a:r>
              <a:rPr lang="en-US" dirty="0" smtClean="0"/>
              <a:t>teenage years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740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Malignant </a:t>
            </a:r>
            <a:r>
              <a:rPr lang="en-US" b="1" dirty="0" smtClean="0"/>
              <a:t>Acanthosis </a:t>
            </a:r>
            <a:r>
              <a:rPr lang="en-US" b="1" dirty="0"/>
              <a:t>nigricans</a:t>
            </a:r>
          </a:p>
          <a:p>
            <a:r>
              <a:rPr lang="en-US" dirty="0"/>
              <a:t>R</a:t>
            </a:r>
            <a:r>
              <a:rPr lang="en-US" dirty="0" smtClean="0"/>
              <a:t>apid onset</a:t>
            </a:r>
          </a:p>
          <a:p>
            <a:r>
              <a:rPr lang="en-US" dirty="0"/>
              <a:t>P</a:t>
            </a:r>
            <a:r>
              <a:rPr lang="en-US" dirty="0" smtClean="0"/>
              <a:t>roduce </a:t>
            </a:r>
            <a:r>
              <a:rPr lang="en-US" dirty="0"/>
              <a:t>symmetrical, hyperpigmented, rugose, velvety </a:t>
            </a:r>
            <a:r>
              <a:rPr lang="en-US" dirty="0" smtClean="0"/>
              <a:t>plaques</a:t>
            </a:r>
          </a:p>
          <a:p>
            <a:r>
              <a:rPr lang="en-US" dirty="0"/>
              <a:t>The axillae and other flexures are particularly affected, along with the areolar area and nape of </a:t>
            </a:r>
            <a:r>
              <a:rPr lang="en-US" dirty="0" smtClean="0"/>
              <a:t>the neck </a:t>
            </a:r>
            <a:r>
              <a:rPr lang="en-US" dirty="0"/>
              <a:t>and, less commonly, mucosal </a:t>
            </a:r>
            <a:r>
              <a:rPr lang="en-US" dirty="0" smtClean="0"/>
              <a:t>surfaces</a:t>
            </a:r>
          </a:p>
          <a:p>
            <a:r>
              <a:rPr lang="en-US" dirty="0"/>
              <a:t>A</a:t>
            </a:r>
            <a:r>
              <a:rPr lang="en-US" dirty="0" smtClean="0"/>
              <a:t>ssociated with weight loss, </a:t>
            </a:r>
            <a:r>
              <a:rPr lang="en-US" dirty="0"/>
              <a:t>generalized </a:t>
            </a:r>
            <a:r>
              <a:rPr lang="en-US" dirty="0" smtClean="0"/>
              <a:t>pruritus, </a:t>
            </a:r>
            <a:r>
              <a:rPr lang="en-US" dirty="0"/>
              <a:t>skin changes </a:t>
            </a:r>
            <a:r>
              <a:rPr lang="en-US" dirty="0" smtClean="0"/>
              <a:t>of tripe palms</a:t>
            </a:r>
          </a:p>
          <a:p>
            <a:r>
              <a:rPr lang="en-US" dirty="0"/>
              <a:t>C</a:t>
            </a:r>
            <a:r>
              <a:rPr lang="en-US" dirty="0" smtClean="0"/>
              <a:t>ommonest </a:t>
            </a:r>
            <a:r>
              <a:rPr lang="en-US" dirty="0"/>
              <a:t>site of underlying neoplasm is the gastrointestinal </a:t>
            </a:r>
            <a:r>
              <a:rPr lang="en-US" dirty="0" smtClean="0"/>
              <a:t>tract, nearly all </a:t>
            </a:r>
            <a:r>
              <a:rPr lang="en-US" dirty="0"/>
              <a:t>being </a:t>
            </a:r>
            <a:r>
              <a:rPr lang="en-US" dirty="0" smtClean="0"/>
              <a:t>adenocarcinomas</a:t>
            </a:r>
            <a:r>
              <a:rPr lang="en-US" dirty="0"/>
              <a:t> </a:t>
            </a:r>
            <a:r>
              <a:rPr lang="en-US" dirty="0" smtClean="0"/>
              <a:t>(gastric adenocarcinoma)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Acanthosis </a:t>
            </a:r>
            <a:r>
              <a:rPr lang="en-US" b="1" dirty="0" smtClean="0"/>
              <a:t>palmaris</a:t>
            </a:r>
          </a:p>
          <a:p>
            <a:r>
              <a:rPr lang="en-US" dirty="0"/>
              <a:t>T</a:t>
            </a:r>
            <a:r>
              <a:rPr lang="en-US" dirty="0" smtClean="0"/>
              <a:t>hickened </a:t>
            </a:r>
            <a:r>
              <a:rPr lang="en-US" dirty="0"/>
              <a:t>skin of the palms and occasionally the </a:t>
            </a:r>
            <a:r>
              <a:rPr lang="en-US" dirty="0" smtClean="0"/>
              <a:t>soles</a:t>
            </a:r>
          </a:p>
          <a:p>
            <a:r>
              <a:rPr lang="en-US" dirty="0"/>
              <a:t>V</a:t>
            </a:r>
            <a:r>
              <a:rPr lang="en-US" dirty="0" smtClean="0"/>
              <a:t>elvety or </a:t>
            </a:r>
            <a:r>
              <a:rPr lang="en-US" dirty="0"/>
              <a:t>less commonly a </a:t>
            </a:r>
            <a:r>
              <a:rPr lang="en-US" dirty="0" smtClean="0"/>
              <a:t>pitted, honeycombed pattern </a:t>
            </a:r>
            <a:r>
              <a:rPr lang="en-US" dirty="0"/>
              <a:t>of the </a:t>
            </a:r>
            <a:r>
              <a:rPr lang="en-US" dirty="0" smtClean="0"/>
              <a:t>hand</a:t>
            </a:r>
          </a:p>
          <a:p>
            <a:r>
              <a:rPr lang="en-US" dirty="0" smtClean="0"/>
              <a:t>Associated with psoriasis, </a:t>
            </a:r>
            <a:r>
              <a:rPr lang="en-US" dirty="0"/>
              <a:t>eczema </a:t>
            </a:r>
            <a:r>
              <a:rPr lang="en-US" dirty="0" smtClean="0"/>
              <a:t>and bullous </a:t>
            </a:r>
            <a:r>
              <a:rPr lang="en-US" dirty="0" smtClean="0"/>
              <a:t>pemphigoid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 smtClean="0"/>
              <a:t>often associated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bronchial </a:t>
            </a:r>
            <a:r>
              <a:rPr lang="en-US" dirty="0" smtClean="0">
                <a:solidFill>
                  <a:srgbClr val="FF0000"/>
                </a:solidFill>
              </a:rPr>
              <a:t>carcinoma </a:t>
            </a:r>
            <a:r>
              <a:rPr lang="en-US" dirty="0" smtClean="0"/>
              <a:t>(alone) and </a:t>
            </a:r>
            <a:r>
              <a:rPr lang="en-US" dirty="0">
                <a:solidFill>
                  <a:srgbClr val="FF0000"/>
                </a:solidFill>
              </a:rPr>
              <a:t>gastric carcinoma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(combined </a:t>
            </a:r>
            <a:r>
              <a:rPr lang="en-US" dirty="0"/>
              <a:t>acanthosis nigricans and </a:t>
            </a:r>
            <a:r>
              <a:rPr lang="en-US" dirty="0" smtClean="0"/>
              <a:t>acanthosis palmaris)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Fahad Asif\Downloads\IMG_2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534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Sign of </a:t>
            </a:r>
            <a:r>
              <a:rPr lang="en-US" b="1" dirty="0" smtClean="0"/>
              <a:t>Leser–Trélat</a:t>
            </a:r>
          </a:p>
          <a:p>
            <a:r>
              <a:rPr lang="en-US" dirty="0"/>
              <a:t>S</a:t>
            </a:r>
            <a:r>
              <a:rPr lang="en-US" dirty="0" smtClean="0"/>
              <a:t>udden </a:t>
            </a:r>
            <a:r>
              <a:rPr lang="en-US" dirty="0"/>
              <a:t>development of numerous seborrhoeic </a:t>
            </a:r>
            <a:r>
              <a:rPr lang="en-US" dirty="0" smtClean="0"/>
              <a:t>keratoses</a:t>
            </a:r>
          </a:p>
          <a:p>
            <a:r>
              <a:rPr lang="en-US" dirty="0" smtClean="0"/>
              <a:t>Young patient, </a:t>
            </a:r>
            <a:r>
              <a:rPr lang="en-US" dirty="0"/>
              <a:t>associated with pruritus or with acanthosis </a:t>
            </a:r>
            <a:r>
              <a:rPr lang="en-US" dirty="0" smtClean="0"/>
              <a:t>nigricans</a:t>
            </a:r>
            <a:endParaRPr lang="en-US" dirty="0" smtClean="0"/>
          </a:p>
          <a:p>
            <a:r>
              <a:rPr lang="en-US" dirty="0" smtClean="0"/>
              <a:t>Indicator </a:t>
            </a:r>
            <a:r>
              <a:rPr lang="en-US" dirty="0"/>
              <a:t>of internal </a:t>
            </a:r>
            <a:r>
              <a:rPr lang="en-US" dirty="0" smtClean="0"/>
              <a:t>malignancy</a:t>
            </a:r>
          </a:p>
          <a:p>
            <a:r>
              <a:rPr lang="en-US" dirty="0"/>
              <a:t>H</a:t>
            </a:r>
            <a:r>
              <a:rPr lang="en-US" dirty="0" smtClean="0"/>
              <a:t>alf </a:t>
            </a:r>
            <a:r>
              <a:rPr lang="en-US" dirty="0"/>
              <a:t>of the tumours are </a:t>
            </a:r>
            <a:r>
              <a:rPr lang="en-US" dirty="0" smtClean="0"/>
              <a:t>adenocarcinomas most </a:t>
            </a:r>
            <a:r>
              <a:rPr lang="en-US" dirty="0"/>
              <a:t>of which </a:t>
            </a:r>
            <a:r>
              <a:rPr lang="en-US" dirty="0" smtClean="0"/>
              <a:t>arise </a:t>
            </a:r>
            <a:r>
              <a:rPr lang="en-US" dirty="0"/>
              <a:t>in the </a:t>
            </a:r>
            <a:r>
              <a:rPr lang="en-US" dirty="0" smtClean="0"/>
              <a:t>GI tract</a:t>
            </a:r>
          </a:p>
          <a:p>
            <a:r>
              <a:rPr lang="en-US" dirty="0"/>
              <a:t>Carcinomas of the breast are also </a:t>
            </a:r>
            <a:r>
              <a:rPr lang="en-US" dirty="0" smtClean="0"/>
              <a:t>frequent</a:t>
            </a:r>
          </a:p>
          <a:p>
            <a:r>
              <a:rPr lang="en-US" dirty="0"/>
              <a:t>HIV </a:t>
            </a:r>
            <a:r>
              <a:rPr lang="en-US" dirty="0" smtClean="0"/>
              <a:t>infection, acromegaly </a:t>
            </a:r>
            <a:r>
              <a:rPr lang="en-US" dirty="0"/>
              <a:t>and in the resolving phase of erythrodermic </a:t>
            </a:r>
            <a:r>
              <a:rPr lang="en-US" dirty="0" smtClean="0"/>
              <a:t>dermatoses (other causes)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Florid cutaneous </a:t>
            </a:r>
            <a:r>
              <a:rPr lang="en-US" b="1" dirty="0" smtClean="0"/>
              <a:t>papillomatosis</a:t>
            </a:r>
          </a:p>
          <a:p>
            <a:r>
              <a:rPr lang="en-US" dirty="0"/>
              <a:t>C</a:t>
            </a:r>
            <a:r>
              <a:rPr lang="en-US" dirty="0" smtClean="0"/>
              <a:t>haracterized </a:t>
            </a:r>
            <a:r>
              <a:rPr lang="en-US" dirty="0"/>
              <a:t>by a widespread, often pruritic eruption of </a:t>
            </a:r>
            <a:r>
              <a:rPr lang="en-US" dirty="0" smtClean="0"/>
              <a:t>warty papules</a:t>
            </a:r>
          </a:p>
          <a:p>
            <a:r>
              <a:rPr lang="en-US" dirty="0"/>
              <a:t>P</a:t>
            </a:r>
            <a:r>
              <a:rPr lang="en-US" dirty="0" smtClean="0"/>
              <a:t>articularly </a:t>
            </a:r>
            <a:r>
              <a:rPr lang="en-US" dirty="0"/>
              <a:t>gastric adenocarcinoma</a:t>
            </a:r>
          </a:p>
        </p:txBody>
      </p:sp>
      <p:pic>
        <p:nvPicPr>
          <p:cNvPr id="12290" name="Picture 2" descr="C:\Users\Fahad Asif\Downloads\IMG_2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71800"/>
            <a:ext cx="62992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TUMOUR SPREAD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tumour spread and </a:t>
            </a:r>
            <a:r>
              <a:rPr lang="en-US" dirty="0" smtClean="0"/>
              <a:t>invasion</a:t>
            </a:r>
          </a:p>
          <a:p>
            <a:r>
              <a:rPr lang="en-US" dirty="0"/>
              <a:t>Cutaneous metastasis</a:t>
            </a:r>
          </a:p>
        </p:txBody>
      </p:sp>
    </p:spTree>
    <p:extLst>
      <p:ext uri="{BB962C8B-B14F-4D97-AF65-F5344CB8AC3E}">
        <p14:creationId xmlns:p14="http://schemas.microsoft.com/office/powerpoint/2010/main" val="33574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Acquired </a:t>
            </a:r>
            <a:r>
              <a:rPr lang="en-US" b="1" dirty="0" smtClean="0"/>
              <a:t>ichthyosis</a:t>
            </a:r>
          </a:p>
          <a:p>
            <a:r>
              <a:rPr lang="en-US" dirty="0"/>
              <a:t>Hodgkin </a:t>
            </a:r>
            <a:r>
              <a:rPr lang="en-US" dirty="0" smtClean="0"/>
              <a:t>disease</a:t>
            </a:r>
          </a:p>
          <a:p>
            <a:r>
              <a:rPr lang="en-US" dirty="0"/>
              <a:t>N</a:t>
            </a:r>
            <a:r>
              <a:rPr lang="en-US" dirty="0" smtClean="0"/>
              <a:t>utritional deficiencies, sarcoidosis</a:t>
            </a:r>
            <a:r>
              <a:rPr lang="en-US" dirty="0"/>
              <a:t>, leprosy, HIV infection, hypothyroidism, lupus erythematosus, graft-versus-host disease </a:t>
            </a:r>
            <a:r>
              <a:rPr lang="en-US" dirty="0" smtClean="0"/>
              <a:t>and drug reactions</a:t>
            </a:r>
          </a:p>
          <a:p>
            <a:r>
              <a:rPr lang="en-US" dirty="0"/>
              <a:t>sudden </a:t>
            </a:r>
            <a:r>
              <a:rPr lang="en-US" dirty="0" smtClean="0"/>
              <a:t>onset, </a:t>
            </a:r>
            <a:r>
              <a:rPr lang="en-US" dirty="0"/>
              <a:t>younger age </a:t>
            </a:r>
            <a:r>
              <a:rPr lang="en-US" dirty="0" smtClean="0"/>
              <a:t>group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Pityriasis rotunda</a:t>
            </a:r>
          </a:p>
          <a:p>
            <a:r>
              <a:rPr lang="en-US" dirty="0"/>
              <a:t>hepatocellular </a:t>
            </a:r>
            <a:r>
              <a:rPr lang="en-US" dirty="0" smtClean="0"/>
              <a:t>carcinoma, systemic </a:t>
            </a:r>
            <a:r>
              <a:rPr lang="en-US" dirty="0"/>
              <a:t>diseases and </a:t>
            </a:r>
            <a:r>
              <a:rPr lang="en-US" dirty="0" smtClean="0"/>
              <a:t>leprosy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5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Epidermal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Transient acantholytic </a:t>
            </a:r>
            <a:r>
              <a:rPr lang="en-US" b="1" dirty="0" smtClean="0"/>
              <a:t>dermatosis</a:t>
            </a:r>
          </a:p>
          <a:p>
            <a:r>
              <a:rPr lang="en-US" dirty="0"/>
              <a:t>M</a:t>
            </a:r>
            <a:r>
              <a:rPr lang="en-US" dirty="0" smtClean="0"/>
              <a:t>yelogenous </a:t>
            </a:r>
            <a:r>
              <a:rPr lang="en-US" dirty="0"/>
              <a:t>leukaemia </a:t>
            </a:r>
            <a:r>
              <a:rPr lang="en-US" dirty="0" smtClean="0"/>
              <a:t>and genito-urinary tract carcinoma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Acquired seed-like keratoses of the palms and </a:t>
            </a:r>
            <a:r>
              <a:rPr lang="en-US" b="1" dirty="0" smtClean="0"/>
              <a:t>soles</a:t>
            </a:r>
          </a:p>
          <a:p>
            <a:r>
              <a:rPr lang="en-US" dirty="0"/>
              <a:t>N</a:t>
            </a:r>
            <a:r>
              <a:rPr lang="en-US" dirty="0" smtClean="0"/>
              <a:t>ormal </a:t>
            </a:r>
            <a:r>
              <a:rPr lang="en-US" dirty="0"/>
              <a:t>finding in healthy </a:t>
            </a:r>
            <a:r>
              <a:rPr lang="en-US" dirty="0" smtClean="0"/>
              <a:t>subjects over </a:t>
            </a:r>
            <a:r>
              <a:rPr lang="en-US" dirty="0"/>
              <a:t>50 years </a:t>
            </a:r>
            <a:r>
              <a:rPr lang="en-US" dirty="0" smtClean="0"/>
              <a:t>old</a:t>
            </a:r>
          </a:p>
          <a:p>
            <a:r>
              <a:rPr lang="en-US" dirty="0" smtClean="0"/>
              <a:t>Carcinoma </a:t>
            </a:r>
            <a:r>
              <a:rPr lang="en-US" dirty="0"/>
              <a:t>of the </a:t>
            </a:r>
            <a:r>
              <a:rPr lang="en-US" dirty="0" smtClean="0"/>
              <a:t>bladder, bronchus, </a:t>
            </a:r>
            <a:r>
              <a:rPr lang="en-US" dirty="0"/>
              <a:t>arsenic ingestion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27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PARANEOPLASTIC PIGMENTATION</a:t>
            </a:r>
            <a:endParaRPr lang="en-US" dirty="0"/>
          </a:p>
        </p:txBody>
      </p:sp>
      <p:pic>
        <p:nvPicPr>
          <p:cNvPr id="5122" name="Picture 2" descr="C:\Users\Fahad Asif\Downloads\IMG_22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HAIR, NAILS AND SKIN APPENDAGES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Paraneoplastic hypertrichosis </a:t>
            </a:r>
            <a:r>
              <a:rPr lang="en-US" b="1" dirty="0"/>
              <a:t>lanuginose </a:t>
            </a:r>
            <a:r>
              <a:rPr lang="en-US" b="1" dirty="0" smtClean="0"/>
              <a:t>acquisita</a:t>
            </a:r>
          </a:p>
          <a:p>
            <a:r>
              <a:rPr lang="en-US" dirty="0"/>
              <a:t>A</a:t>
            </a:r>
            <a:r>
              <a:rPr lang="en-US" dirty="0" smtClean="0"/>
              <a:t>ffect </a:t>
            </a:r>
            <a:r>
              <a:rPr lang="en-US" dirty="0"/>
              <a:t>the face </a:t>
            </a:r>
            <a:r>
              <a:rPr lang="en-US" dirty="0" smtClean="0"/>
              <a:t>initially</a:t>
            </a:r>
          </a:p>
          <a:p>
            <a:r>
              <a:rPr lang="en-US" dirty="0"/>
              <a:t>H</a:t>
            </a:r>
            <a:r>
              <a:rPr lang="en-US" dirty="0" smtClean="0"/>
              <a:t>air </a:t>
            </a:r>
            <a:r>
              <a:rPr lang="en-US" dirty="0"/>
              <a:t>is of fine, downy lanugo </a:t>
            </a:r>
            <a:r>
              <a:rPr lang="en-US" dirty="0" smtClean="0"/>
              <a:t>type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rolongation </a:t>
            </a:r>
            <a:r>
              <a:rPr lang="en-US" dirty="0"/>
              <a:t>of the anagen growth </a:t>
            </a:r>
            <a:r>
              <a:rPr lang="en-US" dirty="0" smtClean="0"/>
              <a:t>phase</a:t>
            </a:r>
          </a:p>
          <a:p>
            <a:r>
              <a:rPr lang="en-US" dirty="0"/>
              <a:t>A</a:t>
            </a:r>
            <a:r>
              <a:rPr lang="en-US" dirty="0" smtClean="0"/>
              <a:t>ssociated </a:t>
            </a:r>
            <a:r>
              <a:rPr lang="en-US" dirty="0"/>
              <a:t>acanthosis nigricans, hypertrophy of papillae of the tongue </a:t>
            </a:r>
            <a:r>
              <a:rPr lang="en-US" dirty="0" smtClean="0"/>
              <a:t>and glossitis</a:t>
            </a:r>
            <a:r>
              <a:rPr lang="en-US" dirty="0"/>
              <a:t> </a:t>
            </a:r>
            <a:r>
              <a:rPr lang="en-US" dirty="0" smtClean="0"/>
              <a:t>disturbances </a:t>
            </a:r>
            <a:r>
              <a:rPr lang="en-US" dirty="0"/>
              <a:t>of taste or </a:t>
            </a:r>
            <a:r>
              <a:rPr lang="en-US" dirty="0" smtClean="0"/>
              <a:t>smell</a:t>
            </a:r>
          </a:p>
          <a:p>
            <a:r>
              <a:rPr lang="en-US" dirty="0" smtClean="0"/>
              <a:t>Men (lung&gt;colorectal), women (colorectal&gt;lung)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Clubbing of </a:t>
            </a:r>
            <a:r>
              <a:rPr lang="en-US" b="1" dirty="0" smtClean="0"/>
              <a:t>nails</a:t>
            </a:r>
          </a:p>
          <a:p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transverse and longitudinal nail curvature with hypertrophy of the </a:t>
            </a:r>
            <a:r>
              <a:rPr lang="en-US" dirty="0" smtClean="0"/>
              <a:t>soft tissue components </a:t>
            </a:r>
            <a:r>
              <a:rPr lang="en-US" dirty="0"/>
              <a:t>of the digit </a:t>
            </a:r>
            <a:r>
              <a:rPr lang="en-US" dirty="0" smtClean="0"/>
              <a:t>pulp</a:t>
            </a:r>
          </a:p>
          <a:p>
            <a:r>
              <a:rPr lang="en-US" dirty="0"/>
              <a:t>S</a:t>
            </a:r>
            <a:r>
              <a:rPr lang="en-US" dirty="0" smtClean="0"/>
              <a:t>quamous </a:t>
            </a:r>
            <a:r>
              <a:rPr lang="en-US" dirty="0"/>
              <a:t>cell carcinoma or </a:t>
            </a:r>
            <a:r>
              <a:rPr lang="en-US" dirty="0" smtClean="0"/>
              <a:t>adenocarcinoma of lung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Hyperhidrosis</a:t>
            </a:r>
          </a:p>
          <a:p>
            <a:r>
              <a:rPr lang="en-US" dirty="0">
                <a:solidFill>
                  <a:srgbClr val="00B050"/>
                </a:solidFill>
              </a:rPr>
              <a:t>Generalized </a:t>
            </a:r>
            <a:r>
              <a:rPr lang="en-US" dirty="0" smtClean="0">
                <a:solidFill>
                  <a:srgbClr val="00B050"/>
                </a:solidFill>
              </a:rPr>
              <a:t>hyperhidrosis: </a:t>
            </a:r>
            <a:r>
              <a:rPr lang="en-US" dirty="0"/>
              <a:t>P</a:t>
            </a:r>
            <a:r>
              <a:rPr lang="en-US" dirty="0" smtClean="0"/>
              <a:t>haeochromocytoma</a:t>
            </a:r>
            <a:endParaRPr lang="en-US" dirty="0" smtClean="0"/>
          </a:p>
          <a:p>
            <a:r>
              <a:rPr lang="en-US" dirty="0">
                <a:solidFill>
                  <a:srgbClr val="00B050"/>
                </a:solidFill>
              </a:rPr>
              <a:t>Nocturnal hyperhidrosis (‘night sweats</a:t>
            </a:r>
            <a:r>
              <a:rPr lang="en-US" dirty="0" smtClean="0">
                <a:solidFill>
                  <a:srgbClr val="00B050"/>
                </a:solidFill>
              </a:rPr>
              <a:t>’): </a:t>
            </a:r>
            <a:r>
              <a:rPr lang="en-US" dirty="0"/>
              <a:t>L</a:t>
            </a:r>
            <a:r>
              <a:rPr lang="en-US" dirty="0" smtClean="0"/>
              <a:t>ymphoma</a:t>
            </a:r>
            <a:r>
              <a:rPr lang="en-US" dirty="0" smtClean="0"/>
              <a:t>, carcinoid syndrome, thyrotoxicosis</a:t>
            </a:r>
            <a:r>
              <a:rPr lang="en-US" dirty="0"/>
              <a:t>, chronic </a:t>
            </a:r>
            <a:r>
              <a:rPr lang="en-US" dirty="0" smtClean="0"/>
              <a:t>infections and </a:t>
            </a:r>
            <a:r>
              <a:rPr lang="en-US" dirty="0"/>
              <a:t>POEMS </a:t>
            </a:r>
            <a:r>
              <a:rPr lang="en-US" dirty="0" smtClean="0"/>
              <a:t>syndrome</a:t>
            </a:r>
          </a:p>
          <a:p>
            <a:r>
              <a:rPr lang="en-US" dirty="0">
                <a:solidFill>
                  <a:srgbClr val="00B050"/>
                </a:solidFill>
              </a:rPr>
              <a:t>Paroxysmal unilateral hyperhidrosis of the face and </a:t>
            </a:r>
            <a:r>
              <a:rPr lang="en-US" dirty="0" smtClean="0">
                <a:solidFill>
                  <a:srgbClr val="00B050"/>
                </a:solidFill>
              </a:rPr>
              <a:t>neck: </a:t>
            </a:r>
            <a:r>
              <a:rPr lang="en-US" dirty="0"/>
              <a:t>I</a:t>
            </a:r>
            <a:r>
              <a:rPr lang="en-US" dirty="0" smtClean="0"/>
              <a:t>psilateral </a:t>
            </a:r>
            <a:r>
              <a:rPr lang="en-US" dirty="0"/>
              <a:t>thoracic tumour (adenocarcinoma, squamous cell carcinoma </a:t>
            </a:r>
            <a:r>
              <a:rPr lang="en-US" dirty="0" smtClean="0"/>
              <a:t>or mesothelioma</a:t>
            </a:r>
            <a:r>
              <a:rPr lang="en-US" dirty="0"/>
              <a:t>) compressing or infiltrating the sympathetic </a:t>
            </a:r>
            <a:r>
              <a:rPr lang="en-US" dirty="0" smtClean="0"/>
              <a:t>trunk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DERMATOSES ASSOCIATED WITH INTERNAL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MALIGNANCIES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Acrokeratosis </a:t>
            </a:r>
            <a:r>
              <a:rPr lang="en-US" b="1" dirty="0" smtClean="0"/>
              <a:t>paraneoplastica</a:t>
            </a:r>
            <a:endParaRPr lang="en-US" dirty="0" smtClean="0"/>
          </a:p>
          <a:p>
            <a:r>
              <a:rPr lang="en-US" dirty="0" smtClean="0"/>
              <a:t>Paraneoplastic condition</a:t>
            </a:r>
          </a:p>
          <a:p>
            <a:r>
              <a:rPr lang="en-US" dirty="0"/>
              <a:t>S</a:t>
            </a:r>
            <a:r>
              <a:rPr lang="en-US" dirty="0" smtClean="0"/>
              <a:t>quamous </a:t>
            </a:r>
            <a:r>
              <a:rPr lang="en-US" dirty="0"/>
              <a:t>cell carcinoma of the upper respiratory or gastrointestinal </a:t>
            </a:r>
            <a:r>
              <a:rPr lang="en-US" dirty="0" smtClean="0"/>
              <a:t>tracts, especially </a:t>
            </a:r>
            <a:r>
              <a:rPr lang="en-US" dirty="0"/>
              <a:t>when there are metastases in the cervical lymph </a:t>
            </a:r>
            <a:r>
              <a:rPr lang="en-US" dirty="0" smtClean="0"/>
              <a:t>nodes</a:t>
            </a:r>
          </a:p>
          <a:p>
            <a:r>
              <a:rPr lang="en-US" dirty="0"/>
              <a:t>I</a:t>
            </a:r>
            <a:r>
              <a:rPr lang="en-US" dirty="0" smtClean="0"/>
              <a:t>nitially </a:t>
            </a:r>
            <a:r>
              <a:rPr lang="en-US" dirty="0"/>
              <a:t>with violaceous erythema </a:t>
            </a:r>
            <a:r>
              <a:rPr lang="en-US" dirty="0" smtClean="0"/>
              <a:t>and scaling </a:t>
            </a:r>
            <a:r>
              <a:rPr lang="en-US" dirty="0"/>
              <a:t>on the peripheries, especially the helices of the ears, tip of the nose, hands and feet (</a:t>
            </a:r>
            <a:r>
              <a:rPr lang="en-US" dirty="0" smtClean="0"/>
              <a:t>particularly the </a:t>
            </a:r>
            <a:r>
              <a:rPr lang="en-US" dirty="0"/>
              <a:t>distal portion of digits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86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/>
              <a:t>Eruption then becomes more hyperkeratotic, with a keratoderma on the hands and </a:t>
            </a:r>
            <a:r>
              <a:rPr lang="en-US" dirty="0" smtClean="0"/>
              <a:t>feet</a:t>
            </a:r>
          </a:p>
          <a:p>
            <a:r>
              <a:rPr lang="en-US" dirty="0" smtClean="0"/>
              <a:t>Resolution occur </a:t>
            </a:r>
            <a:r>
              <a:rPr lang="en-US" dirty="0"/>
              <a:t>with successful tumour </a:t>
            </a:r>
            <a:r>
              <a:rPr lang="en-US" dirty="0" smtClean="0"/>
              <a:t>resection</a:t>
            </a:r>
          </a:p>
          <a:p>
            <a:r>
              <a:rPr lang="en-US" dirty="0"/>
              <a:t>R</a:t>
            </a:r>
            <a:r>
              <a:rPr lang="en-US" dirty="0" smtClean="0"/>
              <a:t>ecurrence develop </a:t>
            </a:r>
            <a:r>
              <a:rPr lang="en-US" dirty="0"/>
              <a:t>on </a:t>
            </a:r>
            <a:r>
              <a:rPr lang="en-US" dirty="0" smtClean="0"/>
              <a:t>relapse of malignancy</a:t>
            </a:r>
          </a:p>
          <a:p>
            <a:r>
              <a:rPr lang="en-US" dirty="0"/>
              <a:t>systemic retinoids</a:t>
            </a:r>
          </a:p>
        </p:txBody>
      </p:sp>
    </p:spTree>
    <p:extLst>
      <p:ext uri="{BB962C8B-B14F-4D97-AF65-F5344CB8AC3E}">
        <p14:creationId xmlns:p14="http://schemas.microsoft.com/office/powerpoint/2010/main" val="40426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Migratory </a:t>
            </a:r>
            <a:r>
              <a:rPr lang="en-US" b="1" dirty="0" smtClean="0"/>
              <a:t>erythemas</a:t>
            </a:r>
          </a:p>
          <a:p>
            <a:r>
              <a:rPr lang="en-US" dirty="0" smtClean="0"/>
              <a:t>Erythema gyratum repens (</a:t>
            </a:r>
            <a:r>
              <a:rPr lang="en-US" dirty="0"/>
              <a:t>lung </a:t>
            </a:r>
            <a:r>
              <a:rPr lang="en-US" dirty="0" smtClean="0"/>
              <a:t>cancer) </a:t>
            </a:r>
            <a:r>
              <a:rPr lang="en-US" dirty="0"/>
              <a:t>and necrolytic migratory </a:t>
            </a:r>
            <a:r>
              <a:rPr lang="en-US" dirty="0" smtClean="0"/>
              <a:t>erythema (</a:t>
            </a:r>
            <a:r>
              <a:rPr lang="en-US" dirty="0"/>
              <a:t>glucagon-secreting </a:t>
            </a:r>
            <a:r>
              <a:rPr lang="el-GR" dirty="0"/>
              <a:t>α-</a:t>
            </a:r>
            <a:r>
              <a:rPr lang="en-US" dirty="0"/>
              <a:t>cell tumour </a:t>
            </a:r>
            <a:r>
              <a:rPr lang="en-US" dirty="0" smtClean="0"/>
              <a:t>of the pancreas)</a:t>
            </a:r>
          </a:p>
          <a:p>
            <a:r>
              <a:rPr lang="en-US" dirty="0" smtClean="0"/>
              <a:t>Other migratory </a:t>
            </a:r>
            <a:r>
              <a:rPr lang="en-US" dirty="0"/>
              <a:t>erythemas are less clearly </a:t>
            </a:r>
            <a:r>
              <a:rPr lang="en-US" dirty="0" smtClean="0"/>
              <a:t>associated </a:t>
            </a:r>
            <a:r>
              <a:rPr lang="en-US" dirty="0"/>
              <a:t>with </a:t>
            </a:r>
            <a:r>
              <a:rPr lang="en-US" dirty="0" smtClean="0"/>
              <a:t>neoplasia (myeloproliferative disorder</a:t>
            </a:r>
            <a:r>
              <a:rPr lang="en-US" dirty="0"/>
              <a:t>, specifically lymphoma or </a:t>
            </a:r>
            <a:r>
              <a:rPr lang="en-US" dirty="0" smtClean="0"/>
              <a:t>leukaemia)</a:t>
            </a:r>
          </a:p>
          <a:p>
            <a:r>
              <a:rPr lang="en-US" dirty="0"/>
              <a:t>E</a:t>
            </a:r>
            <a:r>
              <a:rPr lang="en-US" dirty="0" smtClean="0"/>
              <a:t>rythema </a:t>
            </a:r>
            <a:r>
              <a:rPr lang="en-US" dirty="0"/>
              <a:t>annulare centrifugum </a:t>
            </a:r>
            <a:r>
              <a:rPr lang="en-US" dirty="0" smtClean="0"/>
              <a:t>is usually </a:t>
            </a:r>
            <a:r>
              <a:rPr lang="en-US" dirty="0"/>
              <a:t>not associated with neoplasia</a:t>
            </a:r>
          </a:p>
        </p:txBody>
      </p:sp>
    </p:spTree>
    <p:extLst>
      <p:ext uri="{BB962C8B-B14F-4D97-AF65-F5344CB8AC3E}">
        <p14:creationId xmlns:p14="http://schemas.microsoft.com/office/powerpoint/2010/main" val="2263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Fahad Asif\Downloads\IMG_22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458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/>
              <a:t>Direct tumour spread and invasion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Usually causes nodular infiltration, ulceration or </a:t>
            </a:r>
            <a:r>
              <a:rPr lang="en-US" dirty="0" smtClean="0"/>
              <a:t>inflammation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arcinoma en cuirasse (sclerosis)</a:t>
            </a:r>
          </a:p>
          <a:p>
            <a:r>
              <a:rPr lang="en-US" dirty="0"/>
              <a:t>V</a:t>
            </a:r>
            <a:r>
              <a:rPr lang="en-US" dirty="0" smtClean="0"/>
              <a:t>ascular changes (carcinoma telangiectodes)</a:t>
            </a:r>
          </a:p>
          <a:p>
            <a:r>
              <a:rPr lang="fr-FR" dirty="0"/>
              <a:t>P</a:t>
            </a:r>
            <a:r>
              <a:rPr lang="fr-FR" dirty="0" smtClean="0"/>
              <a:t>eau d'orange (orange peel) appearance</a:t>
            </a:r>
          </a:p>
          <a:p>
            <a:r>
              <a:rPr lang="en-US" dirty="0"/>
              <a:t>C</a:t>
            </a:r>
            <a:r>
              <a:rPr lang="en-US" dirty="0" smtClean="0"/>
              <a:t>arcinoma erysipeloides (inflammatory metastatic carcinoma) pattern</a:t>
            </a:r>
          </a:p>
          <a:p>
            <a:r>
              <a:rPr lang="en-US" dirty="0" smtClean="0"/>
              <a:t>Inframammary</a:t>
            </a:r>
            <a:r>
              <a:rPr lang="en-US" dirty="0"/>
              <a:t> </a:t>
            </a:r>
            <a:r>
              <a:rPr lang="en-US" dirty="0" smtClean="0"/>
              <a:t>intertrigo-like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CONNECTIVE TISSUE AND RHEUMATOLOGICAL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4100" b="1" dirty="0" smtClean="0"/>
              <a:t>Dermatomyositis</a:t>
            </a:r>
          </a:p>
          <a:p>
            <a:r>
              <a:rPr lang="en-US" dirty="0" smtClean="0"/>
              <a:t>Dermatomyositis&gt; polymyositis </a:t>
            </a:r>
            <a:r>
              <a:rPr lang="en-US" dirty="0"/>
              <a:t>or </a:t>
            </a:r>
            <a:r>
              <a:rPr lang="en-US" dirty="0" smtClean="0"/>
              <a:t>dermatomyositis/autoimmune disease </a:t>
            </a:r>
            <a:r>
              <a:rPr lang="en-US" dirty="0"/>
              <a:t>overlap </a:t>
            </a:r>
            <a:r>
              <a:rPr lang="en-US" dirty="0" smtClean="0"/>
              <a:t>conditions</a:t>
            </a:r>
          </a:p>
          <a:p>
            <a:r>
              <a:rPr lang="en-US" dirty="0" smtClean="0"/>
              <a:t>Lung cancer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men</a:t>
            </a:r>
            <a:r>
              <a:rPr lang="en-US" dirty="0"/>
              <a:t>, breast and gynaecological tumours in </a:t>
            </a:r>
            <a:r>
              <a:rPr lang="en-US" dirty="0">
                <a:solidFill>
                  <a:srgbClr val="FF0000"/>
                </a:solidFill>
              </a:rPr>
              <a:t>women</a:t>
            </a:r>
            <a:r>
              <a:rPr lang="en-US" dirty="0"/>
              <a:t>, and colorectal cancers in </a:t>
            </a:r>
            <a:r>
              <a:rPr lang="en-US" dirty="0">
                <a:solidFill>
                  <a:srgbClr val="FF0000"/>
                </a:solidFill>
              </a:rPr>
              <a:t>both </a:t>
            </a:r>
            <a:r>
              <a:rPr lang="en-US" dirty="0" smtClean="0">
                <a:solidFill>
                  <a:srgbClr val="FF0000"/>
                </a:solidFill>
              </a:rPr>
              <a:t>sexes</a:t>
            </a:r>
          </a:p>
          <a:p>
            <a:r>
              <a:rPr lang="en-US" dirty="0" smtClean="0"/>
              <a:t>In South-East </a:t>
            </a:r>
            <a:r>
              <a:rPr lang="en-US" dirty="0"/>
              <a:t>Asia, there is a higher frequency of naso-pharyngeal </a:t>
            </a:r>
            <a:r>
              <a:rPr lang="en-US" dirty="0" smtClean="0"/>
              <a:t>carcinoma</a:t>
            </a:r>
          </a:p>
          <a:p>
            <a:r>
              <a:rPr lang="en-US" dirty="0"/>
              <a:t>A</a:t>
            </a:r>
            <a:r>
              <a:rPr lang="en-US" dirty="0" smtClean="0"/>
              <a:t>nti-NXP-2 </a:t>
            </a:r>
            <a:r>
              <a:rPr lang="en-US" dirty="0"/>
              <a:t>and anti-TIF-1 γ </a:t>
            </a:r>
            <a:r>
              <a:rPr lang="en-US" dirty="0" smtClean="0"/>
              <a:t>antibodies</a:t>
            </a:r>
          </a:p>
          <a:p>
            <a:r>
              <a:rPr lang="en-US" dirty="0" smtClean="0"/>
              <a:t>Anti-MDA-5 </a:t>
            </a:r>
            <a:r>
              <a:rPr lang="en-US" dirty="0"/>
              <a:t>antibodies</a:t>
            </a:r>
          </a:p>
        </p:txBody>
      </p:sp>
    </p:spTree>
    <p:extLst>
      <p:ext uri="{BB962C8B-B14F-4D97-AF65-F5344CB8AC3E}">
        <p14:creationId xmlns:p14="http://schemas.microsoft.com/office/powerpoint/2010/main" val="35419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Fahad Asif\Downloads\IMG_22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382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Lupus </a:t>
            </a:r>
            <a:r>
              <a:rPr lang="en-US" b="1" dirty="0" smtClean="0"/>
              <a:t>erythematosus</a:t>
            </a:r>
          </a:p>
          <a:p>
            <a:r>
              <a:rPr lang="en-US" dirty="0" smtClean="0"/>
              <a:t>Controversial</a:t>
            </a:r>
          </a:p>
          <a:p>
            <a:r>
              <a:rPr lang="en-US" dirty="0"/>
              <a:t>L</a:t>
            </a:r>
            <a:r>
              <a:rPr lang="en-US" dirty="0" smtClean="0"/>
              <a:t>ymphomas</a:t>
            </a:r>
            <a:r>
              <a:rPr lang="en-US" dirty="0"/>
              <a:t>, monoclonal gammopathy and in cervical, lung, hepatobiliary and breast </a:t>
            </a:r>
            <a:r>
              <a:rPr lang="en-US" dirty="0" smtClean="0"/>
              <a:t>cancer</a:t>
            </a:r>
          </a:p>
          <a:p>
            <a:r>
              <a:rPr lang="en-US" dirty="0"/>
              <a:t>N</a:t>
            </a:r>
            <a:r>
              <a:rPr lang="en-US" dirty="0" smtClean="0"/>
              <a:t>on-Hodgkin lymphoma, </a:t>
            </a:r>
            <a:r>
              <a:rPr lang="en-US" dirty="0"/>
              <a:t>particularly </a:t>
            </a:r>
            <a:r>
              <a:rPr lang="en-US" dirty="0" smtClean="0"/>
              <a:t>(</a:t>
            </a:r>
            <a:r>
              <a:rPr lang="en-US" dirty="0"/>
              <a:t>DLBCL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Mechanism: T-cell </a:t>
            </a:r>
            <a:r>
              <a:rPr lang="en-US" dirty="0"/>
              <a:t>defect in SLE or may be a result of immunosuppressive medication</a:t>
            </a:r>
          </a:p>
        </p:txBody>
      </p:sp>
    </p:spTree>
    <p:extLst>
      <p:ext uri="{BB962C8B-B14F-4D97-AF65-F5344CB8AC3E}">
        <p14:creationId xmlns:p14="http://schemas.microsoft.com/office/powerpoint/2010/main" val="28512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BULLOUS DISORDERS ASSOCIATED WITH INTERNAL</a:t>
            </a:r>
            <a:br>
              <a:rPr lang="en-US" sz="2800" b="1" dirty="0"/>
            </a:br>
            <a:r>
              <a:rPr lang="en-US" sz="2800" b="1" dirty="0"/>
              <a:t>MALIGNANCY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b="1" dirty="0"/>
              <a:t>Paraneoplastic </a:t>
            </a:r>
            <a:r>
              <a:rPr lang="en-US" sz="4100" b="1" dirty="0" smtClean="0"/>
              <a:t>pemphigus</a:t>
            </a:r>
          </a:p>
          <a:p>
            <a:r>
              <a:rPr lang="en-US" dirty="0"/>
              <a:t>M</a:t>
            </a:r>
            <a:r>
              <a:rPr lang="en-US" dirty="0" smtClean="0"/>
              <a:t>ultiorgan </a:t>
            </a:r>
            <a:r>
              <a:rPr lang="en-US" dirty="0"/>
              <a:t>autoimmune </a:t>
            </a:r>
            <a:r>
              <a:rPr lang="en-US" dirty="0" smtClean="0"/>
              <a:t>syndrome, in which </a:t>
            </a:r>
            <a:r>
              <a:rPr lang="en-US" dirty="0"/>
              <a:t>deposition of autoantibody complexes in different </a:t>
            </a:r>
            <a:r>
              <a:rPr lang="en-US" dirty="0" smtClean="0"/>
              <a:t>organs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haracteristically </a:t>
            </a:r>
            <a:r>
              <a:rPr lang="en-US" dirty="0"/>
              <a:t>with </a:t>
            </a:r>
            <a:r>
              <a:rPr lang="en-US" dirty="0" smtClean="0"/>
              <a:t>oral involvement</a:t>
            </a:r>
          </a:p>
          <a:p>
            <a:r>
              <a:rPr lang="en-US" dirty="0"/>
              <a:t>A</a:t>
            </a:r>
            <a:r>
              <a:rPr lang="en-US" dirty="0" smtClean="0"/>
              <a:t>ssociation </a:t>
            </a:r>
            <a:r>
              <a:rPr lang="en-US" dirty="0"/>
              <a:t>with small-airways </a:t>
            </a:r>
            <a:r>
              <a:rPr lang="en-US" dirty="0" smtClean="0"/>
              <a:t>occlusion</a:t>
            </a:r>
          </a:p>
          <a:p>
            <a:r>
              <a:rPr lang="en-US" dirty="0"/>
              <a:t>M</a:t>
            </a:r>
            <a:r>
              <a:rPr lang="en-US" dirty="0" smtClean="0"/>
              <a:t>ucosal </a:t>
            </a:r>
            <a:r>
              <a:rPr lang="en-US" dirty="0"/>
              <a:t>disease is often severe </a:t>
            </a:r>
            <a:r>
              <a:rPr lang="en-US" dirty="0" smtClean="0"/>
              <a:t>and progressive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Hodgkin lymphoma</a:t>
            </a:r>
            <a:r>
              <a:rPr lang="en-US" dirty="0" smtClean="0"/>
              <a:t>, </a:t>
            </a:r>
            <a:r>
              <a:rPr lang="en-US" dirty="0"/>
              <a:t>chronic </a:t>
            </a:r>
            <a:r>
              <a:rPr lang="en-US" dirty="0" smtClean="0"/>
              <a:t>lymphocytic, leukaemia, </a:t>
            </a:r>
            <a:r>
              <a:rPr lang="en-US" dirty="0"/>
              <a:t>Castleman </a:t>
            </a:r>
            <a:r>
              <a:rPr lang="en-US" dirty="0" smtClean="0"/>
              <a:t>tumour, thymoma, </a:t>
            </a:r>
            <a:r>
              <a:rPr lang="en-US" dirty="0"/>
              <a:t>spindle cell neoplasms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Waldenström macroglobulinaemia</a:t>
            </a:r>
          </a:p>
          <a:p>
            <a:r>
              <a:rPr lang="en-US" dirty="0" smtClean="0"/>
              <a:t>Direct immunofluorescence of </a:t>
            </a:r>
            <a:r>
              <a:rPr lang="en-US" dirty="0"/>
              <a:t>skin biopsies is usually positive for immunoglobulin G (IgG) and C3</a:t>
            </a:r>
          </a:p>
        </p:txBody>
      </p:sp>
    </p:spTree>
    <p:extLst>
      <p:ext uri="{BB962C8B-B14F-4D97-AF65-F5344CB8AC3E}">
        <p14:creationId xmlns:p14="http://schemas.microsoft.com/office/powerpoint/2010/main" val="38427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Bullous </a:t>
            </a:r>
            <a:r>
              <a:rPr lang="en-US" b="1" dirty="0" smtClean="0"/>
              <a:t>pemphigoid</a:t>
            </a:r>
          </a:p>
          <a:p>
            <a:r>
              <a:rPr lang="en-US" dirty="0" smtClean="0"/>
              <a:t>Controversial</a:t>
            </a:r>
          </a:p>
          <a:p>
            <a:r>
              <a:rPr lang="en-US" dirty="0"/>
              <a:t>breast, lung, thyroid, larynx, skin, soft tissue, stomach, colon, lymphoreticular </a:t>
            </a:r>
            <a:r>
              <a:rPr lang="en-US" dirty="0" smtClean="0"/>
              <a:t>system, prostate</a:t>
            </a:r>
            <a:r>
              <a:rPr lang="en-US" dirty="0"/>
              <a:t>, cervix, bladder, kidney and </a:t>
            </a:r>
            <a:r>
              <a:rPr lang="en-US" dirty="0" smtClean="0"/>
              <a:t>uterus</a:t>
            </a:r>
          </a:p>
          <a:p>
            <a:pPr marL="0" indent="0">
              <a:buNone/>
            </a:pPr>
            <a:r>
              <a:rPr lang="en-US" b="1" dirty="0" smtClean="0"/>
              <a:t>Pemphigus</a:t>
            </a:r>
          </a:p>
          <a:p>
            <a:r>
              <a:rPr lang="en-US" dirty="0"/>
              <a:t>A</a:t>
            </a:r>
            <a:r>
              <a:rPr lang="en-US" dirty="0" smtClean="0"/>
              <a:t>canthosis </a:t>
            </a:r>
            <a:r>
              <a:rPr lang="en-US" dirty="0"/>
              <a:t>nigricans-like lesions </a:t>
            </a:r>
            <a:r>
              <a:rPr lang="en-US" dirty="0" smtClean="0"/>
              <a:t>and hepatocellular </a:t>
            </a:r>
            <a:r>
              <a:rPr lang="en-US" dirty="0"/>
              <a:t>carcinoma</a:t>
            </a:r>
          </a:p>
        </p:txBody>
      </p:sp>
    </p:spTree>
    <p:extLst>
      <p:ext uri="{BB962C8B-B14F-4D97-AF65-F5344CB8AC3E}">
        <p14:creationId xmlns:p14="http://schemas.microsoft.com/office/powerpoint/2010/main" val="18619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Dermatitis </a:t>
            </a:r>
            <a:r>
              <a:rPr lang="en-US" b="1" dirty="0" smtClean="0"/>
              <a:t>herpetiformis</a:t>
            </a:r>
          </a:p>
          <a:p>
            <a:r>
              <a:rPr lang="en-US" dirty="0"/>
              <a:t>S</a:t>
            </a:r>
            <a:r>
              <a:rPr lang="en-US" dirty="0" smtClean="0"/>
              <a:t>mall </a:t>
            </a:r>
            <a:r>
              <a:rPr lang="en-US" dirty="0"/>
              <a:t>bowel </a:t>
            </a:r>
            <a:r>
              <a:rPr lang="en-US" dirty="0" smtClean="0"/>
              <a:t>lymphoma</a:t>
            </a:r>
            <a:endParaRPr lang="en-US" dirty="0" smtClean="0"/>
          </a:p>
          <a:p>
            <a:pPr marL="0" indent="0">
              <a:buNone/>
            </a:pPr>
            <a:r>
              <a:rPr lang="en-US" sz="3500" b="1" dirty="0"/>
              <a:t>Epidermolysis bullosa </a:t>
            </a:r>
            <a:r>
              <a:rPr lang="en-US" sz="3500" b="1" dirty="0" smtClean="0"/>
              <a:t>acquisita</a:t>
            </a:r>
          </a:p>
          <a:p>
            <a:r>
              <a:rPr lang="en-US" dirty="0"/>
              <a:t>M</a:t>
            </a:r>
            <a:r>
              <a:rPr lang="en-US" dirty="0" smtClean="0"/>
              <a:t>yeloma and Lymphoma</a:t>
            </a:r>
          </a:p>
          <a:p>
            <a:pPr marL="0" indent="0">
              <a:buNone/>
            </a:pPr>
            <a:r>
              <a:rPr lang="en-US" sz="3500" b="1" dirty="0"/>
              <a:t>Porphyria cutanea tarda and variegate porphyrias</a:t>
            </a:r>
            <a:endParaRPr lang="en-US" sz="3500" b="1" dirty="0" smtClean="0"/>
          </a:p>
          <a:p>
            <a:r>
              <a:rPr lang="it-IT" dirty="0"/>
              <a:t>H</a:t>
            </a:r>
            <a:r>
              <a:rPr lang="it-IT" dirty="0" smtClean="0"/>
              <a:t>epatocellular carcinoma, myeloma </a:t>
            </a:r>
            <a:r>
              <a:rPr lang="it-IT" dirty="0"/>
              <a:t>and visceral carcinoma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OTHER DERMATOLOGICAL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</a:t>
            </a:r>
            <a:r>
              <a:rPr lang="en-US" b="1" dirty="0" smtClean="0"/>
              <a:t>old </a:t>
            </a:r>
            <a:r>
              <a:rPr lang="en-US" b="1" dirty="0"/>
              <a:t>urticaria and peripheral </a:t>
            </a:r>
            <a:r>
              <a:rPr lang="en-US" b="1" dirty="0" smtClean="0"/>
              <a:t>gangrene</a:t>
            </a:r>
          </a:p>
          <a:p>
            <a:r>
              <a:rPr lang="en-US" dirty="0"/>
              <a:t>M</a:t>
            </a:r>
            <a:r>
              <a:rPr lang="en-US" dirty="0" smtClean="0"/>
              <a:t>yeloma </a:t>
            </a:r>
            <a:r>
              <a:rPr lang="en-US" dirty="0"/>
              <a:t>and </a:t>
            </a:r>
            <a:r>
              <a:rPr lang="en-US" dirty="0" smtClean="0"/>
              <a:t>lymphoma</a:t>
            </a:r>
          </a:p>
          <a:p>
            <a:pPr marL="0" indent="0">
              <a:buNone/>
            </a:pPr>
            <a:r>
              <a:rPr lang="en-US" b="1" dirty="0"/>
              <a:t>Exfoliative </a:t>
            </a:r>
            <a:r>
              <a:rPr lang="en-US" b="1" dirty="0" smtClean="0"/>
              <a:t>dermatitis</a:t>
            </a:r>
          </a:p>
          <a:p>
            <a:r>
              <a:rPr lang="en-US" dirty="0"/>
              <a:t>M</a:t>
            </a:r>
            <a:r>
              <a:rPr lang="en-US" dirty="0" smtClean="0"/>
              <a:t>ycosis </a:t>
            </a:r>
            <a:r>
              <a:rPr lang="en-US" dirty="0"/>
              <a:t>fungoides or </a:t>
            </a:r>
            <a:r>
              <a:rPr lang="en-US" dirty="0" smtClean="0"/>
              <a:t>its leukaemic </a:t>
            </a:r>
            <a:r>
              <a:rPr lang="en-US" dirty="0"/>
              <a:t>variant, Sézary </a:t>
            </a:r>
            <a:r>
              <a:rPr lang="en-US" dirty="0" smtClean="0"/>
              <a:t>syndrome</a:t>
            </a:r>
          </a:p>
          <a:p>
            <a:pPr marL="0" indent="0">
              <a:buNone/>
            </a:pPr>
            <a:r>
              <a:rPr lang="en-US" b="1" dirty="0" smtClean="0"/>
              <a:t>Erythroderma</a:t>
            </a:r>
          </a:p>
          <a:p>
            <a:r>
              <a:rPr lang="en-US" dirty="0"/>
              <a:t>L</a:t>
            </a:r>
            <a:r>
              <a:rPr lang="en-US" dirty="0" smtClean="0"/>
              <a:t>ymphoma </a:t>
            </a:r>
            <a:r>
              <a:rPr lang="en-US" dirty="0"/>
              <a:t>or </a:t>
            </a:r>
            <a:r>
              <a:rPr lang="en-US" dirty="0" smtClean="0"/>
              <a:t>leukaemia, peripheral T-cell </a:t>
            </a:r>
            <a:r>
              <a:rPr lang="en-US" dirty="0"/>
              <a:t>non-</a:t>
            </a:r>
            <a:r>
              <a:rPr lang="en-US" dirty="0" err="1"/>
              <a:t>epidermotrophic</a:t>
            </a:r>
            <a:r>
              <a:rPr lang="en-US" dirty="0"/>
              <a:t> cutaneous </a:t>
            </a:r>
            <a:r>
              <a:rPr lang="en-US" dirty="0" smtClean="0"/>
              <a:t>lymphoma (</a:t>
            </a:r>
            <a:r>
              <a:rPr lang="en-US" dirty="0"/>
              <a:t>Ofuji </a:t>
            </a:r>
            <a:r>
              <a:rPr lang="en-US" dirty="0" smtClean="0"/>
              <a:t>papuloerythroderma)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09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Lichen planu</a:t>
            </a:r>
            <a:r>
              <a:rPr lang="en-US" b="1" i="1" dirty="0"/>
              <a:t>s</a:t>
            </a:r>
          </a:p>
          <a:p>
            <a:r>
              <a:rPr lang="en-US" dirty="0"/>
              <a:t>Oral squamous cell carcinoma (males</a:t>
            </a:r>
            <a:r>
              <a:rPr lang="en-US" dirty="0" smtClean="0"/>
              <a:t>)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Granuloma annulare</a:t>
            </a:r>
          </a:p>
          <a:p>
            <a:r>
              <a:rPr lang="en-US" dirty="0"/>
              <a:t>L</a:t>
            </a:r>
            <a:r>
              <a:rPr lang="en-US" dirty="0" smtClean="0"/>
              <a:t>ymphomas</a:t>
            </a:r>
            <a:r>
              <a:rPr lang="en-US" dirty="0"/>
              <a:t>, </a:t>
            </a:r>
            <a:r>
              <a:rPr lang="en-US" dirty="0" smtClean="0"/>
              <a:t>other haematological malignancies</a:t>
            </a:r>
          </a:p>
          <a:p>
            <a:pPr marL="0" indent="0">
              <a:buNone/>
            </a:pPr>
            <a:r>
              <a:rPr lang="en-US" b="1" dirty="0"/>
              <a:t>Insect bite-like </a:t>
            </a:r>
            <a:r>
              <a:rPr lang="en-US" b="1" dirty="0" smtClean="0"/>
              <a:t>reactions</a:t>
            </a:r>
          </a:p>
          <a:p>
            <a:r>
              <a:rPr lang="en-US" dirty="0" smtClean="0"/>
              <a:t>CLL</a:t>
            </a:r>
          </a:p>
          <a:p>
            <a:pPr marL="0" indent="0">
              <a:buNone/>
            </a:pPr>
            <a:r>
              <a:rPr lang="en-US" b="1" dirty="0"/>
              <a:t>Non-melanoma skin </a:t>
            </a:r>
            <a:r>
              <a:rPr lang="en-US" b="1" dirty="0" smtClean="0"/>
              <a:t>cancer</a:t>
            </a:r>
          </a:p>
          <a:p>
            <a:r>
              <a:rPr lang="en-US" dirty="0"/>
              <a:t>N</a:t>
            </a:r>
            <a:r>
              <a:rPr lang="en-US" dirty="0" smtClean="0"/>
              <a:t>on-Hodgkin lymphoma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9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Pyoderma gangrenosum and neutrophilic </a:t>
            </a:r>
            <a:r>
              <a:rPr lang="de-DE" b="1" dirty="0" smtClean="0"/>
              <a:t>dermatoses</a:t>
            </a:r>
          </a:p>
          <a:p>
            <a:r>
              <a:rPr lang="en-US" dirty="0"/>
              <a:t>A</a:t>
            </a:r>
            <a:r>
              <a:rPr lang="en-US" dirty="0" smtClean="0"/>
              <a:t>cute </a:t>
            </a:r>
            <a:r>
              <a:rPr lang="en-US" dirty="0"/>
              <a:t>and </a:t>
            </a:r>
            <a:r>
              <a:rPr lang="en-US" dirty="0" smtClean="0"/>
              <a:t>chronic myeloid </a:t>
            </a:r>
            <a:r>
              <a:rPr lang="en-US" dirty="0"/>
              <a:t>leukaemia, acute lymphocytic leukaemia, myeloid metaplasia, polycythaemia rubra vera, </a:t>
            </a:r>
            <a:r>
              <a:rPr lang="en-US" dirty="0" smtClean="0"/>
              <a:t>multiple myeloma</a:t>
            </a:r>
            <a:r>
              <a:rPr lang="en-US" dirty="0"/>
              <a:t>, lymphoma and </a:t>
            </a:r>
            <a:r>
              <a:rPr lang="en-US" dirty="0" smtClean="0"/>
              <a:t>myelofibrosis</a:t>
            </a:r>
          </a:p>
          <a:p>
            <a:r>
              <a:rPr lang="en-US" dirty="0" smtClean="0"/>
              <a:t>Association with </a:t>
            </a:r>
            <a:r>
              <a:rPr lang="en-US" dirty="0"/>
              <a:t>monoclonal gammopathy is </a:t>
            </a:r>
            <a:r>
              <a:rPr lang="en-US" dirty="0" smtClean="0"/>
              <a:t>uncertain (IgA)</a:t>
            </a:r>
          </a:p>
          <a:p>
            <a:r>
              <a:rPr lang="en-US" dirty="0"/>
              <a:t>Sweet syndrome has likewise been associated </a:t>
            </a:r>
            <a:r>
              <a:rPr lang="en-US" dirty="0" smtClean="0"/>
              <a:t>with several </a:t>
            </a:r>
            <a:r>
              <a:rPr lang="en-US" dirty="0"/>
              <a:t>malignancies, especially haematopoietic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87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Fahad Asif\Downloads\IMG_22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609600"/>
            <a:ext cx="8229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8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Fahad Asif\Downloads\IMG_21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DEPOSITION DISORDERS</a:t>
            </a:r>
            <a:endParaRPr lang="en-US" dirty="0"/>
          </a:p>
        </p:txBody>
      </p:sp>
      <p:pic>
        <p:nvPicPr>
          <p:cNvPr id="7170" name="Picture 2" descr="C:\Users\Fahad Asif\Downloads\IMG_22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82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VASCULAR DISORDERS ASSOCIATED WITH </a:t>
            </a:r>
            <a:r>
              <a:rPr lang="en-US" sz="3600" b="1" dirty="0" smtClean="0">
                <a:solidFill>
                  <a:srgbClr val="FF0000"/>
                </a:solidFill>
              </a:rPr>
              <a:t>INTERNAL MALIGNANCY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Raynaud phenomenon </a:t>
            </a:r>
            <a:r>
              <a:rPr lang="en-US" b="1" dirty="0"/>
              <a:t>and digital </a:t>
            </a:r>
            <a:r>
              <a:rPr lang="en-US" b="1" dirty="0" smtClean="0"/>
              <a:t>ischaemia</a:t>
            </a:r>
          </a:p>
          <a:p>
            <a:pPr marL="0" indent="0">
              <a:buNone/>
            </a:pPr>
            <a:r>
              <a:rPr lang="en-US" dirty="0" smtClean="0"/>
              <a:t>      Solid </a:t>
            </a:r>
            <a:r>
              <a:rPr lang="en-US" dirty="0"/>
              <a:t>tumours and </a:t>
            </a:r>
            <a:r>
              <a:rPr lang="en-US" dirty="0" smtClean="0"/>
              <a:t>reticuloendothelial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neoplasms</a:t>
            </a:r>
          </a:p>
          <a:p>
            <a:pPr marL="0" indent="0">
              <a:buNone/>
            </a:pPr>
            <a:r>
              <a:rPr lang="en-US" b="1" dirty="0" smtClean="0"/>
              <a:t>Erythromelalgia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/>
              <a:t>M</a:t>
            </a:r>
            <a:r>
              <a:rPr lang="en-US" dirty="0" smtClean="0"/>
              <a:t>yeloproliferative </a:t>
            </a:r>
            <a:r>
              <a:rPr lang="en-US" dirty="0"/>
              <a:t>disorders, </a:t>
            </a:r>
            <a:r>
              <a:rPr lang="en-US" dirty="0" smtClean="0"/>
              <a:t>most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commonly polycythaemia </a:t>
            </a:r>
            <a:r>
              <a:rPr lang="en-US" dirty="0"/>
              <a:t>vera </a:t>
            </a:r>
            <a:r>
              <a:rPr lang="en-US" dirty="0" smtClean="0"/>
              <a:t>or essential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thrombocythaemia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Palmar </a:t>
            </a:r>
            <a:r>
              <a:rPr lang="en-US" b="1" dirty="0" smtClean="0"/>
              <a:t>erythema</a:t>
            </a:r>
          </a:p>
          <a:p>
            <a:pPr marL="0" indent="0">
              <a:buNone/>
            </a:pPr>
            <a:r>
              <a:rPr lang="en-US" dirty="0" smtClean="0"/>
              <a:t>       Astrocytomas </a:t>
            </a:r>
            <a:r>
              <a:rPr lang="en-US" dirty="0"/>
              <a:t>and </a:t>
            </a:r>
            <a:r>
              <a:rPr lang="en-US" dirty="0" smtClean="0"/>
              <a:t>glioblastomas</a:t>
            </a:r>
          </a:p>
          <a:p>
            <a:pPr marL="0" indent="0">
              <a:buNone/>
            </a:pPr>
            <a:r>
              <a:rPr lang="en-US" b="1" dirty="0" smtClean="0"/>
              <a:t>Vasculitis</a:t>
            </a:r>
          </a:p>
          <a:p>
            <a:pPr marL="0" indent="0">
              <a:buNone/>
            </a:pPr>
            <a:r>
              <a:rPr lang="en-US" dirty="0" smtClean="0"/>
              <a:t>       *Myeloproliferative disorders (</a:t>
            </a:r>
            <a:r>
              <a:rPr lang="en-US" dirty="0"/>
              <a:t>Hairy </a:t>
            </a:r>
            <a:r>
              <a:rPr lang="en-US" dirty="0" smtClean="0"/>
              <a:t>cell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leukaemia) and myeloma.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*Breast</a:t>
            </a:r>
            <a:r>
              <a:rPr lang="en-US" dirty="0"/>
              <a:t>, lung, colon, oesophageal, renal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prostatic</a:t>
            </a:r>
            <a:r>
              <a:rPr lang="en-US" dirty="0"/>
              <a:t>, and head and neck </a:t>
            </a:r>
            <a:r>
              <a:rPr lang="en-US" dirty="0" smtClean="0"/>
              <a:t>tumours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</a:t>
            </a:r>
            <a:r>
              <a:rPr lang="en-US" b="1" dirty="0" smtClean="0"/>
              <a:t>hilblain–like lesions</a:t>
            </a:r>
          </a:p>
          <a:p>
            <a:pPr marL="0" indent="0">
              <a:buNone/>
            </a:pPr>
            <a:r>
              <a:rPr lang="en-US" dirty="0" smtClean="0"/>
              <a:t>       Leukaemias, myeloproliferative disorders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and </a:t>
            </a:r>
            <a:r>
              <a:rPr lang="en-US" dirty="0"/>
              <a:t>m</a:t>
            </a:r>
            <a:r>
              <a:rPr lang="en-US" dirty="0" smtClean="0"/>
              <a:t>etastasis </a:t>
            </a:r>
            <a:r>
              <a:rPr lang="en-US" dirty="0"/>
              <a:t>from breast carcinoma</a:t>
            </a:r>
          </a:p>
        </p:txBody>
      </p:sp>
      <p:pic>
        <p:nvPicPr>
          <p:cNvPr id="15362" name="Picture 2" descr="C:\Users\Fahad Asif\Downloads\IMG_2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7924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8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Flushing</a:t>
            </a:r>
          </a:p>
          <a:p>
            <a:pPr marL="0" indent="0">
              <a:buNone/>
            </a:pPr>
            <a:r>
              <a:rPr lang="en-US" dirty="0" smtClean="0"/>
              <a:t>        Carcinoid </a:t>
            </a:r>
            <a:r>
              <a:rPr lang="en-US" dirty="0"/>
              <a:t>syndrome, mastocytosis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phaeochromocytoma</a:t>
            </a:r>
            <a:r>
              <a:rPr lang="en-US" dirty="0"/>
              <a:t>, medullary </a:t>
            </a:r>
            <a:r>
              <a:rPr lang="en-US" dirty="0" smtClean="0"/>
              <a:t>carcinoma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of thyroid</a:t>
            </a:r>
            <a:r>
              <a:rPr lang="en-US" dirty="0"/>
              <a:t>, hypogonadism in males,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pancreatic </a:t>
            </a:r>
            <a:r>
              <a:rPr lang="en-US" dirty="0"/>
              <a:t>tumours producing </a:t>
            </a:r>
            <a:r>
              <a:rPr lang="en-US" dirty="0" smtClean="0"/>
              <a:t>vasoactive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intestinal peptide (VIPomas</a:t>
            </a:r>
            <a:r>
              <a:rPr lang="en-US" dirty="0" smtClean="0"/>
              <a:t>), basophilic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leukaemia</a:t>
            </a:r>
            <a:r>
              <a:rPr lang="en-US" dirty="0"/>
              <a:t>, horseshoe kidney (</a:t>
            </a:r>
            <a:r>
              <a:rPr lang="en-US" dirty="0" smtClean="0"/>
              <a:t>Rovsing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syndrome), renal </a:t>
            </a:r>
            <a:r>
              <a:rPr lang="en-US" dirty="0"/>
              <a:t>cell </a:t>
            </a:r>
            <a:r>
              <a:rPr lang="en-US" dirty="0" smtClean="0"/>
              <a:t>carcinoma and POEMS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/>
              <a:t>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CANCER-ASSOCIATED THROMBOSIS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nteraction </a:t>
            </a:r>
            <a:r>
              <a:rPr lang="en-US" dirty="0"/>
              <a:t>of macrophages with </a:t>
            </a:r>
            <a:r>
              <a:rPr lang="en-US" dirty="0" smtClean="0"/>
              <a:t>cancer cells </a:t>
            </a:r>
            <a:r>
              <a:rPr lang="en-US" dirty="0"/>
              <a:t>causes release of tumour necrosis factor and interleukin 6, which damage endothelium, creating </a:t>
            </a:r>
            <a:r>
              <a:rPr lang="en-US" dirty="0" smtClean="0"/>
              <a:t>a pro-thrombotic </a:t>
            </a:r>
            <a:r>
              <a:rPr lang="en-US" dirty="0" smtClean="0"/>
              <a:t>situation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ame </a:t>
            </a:r>
            <a:r>
              <a:rPr lang="en-US" dirty="0"/>
              <a:t>interaction causes activation of platelets and of clotting factors X </a:t>
            </a:r>
            <a:r>
              <a:rPr lang="en-US" dirty="0" smtClean="0"/>
              <a:t>and XII</a:t>
            </a:r>
          </a:p>
          <a:p>
            <a:r>
              <a:rPr lang="en-US" dirty="0"/>
              <a:t>Arterial thrombosis may also occur as a paraneoplastic entity, but is much less </a:t>
            </a:r>
            <a:r>
              <a:rPr lang="en-US" dirty="0" smtClean="0"/>
              <a:t>common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A. Migratory </a:t>
            </a:r>
            <a:r>
              <a:rPr lang="en-US" b="1" dirty="0"/>
              <a:t>thrombophlebitis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hrombophlebitis </a:t>
            </a:r>
            <a:r>
              <a:rPr lang="en-US" dirty="0"/>
              <a:t>associated </a:t>
            </a:r>
            <a:r>
              <a:rPr lang="en-US" dirty="0" smtClean="0"/>
              <a:t>with neoplasia </a:t>
            </a:r>
            <a:r>
              <a:rPr lang="en-US" dirty="0"/>
              <a:t>is often recurrent and migratory (</a:t>
            </a:r>
            <a:r>
              <a:rPr lang="en-US" dirty="0" smtClean="0"/>
              <a:t>Trousseau sign)</a:t>
            </a:r>
          </a:p>
          <a:p>
            <a:r>
              <a:rPr lang="en-US" dirty="0" smtClean="0"/>
              <a:t>Upper extremities </a:t>
            </a:r>
            <a:r>
              <a:rPr lang="en-US" dirty="0"/>
              <a:t>and </a:t>
            </a:r>
            <a:r>
              <a:rPr lang="en-US" dirty="0" smtClean="0"/>
              <a:t>trunk</a:t>
            </a:r>
          </a:p>
          <a:p>
            <a:r>
              <a:rPr lang="en-US" dirty="0"/>
              <a:t>U</a:t>
            </a:r>
            <a:r>
              <a:rPr lang="en-US" dirty="0" smtClean="0"/>
              <a:t>sually multiple</a:t>
            </a:r>
          </a:p>
          <a:p>
            <a:r>
              <a:rPr lang="en-US" dirty="0"/>
              <a:t>C</a:t>
            </a:r>
            <a:r>
              <a:rPr lang="en-US" dirty="0" smtClean="0"/>
              <a:t>arcinomas </a:t>
            </a:r>
            <a:r>
              <a:rPr lang="en-US" dirty="0"/>
              <a:t>of the </a:t>
            </a:r>
            <a:r>
              <a:rPr lang="en-US" dirty="0">
                <a:solidFill>
                  <a:srgbClr val="FF0000"/>
                </a:solidFill>
              </a:rPr>
              <a:t>pancreas</a:t>
            </a:r>
            <a:r>
              <a:rPr lang="en-US" dirty="0"/>
              <a:t>, stomach, </a:t>
            </a:r>
            <a:r>
              <a:rPr lang="en-US" dirty="0" smtClean="0"/>
              <a:t>colon, lung, </a:t>
            </a:r>
            <a:r>
              <a:rPr lang="en-US" dirty="0"/>
              <a:t>l</a:t>
            </a:r>
            <a:r>
              <a:rPr lang="en-US" dirty="0" smtClean="0"/>
              <a:t>eukaemias </a:t>
            </a:r>
            <a:r>
              <a:rPr lang="en-US" dirty="0"/>
              <a:t>and lymphomas</a:t>
            </a:r>
            <a:endParaRPr lang="en-US" dirty="0" smtClean="0"/>
          </a:p>
          <a:p>
            <a:r>
              <a:rPr lang="en-US" dirty="0"/>
              <a:t>Causative tumours are often highly malignant and metastatic with a poor </a:t>
            </a:r>
            <a:r>
              <a:rPr lang="en-US" dirty="0" smtClean="0"/>
              <a:t>prognosis</a:t>
            </a:r>
            <a:endParaRPr lang="en-US" dirty="0" smtClean="0"/>
          </a:p>
          <a:p>
            <a:r>
              <a:rPr lang="en-US" dirty="0"/>
              <a:t>responds poorly to anticoagulant </a:t>
            </a:r>
            <a:r>
              <a:rPr lang="en-US" dirty="0" smtClean="0"/>
              <a:t>therapy (heparin&gt;warfarin)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B. Deep-vein </a:t>
            </a:r>
            <a:r>
              <a:rPr lang="en-US" b="1" dirty="0"/>
              <a:t>thrombosis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commonly the presenting feature of malignancy</a:t>
            </a:r>
            <a:endParaRPr lang="en-US" dirty="0" smtClean="0"/>
          </a:p>
          <a:p>
            <a:r>
              <a:rPr lang="en-US" dirty="0" smtClean="0"/>
              <a:t>Adenocarcinomas </a:t>
            </a:r>
            <a:r>
              <a:rPr lang="en-US" dirty="0"/>
              <a:t>in the gastrointestinal tract, urogenital tract, breast or </a:t>
            </a:r>
            <a:r>
              <a:rPr lang="en-US" dirty="0" smtClean="0"/>
              <a:t>lung</a:t>
            </a:r>
          </a:p>
          <a:p>
            <a:r>
              <a:rPr lang="en-US" dirty="0"/>
              <a:t>DVT of the upper limb is more commonly linked </a:t>
            </a:r>
            <a:r>
              <a:rPr lang="en-US" dirty="0" smtClean="0"/>
              <a:t>with neoplasia (</a:t>
            </a:r>
            <a:r>
              <a:rPr lang="en-US" dirty="0"/>
              <a:t>apical lung tumour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C. Mondor </a:t>
            </a:r>
            <a:r>
              <a:rPr lang="en-US" b="1" dirty="0"/>
              <a:t>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ord-like </a:t>
            </a:r>
            <a:r>
              <a:rPr lang="en-US" dirty="0"/>
              <a:t>lesion is palpable in </a:t>
            </a:r>
            <a:r>
              <a:rPr lang="en-US" dirty="0" smtClean="0"/>
              <a:t>the subcutaneous </a:t>
            </a:r>
            <a:r>
              <a:rPr lang="en-US" dirty="0"/>
              <a:t>tissue of the </a:t>
            </a:r>
            <a:r>
              <a:rPr lang="en-US" dirty="0" smtClean="0"/>
              <a:t>anterior or </a:t>
            </a:r>
            <a:r>
              <a:rPr lang="en-US" dirty="0"/>
              <a:t>lateral thorax, or sometimes </a:t>
            </a:r>
            <a:r>
              <a:rPr lang="en-US" dirty="0" smtClean="0"/>
              <a:t>abdomen</a:t>
            </a:r>
          </a:p>
          <a:p>
            <a:r>
              <a:rPr lang="en-US" dirty="0"/>
              <a:t>U</a:t>
            </a:r>
            <a:r>
              <a:rPr lang="en-US" dirty="0" smtClean="0"/>
              <a:t>nderlying </a:t>
            </a:r>
            <a:r>
              <a:rPr lang="en-US" dirty="0"/>
              <a:t>lesion is a thrombophlebitis of thoracic </a:t>
            </a:r>
            <a:r>
              <a:rPr lang="en-US" dirty="0" smtClean="0"/>
              <a:t>or epigastric veins </a:t>
            </a:r>
          </a:p>
          <a:p>
            <a:r>
              <a:rPr lang="en-US" dirty="0"/>
              <a:t>U</a:t>
            </a:r>
            <a:r>
              <a:rPr lang="en-US" dirty="0" smtClean="0"/>
              <a:t>sually unilateral</a:t>
            </a:r>
          </a:p>
          <a:p>
            <a:r>
              <a:rPr lang="en-US" dirty="0"/>
              <a:t>T</a:t>
            </a:r>
            <a:r>
              <a:rPr lang="en-US" dirty="0" smtClean="0"/>
              <a:t>rauma, inflammation, post- surgery and </a:t>
            </a:r>
            <a:r>
              <a:rPr lang="en-US" dirty="0"/>
              <a:t>breast carcinoma</a:t>
            </a:r>
          </a:p>
        </p:txBody>
      </p:sp>
    </p:spTree>
    <p:extLst>
      <p:ext uri="{BB962C8B-B14F-4D97-AF65-F5344CB8AC3E}">
        <p14:creationId xmlns:p14="http://schemas.microsoft.com/office/powerpoint/2010/main" val="41037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VENOUS OR LYMPHATIC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</a:t>
            </a:r>
            <a:r>
              <a:rPr lang="en-US" dirty="0" smtClean="0"/>
              <a:t>acial </a:t>
            </a:r>
            <a:r>
              <a:rPr lang="en-US" dirty="0"/>
              <a:t>and upper limb suffusion of superior vena caval </a:t>
            </a:r>
            <a:r>
              <a:rPr lang="en-US" dirty="0" smtClean="0"/>
              <a:t>obstruction</a:t>
            </a:r>
          </a:p>
          <a:p>
            <a:endParaRPr lang="en-US" dirty="0" smtClean="0"/>
          </a:p>
          <a:p>
            <a:r>
              <a:rPr lang="en-US" dirty="0"/>
              <a:t>Obstruction </a:t>
            </a:r>
            <a:r>
              <a:rPr lang="en-US" dirty="0" smtClean="0"/>
              <a:t>of venous </a:t>
            </a:r>
            <a:r>
              <a:rPr lang="en-US" dirty="0"/>
              <a:t>flow from the head and neck </a:t>
            </a:r>
            <a:r>
              <a:rPr lang="en-US" dirty="0" smtClean="0"/>
              <a:t>due to benign </a:t>
            </a:r>
            <a:r>
              <a:rPr lang="en-US" dirty="0"/>
              <a:t>retrosternal thyroid gland </a:t>
            </a:r>
            <a:r>
              <a:rPr lang="en-US" dirty="0" smtClean="0"/>
              <a:t>enlargement  (</a:t>
            </a:r>
            <a:r>
              <a:rPr lang="en-US" dirty="0"/>
              <a:t>Pemberton sign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Lymphatic obstruction typically </a:t>
            </a:r>
            <a:r>
              <a:rPr lang="en-US" dirty="0" smtClean="0"/>
              <a:t>occurs at </a:t>
            </a:r>
            <a:r>
              <a:rPr lang="en-US" dirty="0"/>
              <a:t>the main lymph node sites, such as in the axilla due to a breast carcinoma, lymphoma or </a:t>
            </a:r>
            <a:r>
              <a:rPr lang="en-US" dirty="0" smtClean="0"/>
              <a:t>limb </a:t>
            </a:r>
            <a:r>
              <a:rPr lang="en-US" dirty="0" smtClean="0"/>
              <a:t>melanoma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Fahad Asif\Downloads\IMG_2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Apical lung </a:t>
            </a:r>
            <a:r>
              <a:rPr lang="en-US" dirty="0" smtClean="0"/>
              <a:t>causes </a:t>
            </a:r>
            <a:r>
              <a:rPr lang="en-US" dirty="0"/>
              <a:t>damage to sympathetic nerves, leading to </a:t>
            </a:r>
            <a:r>
              <a:rPr lang="en-US" dirty="0" smtClean="0"/>
              <a:t>anhidrosis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sometimes hyperhidrosis and flushing of the contralateral, unaffected </a:t>
            </a:r>
            <a:r>
              <a:rPr lang="en-US" dirty="0" smtClean="0"/>
              <a:t>side</a:t>
            </a:r>
          </a:p>
          <a:p>
            <a:endParaRPr lang="en-US" dirty="0" smtClean="0"/>
          </a:p>
          <a:p>
            <a:r>
              <a:rPr lang="en-US" dirty="0"/>
              <a:t>Arterial obstruction </a:t>
            </a:r>
            <a:r>
              <a:rPr lang="en-US" dirty="0" smtClean="0"/>
              <a:t>by tumours </a:t>
            </a:r>
            <a:r>
              <a:rPr lang="en-US" dirty="0"/>
              <a:t>is much less common, although tumour emboli may </a:t>
            </a:r>
            <a:r>
              <a:rPr lang="en-US" dirty="0" smtClean="0"/>
              <a:t>occur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Cutaneous metastasis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Usually occur in subjects with a known </a:t>
            </a:r>
            <a:r>
              <a:rPr lang="en-US" dirty="0" smtClean="0"/>
              <a:t>cancer</a:t>
            </a:r>
          </a:p>
          <a:p>
            <a:r>
              <a:rPr lang="en-US" dirty="0"/>
              <a:t>Usually suggestive of disseminated </a:t>
            </a:r>
            <a:r>
              <a:rPr lang="en-US" dirty="0" smtClean="0"/>
              <a:t>disease</a:t>
            </a:r>
            <a:endParaRPr lang="en-US" dirty="0" smtClean="0"/>
          </a:p>
          <a:p>
            <a:r>
              <a:rPr lang="en-US" dirty="0" smtClean="0"/>
              <a:t>May be the first indication of an internal neoplasm, especially in the case of lung cancers</a:t>
            </a:r>
          </a:p>
          <a:p>
            <a:r>
              <a:rPr lang="en-US" dirty="0" smtClean="0"/>
              <a:t>Solitary </a:t>
            </a:r>
            <a:r>
              <a:rPr lang="en-US" dirty="0" smtClean="0"/>
              <a:t>metastases without other evidence of dissemination may have a better survival rate</a:t>
            </a:r>
          </a:p>
          <a:p>
            <a:r>
              <a:rPr lang="en-US" dirty="0" smtClean="0"/>
              <a:t>Treatment options, depending on the primary tumour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Lymphatic </a:t>
            </a:r>
            <a:r>
              <a:rPr lang="en-US" dirty="0"/>
              <a:t>or haematogenous dissemination of </a:t>
            </a:r>
            <a:r>
              <a:rPr lang="en-US" dirty="0" smtClean="0"/>
              <a:t>tumour</a:t>
            </a:r>
            <a:endParaRPr lang="en-US" dirty="0" smtClean="0"/>
          </a:p>
          <a:p>
            <a:r>
              <a:rPr lang="en-US" dirty="0"/>
              <a:t>The </a:t>
            </a:r>
            <a:r>
              <a:rPr lang="en-US" dirty="0" smtClean="0"/>
              <a:t>clinical pattern </a:t>
            </a:r>
            <a:r>
              <a:rPr lang="en-US" dirty="0"/>
              <a:t>of metastases may provide clues to the route of </a:t>
            </a:r>
            <a:r>
              <a:rPr lang="en-US" dirty="0" smtClean="0"/>
              <a:t>metastasis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most common sources of cutaneous metastases are,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breast</a:t>
            </a:r>
            <a:r>
              <a:rPr lang="en-US" dirty="0"/>
              <a:t>, </a:t>
            </a:r>
            <a:r>
              <a:rPr lang="en-US" dirty="0" smtClean="0"/>
              <a:t>melanoma, </a:t>
            </a:r>
            <a:r>
              <a:rPr lang="en-US" dirty="0"/>
              <a:t>lung, colon, stomach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upper </a:t>
            </a:r>
            <a:r>
              <a:rPr lang="en-US" dirty="0"/>
              <a:t>aerodigestive tract, </a:t>
            </a:r>
            <a:r>
              <a:rPr lang="en-US" dirty="0" smtClean="0"/>
              <a:t>uterus 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/>
              <a:t>kidney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75% of metastases are found on the head, neck and upper trunk, which together constitute only 25% of the body surface area</a:t>
            </a:r>
            <a:endParaRPr lang="en-US" dirty="0"/>
          </a:p>
          <a:p>
            <a:r>
              <a:rPr lang="en-US" dirty="0" smtClean="0"/>
              <a:t>Umbilicus in bowel tumours </a:t>
            </a:r>
            <a:r>
              <a:rPr lang="en-US" dirty="0"/>
              <a:t>(Sister Mary Joseph </a:t>
            </a:r>
            <a:r>
              <a:rPr lang="en-US" dirty="0" smtClean="0"/>
              <a:t>nodule)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ecent </a:t>
            </a:r>
            <a:r>
              <a:rPr lang="en-US" dirty="0"/>
              <a:t>operative </a:t>
            </a:r>
            <a:r>
              <a:rPr lang="en-US" dirty="0" smtClean="0"/>
              <a:t>scars</a:t>
            </a:r>
            <a:endParaRPr lang="en-US" dirty="0"/>
          </a:p>
          <a:p>
            <a:r>
              <a:rPr lang="en-US" dirty="0" smtClean="0"/>
              <a:t>Tumour spillage</a:t>
            </a:r>
            <a:endParaRPr lang="en-US" dirty="0"/>
          </a:p>
          <a:p>
            <a:r>
              <a:rPr lang="en-US" dirty="0" smtClean="0"/>
              <a:t>Tumour to tumour metastasis (thyroid and adrenal adenomas)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2006</Words>
  <Application>Microsoft Office PowerPoint</Application>
  <PresentationFormat>On-screen Show (4:3)</PresentationFormat>
  <Paragraphs>286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Cutaneous Markers of Internal Malignancy</vt:lpstr>
      <vt:lpstr>Outline</vt:lpstr>
      <vt:lpstr>TUMOUR SPREAD</vt:lpstr>
      <vt:lpstr> Direct tumour spread and invasion </vt:lpstr>
      <vt:lpstr>PowerPoint Presentation</vt:lpstr>
      <vt:lpstr>PowerPoint Presentation</vt:lpstr>
      <vt:lpstr>Cutaneous metastasis</vt:lpstr>
      <vt:lpstr>Cont..</vt:lpstr>
      <vt:lpstr>Cont..</vt:lpstr>
      <vt:lpstr>Appearance of skin metastases</vt:lpstr>
      <vt:lpstr>PowerPoint Presentation</vt:lpstr>
      <vt:lpstr>PowerPoint Presentation</vt:lpstr>
      <vt:lpstr>Paget disease</vt:lpstr>
      <vt:lpstr>Paget disease of the breast</vt:lpstr>
      <vt:lpstr>Cont..</vt:lpstr>
      <vt:lpstr>Extramammary Paget disease</vt:lpstr>
      <vt:lpstr>Cont..</vt:lpstr>
      <vt:lpstr>PowerPoint Presentation</vt:lpstr>
      <vt:lpstr>GENODERMATOSES ASSOCIATED WITH INTERNAL MALIGNANCIES</vt:lpstr>
      <vt:lpstr>IMMUNODEFICIENCY AND NEOPLASIA SYNDROMES</vt:lpstr>
      <vt:lpstr>PowerPoint Presentation</vt:lpstr>
      <vt:lpstr>PowerPoint Presentation</vt:lpstr>
      <vt:lpstr>PARANEOPLASTIC PHENOMENA INVOLVING THE SKIN</vt:lpstr>
      <vt:lpstr>ACANTHOTIC AND ICHTHYOTIC EPIDERMAL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Epidermal Disorders</vt:lpstr>
      <vt:lpstr>PARANEOPLASTIC PIGMENTATION</vt:lpstr>
      <vt:lpstr>HAIR, NAILS AND SKIN APPENDAGES</vt:lpstr>
      <vt:lpstr>PowerPoint Presentation</vt:lpstr>
      <vt:lpstr>PowerPoint Presentation</vt:lpstr>
      <vt:lpstr>DERMATOSES ASSOCIATED WITH INTERNAL MALIGNANCIES</vt:lpstr>
      <vt:lpstr>PowerPoint Presentation</vt:lpstr>
      <vt:lpstr>PowerPoint Presentation</vt:lpstr>
      <vt:lpstr>PowerPoint Presentation</vt:lpstr>
      <vt:lpstr>CONNECTIVE TISSUE AND RHEUMATOLOGICAL DISORDERS</vt:lpstr>
      <vt:lpstr>PowerPoint Presentation</vt:lpstr>
      <vt:lpstr>PowerPoint Presentation</vt:lpstr>
      <vt:lpstr>BULLOUS DISORDERS ASSOCIATED WITH INTERNAL MALIGNANCY</vt:lpstr>
      <vt:lpstr>PowerPoint Presentation</vt:lpstr>
      <vt:lpstr>PowerPoint Presentation</vt:lpstr>
      <vt:lpstr>OTHER DERMATOLOGICAL DISORDERS</vt:lpstr>
      <vt:lpstr>PowerPoint Presentation</vt:lpstr>
      <vt:lpstr>PowerPoint Presentation</vt:lpstr>
      <vt:lpstr>PowerPoint Presentation</vt:lpstr>
      <vt:lpstr>DEPOSITION DISORDERS</vt:lpstr>
      <vt:lpstr>VASCULAR DISORDERS ASSOCIATED WITH INTERNAL MALIGNANCY</vt:lpstr>
      <vt:lpstr>PowerPoint Presentation</vt:lpstr>
      <vt:lpstr>PowerPoint Presentation</vt:lpstr>
      <vt:lpstr>PowerPoint Presentation</vt:lpstr>
      <vt:lpstr>CANCER-ASSOCIATED THROMBOSIS</vt:lpstr>
      <vt:lpstr>A. Migratory thrombophlebitis</vt:lpstr>
      <vt:lpstr>B. Deep-vein thrombosis</vt:lpstr>
      <vt:lpstr>C. Mondor disease</vt:lpstr>
      <vt:lpstr>VENOUS OR LYMPHATIC OBSTRUCTION</vt:lpstr>
      <vt:lpstr>Cont..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Cutaneous Markers of Internal Malignancy</dc:title>
  <dc:creator>Fahad Asif</dc:creator>
  <cp:lastModifiedBy>Fahad Asif</cp:lastModifiedBy>
  <cp:revision>64</cp:revision>
  <dcterms:created xsi:type="dcterms:W3CDTF">2021-08-03T14:34:17Z</dcterms:created>
  <dcterms:modified xsi:type="dcterms:W3CDTF">2021-08-10T14:42:58Z</dcterms:modified>
</cp:coreProperties>
</file>