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5" r:id="rId3"/>
    <p:sldId id="260" r:id="rId4"/>
    <p:sldId id="257" r:id="rId5"/>
    <p:sldId id="263" r:id="rId6"/>
    <p:sldId id="258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5" r:id="rId49"/>
    <p:sldId id="304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8" r:id="rId61"/>
    <p:sldId id="317" r:id="rId62"/>
    <p:sldId id="319" r:id="rId63"/>
    <p:sldId id="321" r:id="rId64"/>
    <p:sldId id="320" r:id="rId65"/>
    <p:sldId id="322" r:id="rId66"/>
    <p:sldId id="323" r:id="rId6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080A72-B488-4E8C-93BC-756BF316E266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BA8EF8D-D67D-44C4-A498-49891E29611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0401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80A72-B488-4E8C-93BC-756BF316E266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8EF8D-D67D-44C4-A498-49891E296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334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80A72-B488-4E8C-93BC-756BF316E266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8EF8D-D67D-44C4-A498-49891E296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213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80A72-B488-4E8C-93BC-756BF316E266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8EF8D-D67D-44C4-A498-49891E296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513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80A72-B488-4E8C-93BC-756BF316E266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8EF8D-D67D-44C4-A498-49891E29611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482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80A72-B488-4E8C-93BC-756BF316E266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8EF8D-D67D-44C4-A498-49891E296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674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80A72-B488-4E8C-93BC-756BF316E266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8EF8D-D67D-44C4-A498-49891E296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05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80A72-B488-4E8C-93BC-756BF316E266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8EF8D-D67D-44C4-A498-49891E296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524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80A72-B488-4E8C-93BC-756BF316E266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8EF8D-D67D-44C4-A498-49891E296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290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80A72-B488-4E8C-93BC-756BF316E266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8EF8D-D67D-44C4-A498-49891E296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8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80A72-B488-4E8C-93BC-756BF316E266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8EF8D-D67D-44C4-A498-49891E296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244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59080A72-B488-4E8C-93BC-756BF316E266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BA8EF8D-D67D-44C4-A498-49891E296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595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Pruritus, </a:t>
            </a:r>
            <a:r>
              <a:rPr lang="en-US" dirty="0" err="1"/>
              <a:t>Prurigo</a:t>
            </a:r>
            <a:r>
              <a:rPr lang="en-US" dirty="0"/>
              <a:t> and Lichen Simplex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PART 7</a:t>
            </a:r>
          </a:p>
          <a:p>
            <a:r>
              <a:rPr lang="en-US" b="1" dirty="0"/>
              <a:t>Psychological, Sensory and</a:t>
            </a:r>
          </a:p>
          <a:p>
            <a:r>
              <a:rPr lang="en-US" b="1" dirty="0"/>
              <a:t>Neurological Disorders and the </a:t>
            </a:r>
            <a:r>
              <a:rPr lang="en-US" b="1" dirty="0" smtClean="0"/>
              <a:t>Skin</a:t>
            </a:r>
          </a:p>
          <a:p>
            <a:r>
              <a:rPr lang="en-US" b="1" dirty="0" smtClean="0"/>
              <a:t>Chapter 83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1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788126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2. Central Transmission </a:t>
            </a:r>
            <a:r>
              <a:rPr lang="en-US" b="1" dirty="0"/>
              <a:t>of itch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8902" y="1397726"/>
            <a:ext cx="9836332" cy="5212080"/>
          </a:xfrm>
        </p:spPr>
        <p:txBody>
          <a:bodyPr>
            <a:normAutofit/>
          </a:bodyPr>
          <a:lstStyle/>
          <a:p>
            <a:r>
              <a:rPr lang="en-US" dirty="0"/>
              <a:t>Peripheral afferent nerve </a:t>
            </a:r>
            <a:r>
              <a:rPr lang="en-US" dirty="0" err="1" smtClean="0"/>
              <a:t>fibres</a:t>
            </a:r>
            <a:r>
              <a:rPr lang="en-US" dirty="0" smtClean="0"/>
              <a:t> </a:t>
            </a:r>
            <a:r>
              <a:rPr lang="en-US" dirty="0"/>
              <a:t>transmit </a:t>
            </a:r>
            <a:r>
              <a:rPr lang="en-US" dirty="0" smtClean="0"/>
              <a:t>signal </a:t>
            </a:r>
            <a:r>
              <a:rPr lang="en-US" dirty="0"/>
              <a:t>to the </a:t>
            </a:r>
            <a:r>
              <a:rPr lang="en-US" dirty="0" smtClean="0"/>
              <a:t>spinal cord</a:t>
            </a:r>
            <a:r>
              <a:rPr lang="en-US" dirty="0"/>
              <a:t>, </a:t>
            </a:r>
            <a:r>
              <a:rPr lang="en-US" dirty="0" smtClean="0"/>
              <a:t>enter </a:t>
            </a:r>
            <a:r>
              <a:rPr lang="en-US" dirty="0"/>
              <a:t>the dorsal horn (</a:t>
            </a:r>
            <a:r>
              <a:rPr lang="en-US" dirty="0" smtClean="0"/>
              <a:t>superficial</a:t>
            </a:r>
            <a:r>
              <a:rPr lang="en-US" dirty="0"/>
              <a:t> </a:t>
            </a:r>
            <a:r>
              <a:rPr lang="en-US" dirty="0" smtClean="0"/>
              <a:t>laminae </a:t>
            </a:r>
            <a:r>
              <a:rPr lang="en-US" dirty="0"/>
              <a:t>I–II) </a:t>
            </a:r>
            <a:r>
              <a:rPr lang="en-US" dirty="0" smtClean="0"/>
              <a:t>&amp; synapse with </a:t>
            </a:r>
            <a:r>
              <a:rPr lang="en-US" dirty="0"/>
              <a:t>secondary </a:t>
            </a:r>
            <a:r>
              <a:rPr lang="en-US" dirty="0" smtClean="0"/>
              <a:t>neuron</a:t>
            </a:r>
          </a:p>
          <a:p>
            <a:r>
              <a:rPr lang="en-US" dirty="0"/>
              <a:t>G</a:t>
            </a:r>
            <a:r>
              <a:rPr lang="en-US" dirty="0" smtClean="0"/>
              <a:t>astrin‐releasing </a:t>
            </a:r>
            <a:r>
              <a:rPr lang="en-US" dirty="0"/>
              <a:t>peptide receptor (</a:t>
            </a:r>
            <a:r>
              <a:rPr lang="en-US" dirty="0">
                <a:solidFill>
                  <a:srgbClr val="FF0000"/>
                </a:solidFill>
              </a:rPr>
              <a:t>GRPR</a:t>
            </a:r>
            <a:r>
              <a:rPr lang="en-US" dirty="0"/>
              <a:t>) </a:t>
            </a:r>
            <a:r>
              <a:rPr lang="en-US" dirty="0"/>
              <a:t>&amp;</a:t>
            </a:r>
            <a:r>
              <a:rPr lang="en-US" dirty="0" smtClean="0"/>
              <a:t> natriuretic </a:t>
            </a:r>
            <a:r>
              <a:rPr lang="en-US" dirty="0"/>
              <a:t>polypeptide B (</a:t>
            </a:r>
            <a:r>
              <a:rPr lang="en-US" dirty="0" err="1">
                <a:solidFill>
                  <a:srgbClr val="FF0000"/>
                </a:solidFill>
              </a:rPr>
              <a:t>nppB</a:t>
            </a:r>
            <a:r>
              <a:rPr lang="en-US" dirty="0" smtClean="0"/>
              <a:t>)</a:t>
            </a:r>
            <a:r>
              <a:rPr lang="en-US" dirty="0"/>
              <a:t> </a:t>
            </a:r>
            <a:r>
              <a:rPr lang="en-US" dirty="0" smtClean="0"/>
              <a:t>(mast </a:t>
            </a:r>
            <a:r>
              <a:rPr lang="en-US" dirty="0"/>
              <a:t>cell </a:t>
            </a:r>
            <a:r>
              <a:rPr lang="en-US" dirty="0" smtClean="0"/>
              <a:t>degranulation)</a:t>
            </a:r>
          </a:p>
          <a:p>
            <a:r>
              <a:rPr lang="en-US" dirty="0">
                <a:solidFill>
                  <a:srgbClr val="FF0000"/>
                </a:solidFill>
              </a:rPr>
              <a:t>R</a:t>
            </a:r>
            <a:r>
              <a:rPr lang="en-US" dirty="0" smtClean="0">
                <a:solidFill>
                  <a:srgbClr val="FF0000"/>
                </a:solidFill>
              </a:rPr>
              <a:t>elief </a:t>
            </a:r>
            <a:r>
              <a:rPr lang="en-US" dirty="0">
                <a:solidFill>
                  <a:srgbClr val="FF0000"/>
                </a:solidFill>
              </a:rPr>
              <a:t>of itch by </a:t>
            </a:r>
            <a:r>
              <a:rPr lang="en-US" dirty="0" smtClean="0">
                <a:solidFill>
                  <a:srgbClr val="FF0000"/>
                </a:solidFill>
              </a:rPr>
              <a:t>scratching </a:t>
            </a:r>
            <a:r>
              <a:rPr lang="en-US" dirty="0" smtClean="0"/>
              <a:t>via spinal cord neurons &amp; interneurons</a:t>
            </a:r>
          </a:p>
          <a:p>
            <a:r>
              <a:rPr lang="en-US" dirty="0"/>
              <a:t>S</a:t>
            </a:r>
            <a:r>
              <a:rPr lang="en-US" dirty="0" smtClean="0"/>
              <a:t>econdary </a:t>
            </a:r>
            <a:r>
              <a:rPr lang="en-US" dirty="0"/>
              <a:t>itch neuron </a:t>
            </a:r>
            <a:r>
              <a:rPr lang="en-US" dirty="0" smtClean="0"/>
              <a:t>crosses to the contralateral </a:t>
            </a:r>
            <a:r>
              <a:rPr lang="en-US" dirty="0" err="1"/>
              <a:t>spino</a:t>
            </a:r>
            <a:r>
              <a:rPr lang="en-US" dirty="0"/>
              <a:t>‐thalamic tract and ascends to multiple </a:t>
            </a:r>
            <a:r>
              <a:rPr lang="en-US" dirty="0" smtClean="0"/>
              <a:t>brain areas </a:t>
            </a:r>
            <a:r>
              <a:rPr lang="en-US" dirty="0"/>
              <a:t>such as prefrontal areas, supplementary motor areas (SMA</a:t>
            </a:r>
            <a:r>
              <a:rPr lang="en-US" dirty="0" smtClean="0"/>
              <a:t>), premotor cortex, </a:t>
            </a:r>
            <a:r>
              <a:rPr lang="en-US" dirty="0"/>
              <a:t>primary (S1</a:t>
            </a:r>
            <a:r>
              <a:rPr lang="en-US" dirty="0" smtClean="0"/>
              <a:t>), </a:t>
            </a:r>
            <a:r>
              <a:rPr lang="en-US" dirty="0"/>
              <a:t>secondary (S2) somatosensory </a:t>
            </a:r>
            <a:r>
              <a:rPr lang="en-US" dirty="0" smtClean="0"/>
              <a:t>cortices, thalamus</a:t>
            </a:r>
            <a:r>
              <a:rPr lang="en-US" dirty="0"/>
              <a:t>, basal ganglia </a:t>
            </a:r>
            <a:r>
              <a:rPr lang="en-US" dirty="0" smtClean="0"/>
              <a:t>&amp; cerebellum</a:t>
            </a:r>
            <a:r>
              <a:rPr lang="en-US" dirty="0"/>
              <a:t>.</a:t>
            </a:r>
            <a:endParaRPr lang="en-US" dirty="0" smtClean="0"/>
          </a:p>
          <a:p>
            <a:r>
              <a:rPr lang="en-US" dirty="0" smtClean="0"/>
              <a:t>Involved in </a:t>
            </a:r>
            <a:r>
              <a:rPr lang="en-US" dirty="0"/>
              <a:t>sensation, evaluative processes, emotion, reward </a:t>
            </a:r>
            <a:r>
              <a:rPr lang="en-US" dirty="0"/>
              <a:t>&amp;</a:t>
            </a:r>
            <a:r>
              <a:rPr lang="en-US" dirty="0" smtClean="0"/>
              <a:t> </a:t>
            </a:r>
            <a:r>
              <a:rPr lang="en-US" dirty="0"/>
              <a:t>memory</a:t>
            </a:r>
            <a:endParaRPr lang="en-US" dirty="0" smtClean="0"/>
          </a:p>
          <a:p>
            <a:r>
              <a:rPr lang="en-US" dirty="0" smtClean="0"/>
              <a:t>MR studies showed no specific </a:t>
            </a:r>
            <a:r>
              <a:rPr lang="en-US" dirty="0"/>
              <a:t>itch matrix in the brain but a broad overlapping of </a:t>
            </a:r>
            <a:r>
              <a:rPr lang="en-US" dirty="0" smtClean="0"/>
              <a:t>itch activation </a:t>
            </a:r>
            <a:r>
              <a:rPr lang="en-US" dirty="0"/>
              <a:t>maps with pain areas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91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947418" y="-3054570"/>
            <a:ext cx="466937" cy="21716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49699" y="951084"/>
            <a:ext cx="6217651" cy="523283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3954" y="3105835"/>
            <a:ext cx="47981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MT"/>
              </a:rPr>
              <a:t>Ascending pain pathways</a:t>
            </a:r>
            <a:r>
              <a:rPr lang="en-US" dirty="0">
                <a:latin typeface="ArialMT"/>
              </a:rPr>
              <a:t>. </a:t>
            </a:r>
            <a:r>
              <a:rPr lang="en-US" b="1" dirty="0">
                <a:latin typeface="ArialMT"/>
              </a:rPr>
              <a:t>DRG</a:t>
            </a:r>
            <a:r>
              <a:rPr lang="en-US" dirty="0">
                <a:latin typeface="ArialMT"/>
              </a:rPr>
              <a:t> dorsal root ganglion, </a:t>
            </a:r>
            <a:r>
              <a:rPr lang="en-US" b="1" dirty="0">
                <a:latin typeface="ArialMT"/>
              </a:rPr>
              <a:t>PAG</a:t>
            </a:r>
          </a:p>
          <a:p>
            <a:r>
              <a:rPr lang="en-US" dirty="0">
                <a:latin typeface="ArialMT"/>
              </a:rPr>
              <a:t>periaqueductal grey matter</a:t>
            </a:r>
            <a:endParaRPr lang="en-US" dirty="0"/>
          </a:p>
        </p:txBody>
      </p:sp>
      <p:pic>
        <p:nvPicPr>
          <p:cNvPr id="1026" name="Picture 2" descr="IJMS | Free Full-Text | Presynaptic Inhibition of Pain and Touch in the  Spinal Cord: From Receptors to Circuits | HTM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71" y="561703"/>
            <a:ext cx="3393128" cy="238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35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55299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3. </a:t>
            </a:r>
            <a:r>
              <a:rPr lang="en-US" b="1" dirty="0"/>
              <a:t>Scratching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162594"/>
            <a:ext cx="9872871" cy="4933406"/>
          </a:xfrm>
        </p:spPr>
        <p:txBody>
          <a:bodyPr>
            <a:normAutofit/>
          </a:bodyPr>
          <a:lstStyle/>
          <a:p>
            <a:pPr algn="just"/>
            <a:r>
              <a:rPr lang="en-US" sz="2400" dirty="0"/>
              <a:t>R</a:t>
            </a:r>
            <a:r>
              <a:rPr lang="en-US" sz="2400" dirty="0" smtClean="0"/>
              <a:t>eflex </a:t>
            </a:r>
            <a:r>
              <a:rPr lang="en-US" sz="2400" dirty="0"/>
              <a:t>functioning at a spinal </a:t>
            </a:r>
            <a:r>
              <a:rPr lang="en-US" sz="2400" dirty="0" smtClean="0"/>
              <a:t>level</a:t>
            </a:r>
          </a:p>
          <a:p>
            <a:pPr algn="just"/>
            <a:r>
              <a:rPr lang="en-US" sz="2400" dirty="0" smtClean="0"/>
              <a:t>Indirect </a:t>
            </a:r>
            <a:r>
              <a:rPr lang="en-US" sz="2400" dirty="0"/>
              <a:t>objective method of quantifying </a:t>
            </a:r>
            <a:r>
              <a:rPr lang="en-US" sz="2400" dirty="0" smtClean="0"/>
              <a:t>itch</a:t>
            </a:r>
          </a:p>
          <a:p>
            <a:pPr algn="just"/>
            <a:r>
              <a:rPr lang="en-US" sz="2400" b="1" u="sng" dirty="0" smtClean="0">
                <a:solidFill>
                  <a:srgbClr val="FF0000"/>
                </a:solidFill>
              </a:rPr>
              <a:t>SCRATCHING RELIEVES ITCHING</a:t>
            </a:r>
            <a:r>
              <a:rPr lang="en-US" sz="2400" dirty="0" smtClean="0"/>
              <a:t>: </a:t>
            </a:r>
          </a:p>
          <a:p>
            <a:pPr algn="just"/>
            <a:r>
              <a:rPr lang="en-US" sz="2400" dirty="0" smtClean="0"/>
              <a:t>Temporary suppression of </a:t>
            </a:r>
            <a:r>
              <a:rPr lang="en-US" sz="2400" b="1" dirty="0" smtClean="0"/>
              <a:t>facilitating </a:t>
            </a:r>
            <a:r>
              <a:rPr lang="en-US" sz="2400" b="1" dirty="0"/>
              <a:t>circuits </a:t>
            </a:r>
            <a:r>
              <a:rPr lang="en-US" sz="2400" dirty="0"/>
              <a:t>in the relay </a:t>
            </a:r>
            <a:r>
              <a:rPr lang="en-US" sz="2400" dirty="0" smtClean="0"/>
              <a:t>synapses of spinal cord</a:t>
            </a:r>
          </a:p>
          <a:p>
            <a:pPr algn="just"/>
            <a:r>
              <a:rPr lang="en-US" sz="2400" dirty="0"/>
              <a:t>F</a:t>
            </a:r>
            <a:r>
              <a:rPr lang="en-US" sz="2400" dirty="0" smtClean="0"/>
              <a:t>ast‐conducting </a:t>
            </a:r>
            <a:r>
              <a:rPr lang="en-US" sz="2400" dirty="0"/>
              <a:t>myelinated afferents inhibits these circuits </a:t>
            </a:r>
            <a:r>
              <a:rPr lang="en-US" sz="2400" dirty="0" smtClean="0"/>
              <a:t>via pre</a:t>
            </a:r>
            <a:r>
              <a:rPr lang="en-US" sz="2400" dirty="0"/>
              <a:t>‐ and </a:t>
            </a:r>
            <a:r>
              <a:rPr lang="en-US" sz="2400" dirty="0" smtClean="0"/>
              <a:t>post synaptic mechanisms</a:t>
            </a:r>
          </a:p>
          <a:p>
            <a:pPr algn="just"/>
            <a:r>
              <a:rPr lang="en-US" sz="2400" dirty="0" smtClean="0"/>
              <a:t>These </a:t>
            </a:r>
            <a:r>
              <a:rPr lang="en-US" sz="2400" dirty="0"/>
              <a:t>afferents could be </a:t>
            </a:r>
            <a:r>
              <a:rPr lang="en-US" sz="2400" dirty="0" smtClean="0"/>
              <a:t>activated by </a:t>
            </a:r>
            <a:r>
              <a:rPr lang="en-US" sz="2400" dirty="0" err="1"/>
              <a:t>transepidermal</a:t>
            </a:r>
            <a:r>
              <a:rPr lang="en-US" sz="2400" dirty="0"/>
              <a:t> electrical nerve stimulation </a:t>
            </a:r>
            <a:r>
              <a:rPr lang="en-US" sz="2400" dirty="0" smtClean="0"/>
              <a:t>by </a:t>
            </a:r>
            <a:r>
              <a:rPr lang="en-US" sz="2400" dirty="0"/>
              <a:t>vibration, </a:t>
            </a:r>
            <a:r>
              <a:rPr lang="en-US" sz="2400" dirty="0" smtClean="0"/>
              <a:t>or simply by scratching</a:t>
            </a:r>
            <a:r>
              <a:rPr lang="en-US" sz="2400" dirty="0"/>
              <a:t>. </a:t>
            </a:r>
            <a:endParaRPr lang="en-US" sz="2400" dirty="0" smtClean="0"/>
          </a:p>
          <a:p>
            <a:pPr algn="just"/>
            <a:r>
              <a:rPr lang="en-US" sz="2400" dirty="0"/>
              <a:t>S</a:t>
            </a:r>
            <a:r>
              <a:rPr lang="en-US" sz="2400" dirty="0" smtClean="0"/>
              <a:t>cratching </a:t>
            </a:r>
            <a:r>
              <a:rPr lang="en-US" sz="2400" dirty="0"/>
              <a:t>could </a:t>
            </a:r>
            <a:r>
              <a:rPr lang="en-US" sz="2400" dirty="0" smtClean="0"/>
              <a:t>damage sensory nerve </a:t>
            </a:r>
            <a:r>
              <a:rPr lang="en-US" sz="2400" dirty="0"/>
              <a:t>endings, repair occupying several minutes</a:t>
            </a:r>
            <a:r>
              <a:rPr lang="en-US" sz="2400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32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918754"/>
          </a:xfrm>
        </p:spPr>
        <p:txBody>
          <a:bodyPr/>
          <a:lstStyle/>
          <a:p>
            <a:r>
              <a:rPr lang="en-US" dirty="0" smtClean="0"/>
              <a:t>4. </a:t>
            </a:r>
            <a:r>
              <a:rPr lang="en-US" b="1" dirty="0"/>
              <a:t>Peripheral and </a:t>
            </a:r>
            <a:r>
              <a:rPr lang="en-US" b="1" dirty="0" smtClean="0"/>
              <a:t>Central </a:t>
            </a:r>
            <a:r>
              <a:rPr lang="en-US" b="1" dirty="0"/>
              <a:t>S</a:t>
            </a:r>
            <a:r>
              <a:rPr lang="en-US" b="1" dirty="0" smtClean="0"/>
              <a:t>ensitization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528354"/>
            <a:ext cx="9872871" cy="4567646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Sensitization</a:t>
            </a:r>
            <a:r>
              <a:rPr lang="en-US" dirty="0" smtClean="0"/>
              <a:t> is the </a:t>
            </a:r>
            <a:r>
              <a:rPr lang="en-US" dirty="0"/>
              <a:t>increased responses of primary </a:t>
            </a:r>
            <a:r>
              <a:rPr lang="en-US" dirty="0" smtClean="0"/>
              <a:t>sensory neurons </a:t>
            </a:r>
            <a:r>
              <a:rPr lang="en-US" dirty="0"/>
              <a:t>to itch and pain </a:t>
            </a:r>
            <a:r>
              <a:rPr lang="en-US" dirty="0" smtClean="0"/>
              <a:t>mediators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ALLOKNESIS</a:t>
            </a:r>
            <a:r>
              <a:rPr lang="en-US" dirty="0" smtClean="0"/>
              <a:t> </a:t>
            </a:r>
            <a:r>
              <a:rPr lang="en-US" dirty="0"/>
              <a:t>(non‐ </a:t>
            </a:r>
            <a:r>
              <a:rPr lang="en-US" dirty="0" err="1" smtClean="0"/>
              <a:t>pruritogenic</a:t>
            </a:r>
            <a:r>
              <a:rPr lang="en-US" dirty="0"/>
              <a:t> </a:t>
            </a:r>
            <a:r>
              <a:rPr lang="en-US" dirty="0" smtClean="0"/>
              <a:t>stimuli </a:t>
            </a:r>
            <a:r>
              <a:rPr lang="en-US" dirty="0"/>
              <a:t>such as light touch in an area of CP elicit a sensation </a:t>
            </a:r>
            <a:r>
              <a:rPr lang="en-US" dirty="0" smtClean="0"/>
              <a:t>of itch</a:t>
            </a:r>
            <a:r>
              <a:rPr lang="en-US" dirty="0"/>
              <a:t>) </a:t>
            </a:r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HYPERKNESIS</a:t>
            </a:r>
            <a:r>
              <a:rPr lang="en-US" dirty="0" smtClean="0"/>
              <a:t> </a:t>
            </a:r>
            <a:r>
              <a:rPr lang="en-US" dirty="0"/>
              <a:t>(enhanced itch sensation elicited by a </a:t>
            </a:r>
            <a:r>
              <a:rPr lang="en-US" dirty="0" smtClean="0"/>
              <a:t>normal itch </a:t>
            </a:r>
            <a:r>
              <a:rPr lang="en-US" dirty="0"/>
              <a:t>stimulus</a:t>
            </a:r>
            <a:r>
              <a:rPr lang="en-US" dirty="0" smtClean="0"/>
              <a:t>)</a:t>
            </a:r>
          </a:p>
          <a:p>
            <a:r>
              <a:rPr lang="en-US" b="1" u="sng" dirty="0" smtClean="0"/>
              <a:t>Central sensitization </a:t>
            </a:r>
            <a:r>
              <a:rPr lang="en-US" dirty="0" smtClean="0"/>
              <a:t>is </a:t>
            </a:r>
            <a:r>
              <a:rPr lang="en-US" dirty="0"/>
              <a:t>based on spontaneous </a:t>
            </a:r>
            <a:r>
              <a:rPr lang="en-US" dirty="0" smtClean="0"/>
              <a:t>activity of superficial </a:t>
            </a:r>
            <a:r>
              <a:rPr lang="en-US" dirty="0"/>
              <a:t>dorsal horn neurons, enhancement of </a:t>
            </a:r>
            <a:r>
              <a:rPr lang="en-US" dirty="0" smtClean="0"/>
              <a:t>mechanically evoked </a:t>
            </a:r>
            <a:r>
              <a:rPr lang="en-US" dirty="0"/>
              <a:t>responses and their increased response to </a:t>
            </a:r>
            <a:r>
              <a:rPr lang="en-US" dirty="0" smtClean="0"/>
              <a:t>mediators</a:t>
            </a:r>
          </a:p>
          <a:p>
            <a:r>
              <a:rPr lang="en-US" b="1" u="sng" dirty="0"/>
              <a:t>P</a:t>
            </a:r>
            <a:r>
              <a:rPr lang="en-US" b="1" u="sng" dirty="0" smtClean="0"/>
              <a:t>eripheral </a:t>
            </a:r>
            <a:r>
              <a:rPr lang="en-US" b="1" u="sng" dirty="0"/>
              <a:t>sensitization </a:t>
            </a:r>
            <a:r>
              <a:rPr lang="en-US" dirty="0"/>
              <a:t>mediated </a:t>
            </a:r>
            <a:r>
              <a:rPr lang="en-US" dirty="0" smtClean="0"/>
              <a:t>by several </a:t>
            </a:r>
            <a:r>
              <a:rPr lang="en-US" dirty="0"/>
              <a:t>mediators such as bradykinin or nerve growth factor (</a:t>
            </a:r>
            <a:r>
              <a:rPr lang="en-US" dirty="0" smtClean="0"/>
              <a:t>NGF) with </a:t>
            </a:r>
          </a:p>
          <a:p>
            <a:r>
              <a:rPr lang="en-US" dirty="0" smtClean="0"/>
              <a:t>hyperplasia </a:t>
            </a:r>
            <a:r>
              <a:rPr lang="en-US" dirty="0"/>
              <a:t>of sensory neurons </a:t>
            </a:r>
            <a:r>
              <a:rPr lang="en-US" dirty="0" smtClean="0"/>
              <a:t>in skin and </a:t>
            </a:r>
            <a:r>
              <a:rPr lang="en-US" dirty="0"/>
              <a:t>reduced </a:t>
            </a:r>
            <a:r>
              <a:rPr lang="en-US" dirty="0" smtClean="0"/>
              <a:t>threshold of </a:t>
            </a:r>
            <a:r>
              <a:rPr lang="en-US" dirty="0" err="1"/>
              <a:t>neuroreceptors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6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827314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5. Mediators </a:t>
            </a:r>
            <a:r>
              <a:rPr lang="en-US" b="1" dirty="0"/>
              <a:t>of itching in skin diseases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097280"/>
            <a:ext cx="9872871" cy="499872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N</a:t>
            </a:r>
            <a:r>
              <a:rPr lang="en-US" sz="2400" dirty="0" smtClean="0"/>
              <a:t>o </a:t>
            </a:r>
            <a:r>
              <a:rPr lang="en-US" sz="2400" dirty="0"/>
              <a:t>evidence </a:t>
            </a:r>
            <a:r>
              <a:rPr lang="en-US" sz="2400" dirty="0" smtClean="0"/>
              <a:t>of </a:t>
            </a:r>
            <a:r>
              <a:rPr lang="en-US" sz="2400" dirty="0"/>
              <a:t>mediators in </a:t>
            </a:r>
            <a:r>
              <a:rPr lang="en-US" sz="2400" dirty="0" smtClean="0"/>
              <a:t>the itch </a:t>
            </a:r>
            <a:r>
              <a:rPr lang="en-US" sz="2400" dirty="0"/>
              <a:t>of senescent skin or </a:t>
            </a:r>
            <a:r>
              <a:rPr lang="en-US" sz="2400" dirty="0" err="1" smtClean="0"/>
              <a:t>xerosis</a:t>
            </a:r>
            <a:endParaRPr lang="en-US" sz="2400" dirty="0" smtClean="0"/>
          </a:p>
          <a:p>
            <a:r>
              <a:rPr lang="en-US" sz="2400" dirty="0" smtClean="0"/>
              <a:t>Dermatoses mediators\ Inflammatory skin diseases</a:t>
            </a:r>
            <a:endParaRPr lang="en-US" sz="2400" dirty="0"/>
          </a:p>
          <a:p>
            <a:r>
              <a:rPr lang="en-US" sz="2400" dirty="0"/>
              <a:t>I</a:t>
            </a:r>
            <a:r>
              <a:rPr lang="en-US" sz="2400" dirty="0" smtClean="0"/>
              <a:t>nvolvement </a:t>
            </a:r>
            <a:r>
              <a:rPr lang="en-US" sz="2400" dirty="0"/>
              <a:t>of </a:t>
            </a:r>
            <a:r>
              <a:rPr lang="en-US" sz="2400" dirty="0">
                <a:solidFill>
                  <a:srgbClr val="FF0000"/>
                </a:solidFill>
              </a:rPr>
              <a:t>‘H substances</a:t>
            </a:r>
            <a:r>
              <a:rPr lang="en-US" sz="2400" dirty="0" smtClean="0"/>
              <a:t>’ by Lewis</a:t>
            </a:r>
          </a:p>
          <a:p>
            <a:r>
              <a:rPr lang="en-US" sz="2400" dirty="0" smtClean="0"/>
              <a:t>Directly identified and measured in tissue fluid from diseased skin</a:t>
            </a:r>
          </a:p>
          <a:p>
            <a:r>
              <a:rPr lang="en-US" sz="2400" dirty="0" smtClean="0"/>
              <a:t>By skin perfusion or </a:t>
            </a:r>
            <a:r>
              <a:rPr lang="en-US" sz="2400" dirty="0" err="1" smtClean="0"/>
              <a:t>microdialysis</a:t>
            </a:r>
            <a:r>
              <a:rPr lang="en-US" sz="2400" dirty="0" smtClean="0"/>
              <a:t> technology</a:t>
            </a:r>
          </a:p>
          <a:p>
            <a:r>
              <a:rPr lang="en-US" sz="2400" dirty="0" smtClean="0"/>
              <a:t>Intradermal injection of the putative mediator in volunteers</a:t>
            </a:r>
          </a:p>
          <a:p>
            <a:pPr lvl="1"/>
            <a:r>
              <a:rPr lang="en-US" b="1" i="1" dirty="0"/>
              <a:t>Histamine and histamine </a:t>
            </a:r>
            <a:r>
              <a:rPr lang="en-US" b="1" i="1" dirty="0" smtClean="0"/>
              <a:t>receptors</a:t>
            </a:r>
          </a:p>
          <a:p>
            <a:pPr lvl="1"/>
            <a:r>
              <a:rPr lang="en-US" b="1" i="1" dirty="0" smtClean="0"/>
              <a:t>Acetylcholine</a:t>
            </a:r>
          </a:p>
          <a:p>
            <a:pPr lvl="1"/>
            <a:r>
              <a:rPr lang="en-US" b="1" i="1" dirty="0" smtClean="0"/>
              <a:t>Tachykinins</a:t>
            </a:r>
          </a:p>
          <a:p>
            <a:pPr lvl="1"/>
            <a:r>
              <a:rPr lang="en-US" b="1" i="1" dirty="0"/>
              <a:t>Opioid </a:t>
            </a:r>
            <a:r>
              <a:rPr lang="en-US" b="1" i="1" dirty="0" smtClean="0"/>
              <a:t>peptides</a:t>
            </a:r>
          </a:p>
          <a:p>
            <a:pPr lvl="1"/>
            <a:r>
              <a:rPr lang="en-US" b="1" i="1" dirty="0" smtClean="0"/>
              <a:t>Proteases</a:t>
            </a:r>
            <a:r>
              <a:rPr lang="en-US" b="1" i="1" dirty="0"/>
              <a:t>, Mas‐related G protein‐coupled receptor </a:t>
            </a:r>
            <a:r>
              <a:rPr lang="en-US" b="1" i="1" dirty="0" smtClean="0"/>
              <a:t>agonists </a:t>
            </a:r>
            <a:r>
              <a:rPr lang="en-US" sz="2000" b="1" i="1" dirty="0" smtClean="0"/>
              <a:t>and </a:t>
            </a:r>
            <a:r>
              <a:rPr lang="en-US" sz="2000" b="1" i="1" dirty="0"/>
              <a:t>endothelin </a:t>
            </a:r>
            <a:r>
              <a:rPr lang="en-US" sz="2000" b="1" i="1" dirty="0" smtClean="0"/>
              <a:t>1</a:t>
            </a:r>
          </a:p>
          <a:p>
            <a:pPr lvl="1"/>
            <a:r>
              <a:rPr lang="en-US" b="1" i="1" dirty="0" err="1" smtClean="0"/>
              <a:t>Neurotrophins</a:t>
            </a:r>
            <a:endParaRPr lang="en-US" b="1" i="1" dirty="0" smtClean="0"/>
          </a:p>
          <a:p>
            <a:pPr lvl="1"/>
            <a:r>
              <a:rPr lang="en-US" b="1" i="1" dirty="0"/>
              <a:t>Cytokines: interleukin 2, interleukin 31</a:t>
            </a:r>
            <a:endParaRPr lang="en-US" sz="20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93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291737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149531"/>
            <a:ext cx="9872871" cy="4946469"/>
          </a:xfrm>
        </p:spPr>
        <p:txBody>
          <a:bodyPr/>
          <a:lstStyle/>
          <a:p>
            <a:pPr marL="45720" indent="0">
              <a:buNone/>
            </a:pPr>
            <a:r>
              <a:rPr lang="pt-BR" b="1" i="1" dirty="0" smtClean="0"/>
              <a:t>1. </a:t>
            </a:r>
            <a:r>
              <a:rPr lang="pt-BR" b="1" i="1" u="sng" dirty="0" smtClean="0"/>
              <a:t>Histamine</a:t>
            </a:r>
            <a:r>
              <a:rPr lang="pt-BR" b="1" i="1" dirty="0" smtClean="0"/>
              <a:t> </a:t>
            </a:r>
            <a:r>
              <a:rPr lang="pt-BR" b="1" dirty="0"/>
              <a:t>H1 , H 4 receptor </a:t>
            </a:r>
            <a:r>
              <a:rPr lang="pt-BR" b="1" dirty="0" smtClean="0"/>
              <a:t>(</a:t>
            </a:r>
            <a:r>
              <a:rPr lang="pt-BR" dirty="0" smtClean="0"/>
              <a:t>Urticaria</a:t>
            </a:r>
            <a:r>
              <a:rPr lang="pt-BR" dirty="0"/>
              <a:t>, insect bite </a:t>
            </a:r>
            <a:r>
              <a:rPr lang="pt-BR" dirty="0" smtClean="0"/>
              <a:t>reactions, </a:t>
            </a:r>
            <a:r>
              <a:rPr lang="en-US" dirty="0" smtClean="0"/>
              <a:t>cutaneous </a:t>
            </a:r>
            <a:r>
              <a:rPr lang="en-US" dirty="0" err="1" smtClean="0"/>
              <a:t>mastocytosis</a:t>
            </a:r>
            <a:r>
              <a:rPr lang="en-US" dirty="0" smtClean="0"/>
              <a:t>)</a:t>
            </a:r>
          </a:p>
          <a:p>
            <a:r>
              <a:rPr lang="en-US" dirty="0"/>
              <a:t>Histamine binds to G‐protein‐coupled receptors (GPCR</a:t>
            </a:r>
            <a:r>
              <a:rPr lang="en-US" dirty="0" smtClean="0"/>
              <a:t>)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H4 </a:t>
            </a:r>
            <a:r>
              <a:rPr lang="en-US" dirty="0" smtClean="0"/>
              <a:t>direct </a:t>
            </a:r>
            <a:r>
              <a:rPr lang="en-US" dirty="0"/>
              <a:t>action on </a:t>
            </a:r>
            <a:r>
              <a:rPr lang="en-US" dirty="0" smtClean="0"/>
              <a:t>immune </a:t>
            </a:r>
            <a:r>
              <a:rPr lang="en-US" dirty="0"/>
              <a:t>and </a:t>
            </a:r>
            <a:r>
              <a:rPr lang="en-US" dirty="0" smtClean="0"/>
              <a:t>inflammatory cells, mast </a:t>
            </a:r>
            <a:r>
              <a:rPr lang="en-US" dirty="0"/>
              <a:t>cells and T helper 2 (Th2) </a:t>
            </a:r>
            <a:r>
              <a:rPr lang="en-US" dirty="0" smtClean="0"/>
              <a:t>lymphocytes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H1</a:t>
            </a:r>
            <a:r>
              <a:rPr lang="en-US" dirty="0" smtClean="0"/>
              <a:t> Cross‐linking </a:t>
            </a:r>
            <a:r>
              <a:rPr lang="en-US" dirty="0"/>
              <a:t>of the high </a:t>
            </a:r>
            <a:r>
              <a:rPr lang="en-US" dirty="0" smtClean="0"/>
              <a:t>affinity </a:t>
            </a:r>
            <a:r>
              <a:rPr lang="en-US" dirty="0"/>
              <a:t>immunoglobulin E (</a:t>
            </a:r>
            <a:r>
              <a:rPr lang="en-US" dirty="0" err="1"/>
              <a:t>IgE</a:t>
            </a:r>
            <a:r>
              <a:rPr lang="en-US" dirty="0"/>
              <a:t>) </a:t>
            </a:r>
            <a:r>
              <a:rPr lang="en-US" dirty="0" smtClean="0"/>
              <a:t>receptor to Fc</a:t>
            </a:r>
            <a:r>
              <a:rPr lang="el-GR" dirty="0"/>
              <a:t>ε</a:t>
            </a:r>
            <a:r>
              <a:rPr lang="en-US" dirty="0" smtClean="0"/>
              <a:t>R1</a:t>
            </a:r>
          </a:p>
          <a:p>
            <a:r>
              <a:rPr lang="en-US" dirty="0" smtClean="0"/>
              <a:t>H1 Antihistamines like </a:t>
            </a:r>
            <a:r>
              <a:rPr lang="en-US" b="1" dirty="0" smtClean="0"/>
              <a:t>cetirizine</a:t>
            </a:r>
            <a:r>
              <a:rPr lang="en-US" b="1" dirty="0"/>
              <a:t>, </a:t>
            </a:r>
            <a:r>
              <a:rPr lang="en-US" b="1" dirty="0" err="1"/>
              <a:t>levocetirizine</a:t>
            </a:r>
            <a:r>
              <a:rPr lang="en-US" b="1" dirty="0"/>
              <a:t>, </a:t>
            </a:r>
            <a:r>
              <a:rPr lang="en-US" b="1" dirty="0" err="1"/>
              <a:t>desloratadine</a:t>
            </a:r>
            <a:r>
              <a:rPr lang="en-US" b="1" dirty="0"/>
              <a:t>, </a:t>
            </a:r>
            <a:r>
              <a:rPr lang="en-US" b="1" dirty="0" err="1"/>
              <a:t>loratadine</a:t>
            </a:r>
            <a:r>
              <a:rPr lang="en-US" b="1" dirty="0"/>
              <a:t>, and </a:t>
            </a:r>
            <a:r>
              <a:rPr lang="en-US" b="1" dirty="0" smtClean="0"/>
              <a:t>fexofenadine</a:t>
            </a:r>
          </a:p>
          <a:p>
            <a:pPr marL="45720" indent="0">
              <a:buNone/>
            </a:pPr>
            <a:r>
              <a:rPr lang="en-US" b="1" dirty="0" smtClean="0"/>
              <a:t>2. </a:t>
            </a:r>
            <a:r>
              <a:rPr lang="en-US" b="1" i="1" u="sng" dirty="0" smtClean="0"/>
              <a:t>Acetylcholine</a:t>
            </a:r>
            <a:r>
              <a:rPr lang="en-US" sz="2000" b="1" i="1" dirty="0"/>
              <a:t>: </a:t>
            </a:r>
            <a:r>
              <a:rPr lang="en-US" sz="2000" dirty="0"/>
              <a:t>tissue levels of Muscarinic Ach receptors are reported to be elevated in atopic eczema patients</a:t>
            </a:r>
          </a:p>
          <a:p>
            <a:r>
              <a:rPr lang="en-US" sz="2000" b="1" dirty="0"/>
              <a:t>Botulinum toxin type A </a:t>
            </a:r>
            <a:r>
              <a:rPr lang="en-US" dirty="0"/>
              <a:t>is known to inhibit the release of Ach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87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317863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240971"/>
            <a:ext cx="9872871" cy="531658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400" b="1" u="sng" dirty="0" smtClean="0"/>
              <a:t>3. Tachykinins</a:t>
            </a:r>
            <a:r>
              <a:rPr lang="en-US" dirty="0" smtClean="0"/>
              <a:t>: SP synthesized from cell bodies of C fibers, acts via </a:t>
            </a:r>
            <a:r>
              <a:rPr lang="en-US" dirty="0"/>
              <a:t>neurokinin 1 receptor (NK1R</a:t>
            </a:r>
            <a:r>
              <a:rPr lang="en-US" dirty="0" smtClean="0"/>
              <a:t>) (</a:t>
            </a:r>
            <a:r>
              <a:rPr lang="en-US" dirty="0"/>
              <a:t>Atopic eczema, </a:t>
            </a:r>
            <a:r>
              <a:rPr lang="en-US" dirty="0" err="1" smtClean="0"/>
              <a:t>prurigo</a:t>
            </a:r>
            <a:r>
              <a:rPr lang="en-US" dirty="0"/>
              <a:t> </a:t>
            </a:r>
            <a:r>
              <a:rPr lang="en-US" dirty="0" err="1" smtClean="0"/>
              <a:t>nodularis</a:t>
            </a:r>
            <a:r>
              <a:rPr lang="en-US" dirty="0"/>
              <a:t>, </a:t>
            </a:r>
            <a:r>
              <a:rPr lang="en-US" dirty="0" smtClean="0"/>
              <a:t>psoriasis)</a:t>
            </a:r>
          </a:p>
          <a:p>
            <a:r>
              <a:rPr lang="pt-BR" b="1" dirty="0"/>
              <a:t>Aprepitant</a:t>
            </a:r>
            <a:r>
              <a:rPr lang="pt-BR" dirty="0"/>
              <a:t>, a selective NK1R antagonist</a:t>
            </a:r>
            <a:r>
              <a:rPr lang="pt-BR" dirty="0" smtClean="0"/>
              <a:t>, is thus effective is suppressing pruritus</a:t>
            </a:r>
          </a:p>
          <a:p>
            <a:r>
              <a:rPr lang="en-US" sz="2400" b="1" i="1" u="sng" dirty="0" smtClean="0"/>
              <a:t>4. Opioid peptides: </a:t>
            </a:r>
            <a:r>
              <a:rPr lang="en-US" sz="2400" dirty="0" smtClean="0"/>
              <a:t>classified </a:t>
            </a:r>
            <a:r>
              <a:rPr lang="en-US" sz="2400" dirty="0"/>
              <a:t>into three groups: </a:t>
            </a:r>
            <a:r>
              <a:rPr lang="en-US" sz="2400" dirty="0" smtClean="0"/>
              <a:t>endorphins, </a:t>
            </a:r>
            <a:r>
              <a:rPr lang="en-US" sz="2400" dirty="0" err="1" smtClean="0"/>
              <a:t>enkephalins</a:t>
            </a:r>
            <a:r>
              <a:rPr lang="en-US" sz="2400" dirty="0" smtClean="0"/>
              <a:t> </a:t>
            </a:r>
            <a:r>
              <a:rPr lang="en-US" sz="2400" dirty="0"/>
              <a:t>and </a:t>
            </a:r>
            <a:r>
              <a:rPr lang="en-US" sz="2400" dirty="0" err="1"/>
              <a:t>dynorphins</a:t>
            </a:r>
            <a:r>
              <a:rPr lang="en-US" sz="2400" dirty="0"/>
              <a:t>, </a:t>
            </a:r>
            <a:r>
              <a:rPr lang="en-US" sz="2400" dirty="0" smtClean="0"/>
              <a:t>respective receptors are </a:t>
            </a:r>
            <a:r>
              <a:rPr lang="en-US" sz="2400" dirty="0"/>
              <a:t>μ, δ and κ</a:t>
            </a:r>
            <a:r>
              <a:rPr lang="en-US" sz="2400" dirty="0" smtClean="0"/>
              <a:t>. </a:t>
            </a:r>
          </a:p>
          <a:p>
            <a:r>
              <a:rPr lang="en-US" sz="2400" dirty="0" smtClean="0"/>
              <a:t>Cause pruritus via </a:t>
            </a:r>
            <a:r>
              <a:rPr lang="en-US" dirty="0" smtClean="0"/>
              <a:t>central </a:t>
            </a:r>
            <a:r>
              <a:rPr lang="en-US" dirty="0"/>
              <a:t>mechanisms, due to imbalance between μ and κ </a:t>
            </a:r>
            <a:r>
              <a:rPr lang="en-US" dirty="0" smtClean="0"/>
              <a:t>opioid receptor </a:t>
            </a:r>
            <a:r>
              <a:rPr lang="en-US" dirty="0"/>
              <a:t>activation</a:t>
            </a:r>
            <a:endParaRPr lang="en-US" sz="2400" dirty="0" smtClean="0"/>
          </a:p>
          <a:p>
            <a:r>
              <a:rPr lang="en-US" b="1" dirty="0" smtClean="0"/>
              <a:t>Endorphins</a:t>
            </a:r>
            <a:r>
              <a:rPr lang="en-US" dirty="0" smtClean="0"/>
              <a:t> = </a:t>
            </a:r>
            <a:r>
              <a:rPr lang="el-GR" dirty="0" smtClean="0"/>
              <a:t>μ </a:t>
            </a:r>
            <a:r>
              <a:rPr lang="en-US" dirty="0"/>
              <a:t>opioid </a:t>
            </a:r>
            <a:r>
              <a:rPr lang="en-US" dirty="0" smtClean="0"/>
              <a:t>receptor (Antagonist Naloxone, Naltrexone) </a:t>
            </a:r>
            <a:r>
              <a:rPr lang="en-US" dirty="0" err="1" smtClean="0"/>
              <a:t>Cholestatic</a:t>
            </a:r>
            <a:r>
              <a:rPr lang="en-US" dirty="0" smtClean="0"/>
              <a:t> pruritus</a:t>
            </a:r>
          </a:p>
          <a:p>
            <a:r>
              <a:rPr lang="en-US" b="1" dirty="0" err="1" smtClean="0"/>
              <a:t>Dynorphins</a:t>
            </a:r>
            <a:r>
              <a:rPr lang="en-US" dirty="0" smtClean="0"/>
              <a:t> = </a:t>
            </a:r>
            <a:r>
              <a:rPr lang="el-GR" dirty="0" smtClean="0"/>
              <a:t>κ </a:t>
            </a:r>
            <a:r>
              <a:rPr lang="en-US" dirty="0"/>
              <a:t>opioid </a:t>
            </a:r>
            <a:r>
              <a:rPr lang="en-US" dirty="0" smtClean="0"/>
              <a:t>receptor (Agonist </a:t>
            </a:r>
            <a:r>
              <a:rPr lang="en-US" dirty="0" err="1" smtClean="0"/>
              <a:t>Nalfurantine</a:t>
            </a:r>
            <a:r>
              <a:rPr lang="en-US" dirty="0" smtClean="0"/>
              <a:t>) </a:t>
            </a:r>
            <a:r>
              <a:rPr lang="en-US" dirty="0" err="1" smtClean="0"/>
              <a:t>Uraemic</a:t>
            </a:r>
            <a:r>
              <a:rPr lang="en-US" dirty="0" smtClean="0"/>
              <a:t> pruritus</a:t>
            </a:r>
            <a:endParaRPr lang="en-US" dirty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pt-BR" dirty="0" smtClean="0"/>
          </a:p>
          <a:p>
            <a:endParaRPr lang="pt-BR" dirty="0" smtClean="0"/>
          </a:p>
          <a:p>
            <a:endParaRPr lang="en-US" dirty="0" smtClean="0"/>
          </a:p>
          <a:p>
            <a:endParaRPr lang="en-US" sz="6600" b="1" i="1" dirty="0"/>
          </a:p>
        </p:txBody>
      </p:sp>
    </p:spTree>
    <p:extLst>
      <p:ext uri="{BB962C8B-B14F-4D97-AF65-F5344CB8AC3E}">
        <p14:creationId xmlns:p14="http://schemas.microsoft.com/office/powerpoint/2010/main" val="328874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875210"/>
            <a:ext cx="9872871" cy="5220789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b="1" i="1" dirty="0" smtClean="0"/>
              <a:t>5. </a:t>
            </a:r>
            <a:r>
              <a:rPr lang="en-US" b="1" i="1" u="sng" dirty="0" smtClean="0"/>
              <a:t>Proteases</a:t>
            </a:r>
            <a:r>
              <a:rPr lang="en-US" b="1" i="1" u="sng" dirty="0"/>
              <a:t>, Mas‐related G protein‐coupled receptor </a:t>
            </a:r>
            <a:r>
              <a:rPr lang="en-US" b="1" i="1" u="sng" dirty="0" smtClean="0"/>
              <a:t>agonists and </a:t>
            </a:r>
            <a:r>
              <a:rPr lang="en-US" b="1" i="1" u="sng" dirty="0"/>
              <a:t>E</a:t>
            </a:r>
            <a:r>
              <a:rPr lang="en-US" b="1" i="1" u="sng" dirty="0" smtClean="0"/>
              <a:t>ndothelin 1</a:t>
            </a:r>
          </a:p>
          <a:p>
            <a:r>
              <a:rPr lang="en-US" dirty="0" err="1"/>
              <a:t>Tryptase</a:t>
            </a:r>
            <a:r>
              <a:rPr lang="en-US" dirty="0"/>
              <a:t>, </a:t>
            </a:r>
            <a:r>
              <a:rPr lang="en-US" dirty="0" err="1" smtClean="0"/>
              <a:t>mucunain</a:t>
            </a:r>
            <a:r>
              <a:rPr lang="en-US" dirty="0" smtClean="0"/>
              <a:t>=</a:t>
            </a:r>
            <a:r>
              <a:rPr lang="en-US" dirty="0"/>
              <a:t>PAR‐2, </a:t>
            </a:r>
            <a:r>
              <a:rPr lang="en-US" dirty="0" smtClean="0"/>
              <a:t>PAR‐4 </a:t>
            </a:r>
            <a:r>
              <a:rPr lang="en-US" dirty="0"/>
              <a:t>Atopic </a:t>
            </a:r>
            <a:r>
              <a:rPr lang="en-US" dirty="0" smtClean="0"/>
              <a:t>eczema</a:t>
            </a:r>
            <a:endParaRPr lang="en-US" dirty="0"/>
          </a:p>
          <a:p>
            <a:r>
              <a:rPr lang="en-US" dirty="0" err="1"/>
              <a:t>Cathepsin</a:t>
            </a:r>
            <a:r>
              <a:rPr lang="en-US" dirty="0"/>
              <a:t> </a:t>
            </a:r>
            <a:r>
              <a:rPr lang="en-US" dirty="0" smtClean="0"/>
              <a:t>S=</a:t>
            </a:r>
            <a:r>
              <a:rPr lang="en-US" dirty="0"/>
              <a:t>PAR‐2, PAR‐4, </a:t>
            </a:r>
            <a:r>
              <a:rPr lang="en-US" dirty="0" smtClean="0"/>
              <a:t>MrgprC11 </a:t>
            </a:r>
            <a:r>
              <a:rPr lang="en-US" dirty="0"/>
              <a:t> C</a:t>
            </a:r>
            <a:r>
              <a:rPr lang="en-US" dirty="0" smtClean="0"/>
              <a:t>utaneous </a:t>
            </a:r>
            <a:r>
              <a:rPr lang="en-US" dirty="0" err="1" smtClean="0"/>
              <a:t>mastocytosis</a:t>
            </a:r>
            <a:endParaRPr lang="en-US" dirty="0"/>
          </a:p>
          <a:p>
            <a:r>
              <a:rPr lang="en-US" dirty="0" smtClean="0"/>
              <a:t>Chloroquine= MrgprA3</a:t>
            </a:r>
            <a:r>
              <a:rPr lang="en-US" dirty="0"/>
              <a:t>, </a:t>
            </a:r>
            <a:r>
              <a:rPr lang="en-US" dirty="0" smtClean="0"/>
              <a:t>TRPA1 </a:t>
            </a:r>
            <a:r>
              <a:rPr lang="en-US" dirty="0"/>
              <a:t>Chloroquine‐induced </a:t>
            </a:r>
            <a:r>
              <a:rPr lang="en-US" dirty="0" smtClean="0"/>
              <a:t>pruritus</a:t>
            </a:r>
          </a:p>
          <a:p>
            <a:r>
              <a:rPr lang="en-US" dirty="0" err="1" smtClean="0"/>
              <a:t>Cathepsin</a:t>
            </a:r>
            <a:r>
              <a:rPr lang="en-US" dirty="0" smtClean="0"/>
              <a:t> E= Endothelin1 via Endothelin </a:t>
            </a:r>
            <a:r>
              <a:rPr lang="en-US" dirty="0"/>
              <a:t>A receptor Release of nitric </a:t>
            </a:r>
            <a:r>
              <a:rPr lang="en-US" dirty="0" smtClean="0"/>
              <a:t>oxide, vasodilatation</a:t>
            </a:r>
          </a:p>
          <a:p>
            <a:r>
              <a:rPr lang="en-US" dirty="0" err="1"/>
              <a:t>Mrgprs</a:t>
            </a:r>
            <a:r>
              <a:rPr lang="en-US" dirty="0"/>
              <a:t> consist of over 50 members, </a:t>
            </a:r>
            <a:r>
              <a:rPr lang="en-US" dirty="0" err="1" smtClean="0"/>
              <a:t>MrgprAs</a:t>
            </a:r>
            <a:r>
              <a:rPr lang="en-US" dirty="0"/>
              <a:t>, MrgprB4–5, MrgprC11 and </a:t>
            </a:r>
            <a:r>
              <a:rPr lang="en-US" dirty="0" err="1"/>
              <a:t>MrgprD</a:t>
            </a:r>
            <a:r>
              <a:rPr lang="en-US" dirty="0"/>
              <a:t> are involved </a:t>
            </a:r>
            <a:r>
              <a:rPr lang="en-US" dirty="0" smtClean="0"/>
              <a:t>in histamine‐independent itch</a:t>
            </a:r>
          </a:p>
          <a:p>
            <a:r>
              <a:rPr lang="en-US" dirty="0"/>
              <a:t>P</a:t>
            </a:r>
            <a:r>
              <a:rPr lang="en-US" dirty="0" smtClean="0"/>
              <a:t>roteinase‐activated receptor </a:t>
            </a:r>
            <a:r>
              <a:rPr lang="en-US" dirty="0"/>
              <a:t>(PAR</a:t>
            </a:r>
            <a:r>
              <a:rPr lang="en-US" dirty="0" smtClean="0"/>
              <a:t>)</a:t>
            </a:r>
          </a:p>
          <a:p>
            <a:pPr marL="45720" indent="0">
              <a:buNone/>
            </a:pPr>
            <a:r>
              <a:rPr lang="en-US" b="1" u="sng" dirty="0" smtClean="0"/>
              <a:t>6. </a:t>
            </a:r>
            <a:r>
              <a:rPr lang="en-US" b="1" i="1" u="sng" dirty="0" err="1" smtClean="0"/>
              <a:t>Neurotrophin</a:t>
            </a:r>
            <a:r>
              <a:rPr lang="en-US" i="1" dirty="0" smtClean="0"/>
              <a:t>: </a:t>
            </a:r>
            <a:r>
              <a:rPr lang="en-US" dirty="0" smtClean="0"/>
              <a:t>NGF  via Tyrosine kinase receptor A (</a:t>
            </a:r>
            <a:r>
              <a:rPr lang="en-US" dirty="0" err="1" smtClean="0"/>
              <a:t>TrkA</a:t>
            </a:r>
            <a:r>
              <a:rPr lang="en-US" dirty="0" smtClean="0"/>
              <a:t> receptor) ( </a:t>
            </a:r>
            <a:r>
              <a:rPr lang="en-US" dirty="0"/>
              <a:t>Atopic eczema, </a:t>
            </a:r>
            <a:r>
              <a:rPr lang="en-US" dirty="0" smtClean="0"/>
              <a:t>psoriasis)</a:t>
            </a:r>
            <a:r>
              <a:rPr lang="en-US" dirty="0"/>
              <a:t> </a:t>
            </a:r>
            <a:r>
              <a:rPr lang="en-US" dirty="0" smtClean="0">
                <a:solidFill>
                  <a:srgbClr val="FF0000"/>
                </a:solidFill>
              </a:rPr>
              <a:t>Nerve Growth Factors </a:t>
            </a:r>
            <a:r>
              <a:rPr lang="en-US" dirty="0"/>
              <a:t>causes sprouting of nerve </a:t>
            </a:r>
            <a:r>
              <a:rPr lang="en-US" dirty="0" err="1" smtClean="0"/>
              <a:t>fibres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smtClean="0"/>
              <a:t>upregulates SP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95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44849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711234"/>
            <a:ext cx="9872871" cy="4384766"/>
          </a:xfrm>
        </p:spPr>
        <p:txBody>
          <a:bodyPr/>
          <a:lstStyle/>
          <a:p>
            <a:pPr marL="45720" indent="0">
              <a:buNone/>
            </a:pPr>
            <a:r>
              <a:rPr lang="en-US" b="1" i="1" dirty="0" smtClean="0"/>
              <a:t>7.</a:t>
            </a:r>
            <a:r>
              <a:rPr lang="en-US" b="1" i="1" u="sng" dirty="0" smtClean="0"/>
              <a:t> Cytokines</a:t>
            </a:r>
            <a:r>
              <a:rPr lang="en-US" b="1" i="1" u="sng" dirty="0"/>
              <a:t>: interleukin 2, interleukin </a:t>
            </a:r>
            <a:r>
              <a:rPr lang="en-US" b="1" i="1" u="sng" dirty="0" smtClean="0"/>
              <a:t>31: </a:t>
            </a:r>
          </a:p>
          <a:p>
            <a:r>
              <a:rPr lang="en-US" dirty="0" smtClean="0"/>
              <a:t>Interleukin </a:t>
            </a:r>
            <a:r>
              <a:rPr lang="en-US" dirty="0"/>
              <a:t>2 (</a:t>
            </a:r>
            <a:r>
              <a:rPr lang="en-US" b="1" dirty="0">
                <a:solidFill>
                  <a:srgbClr val="FF0000"/>
                </a:solidFill>
              </a:rPr>
              <a:t>IL‐2</a:t>
            </a:r>
            <a:r>
              <a:rPr lang="en-US" dirty="0"/>
              <a:t>), a cytokine secreted by activated T lymphocytes</a:t>
            </a:r>
            <a:r>
              <a:rPr lang="en-US" dirty="0" smtClean="0"/>
              <a:t>,</a:t>
            </a:r>
          </a:p>
          <a:p>
            <a:r>
              <a:rPr lang="en-US" b="1" dirty="0" err="1" smtClean="0"/>
              <a:t>Ciclosporin</a:t>
            </a:r>
            <a:r>
              <a:rPr lang="en-US" dirty="0" smtClean="0"/>
              <a:t>, </a:t>
            </a:r>
            <a:r>
              <a:rPr lang="en-US" dirty="0"/>
              <a:t>a </a:t>
            </a:r>
            <a:r>
              <a:rPr lang="en-US" dirty="0" smtClean="0"/>
              <a:t>suppressor of </a:t>
            </a:r>
            <a:r>
              <a:rPr lang="en-US" dirty="0"/>
              <a:t>IL‐2 </a:t>
            </a:r>
            <a:r>
              <a:rPr lang="en-US" dirty="0" smtClean="0"/>
              <a:t>secretion has anti-pruritic properties</a:t>
            </a:r>
          </a:p>
          <a:p>
            <a:r>
              <a:rPr lang="en-US" b="1" dirty="0">
                <a:solidFill>
                  <a:srgbClr val="FF0000"/>
                </a:solidFill>
              </a:rPr>
              <a:t>IL–31</a:t>
            </a:r>
            <a:r>
              <a:rPr lang="en-US" dirty="0"/>
              <a:t> </a:t>
            </a:r>
            <a:r>
              <a:rPr lang="en-US" dirty="0" smtClean="0"/>
              <a:t>is </a:t>
            </a:r>
            <a:r>
              <a:rPr lang="en-US" dirty="0"/>
              <a:t>a Th2 </a:t>
            </a:r>
            <a:r>
              <a:rPr lang="en-US" dirty="0" smtClean="0"/>
              <a:t>cytokine of </a:t>
            </a:r>
            <a:r>
              <a:rPr lang="en-US" dirty="0"/>
              <a:t>the </a:t>
            </a:r>
            <a:r>
              <a:rPr lang="en-US" dirty="0" smtClean="0"/>
              <a:t>skin cutaneous </a:t>
            </a:r>
            <a:r>
              <a:rPr lang="en-US" dirty="0"/>
              <a:t>lymphocyte </a:t>
            </a:r>
            <a:r>
              <a:rPr lang="en-US" dirty="0" smtClean="0"/>
              <a:t>antigen (CLA</a:t>
            </a:r>
            <a:r>
              <a:rPr lang="en-US" dirty="0"/>
              <a:t>) </a:t>
            </a:r>
            <a:r>
              <a:rPr lang="en-US" dirty="0" smtClean="0"/>
              <a:t>subtype</a:t>
            </a:r>
          </a:p>
          <a:p>
            <a:r>
              <a:rPr lang="en-US" dirty="0"/>
              <a:t>(IL‐31RA) and </a:t>
            </a:r>
            <a:r>
              <a:rPr lang="en-US" dirty="0" err="1"/>
              <a:t>oncostatin</a:t>
            </a:r>
            <a:r>
              <a:rPr lang="en-US" dirty="0"/>
              <a:t> M </a:t>
            </a:r>
            <a:r>
              <a:rPr lang="en-US" dirty="0" smtClean="0"/>
              <a:t>receptor (OSMR</a:t>
            </a:r>
            <a:r>
              <a:rPr lang="en-US" dirty="0"/>
              <a:t>) is located on keratinocytes and </a:t>
            </a:r>
            <a:r>
              <a:rPr lang="en-US" dirty="0" smtClean="0"/>
              <a:t>monocytes</a:t>
            </a:r>
          </a:p>
          <a:p>
            <a:r>
              <a:rPr lang="en-US" dirty="0"/>
              <a:t>C</a:t>
            </a:r>
            <a:r>
              <a:rPr lang="en-US" dirty="0" smtClean="0"/>
              <a:t>o‐localization of IL‐31 </a:t>
            </a:r>
            <a:r>
              <a:rPr lang="en-US" dirty="0"/>
              <a:t>receptor A and β endorphin in </a:t>
            </a:r>
            <a:r>
              <a:rPr lang="en-US" dirty="0" smtClean="0"/>
              <a:t>skin.</a:t>
            </a:r>
          </a:p>
          <a:p>
            <a:r>
              <a:rPr lang="en-US" dirty="0"/>
              <a:t>IL‐31 </a:t>
            </a:r>
            <a:r>
              <a:rPr lang="en-US" dirty="0" smtClean="0"/>
              <a:t>release β endorphins from keratinocytes </a:t>
            </a:r>
            <a:r>
              <a:rPr lang="en-US" dirty="0"/>
              <a:t>via a </a:t>
            </a:r>
            <a:r>
              <a:rPr lang="en-US" dirty="0" smtClean="0"/>
              <a:t>calcium </a:t>
            </a:r>
            <a:r>
              <a:rPr lang="fr-FR" dirty="0" smtClean="0"/>
              <a:t>flux </a:t>
            </a:r>
            <a:r>
              <a:rPr lang="fr-FR" dirty="0" err="1"/>
              <a:t>dependent</a:t>
            </a:r>
            <a:r>
              <a:rPr lang="fr-FR" dirty="0"/>
              <a:t> STAT3 activation</a:t>
            </a:r>
            <a:endParaRPr lang="en-US" dirty="0" smtClean="0"/>
          </a:p>
          <a:p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87732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65760"/>
            <a:ext cx="9875520" cy="783771"/>
          </a:xfrm>
        </p:spPr>
        <p:txBody>
          <a:bodyPr/>
          <a:lstStyle/>
          <a:p>
            <a:r>
              <a:rPr lang="en-US" b="1" dirty="0"/>
              <a:t>Clinical </a:t>
            </a:r>
            <a:r>
              <a:rPr lang="en-US" b="1" dirty="0" smtClean="0"/>
              <a:t>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306286"/>
            <a:ext cx="9872871" cy="4789714"/>
          </a:xfrm>
        </p:spPr>
        <p:txBody>
          <a:bodyPr/>
          <a:lstStyle/>
          <a:p>
            <a:r>
              <a:rPr lang="en-US" b="1" dirty="0"/>
              <a:t>Important details in history </a:t>
            </a:r>
            <a:r>
              <a:rPr lang="en-US" b="1" dirty="0" smtClean="0"/>
              <a:t>taking</a:t>
            </a:r>
          </a:p>
          <a:p>
            <a:r>
              <a:rPr lang="en-US" b="1" dirty="0" smtClean="0"/>
              <a:t>GENERAL HISTORY</a:t>
            </a:r>
          </a:p>
          <a:p>
            <a:r>
              <a:rPr lang="en-US" dirty="0" smtClean="0"/>
              <a:t>• </a:t>
            </a:r>
            <a:r>
              <a:rPr lang="en-US" dirty="0"/>
              <a:t>Previous illnesses including dermatoses</a:t>
            </a:r>
          </a:p>
          <a:p>
            <a:r>
              <a:rPr lang="en-US" dirty="0"/>
              <a:t>• Drug intake, infusions, blood transfusions</a:t>
            </a:r>
          </a:p>
          <a:p>
            <a:r>
              <a:rPr lang="en-US" dirty="0"/>
              <a:t>• Previous surgeries</a:t>
            </a:r>
          </a:p>
          <a:p>
            <a:r>
              <a:rPr lang="en-US" dirty="0"/>
              <a:t>• Allergies: type I/type IV allergies</a:t>
            </a:r>
          </a:p>
          <a:p>
            <a:r>
              <a:rPr lang="en-US" dirty="0"/>
              <a:t>• Atopic predisposition</a:t>
            </a:r>
          </a:p>
          <a:p>
            <a:r>
              <a:rPr lang="en-US" dirty="0"/>
              <a:t>• Clinical signs for malignancy (weight loss, fever, night sweats)</a:t>
            </a:r>
          </a:p>
          <a:p>
            <a:r>
              <a:rPr lang="en-US" dirty="0"/>
              <a:t>• </a:t>
            </a:r>
            <a:r>
              <a:rPr lang="en-US" dirty="0" smtClean="0"/>
              <a:t>Pregnancy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79167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840377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9977"/>
            <a:ext cx="9872871" cy="4646023"/>
          </a:xfrm>
        </p:spPr>
        <p:txBody>
          <a:bodyPr/>
          <a:lstStyle/>
          <a:p>
            <a:pPr marL="502920" indent="-457200">
              <a:buAutoNum type="arabicPeriod"/>
            </a:pPr>
            <a:r>
              <a:rPr lang="en-US" b="1" dirty="0" smtClean="0"/>
              <a:t>Chronic Pruritus</a:t>
            </a:r>
          </a:p>
          <a:p>
            <a:pPr marL="731520" lvl="1" indent="-457200">
              <a:buAutoNum type="arabicPeriod"/>
            </a:pPr>
            <a:r>
              <a:rPr lang="en-US" dirty="0" smtClean="0"/>
              <a:t>Introduction/Epidemiology</a:t>
            </a:r>
          </a:p>
          <a:p>
            <a:pPr marL="731520" lvl="1" indent="-457200">
              <a:buAutoNum type="arabicPeriod"/>
            </a:pPr>
            <a:r>
              <a:rPr lang="en-US" dirty="0" smtClean="0"/>
              <a:t>Pathophysiology</a:t>
            </a:r>
          </a:p>
          <a:p>
            <a:pPr marL="731520" lvl="1" indent="-457200">
              <a:buAutoNum type="arabicPeriod"/>
            </a:pPr>
            <a:r>
              <a:rPr lang="en-US" b="1" dirty="0" smtClean="0"/>
              <a:t>Mediators of Itch</a:t>
            </a:r>
          </a:p>
          <a:p>
            <a:pPr marL="731520" lvl="1" indent="-457200">
              <a:buAutoNum type="arabicPeriod"/>
            </a:pPr>
            <a:r>
              <a:rPr lang="en-US" dirty="0" smtClean="0"/>
              <a:t>Clinical Features/History</a:t>
            </a:r>
          </a:p>
          <a:p>
            <a:pPr marL="731520" lvl="1" indent="-457200">
              <a:buAutoNum type="arabicPeriod"/>
            </a:pPr>
            <a:r>
              <a:rPr lang="en-US" b="1" dirty="0" smtClean="0"/>
              <a:t>Clinical variants </a:t>
            </a:r>
            <a:r>
              <a:rPr lang="en-US" dirty="0" smtClean="0"/>
              <a:t>(Inflamed skin/ Systemic diseases)</a:t>
            </a:r>
          </a:p>
          <a:p>
            <a:pPr marL="731520" lvl="1" indent="-457200">
              <a:buAutoNum type="arabicPeriod"/>
            </a:pPr>
            <a:r>
              <a:rPr lang="en-US" dirty="0"/>
              <a:t>S</a:t>
            </a:r>
            <a:r>
              <a:rPr lang="en-US" dirty="0" smtClean="0"/>
              <a:t>everity </a:t>
            </a:r>
            <a:r>
              <a:rPr lang="en-US" dirty="0"/>
              <a:t>and measurement of </a:t>
            </a:r>
            <a:r>
              <a:rPr lang="en-US" dirty="0" smtClean="0"/>
              <a:t>pruritus</a:t>
            </a:r>
          </a:p>
          <a:p>
            <a:pPr marL="731520" lvl="1" indent="-457200">
              <a:buAutoNum type="arabicPeriod"/>
            </a:pPr>
            <a:r>
              <a:rPr lang="en-US" dirty="0" smtClean="0"/>
              <a:t>Investigations</a:t>
            </a:r>
          </a:p>
          <a:p>
            <a:pPr marL="731520" lvl="1" indent="-457200">
              <a:buAutoNum type="arabicPeriod"/>
            </a:pPr>
            <a:r>
              <a:rPr lang="en-US" dirty="0" smtClean="0"/>
              <a:t>Management</a:t>
            </a:r>
          </a:p>
          <a:p>
            <a:pPr marL="502920" lvl="0" indent="-457200">
              <a:buClr>
                <a:srgbClr val="000000"/>
              </a:buClr>
              <a:buFont typeface="Corbel" pitchFamily="34" charset="0"/>
              <a:buAutoNum type="arabicPeriod"/>
            </a:pPr>
            <a:r>
              <a:rPr lang="en-US" b="1" dirty="0" err="1" smtClean="0">
                <a:solidFill>
                  <a:srgbClr val="000000"/>
                </a:solidFill>
              </a:rPr>
              <a:t>Prurigo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Nodularis</a:t>
            </a:r>
            <a:endParaRPr lang="en-US" b="1" dirty="0" smtClean="0">
              <a:solidFill>
                <a:srgbClr val="000000"/>
              </a:solidFill>
            </a:endParaRPr>
          </a:p>
          <a:p>
            <a:pPr marL="502920" lvl="0" indent="-457200">
              <a:buClr>
                <a:srgbClr val="000000"/>
              </a:buClr>
              <a:buFont typeface="Corbel" pitchFamily="34" charset="0"/>
              <a:buAutoNum type="arabicPeriod"/>
            </a:pPr>
            <a:r>
              <a:rPr lang="en-US" b="1" dirty="0">
                <a:solidFill>
                  <a:srgbClr val="000000"/>
                </a:solidFill>
              </a:rPr>
              <a:t>Lichen </a:t>
            </a:r>
            <a:r>
              <a:rPr lang="en-US" b="1" dirty="0" smtClean="0">
                <a:solidFill>
                  <a:srgbClr val="000000"/>
                </a:solidFill>
              </a:rPr>
              <a:t>Simplex </a:t>
            </a:r>
            <a:r>
              <a:rPr lang="en-US" b="1" dirty="0" err="1" smtClean="0">
                <a:solidFill>
                  <a:srgbClr val="000000"/>
                </a:solidFill>
              </a:rPr>
              <a:t>Chronicus</a:t>
            </a:r>
            <a:endParaRPr lang="en-US" b="1" dirty="0">
              <a:solidFill>
                <a:srgbClr val="000000"/>
              </a:solidFill>
            </a:endParaRPr>
          </a:p>
          <a:p>
            <a:pPr marL="27432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6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1143000" y="339634"/>
            <a:ext cx="9875520" cy="11756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561703"/>
            <a:ext cx="9872871" cy="5995851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PRURITUS‐SPECIFIC HISTORY</a:t>
            </a:r>
          </a:p>
          <a:p>
            <a:pPr algn="just"/>
            <a:r>
              <a:rPr lang="en-US" dirty="0"/>
              <a:t>Time point of start of CP and total duration</a:t>
            </a:r>
          </a:p>
          <a:p>
            <a:pPr algn="just"/>
            <a:r>
              <a:rPr lang="en-US" dirty="0" smtClean="0"/>
              <a:t> </a:t>
            </a:r>
            <a:r>
              <a:rPr lang="en-US" dirty="0"/>
              <a:t>Localization (start, spreading)</a:t>
            </a:r>
          </a:p>
          <a:p>
            <a:pPr algn="just"/>
            <a:r>
              <a:rPr lang="en-US" b="1" dirty="0" smtClean="0"/>
              <a:t>Quality</a:t>
            </a:r>
            <a:r>
              <a:rPr lang="en-US" dirty="0"/>
              <a:t>: e.g. burning itch, pricking itch, tingling itch, </a:t>
            </a:r>
            <a:r>
              <a:rPr lang="en-US" dirty="0" smtClean="0"/>
              <a:t>itch resembling </a:t>
            </a:r>
            <a:r>
              <a:rPr lang="en-US" dirty="0"/>
              <a:t>insects crawling on/under skin (formication)</a:t>
            </a:r>
          </a:p>
          <a:p>
            <a:pPr algn="just"/>
            <a:r>
              <a:rPr lang="en-US" b="1" dirty="0" smtClean="0"/>
              <a:t>Intensity</a:t>
            </a:r>
            <a:r>
              <a:rPr lang="en-US" dirty="0"/>
              <a:t>: severity on the visual analogue scale (VAS) or </a:t>
            </a:r>
            <a:r>
              <a:rPr lang="en-US" dirty="0" smtClean="0"/>
              <a:t>numeric rating </a:t>
            </a:r>
            <a:r>
              <a:rPr lang="en-US" dirty="0"/>
              <a:t>scale (NRS)</a:t>
            </a:r>
          </a:p>
          <a:p>
            <a:pPr algn="just"/>
            <a:r>
              <a:rPr lang="en-US" b="1" dirty="0" smtClean="0"/>
              <a:t>Course</a:t>
            </a:r>
            <a:r>
              <a:rPr lang="en-US" dirty="0"/>
              <a:t>: variations during the day, continuous </a:t>
            </a:r>
            <a:r>
              <a:rPr lang="en-US" dirty="0" smtClean="0"/>
              <a:t>CP/attacks, spontaneous improvement/deterioration</a:t>
            </a:r>
            <a:endParaRPr lang="en-US" dirty="0"/>
          </a:p>
          <a:p>
            <a:pPr algn="just"/>
            <a:r>
              <a:rPr lang="en-US" dirty="0" smtClean="0"/>
              <a:t>Triggering </a:t>
            </a:r>
            <a:r>
              <a:rPr lang="en-US" dirty="0"/>
              <a:t>factors, ameliorating factors</a:t>
            </a:r>
          </a:p>
          <a:p>
            <a:pPr algn="just"/>
            <a:r>
              <a:rPr lang="en-US" dirty="0" smtClean="0"/>
              <a:t>Behavioral </a:t>
            </a:r>
            <a:r>
              <a:rPr lang="en-US" dirty="0"/>
              <a:t>response to itch: scratch, rub, (more rarely) slap</a:t>
            </a:r>
          </a:p>
          <a:p>
            <a:pPr algn="just"/>
            <a:r>
              <a:rPr lang="en-US" dirty="0" smtClean="0"/>
              <a:t>Temporal </a:t>
            </a:r>
            <a:r>
              <a:rPr lang="en-US" dirty="0"/>
              <a:t>association with previous illnesses, </a:t>
            </a:r>
            <a:r>
              <a:rPr lang="en-US" dirty="0" smtClean="0"/>
              <a:t>surgeries, medication </a:t>
            </a:r>
            <a:r>
              <a:rPr lang="en-US" dirty="0"/>
              <a:t>intake, other events</a:t>
            </a:r>
          </a:p>
          <a:p>
            <a:pPr algn="just"/>
            <a:r>
              <a:rPr lang="en-US" dirty="0" smtClean="0"/>
              <a:t>Previous </a:t>
            </a:r>
            <a:r>
              <a:rPr lang="en-US" dirty="0"/>
              <a:t>therapies: successful/unsuccessful</a:t>
            </a:r>
          </a:p>
          <a:p>
            <a:pPr algn="just"/>
            <a:r>
              <a:rPr lang="en-US" dirty="0" smtClean="0"/>
              <a:t>Patient's </a:t>
            </a:r>
            <a:r>
              <a:rPr lang="en-US" dirty="0"/>
              <a:t>own theory about the cause of CP</a:t>
            </a:r>
          </a:p>
          <a:p>
            <a:pPr algn="just"/>
            <a:r>
              <a:rPr lang="en-US" dirty="0" smtClean="0"/>
              <a:t>Psychogenic </a:t>
            </a:r>
            <a:r>
              <a:rPr lang="en-US" dirty="0"/>
              <a:t>stress factors</a:t>
            </a:r>
          </a:p>
          <a:p>
            <a:pPr algn="just"/>
            <a:r>
              <a:rPr lang="en-US" dirty="0" smtClean="0"/>
              <a:t>Impairments </a:t>
            </a:r>
            <a:r>
              <a:rPr lang="en-US" dirty="0"/>
              <a:t>in quality of life, burden, sleep disturbances</a:t>
            </a:r>
            <a:endParaRPr lang="en-US" dirty="0" smtClean="0"/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97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44849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358537"/>
            <a:ext cx="9872871" cy="4737463"/>
          </a:xfrm>
        </p:spPr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ruritus </a:t>
            </a:r>
            <a:r>
              <a:rPr lang="en-US" dirty="0"/>
              <a:t>on </a:t>
            </a:r>
            <a:r>
              <a:rPr lang="en-US" dirty="0" smtClean="0"/>
              <a:t>inflamed skin</a:t>
            </a:r>
          </a:p>
          <a:p>
            <a:r>
              <a:rPr lang="en-US" dirty="0" smtClean="0"/>
              <a:t>Pruritus on non‐diseased skin</a:t>
            </a:r>
          </a:p>
          <a:p>
            <a:r>
              <a:rPr lang="en-US" dirty="0" smtClean="0"/>
              <a:t>CP induces </a:t>
            </a:r>
            <a:r>
              <a:rPr lang="en-US" dirty="0"/>
              <a:t>scratching which </a:t>
            </a:r>
            <a:r>
              <a:rPr lang="en-US" dirty="0" smtClean="0"/>
              <a:t>changes the </a:t>
            </a:r>
            <a:r>
              <a:rPr lang="en-US" dirty="0"/>
              <a:t>initial clinical </a:t>
            </a:r>
            <a:r>
              <a:rPr lang="en-US" dirty="0" smtClean="0"/>
              <a:t>picture</a:t>
            </a:r>
          </a:p>
          <a:p>
            <a:r>
              <a:rPr lang="en-US" dirty="0"/>
              <a:t>P</a:t>
            </a:r>
            <a:r>
              <a:rPr lang="en-US" dirty="0" smtClean="0"/>
              <a:t>atients </a:t>
            </a:r>
            <a:r>
              <a:rPr lang="en-US" dirty="0"/>
              <a:t>may present </a:t>
            </a:r>
            <a:r>
              <a:rPr lang="en-US" dirty="0" smtClean="0"/>
              <a:t>with excoriations</a:t>
            </a:r>
            <a:r>
              <a:rPr lang="en-US" dirty="0"/>
              <a:t>, papules, nodules, </a:t>
            </a:r>
            <a:r>
              <a:rPr lang="en-US" dirty="0" err="1" smtClean="0"/>
              <a:t>lichenification</a:t>
            </a:r>
            <a:r>
              <a:rPr lang="en-US" dirty="0"/>
              <a:t>, scars, and </a:t>
            </a:r>
            <a:r>
              <a:rPr lang="en-US" dirty="0" smtClean="0"/>
              <a:t>hyper or hypopigmentation </a:t>
            </a:r>
            <a:r>
              <a:rPr lang="en-US" dirty="0"/>
              <a:t>resulting from </a:t>
            </a:r>
            <a:r>
              <a:rPr lang="en-US" dirty="0" smtClean="0"/>
              <a:t>scratching</a:t>
            </a:r>
          </a:p>
          <a:p>
            <a:r>
              <a:rPr lang="en-US" dirty="0"/>
              <a:t>R</a:t>
            </a:r>
            <a:r>
              <a:rPr lang="en-US" dirty="0" smtClean="0"/>
              <a:t>eaction </a:t>
            </a:r>
            <a:r>
              <a:rPr lang="en-US" dirty="0"/>
              <a:t>patterns resulting from </a:t>
            </a:r>
            <a:r>
              <a:rPr lang="en-US" dirty="0" smtClean="0"/>
              <a:t>chronic scratching</a:t>
            </a:r>
            <a:r>
              <a:rPr lang="en-US" dirty="0"/>
              <a:t> </a:t>
            </a:r>
            <a:r>
              <a:rPr lang="en-US" dirty="0" smtClean="0"/>
              <a:t>like </a:t>
            </a:r>
            <a:r>
              <a:rPr lang="en-US" dirty="0"/>
              <a:t>lichen simplex or </a:t>
            </a:r>
            <a:r>
              <a:rPr lang="en-US" dirty="0" smtClean="0"/>
              <a:t>PN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79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99" y="609600"/>
            <a:ext cx="4669971" cy="55168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9177" y="609600"/>
            <a:ext cx="4781006" cy="551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68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4051" y="1145177"/>
            <a:ext cx="5867821" cy="4471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30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5791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Clinical Variants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188721"/>
            <a:ext cx="9872871" cy="4907280"/>
          </a:xfrm>
        </p:spPr>
        <p:txBody>
          <a:bodyPr/>
          <a:lstStyle/>
          <a:p>
            <a:r>
              <a:rPr lang="en-US" b="1" i="1" dirty="0"/>
              <a:t>Pruritus in </a:t>
            </a:r>
            <a:r>
              <a:rPr lang="en-US" b="1" i="1" dirty="0" smtClean="0"/>
              <a:t>inflamed </a:t>
            </a:r>
            <a:r>
              <a:rPr lang="en-US" b="1" i="1" dirty="0"/>
              <a:t>skin (dermatoses</a:t>
            </a:r>
            <a:r>
              <a:rPr lang="en-US" b="1" i="1" dirty="0" smtClean="0"/>
              <a:t>)</a:t>
            </a:r>
          </a:p>
          <a:p>
            <a:endParaRPr lang="en-US" b="1" i="1" dirty="0" smtClean="0"/>
          </a:p>
          <a:p>
            <a:pPr lvl="1"/>
            <a:r>
              <a:rPr lang="en-US" b="1" i="1" dirty="0"/>
              <a:t>Pruritus of atopic </a:t>
            </a:r>
            <a:r>
              <a:rPr lang="en-US" b="1" i="1" dirty="0" smtClean="0"/>
              <a:t>eczema (Atopic itch)</a:t>
            </a:r>
          </a:p>
          <a:p>
            <a:pPr lvl="1"/>
            <a:r>
              <a:rPr lang="en-US" b="1" i="1" dirty="0"/>
              <a:t>Pruritus of psoriasis </a:t>
            </a:r>
            <a:r>
              <a:rPr lang="en-US" b="1" i="1" dirty="0" smtClean="0"/>
              <a:t>vulgaris (Psoriatic Itch)</a:t>
            </a:r>
          </a:p>
          <a:p>
            <a:pPr lvl="1"/>
            <a:r>
              <a:rPr lang="en-US" dirty="0" err="1"/>
              <a:t>Sezary</a:t>
            </a:r>
            <a:r>
              <a:rPr lang="en-US" dirty="0"/>
              <a:t> syndrome </a:t>
            </a:r>
            <a:endParaRPr lang="en-US" dirty="0"/>
          </a:p>
          <a:p>
            <a:pPr lvl="1"/>
            <a:r>
              <a:rPr lang="en-US" dirty="0" smtClean="0"/>
              <a:t>cutaneous </a:t>
            </a:r>
            <a:r>
              <a:rPr lang="en-US" dirty="0" err="1" smtClean="0"/>
              <a:t>mastocytosis</a:t>
            </a:r>
            <a:endParaRPr lang="en-US" dirty="0" smtClean="0"/>
          </a:p>
          <a:p>
            <a:pPr lvl="1"/>
            <a:r>
              <a:rPr lang="en-US" dirty="0"/>
              <a:t>I</a:t>
            </a:r>
            <a:r>
              <a:rPr lang="en-US" dirty="0" smtClean="0"/>
              <a:t>nvisible </a:t>
            </a:r>
            <a:r>
              <a:rPr lang="en-US" dirty="0"/>
              <a:t>mycosis </a:t>
            </a:r>
            <a:r>
              <a:rPr lang="en-US" dirty="0" err="1" smtClean="0"/>
              <a:t>fungoides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66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320"/>
            <a:ext cx="4382588" cy="653143"/>
          </a:xfrm>
        </p:spPr>
        <p:txBody>
          <a:bodyPr>
            <a:normAutofit fontScale="90000"/>
          </a:bodyPr>
          <a:lstStyle/>
          <a:p>
            <a:r>
              <a:rPr lang="en-US" b="1" i="1" dirty="0"/>
              <a:t>Atopic itch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110343"/>
            <a:ext cx="4382588" cy="5185954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/>
              <a:t>itch–scratch </a:t>
            </a:r>
            <a:r>
              <a:rPr lang="en-US" dirty="0" smtClean="0"/>
              <a:t>cycle</a:t>
            </a:r>
          </a:p>
          <a:p>
            <a:pPr algn="just"/>
            <a:r>
              <a:rPr lang="en-US" dirty="0"/>
              <a:t>W</a:t>
            </a:r>
            <a:r>
              <a:rPr lang="en-US" dirty="0" smtClean="0"/>
              <a:t>orse </a:t>
            </a:r>
            <a:r>
              <a:rPr lang="en-US" dirty="0"/>
              <a:t>at </a:t>
            </a:r>
            <a:r>
              <a:rPr lang="en-US" dirty="0" smtClean="0"/>
              <a:t>night</a:t>
            </a:r>
          </a:p>
          <a:p>
            <a:pPr algn="just"/>
            <a:r>
              <a:rPr lang="en-US" dirty="0" smtClean="0"/>
              <a:t>Aggravated by </a:t>
            </a:r>
            <a:r>
              <a:rPr lang="en-US" dirty="0"/>
              <a:t>contact with wool, </a:t>
            </a:r>
            <a:r>
              <a:rPr lang="en-US" dirty="0" smtClean="0"/>
              <a:t>sweating</a:t>
            </a:r>
            <a:r>
              <a:rPr lang="en-US" dirty="0"/>
              <a:t>, </a:t>
            </a:r>
            <a:r>
              <a:rPr lang="en-US" dirty="0" smtClean="0"/>
              <a:t>spicy foods </a:t>
            </a:r>
            <a:r>
              <a:rPr lang="en-US" dirty="0"/>
              <a:t>and </a:t>
            </a:r>
            <a:r>
              <a:rPr lang="en-US" dirty="0" smtClean="0"/>
              <a:t>alcohol</a:t>
            </a:r>
          </a:p>
          <a:p>
            <a:pPr algn="just"/>
            <a:r>
              <a:rPr lang="en-US" dirty="0"/>
              <a:t>M</a:t>
            </a:r>
            <a:r>
              <a:rPr lang="en-US" dirty="0" smtClean="0"/>
              <a:t>ultifactorial, due to dryness, inflammation</a:t>
            </a:r>
            <a:r>
              <a:rPr lang="en-US" dirty="0"/>
              <a:t>, hyperplasia of skin </a:t>
            </a:r>
            <a:r>
              <a:rPr lang="en-US" dirty="0" smtClean="0"/>
              <a:t>nerves, disturbed </a:t>
            </a:r>
            <a:r>
              <a:rPr lang="en-US" dirty="0"/>
              <a:t>regulation of itch </a:t>
            </a:r>
            <a:r>
              <a:rPr lang="en-US" dirty="0" smtClean="0"/>
              <a:t>traffic </a:t>
            </a:r>
            <a:r>
              <a:rPr lang="en-US" dirty="0"/>
              <a:t>in </a:t>
            </a:r>
            <a:r>
              <a:rPr lang="en-US" dirty="0" smtClean="0"/>
              <a:t>CNS</a:t>
            </a:r>
            <a:endParaRPr lang="en-US" dirty="0"/>
          </a:p>
          <a:p>
            <a:pPr algn="just"/>
            <a:r>
              <a:rPr lang="en-US" dirty="0" err="1" smtClean="0"/>
              <a:t>Alloknesis</a:t>
            </a:r>
            <a:endParaRPr lang="en-US" dirty="0" smtClean="0"/>
          </a:p>
          <a:p>
            <a:pPr algn="just"/>
            <a:r>
              <a:rPr lang="en-US" dirty="0" smtClean="0"/>
              <a:t>Emollients, Sedative Antihistamines</a:t>
            </a:r>
          </a:p>
          <a:p>
            <a:pPr algn="just"/>
            <a:r>
              <a:rPr lang="en-US" i="1" dirty="0"/>
              <a:t>Staphylococcus aureus </a:t>
            </a:r>
            <a:r>
              <a:rPr lang="en-US" dirty="0"/>
              <a:t>behaves as a </a:t>
            </a:r>
            <a:r>
              <a:rPr lang="en-US" dirty="0" err="1"/>
              <a:t>superantigen</a:t>
            </a:r>
            <a:r>
              <a:rPr lang="en-US" dirty="0"/>
              <a:t> </a:t>
            </a:r>
            <a:r>
              <a:rPr lang="en-US" dirty="0" smtClean="0"/>
              <a:t>leading to </a:t>
            </a:r>
            <a:r>
              <a:rPr lang="en-US" dirty="0"/>
              <a:t>T‐cell </a:t>
            </a:r>
            <a:r>
              <a:rPr lang="en-US" dirty="0" smtClean="0"/>
              <a:t>activation &amp; IL-31 production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00"/>
          <a:stretch/>
        </p:blipFill>
        <p:spPr>
          <a:xfrm>
            <a:off x="5525588" y="274320"/>
            <a:ext cx="6472456" cy="37680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25588" y="4042390"/>
            <a:ext cx="647245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200" dirty="0" smtClean="0"/>
              <a:t>Topical Corticosteroids ‘wet </a:t>
            </a:r>
            <a:r>
              <a:rPr lang="en-US" sz="2200" dirty="0"/>
              <a:t>wrap’ </a:t>
            </a:r>
            <a:r>
              <a:rPr lang="en-US" sz="2200" dirty="0" smtClean="0"/>
              <a:t>technique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200" dirty="0"/>
              <a:t>broad‐band and narrow‐band ultraviolet B (</a:t>
            </a:r>
            <a:r>
              <a:rPr lang="en-US" sz="2200" dirty="0" smtClean="0"/>
              <a:t>UVB)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200" dirty="0" err="1" smtClean="0"/>
              <a:t>Immunosuppressives</a:t>
            </a:r>
            <a:r>
              <a:rPr lang="en-US" sz="2200" dirty="0" smtClean="0"/>
              <a:t>:  </a:t>
            </a:r>
            <a:r>
              <a:rPr lang="en-US" sz="2200" dirty="0"/>
              <a:t>including systemic </a:t>
            </a:r>
            <a:r>
              <a:rPr lang="en-US" sz="2200" dirty="0" smtClean="0"/>
              <a:t>azathioprine &amp; </a:t>
            </a:r>
            <a:r>
              <a:rPr lang="en-US" sz="2200" dirty="0" err="1" smtClean="0"/>
              <a:t>ciclosporin</a:t>
            </a:r>
            <a:endParaRPr lang="en-US" sz="22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200" dirty="0"/>
              <a:t>T</a:t>
            </a:r>
            <a:r>
              <a:rPr lang="en-US" sz="2200" dirty="0" smtClean="0"/>
              <a:t>opical </a:t>
            </a:r>
            <a:r>
              <a:rPr lang="en-US" sz="2200" dirty="0" err="1"/>
              <a:t>calcineurin</a:t>
            </a:r>
            <a:r>
              <a:rPr lang="en-US" sz="2200" dirty="0"/>
              <a:t> </a:t>
            </a:r>
            <a:r>
              <a:rPr lang="en-US" sz="2200" dirty="0" smtClean="0"/>
              <a:t>inhibitors, tacrolimus &amp;  </a:t>
            </a:r>
            <a:r>
              <a:rPr lang="en-US" sz="2200" dirty="0" err="1" smtClean="0"/>
              <a:t>pimecrolimus</a:t>
            </a:r>
            <a:endParaRPr lang="en-US" sz="22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200" dirty="0"/>
              <a:t>IL‐31, </a:t>
            </a:r>
            <a:r>
              <a:rPr lang="en-US" sz="2200" dirty="0"/>
              <a:t>H</a:t>
            </a:r>
            <a:r>
              <a:rPr lang="en-US" sz="2200" dirty="0" smtClean="0"/>
              <a:t>4 </a:t>
            </a:r>
            <a:r>
              <a:rPr lang="en-US" sz="2200" dirty="0"/>
              <a:t>receptor and SP</a:t>
            </a:r>
            <a:endParaRPr lang="en-US" sz="22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7557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04950"/>
            <a:ext cx="9875520" cy="587827"/>
          </a:xfrm>
        </p:spPr>
        <p:txBody>
          <a:bodyPr>
            <a:normAutofit fontScale="90000"/>
          </a:bodyPr>
          <a:lstStyle/>
          <a:p>
            <a:r>
              <a:rPr lang="en-US" b="1" i="1" dirty="0" smtClean="0"/>
              <a:t>Psoriatic Itch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992777"/>
            <a:ext cx="9872871" cy="510322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80–89% </a:t>
            </a:r>
            <a:r>
              <a:rPr lang="en-US" dirty="0" smtClean="0"/>
              <a:t>of patients</a:t>
            </a:r>
          </a:p>
          <a:p>
            <a:r>
              <a:rPr lang="en-US" dirty="0"/>
              <a:t>C</a:t>
            </a:r>
            <a:r>
              <a:rPr lang="en-US" dirty="0" smtClean="0"/>
              <a:t>orrelations </a:t>
            </a:r>
            <a:r>
              <a:rPr lang="en-US" dirty="0"/>
              <a:t>between Psoriasis </a:t>
            </a:r>
            <a:r>
              <a:rPr lang="en-US" dirty="0" smtClean="0"/>
              <a:t>Area and </a:t>
            </a:r>
            <a:r>
              <a:rPr lang="en-US" dirty="0"/>
              <a:t>Severity Index (PASI) scores and intensity of </a:t>
            </a:r>
            <a:r>
              <a:rPr lang="en-US" dirty="0" smtClean="0"/>
              <a:t>itching</a:t>
            </a:r>
          </a:p>
          <a:p>
            <a:r>
              <a:rPr lang="en-US" dirty="0"/>
              <a:t>S</a:t>
            </a:r>
            <a:r>
              <a:rPr lang="en-US" dirty="0" smtClean="0"/>
              <a:t>ignificantly </a:t>
            </a:r>
            <a:r>
              <a:rPr lang="en-US" dirty="0"/>
              <a:t>affects </a:t>
            </a:r>
            <a:r>
              <a:rPr lang="en-US" dirty="0" err="1" smtClean="0"/>
              <a:t>QoL</a:t>
            </a:r>
            <a:r>
              <a:rPr lang="en-US" dirty="0" smtClean="0"/>
              <a:t>, </a:t>
            </a:r>
            <a:r>
              <a:rPr lang="en-US" dirty="0"/>
              <a:t>induces feelings of </a:t>
            </a:r>
            <a:r>
              <a:rPr lang="en-US" dirty="0" smtClean="0"/>
              <a:t>stigmatization &amp; depressive symptoms</a:t>
            </a:r>
          </a:p>
          <a:p>
            <a:r>
              <a:rPr lang="en-US" dirty="0" smtClean="0"/>
              <a:t>Factors for exacerbation are </a:t>
            </a:r>
            <a:r>
              <a:rPr lang="en-US" dirty="0"/>
              <a:t>ambient </a:t>
            </a:r>
            <a:r>
              <a:rPr lang="en-US" dirty="0" smtClean="0"/>
              <a:t>heat, skin dryness, </a:t>
            </a:r>
            <a:r>
              <a:rPr lang="en-US" dirty="0"/>
              <a:t>sweating </a:t>
            </a:r>
            <a:r>
              <a:rPr lang="en-US" dirty="0" smtClean="0"/>
              <a:t>&amp; stress</a:t>
            </a:r>
          </a:p>
          <a:p>
            <a:r>
              <a:rPr lang="en-US" dirty="0" smtClean="0"/>
              <a:t>8‐item </a:t>
            </a:r>
            <a:r>
              <a:rPr lang="en-US" dirty="0"/>
              <a:t>psoriasis </a:t>
            </a:r>
            <a:r>
              <a:rPr lang="en-US" dirty="0" smtClean="0"/>
              <a:t>symptom inventory </a:t>
            </a:r>
            <a:r>
              <a:rPr lang="en-US" b="1" dirty="0">
                <a:solidFill>
                  <a:srgbClr val="FF0000"/>
                </a:solidFill>
              </a:rPr>
              <a:t>(</a:t>
            </a:r>
            <a:r>
              <a:rPr lang="en-US" b="1" dirty="0" smtClean="0">
                <a:solidFill>
                  <a:srgbClr val="FF0000"/>
                </a:solidFill>
              </a:rPr>
              <a:t>PSI</a:t>
            </a:r>
            <a:r>
              <a:rPr lang="en-US" dirty="0" smtClean="0"/>
              <a:t>) that </a:t>
            </a:r>
            <a:r>
              <a:rPr lang="en-US" dirty="0"/>
              <a:t>assessed the</a:t>
            </a:r>
          </a:p>
          <a:p>
            <a:r>
              <a:rPr lang="en-US" b="1" dirty="0">
                <a:solidFill>
                  <a:srgbClr val="FF0000"/>
                </a:solidFill>
              </a:rPr>
              <a:t>severity of itch</a:t>
            </a:r>
            <a:r>
              <a:rPr lang="en-US" dirty="0"/>
              <a:t>, redness, scaling, burning, cracking, </a:t>
            </a:r>
            <a:r>
              <a:rPr lang="en-US" dirty="0" smtClean="0"/>
              <a:t>stinging, flaking </a:t>
            </a:r>
            <a:r>
              <a:rPr lang="en-US" dirty="0"/>
              <a:t>and </a:t>
            </a:r>
            <a:r>
              <a:rPr lang="en-US" dirty="0" smtClean="0"/>
              <a:t>pain</a:t>
            </a:r>
          </a:p>
          <a:p>
            <a:r>
              <a:rPr lang="en-US" dirty="0" smtClean="0"/>
              <a:t>Inflammatory T cells, neutrophils, IL‐31 mRNA, IL-17, NGFs </a:t>
            </a:r>
            <a:r>
              <a:rPr lang="en-US" dirty="0" err="1" smtClean="0"/>
              <a:t>TrkA</a:t>
            </a:r>
            <a:r>
              <a:rPr lang="en-US" dirty="0" smtClean="0"/>
              <a:t>, Neuropeptides SP</a:t>
            </a:r>
          </a:p>
          <a:p>
            <a:r>
              <a:rPr lang="en-US" dirty="0"/>
              <a:t>P</a:t>
            </a:r>
            <a:r>
              <a:rPr lang="en-US" dirty="0" smtClean="0"/>
              <a:t>atients </a:t>
            </a:r>
            <a:r>
              <a:rPr lang="en-US" dirty="0"/>
              <a:t>report a decline of </a:t>
            </a:r>
            <a:r>
              <a:rPr lang="en-US" dirty="0" smtClean="0"/>
              <a:t>itch accompanying </a:t>
            </a:r>
            <a:r>
              <a:rPr lang="en-US" dirty="0"/>
              <a:t>effective eradication of psoriatic lesions. </a:t>
            </a:r>
            <a:endParaRPr lang="en-US" dirty="0" smtClean="0"/>
          </a:p>
          <a:p>
            <a:r>
              <a:rPr lang="en-US" dirty="0" smtClean="0"/>
              <a:t>Novel therapies </a:t>
            </a:r>
            <a:r>
              <a:rPr lang="en-US" dirty="0"/>
              <a:t>such as </a:t>
            </a:r>
            <a:r>
              <a:rPr lang="en-US" b="1" u="sng" dirty="0" err="1" smtClean="0"/>
              <a:t>Apremilas</a:t>
            </a:r>
            <a:r>
              <a:rPr lang="en-US" dirty="0" err="1" smtClean="0"/>
              <a:t>t</a:t>
            </a:r>
            <a:r>
              <a:rPr lang="en-US" dirty="0"/>
              <a:t>, a </a:t>
            </a:r>
            <a:r>
              <a:rPr lang="en-US" dirty="0" smtClean="0"/>
              <a:t>specific </a:t>
            </a:r>
            <a:r>
              <a:rPr lang="en-US" dirty="0"/>
              <a:t>inhibitor of </a:t>
            </a:r>
            <a:r>
              <a:rPr lang="en-US" dirty="0" smtClean="0"/>
              <a:t>phosphodiesterase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90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748937"/>
          </a:xfrm>
        </p:spPr>
        <p:txBody>
          <a:bodyPr>
            <a:normAutofit fontScale="90000"/>
          </a:bodyPr>
          <a:lstStyle/>
          <a:p>
            <a:r>
              <a:rPr lang="en-US" b="1" i="1" dirty="0"/>
              <a:t>Itching in systemic disease</a:t>
            </a:r>
            <a:br>
              <a:rPr lang="en-US" b="1" i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058091"/>
            <a:ext cx="9872871" cy="5460275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Itch </a:t>
            </a:r>
            <a:r>
              <a:rPr lang="en-US" dirty="0"/>
              <a:t>in skin devoid of primary skin </a:t>
            </a:r>
            <a:r>
              <a:rPr lang="en-US" dirty="0" smtClean="0"/>
              <a:t>disease, Signs are secondary </a:t>
            </a:r>
            <a:r>
              <a:rPr lang="en-US" dirty="0"/>
              <a:t>to scratching or </a:t>
            </a:r>
            <a:r>
              <a:rPr lang="en-US" dirty="0" smtClean="0"/>
              <a:t>rubbing</a:t>
            </a:r>
          </a:p>
          <a:p>
            <a:r>
              <a:rPr lang="en-US" b="1" i="1" dirty="0"/>
              <a:t>N</a:t>
            </a:r>
            <a:r>
              <a:rPr lang="en-US" b="1" i="1" dirty="0" smtClean="0"/>
              <a:t>ephrogenic </a:t>
            </a:r>
            <a:r>
              <a:rPr lang="en-US" b="1" i="1" dirty="0"/>
              <a:t>or </a:t>
            </a:r>
            <a:r>
              <a:rPr lang="en-US" b="1" i="1" dirty="0" err="1"/>
              <a:t>uraemic</a:t>
            </a:r>
            <a:r>
              <a:rPr lang="en-US" b="1" i="1" dirty="0"/>
              <a:t> </a:t>
            </a:r>
            <a:r>
              <a:rPr lang="en-US" b="1" i="1" dirty="0" smtClean="0"/>
              <a:t>pruritus</a:t>
            </a:r>
          </a:p>
          <a:p>
            <a:r>
              <a:rPr lang="en-US" b="1" i="1" dirty="0" err="1"/>
              <a:t>C</a:t>
            </a:r>
            <a:r>
              <a:rPr lang="en-US" b="1" i="1" dirty="0" err="1" smtClean="0"/>
              <a:t>holestatic</a:t>
            </a:r>
            <a:r>
              <a:rPr lang="en-US" b="1" i="1" dirty="0" smtClean="0"/>
              <a:t> pruritus</a:t>
            </a:r>
          </a:p>
          <a:p>
            <a:r>
              <a:rPr lang="en-US" b="1" i="1" dirty="0" smtClean="0"/>
              <a:t>IDA, Polycythemia Vera</a:t>
            </a:r>
          </a:p>
          <a:p>
            <a:r>
              <a:rPr lang="en-US" b="1" i="1" dirty="0" smtClean="0"/>
              <a:t>Thyrotoxicosis</a:t>
            </a:r>
          </a:p>
          <a:p>
            <a:r>
              <a:rPr lang="en-US" b="1" i="1" dirty="0" err="1"/>
              <a:t>D</a:t>
            </a:r>
            <a:r>
              <a:rPr lang="en-US" b="1" i="1" dirty="0" err="1" smtClean="0"/>
              <a:t>iabetogenic</a:t>
            </a:r>
            <a:r>
              <a:rPr lang="en-US" b="1" i="1" dirty="0" smtClean="0"/>
              <a:t> pruritus</a:t>
            </a:r>
          </a:p>
          <a:p>
            <a:r>
              <a:rPr lang="en-US" b="1" i="1" dirty="0"/>
              <a:t>Drug‐induced </a:t>
            </a:r>
            <a:r>
              <a:rPr lang="en-US" b="1" i="1" dirty="0" smtClean="0"/>
              <a:t>pruritus</a:t>
            </a:r>
          </a:p>
          <a:p>
            <a:r>
              <a:rPr lang="en-US" b="1" i="1" dirty="0"/>
              <a:t>P</a:t>
            </a:r>
            <a:r>
              <a:rPr lang="en-US" b="1" i="1" dirty="0" smtClean="0"/>
              <a:t>araneoplastic pruritus</a:t>
            </a:r>
          </a:p>
          <a:p>
            <a:r>
              <a:rPr lang="en-US" b="1" i="1" dirty="0"/>
              <a:t>Pruritus in </a:t>
            </a:r>
            <a:r>
              <a:rPr lang="en-US" b="1" i="1" dirty="0" smtClean="0"/>
              <a:t>pregnancy</a:t>
            </a:r>
          </a:p>
          <a:p>
            <a:r>
              <a:rPr lang="en-US" b="1" i="1" dirty="0"/>
              <a:t>Pruritus of </a:t>
            </a:r>
            <a:r>
              <a:rPr lang="en-US" b="1" i="1" dirty="0" smtClean="0"/>
              <a:t>senescence</a:t>
            </a:r>
          </a:p>
          <a:p>
            <a:r>
              <a:rPr lang="en-US" b="1" i="1" dirty="0"/>
              <a:t>N</a:t>
            </a:r>
            <a:r>
              <a:rPr lang="en-US" b="1" i="1" dirty="0" smtClean="0"/>
              <a:t>europathic pruritus</a:t>
            </a:r>
          </a:p>
          <a:p>
            <a:r>
              <a:rPr lang="en-US" b="1" i="1" dirty="0"/>
              <a:t>P</a:t>
            </a:r>
            <a:r>
              <a:rPr lang="en-US" b="1" i="1" dirty="0" smtClean="0"/>
              <a:t>sychogenic pruritus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33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461554"/>
          </a:xfrm>
        </p:spPr>
        <p:txBody>
          <a:bodyPr>
            <a:normAutofit fontScale="90000"/>
          </a:bodyPr>
          <a:lstStyle/>
          <a:p>
            <a:r>
              <a:rPr lang="en-US" b="1" i="1" dirty="0"/>
              <a:t>Nephrogenic or </a:t>
            </a:r>
            <a:r>
              <a:rPr lang="en-US" b="1" i="1" dirty="0" err="1"/>
              <a:t>uraemic</a:t>
            </a:r>
            <a:r>
              <a:rPr lang="en-US" b="1" i="1" dirty="0"/>
              <a:t> pruritus</a:t>
            </a:r>
            <a:br>
              <a:rPr lang="en-US" b="1" i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836023"/>
            <a:ext cx="9872871" cy="5603966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Not a feature </a:t>
            </a:r>
            <a:r>
              <a:rPr lang="en-US" dirty="0"/>
              <a:t>in children or in patients with acute renal </a:t>
            </a:r>
            <a:r>
              <a:rPr lang="en-US" dirty="0" smtClean="0"/>
              <a:t>failure</a:t>
            </a:r>
          </a:p>
          <a:p>
            <a:pPr algn="just"/>
            <a:r>
              <a:rPr lang="en-US" dirty="0" smtClean="0"/>
              <a:t>HD&gt; CAPD</a:t>
            </a:r>
          </a:p>
          <a:p>
            <a:pPr algn="just"/>
            <a:r>
              <a:rPr lang="en-US" dirty="0"/>
              <a:t>P</a:t>
            </a:r>
            <a:r>
              <a:rPr lang="en-US" dirty="0" smtClean="0"/>
              <a:t>igmentation</a:t>
            </a:r>
            <a:r>
              <a:rPr lang="en-US" dirty="0"/>
              <a:t>, </a:t>
            </a:r>
            <a:r>
              <a:rPr lang="en-US" dirty="0" err="1"/>
              <a:t>prurigo</a:t>
            </a:r>
            <a:r>
              <a:rPr lang="en-US" dirty="0"/>
              <a:t> nodules and </a:t>
            </a:r>
            <a:r>
              <a:rPr lang="en-US" dirty="0" err="1"/>
              <a:t>eczematization</a:t>
            </a:r>
            <a:r>
              <a:rPr lang="en-US" dirty="0"/>
              <a:t>, often </a:t>
            </a:r>
            <a:r>
              <a:rPr lang="en-US" dirty="0" smtClean="0"/>
              <a:t>secondarily infected.</a:t>
            </a:r>
          </a:p>
          <a:p>
            <a:pPr algn="just"/>
            <a:r>
              <a:rPr lang="en-US" dirty="0"/>
              <a:t>A</a:t>
            </a:r>
            <a:r>
              <a:rPr lang="en-US" dirty="0" smtClean="0"/>
              <a:t>ttenuation </a:t>
            </a:r>
            <a:r>
              <a:rPr lang="en-US" dirty="0"/>
              <a:t>of sweat and sebaceous glands, and </a:t>
            </a:r>
            <a:r>
              <a:rPr lang="en-US" dirty="0" smtClean="0"/>
              <a:t>increased population </a:t>
            </a:r>
            <a:r>
              <a:rPr lang="en-US" dirty="0"/>
              <a:t>densities of cutaneous mast </a:t>
            </a:r>
            <a:r>
              <a:rPr lang="en-US" dirty="0" smtClean="0"/>
              <a:t>cells, </a:t>
            </a:r>
            <a:r>
              <a:rPr lang="en-US" dirty="0" err="1" smtClean="0"/>
              <a:t>intraepidermal</a:t>
            </a:r>
            <a:r>
              <a:rPr lang="en-US" dirty="0"/>
              <a:t> </a:t>
            </a:r>
            <a:r>
              <a:rPr lang="en-US" dirty="0" smtClean="0"/>
              <a:t>CD1</a:t>
            </a:r>
            <a:r>
              <a:rPr lang="en-US" dirty="0"/>
              <a:t>+ T </a:t>
            </a:r>
            <a:r>
              <a:rPr lang="en-US" dirty="0" smtClean="0"/>
              <a:t>cells</a:t>
            </a:r>
          </a:p>
          <a:p>
            <a:pPr algn="just"/>
            <a:r>
              <a:rPr lang="en-US" dirty="0"/>
              <a:t>E</a:t>
            </a:r>
            <a:r>
              <a:rPr lang="en-US" dirty="0" smtClean="0"/>
              <a:t>levated Th1 lymphocytes, CRP &amp; </a:t>
            </a:r>
            <a:r>
              <a:rPr lang="en-US" dirty="0"/>
              <a:t>IL‐6 serum </a:t>
            </a:r>
            <a:r>
              <a:rPr lang="en-US" dirty="0" smtClean="0"/>
              <a:t>levels ‘</a:t>
            </a:r>
            <a:r>
              <a:rPr lang="en-US" b="1" dirty="0" err="1" smtClean="0">
                <a:solidFill>
                  <a:srgbClr val="FF0000"/>
                </a:solidFill>
              </a:rPr>
              <a:t>microinflammation</a:t>
            </a:r>
            <a:r>
              <a:rPr lang="en-US" dirty="0"/>
              <a:t>’</a:t>
            </a:r>
            <a:endParaRPr lang="en-US" dirty="0" smtClean="0"/>
          </a:p>
          <a:p>
            <a:pPr algn="just"/>
            <a:r>
              <a:rPr lang="en-US" dirty="0"/>
              <a:t>N</a:t>
            </a:r>
            <a:r>
              <a:rPr lang="en-US" dirty="0" smtClean="0"/>
              <a:t>euron‐specific enolase‐positive </a:t>
            </a:r>
            <a:r>
              <a:rPr lang="en-US" dirty="0"/>
              <a:t>unmyelinated nerve </a:t>
            </a:r>
            <a:r>
              <a:rPr lang="en-US" dirty="0" err="1" smtClean="0"/>
              <a:t>fibres</a:t>
            </a:r>
            <a:r>
              <a:rPr lang="en-US" dirty="0" smtClean="0"/>
              <a:t> </a:t>
            </a:r>
            <a:endParaRPr lang="en-US" dirty="0"/>
          </a:p>
          <a:p>
            <a:pPr algn="just"/>
            <a:r>
              <a:rPr lang="en-US" dirty="0"/>
              <a:t>R</a:t>
            </a:r>
            <a:r>
              <a:rPr lang="en-US" dirty="0" smtClean="0"/>
              <a:t>aised </a:t>
            </a:r>
            <a:r>
              <a:rPr lang="en-US" dirty="0"/>
              <a:t>serum parathyroid hormone </a:t>
            </a:r>
            <a:r>
              <a:rPr lang="en-US" dirty="0" smtClean="0"/>
              <a:t>levels</a:t>
            </a:r>
          </a:p>
          <a:p>
            <a:pPr algn="just"/>
            <a:r>
              <a:rPr lang="en-US" dirty="0" err="1"/>
              <a:t>A</a:t>
            </a:r>
            <a:r>
              <a:rPr lang="en-US" dirty="0" err="1" smtClean="0"/>
              <a:t>luminium</a:t>
            </a:r>
            <a:r>
              <a:rPr lang="en-US" dirty="0" smtClean="0"/>
              <a:t> </a:t>
            </a:r>
            <a:r>
              <a:rPr lang="en-US" dirty="0"/>
              <a:t>overload </a:t>
            </a:r>
            <a:r>
              <a:rPr lang="en-US" dirty="0" smtClean="0"/>
              <a:t>during HD, </a:t>
            </a:r>
            <a:r>
              <a:rPr lang="en-US" dirty="0"/>
              <a:t>treatable by administration of </a:t>
            </a:r>
            <a:r>
              <a:rPr lang="en-US" dirty="0" err="1" smtClean="0"/>
              <a:t>desferrioxamine</a:t>
            </a:r>
            <a:r>
              <a:rPr lang="en-US" dirty="0"/>
              <a:t> </a:t>
            </a:r>
            <a:r>
              <a:rPr lang="en-US" dirty="0" err="1" smtClean="0"/>
              <a:t>mesylate</a:t>
            </a:r>
            <a:endParaRPr lang="en-US" dirty="0" smtClean="0"/>
          </a:p>
          <a:p>
            <a:pPr algn="just"/>
            <a:r>
              <a:rPr lang="en-US" dirty="0" smtClean="0"/>
              <a:t>Risk Factors from DOPPS study: male </a:t>
            </a:r>
            <a:r>
              <a:rPr lang="en-US" dirty="0"/>
              <a:t>sex, pre‐existing </a:t>
            </a:r>
            <a:r>
              <a:rPr lang="en-US" dirty="0" smtClean="0"/>
              <a:t>diseases of </a:t>
            </a:r>
            <a:r>
              <a:rPr lang="en-US" dirty="0"/>
              <a:t>lung, heart or liver (e.g. hepatitis C), elevated serum </a:t>
            </a:r>
            <a:r>
              <a:rPr lang="en-US" dirty="0" smtClean="0"/>
              <a:t>calcium/ phosphorus level</a:t>
            </a:r>
          </a:p>
          <a:p>
            <a:r>
              <a:rPr lang="en-US" b="1" dirty="0" smtClean="0"/>
              <a:t>Rx</a:t>
            </a:r>
            <a:r>
              <a:rPr lang="en-US" dirty="0" smtClean="0"/>
              <a:t> </a:t>
            </a:r>
            <a:r>
              <a:rPr lang="el-GR" dirty="0"/>
              <a:t>κ </a:t>
            </a:r>
            <a:r>
              <a:rPr lang="en-US" dirty="0"/>
              <a:t>opioid </a:t>
            </a:r>
            <a:r>
              <a:rPr lang="en-US" dirty="0" smtClean="0"/>
              <a:t>agonist, HD with better dialysis membranes, </a:t>
            </a:r>
            <a:r>
              <a:rPr lang="en-US" dirty="0"/>
              <a:t>renal </a:t>
            </a:r>
            <a:r>
              <a:rPr lang="en-US" dirty="0" smtClean="0"/>
              <a:t>transplantation, </a:t>
            </a:r>
            <a:r>
              <a:rPr lang="en-US" dirty="0" err="1" smtClean="0"/>
              <a:t>Parathyroidectomy</a:t>
            </a:r>
            <a:r>
              <a:rPr lang="en-US" dirty="0" smtClean="0"/>
              <a:t>,</a:t>
            </a:r>
            <a:r>
              <a:rPr lang="en-US" dirty="0"/>
              <a:t> </a:t>
            </a:r>
            <a:r>
              <a:rPr lang="en-US" dirty="0" smtClean="0"/>
              <a:t>Phototherapy </a:t>
            </a:r>
            <a:r>
              <a:rPr lang="en-US" dirty="0"/>
              <a:t>with </a:t>
            </a:r>
            <a:r>
              <a:rPr lang="en-US" dirty="0" smtClean="0"/>
              <a:t>UVB, gabapentin, </a:t>
            </a:r>
            <a:r>
              <a:rPr lang="en-US" dirty="0"/>
              <a:t>topical </a:t>
            </a:r>
            <a:r>
              <a:rPr lang="en-US" dirty="0" smtClean="0"/>
              <a:t>capsaicin 0.025</a:t>
            </a:r>
            <a:r>
              <a:rPr lang="en-US" dirty="0"/>
              <a:t>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15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39635"/>
            <a:ext cx="9875520" cy="822960"/>
          </a:xfrm>
        </p:spPr>
        <p:txBody>
          <a:bodyPr/>
          <a:lstStyle/>
          <a:p>
            <a:r>
              <a:rPr lang="en-US" b="1" i="1" dirty="0" err="1"/>
              <a:t>C</a:t>
            </a:r>
            <a:r>
              <a:rPr lang="en-US" b="1" i="1" dirty="0" err="1" smtClean="0"/>
              <a:t>holestatic</a:t>
            </a:r>
            <a:r>
              <a:rPr lang="en-US" b="1" i="1" dirty="0" smtClean="0"/>
              <a:t> pruritus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162595"/>
            <a:ext cx="9872871" cy="4933405"/>
          </a:xfrm>
        </p:spPr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ssociated </a:t>
            </a:r>
            <a:r>
              <a:rPr lang="en-US" dirty="0"/>
              <a:t>with </a:t>
            </a:r>
            <a:r>
              <a:rPr lang="en-US" dirty="0" smtClean="0"/>
              <a:t>rubbing of hands &amp; feet </a:t>
            </a:r>
            <a:r>
              <a:rPr lang="en-US" dirty="0"/>
              <a:t>rather than </a:t>
            </a:r>
            <a:r>
              <a:rPr lang="en-US" dirty="0" smtClean="0"/>
              <a:t>scratching</a:t>
            </a:r>
          </a:p>
          <a:p>
            <a:r>
              <a:rPr lang="en-US" b="1" dirty="0" err="1"/>
              <a:t>A</a:t>
            </a:r>
            <a:r>
              <a:rPr lang="en-US" b="1" dirty="0" err="1" smtClean="0"/>
              <a:t>utotaxin</a:t>
            </a:r>
            <a:r>
              <a:rPr lang="en-US" b="1" dirty="0" smtClean="0"/>
              <a:t> </a:t>
            </a:r>
            <a:r>
              <a:rPr lang="en-US" b="1" dirty="0"/>
              <a:t>(ATX), </a:t>
            </a:r>
            <a:r>
              <a:rPr lang="en-US" dirty="0"/>
              <a:t>and its </a:t>
            </a:r>
            <a:r>
              <a:rPr lang="en-US" dirty="0" smtClean="0"/>
              <a:t>product, lysophosphatidic </a:t>
            </a:r>
            <a:r>
              <a:rPr lang="en-US" dirty="0"/>
              <a:t>acid (LPA</a:t>
            </a:r>
            <a:r>
              <a:rPr lang="en-US" dirty="0" smtClean="0"/>
              <a:t>),</a:t>
            </a:r>
            <a:r>
              <a:rPr lang="en-US" dirty="0"/>
              <a:t> </a:t>
            </a:r>
            <a:r>
              <a:rPr lang="en-US" dirty="0" smtClean="0"/>
              <a:t>bile </a:t>
            </a:r>
            <a:r>
              <a:rPr lang="en-US" dirty="0"/>
              <a:t>acid </a:t>
            </a:r>
            <a:r>
              <a:rPr lang="en-US" dirty="0" smtClean="0"/>
              <a:t>receptor TGR5</a:t>
            </a:r>
          </a:p>
          <a:p>
            <a:r>
              <a:rPr lang="en-US" dirty="0"/>
              <a:t>Hepatitis </a:t>
            </a:r>
            <a:r>
              <a:rPr lang="en-US" dirty="0" smtClean="0"/>
              <a:t>C, </a:t>
            </a:r>
            <a:r>
              <a:rPr lang="en-US" dirty="0"/>
              <a:t>elevated plasma levels of bile salts</a:t>
            </a:r>
            <a:endParaRPr lang="en-US" dirty="0" smtClean="0"/>
          </a:p>
          <a:p>
            <a:r>
              <a:rPr lang="en-US" dirty="0" smtClean="0"/>
              <a:t>Rx: bile salt </a:t>
            </a:r>
            <a:r>
              <a:rPr lang="en-US" dirty="0" err="1" smtClean="0"/>
              <a:t>sequestrant</a:t>
            </a:r>
            <a:r>
              <a:rPr lang="en-US" dirty="0" smtClean="0"/>
              <a:t> (</a:t>
            </a:r>
            <a:r>
              <a:rPr lang="en-US" b="1" dirty="0" err="1" smtClean="0"/>
              <a:t>colesevelam</a:t>
            </a:r>
            <a:r>
              <a:rPr lang="en-US" dirty="0" smtClean="0"/>
              <a:t>), </a:t>
            </a:r>
            <a:r>
              <a:rPr lang="en-US" dirty="0"/>
              <a:t>ion‐exchange </a:t>
            </a:r>
            <a:r>
              <a:rPr lang="en-US" dirty="0" smtClean="0"/>
              <a:t>resins (cholestyramine), </a:t>
            </a:r>
          </a:p>
          <a:p>
            <a:r>
              <a:rPr lang="en-US" dirty="0" smtClean="0"/>
              <a:t>Rifampicin, extracorporeal </a:t>
            </a:r>
            <a:r>
              <a:rPr lang="en-US" dirty="0"/>
              <a:t>albumin </a:t>
            </a:r>
            <a:r>
              <a:rPr lang="en-US" dirty="0" smtClean="0"/>
              <a:t>dialysis and phototherapy</a:t>
            </a:r>
          </a:p>
          <a:p>
            <a:r>
              <a:rPr lang="en-US" dirty="0" err="1"/>
              <a:t>Ursodeoxycholic</a:t>
            </a:r>
            <a:r>
              <a:rPr lang="en-US" dirty="0"/>
              <a:t> </a:t>
            </a:r>
            <a:r>
              <a:rPr lang="en-US" dirty="0" smtClean="0"/>
              <a:t>acid</a:t>
            </a:r>
          </a:p>
          <a:p>
            <a:r>
              <a:rPr lang="en-US" dirty="0"/>
              <a:t>N</a:t>
            </a:r>
            <a:r>
              <a:rPr lang="en-US" dirty="0" smtClean="0"/>
              <a:t>aloxone </a:t>
            </a:r>
            <a:r>
              <a:rPr lang="en-US" dirty="0"/>
              <a:t>or naltrexone (</a:t>
            </a:r>
            <a:r>
              <a:rPr lang="en-US" dirty="0" smtClean="0"/>
              <a:t>specific </a:t>
            </a:r>
            <a:r>
              <a:rPr lang="en-US" dirty="0"/>
              <a:t>opioid </a:t>
            </a:r>
            <a:r>
              <a:rPr lang="el-GR" dirty="0"/>
              <a:t>μ </a:t>
            </a:r>
            <a:r>
              <a:rPr lang="en-US" dirty="0" smtClean="0"/>
              <a:t>receptor antagonists)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73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Chronic pruritus (CP)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2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722811"/>
          </a:xfrm>
        </p:spPr>
        <p:txBody>
          <a:bodyPr/>
          <a:lstStyle/>
          <a:p>
            <a:r>
              <a:rPr lang="en-US" b="1" i="1" dirty="0"/>
              <a:t>Iron </a:t>
            </a:r>
            <a:r>
              <a:rPr lang="en-US" b="1" i="1" dirty="0" smtClean="0"/>
              <a:t>deficiency &amp; </a:t>
            </a:r>
            <a:r>
              <a:rPr lang="en-US" b="1" i="1" dirty="0" err="1"/>
              <a:t>Polycythaemia</a:t>
            </a:r>
            <a:r>
              <a:rPr lang="en-US" b="1" i="1" dirty="0"/>
              <a:t> </a:t>
            </a:r>
            <a:r>
              <a:rPr lang="en-US" b="1" i="1" dirty="0" err="1"/>
              <a:t>vera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9977"/>
            <a:ext cx="9872871" cy="4646023"/>
          </a:xfrm>
        </p:spPr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utation </a:t>
            </a:r>
            <a:r>
              <a:rPr lang="en-US" dirty="0"/>
              <a:t>in the enzyme </a:t>
            </a:r>
            <a:r>
              <a:rPr lang="en-US" dirty="0" err="1"/>
              <a:t>janus</a:t>
            </a:r>
            <a:r>
              <a:rPr lang="en-US" dirty="0"/>
              <a:t> kinase JAK2V617 develop </a:t>
            </a:r>
            <a:r>
              <a:rPr lang="en-US" dirty="0" smtClean="0"/>
              <a:t>severe</a:t>
            </a:r>
            <a:r>
              <a:rPr lang="en-US" dirty="0"/>
              <a:t>, prickly and </a:t>
            </a:r>
            <a:r>
              <a:rPr lang="en-US" dirty="0" smtClean="0"/>
              <a:t>distressing </a:t>
            </a:r>
            <a:r>
              <a:rPr lang="en-US" dirty="0"/>
              <a:t>discomfort within minutes </a:t>
            </a:r>
            <a:r>
              <a:rPr lang="en-US" dirty="0" smtClean="0"/>
              <a:t>of water </a:t>
            </a:r>
            <a:r>
              <a:rPr lang="en-US" dirty="0"/>
              <a:t>contact, lasting 15–60 </a:t>
            </a:r>
            <a:r>
              <a:rPr lang="en-US" dirty="0" smtClean="0"/>
              <a:t>min</a:t>
            </a:r>
          </a:p>
          <a:p>
            <a:r>
              <a:rPr lang="en-US" dirty="0"/>
              <a:t>Platelet </a:t>
            </a:r>
            <a:r>
              <a:rPr lang="en-US" dirty="0" smtClean="0"/>
              <a:t>aggregation</a:t>
            </a:r>
          </a:p>
          <a:p>
            <a:r>
              <a:rPr lang="en-US" dirty="0" smtClean="0"/>
              <a:t>‘Bath </a:t>
            </a:r>
            <a:r>
              <a:rPr lang="en-US" dirty="0"/>
              <a:t>itch’ or </a:t>
            </a:r>
            <a:r>
              <a:rPr lang="en-US" dirty="0" err="1"/>
              <a:t>aquagenic</a:t>
            </a:r>
            <a:r>
              <a:rPr lang="en-US" dirty="0"/>
              <a:t> </a:t>
            </a:r>
            <a:r>
              <a:rPr lang="en-US" dirty="0" smtClean="0"/>
              <a:t>pruritus is a premonitory itch</a:t>
            </a:r>
          </a:p>
          <a:p>
            <a:r>
              <a:rPr lang="en-US" dirty="0"/>
              <a:t>S</a:t>
            </a:r>
            <a:r>
              <a:rPr lang="en-US" dirty="0" smtClean="0"/>
              <a:t>erotonin </a:t>
            </a:r>
            <a:r>
              <a:rPr lang="en-US" dirty="0"/>
              <a:t>reuptake inhibitors such </a:t>
            </a:r>
            <a:r>
              <a:rPr lang="en-US" dirty="0" smtClean="0"/>
              <a:t>as paroxetine &amp; </a:t>
            </a:r>
            <a:r>
              <a:rPr lang="en-US" dirty="0" err="1" smtClean="0"/>
              <a:t>pregabalin</a:t>
            </a:r>
            <a:endParaRPr lang="en-US" dirty="0"/>
          </a:p>
          <a:p>
            <a:r>
              <a:rPr lang="en-US" dirty="0" smtClean="0"/>
              <a:t>Some respond </a:t>
            </a:r>
            <a:r>
              <a:rPr lang="en-US" dirty="0"/>
              <a:t>to </a:t>
            </a:r>
            <a:r>
              <a:rPr lang="en-US" b="1" dirty="0" smtClean="0">
                <a:solidFill>
                  <a:srgbClr val="FF0000"/>
                </a:solidFill>
              </a:rPr>
              <a:t>aspirin</a:t>
            </a:r>
          </a:p>
          <a:p>
            <a:r>
              <a:rPr lang="en-US" dirty="0"/>
              <a:t>Antihistamines are effective </a:t>
            </a:r>
            <a:r>
              <a:rPr lang="en-US" dirty="0" smtClean="0"/>
              <a:t>in </a:t>
            </a:r>
            <a:r>
              <a:rPr lang="en-US" dirty="0"/>
              <a:t>30</a:t>
            </a:r>
            <a:r>
              <a:rPr lang="en-US" dirty="0" smtClean="0"/>
              <a:t>%</a:t>
            </a:r>
          </a:p>
          <a:p>
            <a:r>
              <a:rPr lang="en-US" dirty="0" err="1" smtClean="0"/>
              <a:t>Photochemotherapy</a:t>
            </a:r>
            <a:r>
              <a:rPr lang="en-US" dirty="0" smtClean="0"/>
              <a:t> with </a:t>
            </a:r>
            <a:r>
              <a:rPr lang="en-US" dirty="0"/>
              <a:t>8‐methoxypsoralen and </a:t>
            </a:r>
            <a:r>
              <a:rPr lang="en-US" dirty="0" smtClean="0"/>
              <a:t>UVA</a:t>
            </a:r>
          </a:p>
        </p:txBody>
      </p:sp>
    </p:spTree>
    <p:extLst>
      <p:ext uri="{BB962C8B-B14F-4D97-AF65-F5344CB8AC3E}">
        <p14:creationId xmlns:p14="http://schemas.microsoft.com/office/powerpoint/2010/main" val="319054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61258"/>
            <a:ext cx="9875520" cy="431073"/>
          </a:xfrm>
        </p:spPr>
        <p:txBody>
          <a:bodyPr>
            <a:normAutofit fontScale="90000"/>
          </a:bodyPr>
          <a:lstStyle/>
          <a:p>
            <a:r>
              <a:rPr lang="en-US" b="1" i="1" dirty="0"/>
              <a:t>Thyrotoxicosis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862149"/>
            <a:ext cx="9872871" cy="5381897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/>
              <a:t>W</a:t>
            </a:r>
            <a:r>
              <a:rPr lang="en-US" dirty="0" smtClean="0"/>
              <a:t>arm </a:t>
            </a:r>
            <a:r>
              <a:rPr lang="en-US" dirty="0"/>
              <a:t>moist skin</a:t>
            </a:r>
            <a:r>
              <a:rPr lang="en-US" dirty="0" smtClean="0"/>
              <a:t>,</a:t>
            </a:r>
            <a:r>
              <a:rPr lang="en-US" dirty="0"/>
              <a:t> Cutaneous vasodilatation</a:t>
            </a:r>
            <a:r>
              <a:rPr lang="en-US" dirty="0" smtClean="0"/>
              <a:t>, both lowers the itch threshold</a:t>
            </a:r>
          </a:p>
          <a:p>
            <a:pPr algn="just"/>
            <a:r>
              <a:rPr lang="en-US" dirty="0" smtClean="0"/>
              <a:t>Cool, dry skin due to </a:t>
            </a:r>
            <a:r>
              <a:rPr lang="en-US" dirty="0" err="1" smtClean="0"/>
              <a:t>Myxoedema</a:t>
            </a:r>
            <a:r>
              <a:rPr lang="en-US" dirty="0" smtClean="0"/>
              <a:t> can also lead to itch</a:t>
            </a:r>
          </a:p>
          <a:p>
            <a:pPr algn="just"/>
            <a:r>
              <a:rPr lang="en-US" sz="2800" b="1" i="1" dirty="0" smtClean="0"/>
              <a:t>DIABETOGENIC PRURITUS</a:t>
            </a:r>
          </a:p>
          <a:p>
            <a:pPr algn="just"/>
            <a:r>
              <a:rPr lang="en-US" dirty="0" smtClean="0"/>
              <a:t>Positive associations </a:t>
            </a:r>
            <a:r>
              <a:rPr lang="en-US" dirty="0"/>
              <a:t>between postprandial blood glucose and </a:t>
            </a:r>
            <a:r>
              <a:rPr lang="en-US" dirty="0" smtClean="0"/>
              <a:t>generalized diabetic pruritus</a:t>
            </a:r>
          </a:p>
          <a:p>
            <a:pPr algn="just"/>
            <a:r>
              <a:rPr lang="en-US" dirty="0" smtClean="0"/>
              <a:t>Diabetic </a:t>
            </a:r>
            <a:r>
              <a:rPr lang="en-US" dirty="0"/>
              <a:t>pruritus </a:t>
            </a:r>
            <a:r>
              <a:rPr lang="en-US" dirty="0" smtClean="0"/>
              <a:t>is </a:t>
            </a:r>
            <a:r>
              <a:rPr lang="en-US" dirty="0"/>
              <a:t>associated with </a:t>
            </a:r>
            <a:r>
              <a:rPr lang="en-US" dirty="0" smtClean="0"/>
              <a:t>diabetic polyneuropathy</a:t>
            </a:r>
          </a:p>
          <a:p>
            <a:pPr algn="just"/>
            <a:r>
              <a:rPr lang="en-US" dirty="0"/>
              <a:t>27.5% of 385 patients </a:t>
            </a:r>
            <a:r>
              <a:rPr lang="en-US" dirty="0" smtClean="0"/>
              <a:t>with type </a:t>
            </a:r>
            <a:r>
              <a:rPr lang="en-US" dirty="0"/>
              <a:t>2 diabetes suffered from itching.</a:t>
            </a:r>
            <a:endParaRPr lang="en-US" b="1" dirty="0" smtClean="0"/>
          </a:p>
          <a:p>
            <a:pPr marL="45720" indent="0" algn="just">
              <a:buNone/>
            </a:pPr>
            <a:r>
              <a:rPr lang="en-US" sz="2800" b="1" i="1" dirty="0" smtClean="0"/>
              <a:t>PARANEOPLASTIC PRURITUS</a:t>
            </a:r>
          </a:p>
          <a:p>
            <a:pPr algn="just"/>
            <a:r>
              <a:rPr lang="en-US" dirty="0"/>
              <a:t>Hodgkin disease (5 </a:t>
            </a:r>
            <a:r>
              <a:rPr lang="en-US" dirty="0" smtClean="0"/>
              <a:t>years premonitory pruritus) </a:t>
            </a:r>
            <a:r>
              <a:rPr lang="en-US" dirty="0"/>
              <a:t>and PV (13 years </a:t>
            </a:r>
            <a:r>
              <a:rPr lang="en-US" dirty="0" smtClean="0"/>
              <a:t>premonitory pruritus)</a:t>
            </a:r>
          </a:p>
          <a:p>
            <a:pPr algn="just"/>
            <a:r>
              <a:rPr lang="en-US" dirty="0" err="1"/>
              <a:t>Sezary</a:t>
            </a:r>
            <a:r>
              <a:rPr lang="en-US" dirty="0"/>
              <a:t> syndrome, myelodysplastic </a:t>
            </a:r>
            <a:r>
              <a:rPr lang="en-US" dirty="0" smtClean="0"/>
              <a:t>syndrome &amp;  </a:t>
            </a:r>
            <a:r>
              <a:rPr lang="en-US" dirty="0" err="1" smtClean="0"/>
              <a:t>myelofibrosis</a:t>
            </a:r>
            <a:endParaRPr lang="en-US" dirty="0"/>
          </a:p>
          <a:p>
            <a:pPr algn="just"/>
            <a:r>
              <a:rPr lang="en-US" dirty="0" smtClean="0"/>
              <a:t>Rx with SSRIs </a:t>
            </a:r>
            <a:r>
              <a:rPr lang="en-US" dirty="0"/>
              <a:t>(e.g. paroxetine), combined </a:t>
            </a:r>
            <a:r>
              <a:rPr lang="el-GR" dirty="0"/>
              <a:t>κ </a:t>
            </a:r>
            <a:r>
              <a:rPr lang="en-US" dirty="0"/>
              <a:t>opioid </a:t>
            </a:r>
            <a:r>
              <a:rPr lang="en-US" dirty="0" smtClean="0"/>
              <a:t>receptor agonists/μ </a:t>
            </a:r>
            <a:r>
              <a:rPr lang="en-US" dirty="0"/>
              <a:t>opioid receptor antagonists, and pain modulators </a:t>
            </a:r>
            <a:r>
              <a:rPr lang="en-US" dirty="0" smtClean="0"/>
              <a:t>such as </a:t>
            </a:r>
            <a:r>
              <a:rPr lang="en-US" dirty="0" err="1" smtClean="0"/>
              <a:t>pregabalin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13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13510"/>
            <a:ext cx="9875520" cy="640080"/>
          </a:xfrm>
        </p:spPr>
        <p:txBody>
          <a:bodyPr>
            <a:normAutofit fontScale="90000"/>
          </a:bodyPr>
          <a:lstStyle/>
          <a:p>
            <a:r>
              <a:rPr lang="en-US" b="1" i="1" dirty="0"/>
              <a:t>Drug‐induced pruritus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953590"/>
            <a:ext cx="9872871" cy="5142410"/>
          </a:xfrm>
        </p:spPr>
        <p:txBody>
          <a:bodyPr/>
          <a:lstStyle/>
          <a:p>
            <a:r>
              <a:rPr lang="en-US" dirty="0"/>
              <a:t>5% of </a:t>
            </a:r>
            <a:r>
              <a:rPr lang="en-US" dirty="0" smtClean="0"/>
              <a:t>all adverse </a:t>
            </a:r>
            <a:r>
              <a:rPr lang="en-US" dirty="0"/>
              <a:t>skin reactions after drug </a:t>
            </a:r>
            <a:r>
              <a:rPr lang="en-US" dirty="0" smtClean="0"/>
              <a:t>intake</a:t>
            </a:r>
          </a:p>
          <a:p>
            <a:r>
              <a:rPr lang="en-US" dirty="0" smtClean="0"/>
              <a:t>2 groups. 1</a:t>
            </a:r>
            <a:r>
              <a:rPr lang="en-US" baseline="30000" dirty="0" smtClean="0"/>
              <a:t>st</a:t>
            </a:r>
            <a:r>
              <a:rPr lang="en-US" dirty="0" smtClean="0"/>
              <a:t> Group: drug </a:t>
            </a:r>
            <a:r>
              <a:rPr lang="en-US" dirty="0"/>
              <a:t>and its </a:t>
            </a:r>
            <a:r>
              <a:rPr lang="en-US" dirty="0" err="1"/>
              <a:t>pathomechanism</a:t>
            </a:r>
            <a:r>
              <a:rPr lang="en-US" dirty="0"/>
              <a:t> of </a:t>
            </a:r>
            <a:r>
              <a:rPr lang="en-US" dirty="0" smtClean="0"/>
              <a:t>CP induction </a:t>
            </a:r>
            <a:r>
              <a:rPr lang="en-US" dirty="0"/>
              <a:t>are known</a:t>
            </a:r>
            <a:r>
              <a:rPr lang="en-US" dirty="0" smtClean="0"/>
              <a:t>;</a:t>
            </a:r>
          </a:p>
          <a:p>
            <a:r>
              <a:rPr lang="en-US" dirty="0" smtClean="0"/>
              <a:t>E.g., morphine</a:t>
            </a:r>
            <a:r>
              <a:rPr lang="en-US" dirty="0"/>
              <a:t>, chloroquine and hydroxyethyl starch (HES</a:t>
            </a:r>
            <a:r>
              <a:rPr lang="en-US" dirty="0" smtClean="0"/>
              <a:t>)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Group: role </a:t>
            </a:r>
            <a:r>
              <a:rPr lang="en-US" dirty="0"/>
              <a:t>of </a:t>
            </a:r>
            <a:r>
              <a:rPr lang="en-US" dirty="0" smtClean="0"/>
              <a:t>the drug </a:t>
            </a:r>
            <a:r>
              <a:rPr lang="en-US" dirty="0"/>
              <a:t>in causing pruritus is </a:t>
            </a:r>
            <a:r>
              <a:rPr lang="en-US" dirty="0" smtClean="0"/>
              <a:t>unclear, long latency period</a:t>
            </a:r>
          </a:p>
          <a:p>
            <a:r>
              <a:rPr lang="en-US" dirty="0" smtClean="0"/>
              <a:t>(ACE</a:t>
            </a:r>
            <a:r>
              <a:rPr lang="en-US" dirty="0"/>
              <a:t>) inhibitors (e.g. </a:t>
            </a:r>
            <a:r>
              <a:rPr lang="en-US" dirty="0" smtClean="0"/>
              <a:t>captopril, </a:t>
            </a:r>
            <a:r>
              <a:rPr lang="en-US" dirty="0" err="1" smtClean="0"/>
              <a:t>enalapril</a:t>
            </a:r>
            <a:r>
              <a:rPr lang="en-US" dirty="0"/>
              <a:t>), </a:t>
            </a:r>
            <a:r>
              <a:rPr lang="el-GR" dirty="0"/>
              <a:t>β‐</a:t>
            </a:r>
            <a:r>
              <a:rPr lang="en-US" dirty="0"/>
              <a:t>blockers (e.g. atenolol, metoprolol), antidiabetics (</a:t>
            </a:r>
            <a:r>
              <a:rPr lang="en-US" dirty="0" smtClean="0"/>
              <a:t>e.g. glimepiride</a:t>
            </a:r>
            <a:r>
              <a:rPr lang="en-US" dirty="0"/>
              <a:t>, metformin), diuretics (e.g. hydrochlorothiazide), </a:t>
            </a:r>
            <a:r>
              <a:rPr lang="en-US" dirty="0" smtClean="0"/>
              <a:t>hormones, statins </a:t>
            </a:r>
            <a:r>
              <a:rPr lang="en-US" dirty="0"/>
              <a:t>and </a:t>
            </a:r>
            <a:r>
              <a:rPr lang="en-US" dirty="0" smtClean="0"/>
              <a:t>allopurinol</a:t>
            </a:r>
          </a:p>
          <a:p>
            <a:r>
              <a:rPr lang="en-US" dirty="0"/>
              <a:t>P</a:t>
            </a:r>
            <a:r>
              <a:rPr lang="en-US" dirty="0" smtClean="0"/>
              <a:t>oorly </a:t>
            </a:r>
            <a:r>
              <a:rPr lang="en-US" dirty="0"/>
              <a:t>responsive to antihistamines, </a:t>
            </a:r>
            <a:r>
              <a:rPr lang="en-US" dirty="0" smtClean="0"/>
              <a:t>may </a:t>
            </a:r>
            <a:r>
              <a:rPr lang="en-US" dirty="0"/>
              <a:t>respond to </a:t>
            </a:r>
            <a:r>
              <a:rPr lang="en-US" dirty="0" smtClean="0"/>
              <a:t>topical capsaicin </a:t>
            </a:r>
            <a:r>
              <a:rPr lang="en-US" dirty="0"/>
              <a:t>or systemic gabapentin or naltrexone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62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52698"/>
            <a:ext cx="9875520" cy="522514"/>
          </a:xfrm>
        </p:spPr>
        <p:txBody>
          <a:bodyPr>
            <a:normAutofit fontScale="90000"/>
          </a:bodyPr>
          <a:lstStyle/>
          <a:p>
            <a:r>
              <a:rPr lang="en-US" b="1" i="1" dirty="0"/>
              <a:t>Pruritus in pregnancy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162594"/>
            <a:ext cx="9872871" cy="4933406"/>
          </a:xfrm>
        </p:spPr>
        <p:txBody>
          <a:bodyPr/>
          <a:lstStyle/>
          <a:p>
            <a:r>
              <a:rPr lang="en-US" dirty="0"/>
              <a:t>20% of pregnant </a:t>
            </a:r>
            <a:r>
              <a:rPr lang="en-US" dirty="0" smtClean="0"/>
              <a:t>women</a:t>
            </a:r>
          </a:p>
          <a:p>
            <a:r>
              <a:rPr lang="en-US" dirty="0"/>
              <a:t>Atopic </a:t>
            </a:r>
            <a:r>
              <a:rPr lang="en-US" dirty="0" smtClean="0"/>
              <a:t>eruption of </a:t>
            </a:r>
            <a:r>
              <a:rPr lang="en-US" dirty="0"/>
              <a:t>pregnancy (AEP) encompasses </a:t>
            </a:r>
            <a:r>
              <a:rPr lang="en-US" dirty="0" err="1" smtClean="0"/>
              <a:t>prurigo</a:t>
            </a:r>
            <a:r>
              <a:rPr lang="en-US" dirty="0" smtClean="0"/>
              <a:t> </a:t>
            </a:r>
            <a:r>
              <a:rPr lang="en-US" dirty="0"/>
              <a:t>of pregnancy and pruritic </a:t>
            </a:r>
            <a:r>
              <a:rPr lang="en-US" dirty="0" smtClean="0"/>
              <a:t>folliculitis of pregnancy</a:t>
            </a:r>
          </a:p>
          <a:p>
            <a:r>
              <a:rPr lang="en-US" dirty="0" smtClean="0"/>
              <a:t>Polymorphic </a:t>
            </a:r>
            <a:r>
              <a:rPr lang="en-US" dirty="0"/>
              <a:t>eruption of pregnancy (PEP; </a:t>
            </a:r>
            <a:r>
              <a:rPr lang="en-US" dirty="0" smtClean="0"/>
              <a:t>previously as </a:t>
            </a:r>
            <a:r>
              <a:rPr lang="en-US" dirty="0"/>
              <a:t>pruritic urticated papules of pregnancy (PUPP</a:t>
            </a:r>
            <a:r>
              <a:rPr lang="en-US" dirty="0" smtClean="0"/>
              <a:t>)</a:t>
            </a:r>
          </a:p>
          <a:p>
            <a:r>
              <a:rPr lang="en-US" dirty="0"/>
              <a:t>Pemphigoid </a:t>
            </a:r>
            <a:r>
              <a:rPr lang="en-US" dirty="0" err="1"/>
              <a:t>gestationis</a:t>
            </a:r>
            <a:r>
              <a:rPr lang="en-US" dirty="0"/>
              <a:t> (PG) is </a:t>
            </a:r>
            <a:r>
              <a:rPr lang="en-US" dirty="0" smtClean="0"/>
              <a:t>rare</a:t>
            </a:r>
          </a:p>
          <a:p>
            <a:r>
              <a:rPr lang="en-US" dirty="0" smtClean="0"/>
              <a:t>Intrahepatic Cholestasis of Pregnancy ICP is the severe form</a:t>
            </a:r>
          </a:p>
          <a:p>
            <a:r>
              <a:rPr lang="en-US" dirty="0"/>
              <a:t>Splicing mutations in the multidrug resistance </a:t>
            </a:r>
            <a:r>
              <a:rPr lang="en-US" dirty="0" smtClean="0"/>
              <a:t>P‐glycoprotein3 </a:t>
            </a:r>
            <a:r>
              <a:rPr lang="en-US" dirty="0"/>
              <a:t>(</a:t>
            </a:r>
            <a:r>
              <a:rPr lang="en-US" i="1" dirty="0"/>
              <a:t>MDR3 </a:t>
            </a:r>
            <a:r>
              <a:rPr lang="en-US" dirty="0"/>
              <a:t>) </a:t>
            </a:r>
            <a:r>
              <a:rPr lang="en-US" dirty="0" smtClean="0"/>
              <a:t>gene related </a:t>
            </a:r>
            <a:r>
              <a:rPr lang="en-US" dirty="0"/>
              <a:t>to </a:t>
            </a:r>
            <a:r>
              <a:rPr lang="en-US" dirty="0" smtClean="0"/>
              <a:t>ICP, associated </a:t>
            </a:r>
            <a:r>
              <a:rPr lang="en-US" dirty="0"/>
              <a:t>with stillbirths </a:t>
            </a:r>
            <a:r>
              <a:rPr lang="en-US" dirty="0" smtClean="0"/>
              <a:t>&amp; </a:t>
            </a:r>
            <a:r>
              <a:rPr lang="en-US" dirty="0"/>
              <a:t>gallstone </a:t>
            </a:r>
            <a:r>
              <a:rPr lang="en-US" dirty="0" smtClean="0"/>
              <a:t>disease</a:t>
            </a:r>
          </a:p>
          <a:p>
            <a:r>
              <a:rPr lang="en-US" dirty="0" err="1" smtClean="0"/>
              <a:t>Loratadine</a:t>
            </a:r>
            <a:r>
              <a:rPr lang="en-US" dirty="0" smtClean="0"/>
              <a:t> is safe in all trimesters</a:t>
            </a:r>
          </a:p>
          <a:p>
            <a:r>
              <a:rPr lang="en-US" dirty="0" smtClean="0"/>
              <a:t>Topical steroids/ UV therapy in late pregnancy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82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26572"/>
            <a:ext cx="9875520" cy="587828"/>
          </a:xfrm>
        </p:spPr>
        <p:txBody>
          <a:bodyPr>
            <a:normAutofit fontScale="90000"/>
          </a:bodyPr>
          <a:lstStyle/>
          <a:p>
            <a:r>
              <a:rPr lang="en-US" b="1" i="1" dirty="0"/>
              <a:t>Pruritus of senescence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914400"/>
            <a:ext cx="9872871" cy="5181600"/>
          </a:xfrm>
        </p:spPr>
        <p:txBody>
          <a:bodyPr/>
          <a:lstStyle/>
          <a:p>
            <a:r>
              <a:rPr lang="en-US" dirty="0"/>
              <a:t>50% of people in the </a:t>
            </a:r>
            <a:r>
              <a:rPr lang="en-US" dirty="0" smtClean="0"/>
              <a:t>seventh decade </a:t>
            </a:r>
            <a:r>
              <a:rPr lang="en-US" dirty="0"/>
              <a:t>of life or beyond</a:t>
            </a:r>
            <a:r>
              <a:rPr lang="en-US" dirty="0" smtClean="0"/>
              <a:t>.</a:t>
            </a:r>
          </a:p>
          <a:p>
            <a:r>
              <a:rPr lang="en-US" dirty="0"/>
              <a:t>women, itching may be a </a:t>
            </a:r>
            <a:r>
              <a:rPr lang="en-US" dirty="0" smtClean="0"/>
              <a:t>manifestation of </a:t>
            </a:r>
            <a:r>
              <a:rPr lang="en-US" dirty="0"/>
              <a:t>the postmenopausal syndrome</a:t>
            </a:r>
            <a:r>
              <a:rPr lang="en-US" dirty="0" smtClean="0"/>
              <a:t>.</a:t>
            </a:r>
          </a:p>
          <a:p>
            <a:r>
              <a:rPr lang="en-US" dirty="0"/>
              <a:t>pruritus of multiple </a:t>
            </a:r>
            <a:r>
              <a:rPr lang="en-US" dirty="0" err="1" smtClean="0"/>
              <a:t>aetiologies</a:t>
            </a:r>
            <a:endParaRPr lang="en-US" dirty="0"/>
          </a:p>
          <a:p>
            <a:r>
              <a:rPr lang="en-US" dirty="0"/>
              <a:t>failure of the skin to retain </a:t>
            </a:r>
            <a:r>
              <a:rPr lang="en-US" dirty="0" smtClean="0"/>
              <a:t>water, </a:t>
            </a:r>
            <a:r>
              <a:rPr lang="en-US" dirty="0" err="1" smtClean="0"/>
              <a:t>xerosis</a:t>
            </a:r>
            <a:r>
              <a:rPr lang="en-US" dirty="0" smtClean="0"/>
              <a:t>, reduction of sebum production</a:t>
            </a:r>
          </a:p>
          <a:p>
            <a:r>
              <a:rPr lang="en-US" dirty="0"/>
              <a:t>dystrophic changes in afferent nerve </a:t>
            </a:r>
            <a:r>
              <a:rPr lang="en-US" dirty="0" smtClean="0"/>
              <a:t>terminals</a:t>
            </a:r>
          </a:p>
          <a:p>
            <a:r>
              <a:rPr lang="en-US" dirty="0"/>
              <a:t>White soft </a:t>
            </a:r>
            <a:r>
              <a:rPr lang="en-US" dirty="0" err="1"/>
              <a:t>paraffi</a:t>
            </a:r>
            <a:r>
              <a:rPr lang="en-US" dirty="0"/>
              <a:t> n ointment is cheap, </a:t>
            </a:r>
            <a:r>
              <a:rPr lang="en-US" dirty="0" smtClean="0"/>
              <a:t>occlusive, apply four </a:t>
            </a:r>
            <a:r>
              <a:rPr lang="en-US" dirty="0"/>
              <a:t>times </a:t>
            </a:r>
            <a:r>
              <a:rPr lang="en-US" dirty="0" smtClean="0"/>
              <a:t>daily</a:t>
            </a:r>
          </a:p>
          <a:p>
            <a:r>
              <a:rPr lang="en-US" dirty="0"/>
              <a:t>Paroxetine, amitriptyline or mirtazapine </a:t>
            </a:r>
            <a:r>
              <a:rPr lang="en-US" dirty="0" smtClean="0"/>
              <a:t>at night </a:t>
            </a:r>
            <a:r>
              <a:rPr lang="en-US" dirty="0"/>
              <a:t>are useful in patients </a:t>
            </a:r>
            <a:r>
              <a:rPr lang="en-US" dirty="0" smtClean="0"/>
              <a:t>of depression</a:t>
            </a:r>
            <a:endParaRPr lang="en-US" dirty="0"/>
          </a:p>
          <a:p>
            <a:r>
              <a:rPr lang="en-US" dirty="0"/>
              <a:t>Corticosteroids, antihistamines and cooling </a:t>
            </a:r>
            <a:r>
              <a:rPr lang="en-US" dirty="0" smtClean="0"/>
              <a:t>lotions are </a:t>
            </a:r>
            <a:r>
              <a:rPr lang="en-US" dirty="0"/>
              <a:t>not indicated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27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00447"/>
            <a:ext cx="9875520" cy="770708"/>
          </a:xfrm>
        </p:spPr>
        <p:txBody>
          <a:bodyPr>
            <a:normAutofit/>
          </a:bodyPr>
          <a:lstStyle/>
          <a:p>
            <a:r>
              <a:rPr lang="en-US" b="1" i="1" dirty="0" smtClean="0"/>
              <a:t>Neuropathic pruritus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979714"/>
            <a:ext cx="9872871" cy="5116286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PRURALGIA</a:t>
            </a:r>
            <a:r>
              <a:rPr lang="en-US" dirty="0" smtClean="0"/>
              <a:t> = combination </a:t>
            </a:r>
            <a:r>
              <a:rPr lang="en-US" dirty="0"/>
              <a:t>of pain and </a:t>
            </a:r>
            <a:r>
              <a:rPr lang="en-US" dirty="0" smtClean="0"/>
              <a:t>pruritus</a:t>
            </a:r>
          </a:p>
          <a:p>
            <a:r>
              <a:rPr lang="en-US" dirty="0" smtClean="0"/>
              <a:t>Neuropathic </a:t>
            </a:r>
            <a:r>
              <a:rPr lang="en-US" dirty="0"/>
              <a:t>itch and neuropathic pain may occur in </a:t>
            </a:r>
            <a:r>
              <a:rPr lang="en-US" dirty="0" smtClean="0"/>
              <a:t>association</a:t>
            </a:r>
          </a:p>
          <a:p>
            <a:r>
              <a:rPr lang="en-US" dirty="0"/>
              <a:t>Neuropathic CP may arise out of a local </a:t>
            </a:r>
            <a:r>
              <a:rPr lang="en-US" b="1" u="sng" dirty="0"/>
              <a:t>nerve </a:t>
            </a:r>
            <a:r>
              <a:rPr lang="en-US" b="1" u="sng" dirty="0" err="1" smtClean="0"/>
              <a:t>fibre</a:t>
            </a:r>
            <a:r>
              <a:rPr lang="en-US" b="1" u="sng" dirty="0" smtClean="0"/>
              <a:t> compression </a:t>
            </a:r>
            <a:r>
              <a:rPr lang="en-US" dirty="0"/>
              <a:t>(e.g. </a:t>
            </a:r>
            <a:r>
              <a:rPr lang="en-US" dirty="0" err="1"/>
              <a:t>brachioradial</a:t>
            </a:r>
            <a:r>
              <a:rPr lang="en-US" dirty="0"/>
              <a:t> pruritus (BRP), </a:t>
            </a:r>
            <a:r>
              <a:rPr lang="en-US" dirty="0" err="1"/>
              <a:t>notalgia</a:t>
            </a:r>
            <a:r>
              <a:rPr lang="en-US" dirty="0"/>
              <a:t> </a:t>
            </a:r>
            <a:r>
              <a:rPr lang="en-US" dirty="0" err="1"/>
              <a:t>paraesthetica</a:t>
            </a:r>
            <a:r>
              <a:rPr lang="en-US" dirty="0"/>
              <a:t>)</a:t>
            </a:r>
          </a:p>
          <a:p>
            <a:r>
              <a:rPr lang="en-US" dirty="0"/>
              <a:t>L</a:t>
            </a:r>
            <a:r>
              <a:rPr lang="en-US" dirty="0" smtClean="0"/>
              <a:t>ocalized </a:t>
            </a:r>
            <a:r>
              <a:rPr lang="en-US" dirty="0"/>
              <a:t>or generalized </a:t>
            </a:r>
            <a:r>
              <a:rPr lang="en-US" b="1" u="sng" dirty="0"/>
              <a:t>nerve </a:t>
            </a:r>
            <a:r>
              <a:rPr lang="en-US" b="1" u="sng" dirty="0" err="1" smtClean="0"/>
              <a:t>fibre</a:t>
            </a:r>
            <a:r>
              <a:rPr lang="en-US" b="1" u="sng" dirty="0" smtClean="0"/>
              <a:t> degeneration </a:t>
            </a:r>
            <a:r>
              <a:rPr lang="en-US" dirty="0"/>
              <a:t>(</a:t>
            </a:r>
            <a:r>
              <a:rPr lang="en-US" dirty="0" smtClean="0"/>
              <a:t>e.g. small </a:t>
            </a:r>
            <a:r>
              <a:rPr lang="en-US" dirty="0" err="1" smtClean="0"/>
              <a:t>fibre</a:t>
            </a:r>
            <a:r>
              <a:rPr lang="en-US" dirty="0" smtClean="0"/>
              <a:t> </a:t>
            </a:r>
            <a:r>
              <a:rPr lang="en-US" dirty="0"/>
              <a:t>neuropathy</a:t>
            </a:r>
            <a:r>
              <a:rPr lang="en-US" dirty="0" smtClean="0"/>
              <a:t>)</a:t>
            </a:r>
          </a:p>
          <a:p>
            <a:r>
              <a:rPr lang="en-US" b="1" i="1" u="sng" dirty="0" err="1"/>
              <a:t>Notalgia</a:t>
            </a:r>
            <a:r>
              <a:rPr lang="en-US" b="1" i="1" u="sng" dirty="0"/>
              <a:t> </a:t>
            </a:r>
            <a:r>
              <a:rPr lang="en-US" b="1" i="1" u="sng" dirty="0" err="1" smtClean="0"/>
              <a:t>paraesthetica</a:t>
            </a:r>
            <a:r>
              <a:rPr lang="en-US" b="1" i="1" dirty="0" smtClean="0"/>
              <a:t>: </a:t>
            </a:r>
            <a:r>
              <a:rPr lang="en-US" dirty="0" smtClean="0"/>
              <a:t>persistent </a:t>
            </a:r>
            <a:r>
              <a:rPr lang="en-US" dirty="0"/>
              <a:t>burning </a:t>
            </a:r>
            <a:r>
              <a:rPr lang="en-US" dirty="0" smtClean="0"/>
              <a:t>pruritus localized </a:t>
            </a:r>
            <a:r>
              <a:rPr lang="en-US" dirty="0"/>
              <a:t>to the mid‐scapular area</a:t>
            </a:r>
            <a:r>
              <a:rPr lang="en-US" dirty="0" smtClean="0"/>
              <a:t>,</a:t>
            </a:r>
            <a:r>
              <a:rPr lang="en-US" dirty="0"/>
              <a:t> mild </a:t>
            </a:r>
            <a:r>
              <a:rPr lang="en-US" dirty="0" err="1" smtClean="0"/>
              <a:t>lichenification</a:t>
            </a:r>
            <a:r>
              <a:rPr lang="en-US" dirty="0" smtClean="0"/>
              <a:t> </a:t>
            </a:r>
            <a:r>
              <a:rPr lang="en-US" dirty="0"/>
              <a:t>and pigmentation with or </a:t>
            </a:r>
            <a:r>
              <a:rPr lang="en-US" dirty="0" smtClean="0"/>
              <a:t>without macular </a:t>
            </a:r>
            <a:r>
              <a:rPr lang="en-US" dirty="0"/>
              <a:t>amyloidosis</a:t>
            </a:r>
            <a:endParaRPr lang="en-US" dirty="0" smtClean="0"/>
          </a:p>
          <a:p>
            <a:r>
              <a:rPr lang="en-US" dirty="0"/>
              <a:t>S</a:t>
            </a:r>
            <a:r>
              <a:rPr lang="en-US" dirty="0" smtClean="0"/>
              <a:t>ensory </a:t>
            </a:r>
            <a:r>
              <a:rPr lang="en-US" dirty="0"/>
              <a:t>neuropathy of the primary </a:t>
            </a:r>
            <a:r>
              <a:rPr lang="en-US" dirty="0" smtClean="0"/>
              <a:t>dorsal rami </a:t>
            </a:r>
            <a:r>
              <a:rPr lang="en-US" dirty="0"/>
              <a:t>of the spinal nerves from T2 to </a:t>
            </a:r>
            <a:r>
              <a:rPr lang="en-US" dirty="0" smtClean="0"/>
              <a:t>T6. </a:t>
            </a:r>
          </a:p>
          <a:p>
            <a:r>
              <a:rPr lang="en-US" dirty="0" smtClean="0"/>
              <a:t>Rx </a:t>
            </a:r>
            <a:r>
              <a:rPr lang="en-US" dirty="0"/>
              <a:t>Capsaicin </a:t>
            </a:r>
            <a:r>
              <a:rPr lang="en-US" dirty="0" smtClean="0"/>
              <a:t>cream</a:t>
            </a:r>
          </a:p>
          <a:p>
            <a:r>
              <a:rPr lang="en-US" b="1" i="1" u="sng" dirty="0" err="1"/>
              <a:t>Brachioradial</a:t>
            </a:r>
            <a:r>
              <a:rPr lang="en-US" b="1" i="1" u="sng" dirty="0"/>
              <a:t> </a:t>
            </a:r>
            <a:r>
              <a:rPr lang="en-US" b="1" i="1" u="sng" dirty="0" smtClean="0"/>
              <a:t>pruritus: </a:t>
            </a:r>
            <a:r>
              <a:rPr lang="en-US" dirty="0"/>
              <a:t>located at the elbow, </a:t>
            </a:r>
            <a:r>
              <a:rPr lang="en-US" dirty="0" smtClean="0"/>
              <a:t>lower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/>
              <a:t>upper arms, at the dermatomes </a:t>
            </a:r>
            <a:r>
              <a:rPr lang="en-US" dirty="0" smtClean="0"/>
              <a:t>C5/C6, </a:t>
            </a:r>
            <a:r>
              <a:rPr lang="en-US" dirty="0"/>
              <a:t>worsened by </a:t>
            </a:r>
            <a:r>
              <a:rPr lang="en-US" dirty="0" smtClean="0"/>
              <a:t>sunlight, improved </a:t>
            </a:r>
            <a:r>
              <a:rPr lang="en-US" dirty="0"/>
              <a:t>by cold applications (‘</a:t>
            </a:r>
            <a:r>
              <a:rPr lang="en-US" dirty="0">
                <a:solidFill>
                  <a:srgbClr val="FF0000"/>
                </a:solidFill>
              </a:rPr>
              <a:t>ice pack sign</a:t>
            </a:r>
            <a:r>
              <a:rPr lang="en-US" dirty="0" smtClean="0"/>
              <a:t>’).</a:t>
            </a:r>
          </a:p>
          <a:p>
            <a:r>
              <a:rPr lang="en-US" dirty="0" smtClean="0"/>
              <a:t>MR cervical spine, Rx cooling agents, local anesthetics, Gabapentin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60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474617"/>
          </a:xfrm>
        </p:spPr>
        <p:txBody>
          <a:bodyPr>
            <a:normAutofit fontScale="90000"/>
          </a:bodyPr>
          <a:lstStyle/>
          <a:p>
            <a:r>
              <a:rPr lang="en-US" b="1" i="1" dirty="0" smtClean="0"/>
              <a:t>Psychogenic pruritus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306286"/>
            <a:ext cx="9872871" cy="4789714"/>
          </a:xfrm>
        </p:spPr>
        <p:txBody>
          <a:bodyPr/>
          <a:lstStyle/>
          <a:p>
            <a:r>
              <a:rPr lang="en-US" dirty="0" smtClean="0"/>
              <a:t>Diagnosis of exclusion</a:t>
            </a:r>
          </a:p>
          <a:p>
            <a:r>
              <a:rPr lang="en-US" dirty="0" smtClean="0"/>
              <a:t>‘</a:t>
            </a:r>
            <a:r>
              <a:rPr lang="en-US" dirty="0"/>
              <a:t>vicious circle’ of itch, </a:t>
            </a:r>
            <a:r>
              <a:rPr lang="en-US" dirty="0" smtClean="0"/>
              <a:t>depression and </a:t>
            </a:r>
            <a:r>
              <a:rPr lang="en-US" dirty="0"/>
              <a:t>more </a:t>
            </a:r>
            <a:r>
              <a:rPr lang="en-US" dirty="0" smtClean="0"/>
              <a:t>itch</a:t>
            </a:r>
          </a:p>
          <a:p>
            <a:r>
              <a:rPr lang="en-US" dirty="0" smtClean="0"/>
              <a:t>Anxiety: </a:t>
            </a:r>
            <a:r>
              <a:rPr lang="en-US" dirty="0"/>
              <a:t>nocturnal pruritus, associated with a </a:t>
            </a:r>
            <a:r>
              <a:rPr lang="en-US" dirty="0" smtClean="0"/>
              <a:t>sensation of </a:t>
            </a:r>
            <a:r>
              <a:rPr lang="en-US" dirty="0"/>
              <a:t>heat and accompanied by </a:t>
            </a:r>
            <a:r>
              <a:rPr lang="en-US" dirty="0" smtClean="0"/>
              <a:t>sweating</a:t>
            </a:r>
          </a:p>
          <a:p>
            <a:r>
              <a:rPr lang="en-US" b="1" dirty="0" err="1"/>
              <a:t>Parasitophobia</a:t>
            </a:r>
            <a:r>
              <a:rPr lang="en-US" dirty="0"/>
              <a:t> (</a:t>
            </a:r>
            <a:r>
              <a:rPr lang="en-US" dirty="0" smtClean="0"/>
              <a:t>delusions of </a:t>
            </a:r>
            <a:r>
              <a:rPr lang="en-US" dirty="0"/>
              <a:t>parasitic infestation of the skin</a:t>
            </a:r>
            <a:r>
              <a:rPr lang="en-US" dirty="0" smtClean="0"/>
              <a:t>)</a:t>
            </a:r>
          </a:p>
          <a:p>
            <a:r>
              <a:rPr lang="en-US" dirty="0" smtClean="0"/>
              <a:t>Rx </a:t>
            </a:r>
            <a:r>
              <a:rPr lang="en-US" dirty="0" err="1"/>
              <a:t>Pimozide</a:t>
            </a:r>
            <a:r>
              <a:rPr lang="en-US" dirty="0"/>
              <a:t> (</a:t>
            </a:r>
            <a:r>
              <a:rPr lang="en-US" dirty="0" err="1"/>
              <a:t>phenylbutylpiperidine</a:t>
            </a:r>
            <a:r>
              <a:rPr lang="en-US" dirty="0" smtClean="0"/>
              <a:t>), phenothiazine</a:t>
            </a:r>
            <a:r>
              <a:rPr lang="en-US" dirty="0"/>
              <a:t>, has been used for treatment </a:t>
            </a:r>
            <a:r>
              <a:rPr lang="en-US" dirty="0" smtClean="0"/>
              <a:t>of delusions </a:t>
            </a:r>
            <a:r>
              <a:rPr lang="en-US" dirty="0"/>
              <a:t>of </a:t>
            </a:r>
            <a:r>
              <a:rPr lang="en-US" dirty="0" err="1"/>
              <a:t>parasitosis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paroxetine</a:t>
            </a:r>
            <a:r>
              <a:rPr lang="en-US" dirty="0"/>
              <a:t>, a selective </a:t>
            </a:r>
            <a:r>
              <a:rPr lang="en-US" dirty="0" smtClean="0"/>
              <a:t>serotonin reuptake inhibitor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35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90569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Classification </a:t>
            </a:r>
            <a:r>
              <a:rPr lang="en-US" b="1" dirty="0"/>
              <a:t>of severity and measurement of pruritus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711234"/>
            <a:ext cx="9872871" cy="4872446"/>
          </a:xfrm>
        </p:spPr>
        <p:txBody>
          <a:bodyPr>
            <a:normAutofit lnSpcReduction="10000"/>
          </a:bodyPr>
          <a:lstStyle/>
          <a:p>
            <a:pPr marL="502920" indent="-457200">
              <a:buAutoNum type="arabicPeriod"/>
            </a:pPr>
            <a:r>
              <a:rPr lang="en-US" dirty="0" smtClean="0"/>
              <a:t>Visual Analogue Scale (</a:t>
            </a:r>
            <a:r>
              <a:rPr lang="en-US" b="1" dirty="0" smtClean="0"/>
              <a:t>VAS</a:t>
            </a:r>
            <a:r>
              <a:rPr lang="en-US" dirty="0" smtClean="0"/>
              <a:t>) </a:t>
            </a:r>
            <a:r>
              <a:rPr lang="en-US" dirty="0"/>
              <a:t>is a 100‐mm long line </a:t>
            </a:r>
            <a:r>
              <a:rPr lang="en-US" dirty="0" smtClean="0"/>
              <a:t>marked with </a:t>
            </a:r>
            <a:r>
              <a:rPr lang="en-US" dirty="0"/>
              <a:t>end points 0 = no pruritus </a:t>
            </a:r>
            <a:r>
              <a:rPr lang="en-US" dirty="0" smtClean="0"/>
              <a:t>&amp; </a:t>
            </a:r>
            <a:r>
              <a:rPr lang="en-US" dirty="0"/>
              <a:t>100 = the worst </a:t>
            </a:r>
            <a:r>
              <a:rPr lang="en-US" dirty="0" smtClean="0"/>
              <a:t>imaginable itch.</a:t>
            </a:r>
          </a:p>
          <a:p>
            <a:pPr marL="502920" indent="-457200">
              <a:buAutoNum type="arabicPeriod"/>
            </a:pPr>
            <a:r>
              <a:rPr lang="en-US" dirty="0" smtClean="0"/>
              <a:t>Numerical Rating Scale (</a:t>
            </a:r>
            <a:r>
              <a:rPr lang="en-US" b="1" dirty="0"/>
              <a:t>NRS</a:t>
            </a:r>
            <a:r>
              <a:rPr lang="en-US" dirty="0" smtClean="0"/>
              <a:t>) </a:t>
            </a:r>
            <a:r>
              <a:rPr lang="en-US" dirty="0"/>
              <a:t>assess pruritus intensity by assigning to a number </a:t>
            </a:r>
            <a:r>
              <a:rPr lang="en-US" dirty="0" smtClean="0"/>
              <a:t>between 0 </a:t>
            </a:r>
            <a:r>
              <a:rPr lang="en-US" dirty="0"/>
              <a:t>(no pruritus) to 10 (the worst imaginable pruritus</a:t>
            </a:r>
            <a:r>
              <a:rPr lang="en-US" dirty="0" smtClean="0"/>
              <a:t>).</a:t>
            </a:r>
          </a:p>
          <a:p>
            <a:pPr marL="502920" indent="-457200">
              <a:buAutoNum type="arabicPeriod"/>
            </a:pPr>
            <a:r>
              <a:rPr lang="en-US" dirty="0" smtClean="0"/>
              <a:t>Verbal Rating Scale (</a:t>
            </a:r>
            <a:r>
              <a:rPr lang="en-US" b="1" dirty="0"/>
              <a:t>VRS</a:t>
            </a:r>
            <a:r>
              <a:rPr lang="en-US" dirty="0" smtClean="0"/>
              <a:t>) </a:t>
            </a:r>
            <a:r>
              <a:rPr lang="en-US" dirty="0"/>
              <a:t>severity of pruritus is coded with </a:t>
            </a:r>
            <a:r>
              <a:rPr lang="en-US" dirty="0" smtClean="0"/>
              <a:t>graduated adjectives </a:t>
            </a:r>
            <a:r>
              <a:rPr lang="en-US" dirty="0"/>
              <a:t>(from 0 = no pruritus; to 4 = very severe pruritus</a:t>
            </a:r>
            <a:r>
              <a:rPr lang="en-US" dirty="0" smtClean="0"/>
              <a:t>)</a:t>
            </a:r>
          </a:p>
          <a:p>
            <a:r>
              <a:rPr lang="en-US" dirty="0"/>
              <a:t>VAS is as follows:</a:t>
            </a:r>
          </a:p>
          <a:p>
            <a:r>
              <a:rPr lang="en-US" dirty="0" smtClean="0"/>
              <a:t>0 </a:t>
            </a:r>
            <a:r>
              <a:rPr lang="en-US" dirty="0"/>
              <a:t>points: no pruritus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&gt;0 points but &lt;30 points: </a:t>
            </a:r>
            <a:r>
              <a:rPr lang="en-US" b="1" dirty="0"/>
              <a:t>mild</a:t>
            </a:r>
            <a:r>
              <a:rPr lang="en-US" dirty="0"/>
              <a:t> pruritus.</a:t>
            </a:r>
          </a:p>
          <a:p>
            <a:r>
              <a:rPr lang="en-US" dirty="0" smtClean="0"/>
              <a:t>≥</a:t>
            </a:r>
            <a:r>
              <a:rPr lang="en-US" dirty="0"/>
              <a:t>30 points but &lt;70 points: </a:t>
            </a:r>
            <a:r>
              <a:rPr lang="en-US" b="1" dirty="0"/>
              <a:t>moderate</a:t>
            </a:r>
            <a:r>
              <a:rPr lang="en-US" dirty="0"/>
              <a:t> pruritus.</a:t>
            </a:r>
          </a:p>
          <a:p>
            <a:r>
              <a:rPr lang="en-US" dirty="0" smtClean="0"/>
              <a:t>≥</a:t>
            </a:r>
            <a:r>
              <a:rPr lang="en-US" dirty="0"/>
              <a:t>70 points but &lt;90 points: </a:t>
            </a:r>
            <a:r>
              <a:rPr lang="en-US" b="1" dirty="0"/>
              <a:t>severe</a:t>
            </a:r>
            <a:r>
              <a:rPr lang="en-US" dirty="0"/>
              <a:t> pruritus.</a:t>
            </a:r>
          </a:p>
          <a:p>
            <a:r>
              <a:rPr lang="en-US" dirty="0" smtClean="0"/>
              <a:t>≥</a:t>
            </a:r>
            <a:r>
              <a:rPr lang="en-US" dirty="0"/>
              <a:t>90 points: </a:t>
            </a:r>
            <a:r>
              <a:rPr lang="en-US" b="1" dirty="0"/>
              <a:t>very severe </a:t>
            </a:r>
            <a:r>
              <a:rPr lang="en-US" dirty="0"/>
              <a:t>pruritus.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59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Patients can be advised to keep a diary with daily entries of their pruritus experience.</a:t>
            </a:r>
            <a:endParaRPr lang="en-US" sz="2400" dirty="0"/>
          </a:p>
        </p:txBody>
      </p:sp>
      <p:pic>
        <p:nvPicPr>
          <p:cNvPr id="3074" name="Picture 2" descr="The visual analogue scale (VAS) used for evaluating the perceived pain... |  Download Scientific Diagra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024" y="2198778"/>
            <a:ext cx="8096250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71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65749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Investigations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10789"/>
            <a:ext cx="9872871" cy="4685211"/>
          </a:xfrm>
        </p:spPr>
        <p:txBody>
          <a:bodyPr/>
          <a:lstStyle/>
          <a:p>
            <a:r>
              <a:rPr lang="en-US" dirty="0" smtClean="0"/>
              <a:t>Examination includes thorough</a:t>
            </a:r>
            <a:r>
              <a:rPr lang="en-US" dirty="0"/>
              <a:t> </a:t>
            </a:r>
            <a:r>
              <a:rPr lang="en-US" b="1" dirty="0" smtClean="0"/>
              <a:t>inspection</a:t>
            </a:r>
            <a:r>
              <a:rPr lang="en-US" dirty="0" smtClean="0"/>
              <a:t> </a:t>
            </a:r>
            <a:r>
              <a:rPr lang="en-US" dirty="0"/>
              <a:t>of the entire </a:t>
            </a:r>
            <a:r>
              <a:rPr lang="en-US" dirty="0" smtClean="0"/>
              <a:t>skin, mucous membranes, scalp</a:t>
            </a:r>
            <a:r>
              <a:rPr lang="en-US" dirty="0"/>
              <a:t>, hair, nails and </a:t>
            </a:r>
            <a:r>
              <a:rPr lang="en-US" dirty="0" err="1"/>
              <a:t>ano</a:t>
            </a:r>
            <a:r>
              <a:rPr lang="en-US" dirty="0"/>
              <a:t>‐genital </a:t>
            </a:r>
            <a:r>
              <a:rPr lang="en-US" dirty="0" smtClean="0"/>
              <a:t>region</a:t>
            </a:r>
          </a:p>
          <a:p>
            <a:r>
              <a:rPr lang="en-US" dirty="0"/>
              <a:t>S</a:t>
            </a:r>
            <a:r>
              <a:rPr lang="en-US" dirty="0" smtClean="0"/>
              <a:t>kin </a:t>
            </a:r>
            <a:r>
              <a:rPr lang="en-US" dirty="0"/>
              <a:t>signs </a:t>
            </a:r>
            <a:r>
              <a:rPr lang="en-US" dirty="0" smtClean="0"/>
              <a:t>of systemic </a:t>
            </a:r>
            <a:r>
              <a:rPr lang="en-US" dirty="0"/>
              <a:t>disease should be recorded. A </a:t>
            </a:r>
            <a:r>
              <a:rPr lang="en-US" dirty="0" smtClean="0"/>
              <a:t>GPE include </a:t>
            </a:r>
            <a:r>
              <a:rPr lang="en-US" dirty="0"/>
              <a:t>palpation of the liver, kidneys, spleen </a:t>
            </a:r>
            <a:r>
              <a:rPr lang="en-US" dirty="0" smtClean="0"/>
              <a:t>and lymph </a:t>
            </a:r>
            <a:r>
              <a:rPr lang="en-US" dirty="0"/>
              <a:t>nodes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Follow diagnostic </a:t>
            </a:r>
            <a:r>
              <a:rPr lang="en-US" dirty="0"/>
              <a:t>algorithm </a:t>
            </a:r>
            <a:r>
              <a:rPr lang="en-US" dirty="0" smtClean="0"/>
              <a:t>comprising laboratory </a:t>
            </a:r>
            <a:r>
              <a:rPr lang="en-US" dirty="0"/>
              <a:t>and radiological investigations</a:t>
            </a:r>
            <a:r>
              <a:rPr lang="en-US" dirty="0" smtClean="0"/>
              <a:t>,</a:t>
            </a:r>
          </a:p>
          <a:p>
            <a:r>
              <a:rPr lang="en-US" b="1" dirty="0" smtClean="0"/>
              <a:t>symptom‐specific </a:t>
            </a:r>
            <a:r>
              <a:rPr lang="en-US" b="1" dirty="0"/>
              <a:t>diagnostic steps</a:t>
            </a:r>
            <a:r>
              <a:rPr lang="en-US" dirty="0" smtClean="0"/>
              <a:t>.</a:t>
            </a:r>
          </a:p>
          <a:p>
            <a:r>
              <a:rPr lang="en-US" dirty="0"/>
              <a:t>CP of unclear origin, </a:t>
            </a:r>
            <a:r>
              <a:rPr lang="en-US" dirty="0" smtClean="0"/>
              <a:t>examination </a:t>
            </a:r>
            <a:r>
              <a:rPr lang="en-US" dirty="0"/>
              <a:t>of the </a:t>
            </a:r>
            <a:r>
              <a:rPr lang="en-US" dirty="0" smtClean="0"/>
              <a:t>patient should </a:t>
            </a:r>
            <a:r>
              <a:rPr lang="en-US" dirty="0"/>
              <a:t>be repeated once a year in an attempt to identify a </a:t>
            </a:r>
            <a:r>
              <a:rPr lang="en-US" dirty="0" smtClean="0"/>
              <a:t>possible underlying </a:t>
            </a:r>
            <a:r>
              <a:rPr lang="en-US" dirty="0"/>
              <a:t>cause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38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61257"/>
            <a:ext cx="9875520" cy="757646"/>
          </a:xfrm>
        </p:spPr>
        <p:txBody>
          <a:bodyPr>
            <a:normAutofit/>
          </a:bodyPr>
          <a:lstStyle/>
          <a:p>
            <a:r>
              <a:rPr lang="en-US" dirty="0" smtClean="0"/>
              <a:t>CP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76103"/>
            <a:ext cx="9872871" cy="5068388"/>
          </a:xfrm>
        </p:spPr>
        <p:txBody>
          <a:bodyPr>
            <a:normAutofit/>
          </a:bodyPr>
          <a:lstStyle/>
          <a:p>
            <a:r>
              <a:rPr lang="en-US" b="1" dirty="0"/>
              <a:t>Synonym (</a:t>
            </a:r>
            <a:r>
              <a:rPr lang="en-US" dirty="0">
                <a:solidFill>
                  <a:srgbClr val="FF0000"/>
                </a:solidFill>
              </a:rPr>
              <a:t>Itch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 smtClean="0"/>
              <a:t>‘</a:t>
            </a:r>
            <a:r>
              <a:rPr lang="en-US" dirty="0" smtClean="0"/>
              <a:t>An unpleasant sensation leading to the </a:t>
            </a:r>
            <a:r>
              <a:rPr lang="en-US" dirty="0" smtClean="0">
                <a:solidFill>
                  <a:srgbClr val="FF0000"/>
                </a:solidFill>
              </a:rPr>
              <a:t>desire to scratch</a:t>
            </a:r>
            <a:r>
              <a:rPr lang="en-US" dirty="0" smtClean="0"/>
              <a:t>’ </a:t>
            </a:r>
          </a:p>
          <a:p>
            <a:r>
              <a:rPr lang="en-US" dirty="0" smtClean="0"/>
              <a:t>Lasting at least for </a:t>
            </a:r>
            <a:r>
              <a:rPr lang="en-US" dirty="0" smtClean="0">
                <a:solidFill>
                  <a:srgbClr val="FF0000"/>
                </a:solidFill>
              </a:rPr>
              <a:t>6 weeks </a:t>
            </a:r>
          </a:p>
          <a:p>
            <a:r>
              <a:rPr lang="en-US" u="sng" dirty="0" smtClean="0">
                <a:solidFill>
                  <a:srgbClr val="FF0000"/>
                </a:solidFill>
              </a:rPr>
              <a:t>PRURITUS ON INFLAMED SKIN </a:t>
            </a:r>
            <a:r>
              <a:rPr lang="en-US" dirty="0" smtClean="0"/>
              <a:t>/</a:t>
            </a:r>
            <a:r>
              <a:rPr lang="en-US" dirty="0" smtClean="0"/>
              <a:t>diseased skin; example: atopic eczema</a:t>
            </a:r>
          </a:p>
          <a:p>
            <a:r>
              <a:rPr lang="en-US" u="sng" dirty="0" smtClean="0">
                <a:solidFill>
                  <a:srgbClr val="FF0000"/>
                </a:solidFill>
              </a:rPr>
              <a:t>PRURITUS ON NON‐INFLAMED SKIN </a:t>
            </a:r>
            <a:r>
              <a:rPr lang="en-US" dirty="0" smtClean="0"/>
              <a:t>(</a:t>
            </a:r>
            <a:r>
              <a:rPr lang="en-US" dirty="0" smtClean="0"/>
              <a:t>non‐diseased, normal‐looking skin); replaces the previous designation (</a:t>
            </a:r>
            <a:r>
              <a:rPr lang="en-US" i="1" dirty="0" smtClean="0"/>
              <a:t>pruritus sine </a:t>
            </a:r>
            <a:r>
              <a:rPr lang="en-US" i="1" dirty="0" err="1" smtClean="0"/>
              <a:t>materia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 smtClean="0"/>
              <a:t>Specific terms for unique clinical presentations of CP</a:t>
            </a:r>
          </a:p>
          <a:p>
            <a:pPr lvl="1"/>
            <a:r>
              <a:rPr lang="en-US" dirty="0" err="1" smtClean="0"/>
              <a:t>Aquagenic</a:t>
            </a:r>
            <a:r>
              <a:rPr lang="en-US" dirty="0" smtClean="0"/>
              <a:t>  </a:t>
            </a:r>
            <a:r>
              <a:rPr lang="en-US" dirty="0" smtClean="0"/>
              <a:t>pruritus, </a:t>
            </a:r>
          </a:p>
          <a:p>
            <a:pPr lvl="1"/>
            <a:r>
              <a:rPr lang="en-US" dirty="0" smtClean="0"/>
              <a:t>Premonitory pruritus, </a:t>
            </a:r>
          </a:p>
          <a:p>
            <a:pPr lvl="1"/>
            <a:r>
              <a:rPr lang="en-US" dirty="0" smtClean="0"/>
              <a:t>Paraneoplastic pruritus</a:t>
            </a:r>
            <a:endParaRPr lang="en-US" dirty="0"/>
          </a:p>
          <a:p>
            <a:pPr marL="27432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347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53993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Step screening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240971"/>
            <a:ext cx="9872871" cy="5199018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en-US" dirty="0"/>
              <a:t>• ESR</a:t>
            </a:r>
          </a:p>
          <a:p>
            <a:pPr marL="45720" indent="0">
              <a:buNone/>
            </a:pPr>
            <a:r>
              <a:rPr lang="en-US" dirty="0"/>
              <a:t>• Differential blood cell count</a:t>
            </a:r>
          </a:p>
          <a:p>
            <a:pPr marL="45720" indent="0">
              <a:buNone/>
            </a:pPr>
            <a:r>
              <a:rPr lang="en-US" dirty="0"/>
              <a:t>• Blood urea nitrogen, creatinine</a:t>
            </a:r>
          </a:p>
          <a:p>
            <a:pPr marL="45720" indent="0">
              <a:buNone/>
            </a:pPr>
            <a:r>
              <a:rPr lang="en-US" dirty="0"/>
              <a:t>• Alkaline </a:t>
            </a:r>
            <a:r>
              <a:rPr lang="en-US" dirty="0" err="1" smtClean="0"/>
              <a:t>phosphatase,y</a:t>
            </a:r>
            <a:r>
              <a:rPr lang="en-US" dirty="0" smtClean="0"/>
              <a:t>‐GT</a:t>
            </a:r>
            <a:r>
              <a:rPr lang="en-US" dirty="0"/>
              <a:t>, AST, ALT, bilirubin</a:t>
            </a:r>
          </a:p>
          <a:p>
            <a:pPr marL="45720" indent="0">
              <a:buNone/>
            </a:pPr>
            <a:r>
              <a:rPr lang="en-US" dirty="0"/>
              <a:t>• TSH</a:t>
            </a:r>
          </a:p>
          <a:p>
            <a:pPr marL="45720" indent="0">
              <a:buNone/>
            </a:pPr>
            <a:r>
              <a:rPr lang="en-US" dirty="0"/>
              <a:t>• Glucose</a:t>
            </a:r>
          </a:p>
          <a:p>
            <a:pPr marL="45720" indent="0">
              <a:buNone/>
            </a:pPr>
            <a:r>
              <a:rPr lang="en-US" dirty="0"/>
              <a:t>• Ferritin</a:t>
            </a:r>
          </a:p>
          <a:p>
            <a:pPr marL="45720" indent="0">
              <a:buNone/>
            </a:pPr>
            <a:r>
              <a:rPr lang="en-US" dirty="0"/>
              <a:t>• Age &gt;40 years: stool </a:t>
            </a:r>
            <a:r>
              <a:rPr lang="en-US" dirty="0" err="1" smtClean="0"/>
              <a:t>occultblood</a:t>
            </a:r>
            <a:endParaRPr lang="en-US" dirty="0"/>
          </a:p>
          <a:p>
            <a:pPr marL="45720" indent="0">
              <a:buNone/>
            </a:pPr>
            <a:r>
              <a:rPr lang="en-US" dirty="0"/>
              <a:t>• </a:t>
            </a:r>
            <a:r>
              <a:rPr lang="en-US" dirty="0" err="1"/>
              <a:t>Genito</a:t>
            </a:r>
            <a:r>
              <a:rPr lang="en-US" dirty="0"/>
              <a:t>‐anal pruritus: </a:t>
            </a:r>
            <a:r>
              <a:rPr lang="en-US" dirty="0" smtClean="0"/>
              <a:t>stool test </a:t>
            </a:r>
            <a:r>
              <a:rPr lang="en-US" dirty="0"/>
              <a:t>for </a:t>
            </a:r>
            <a:r>
              <a:rPr lang="en-US" dirty="0" smtClean="0"/>
              <a:t>parasites</a:t>
            </a:r>
          </a:p>
          <a:p>
            <a:pPr marL="45720" indent="0">
              <a:buNone/>
            </a:pPr>
            <a:r>
              <a:rPr lang="en-US" dirty="0"/>
              <a:t>• Chest X‐ray</a:t>
            </a:r>
          </a:p>
          <a:p>
            <a:pPr marL="45720" indent="0">
              <a:buNone/>
            </a:pPr>
            <a:r>
              <a:rPr lang="en-US" dirty="0"/>
              <a:t>• Ultrasound abdomen</a:t>
            </a:r>
          </a:p>
          <a:p>
            <a:pPr marL="45720" indent="0">
              <a:buNone/>
            </a:pPr>
            <a:r>
              <a:rPr lang="en-US" dirty="0"/>
              <a:t>• Biopsy with </a:t>
            </a:r>
            <a:r>
              <a:rPr lang="en-US" dirty="0" smtClean="0"/>
              <a:t>routine histology </a:t>
            </a:r>
            <a:r>
              <a:rPr lang="en-US" dirty="0"/>
              <a:t>and </a:t>
            </a:r>
            <a:r>
              <a:rPr lang="en-US" dirty="0" smtClean="0"/>
              <a:t>DIF(</a:t>
            </a:r>
            <a:r>
              <a:rPr lang="en-US" dirty="0" err="1" smtClean="0"/>
              <a:t>mastocytosis</a:t>
            </a:r>
            <a:r>
              <a:rPr lang="en-US" dirty="0" smtClean="0"/>
              <a:t>, pemphigoid</a:t>
            </a:r>
            <a:r>
              <a:rPr lang="en-US" dirty="0"/>
              <a:t>, etc.)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0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52698"/>
            <a:ext cx="9875520" cy="66620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Further investigations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018903"/>
            <a:ext cx="9872871" cy="5421085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en-US" dirty="0"/>
              <a:t>• </a:t>
            </a:r>
            <a:r>
              <a:rPr lang="en-US" dirty="0" err="1"/>
              <a:t>Immunelectrophoresis</a:t>
            </a:r>
            <a:endParaRPr lang="en-US" dirty="0"/>
          </a:p>
          <a:p>
            <a:pPr marL="45720" indent="0">
              <a:buNone/>
            </a:pPr>
            <a:r>
              <a:rPr lang="en-US" dirty="0"/>
              <a:t>• Hepatitis B &amp; C antibodies</a:t>
            </a:r>
          </a:p>
          <a:p>
            <a:pPr marL="45720" indent="0">
              <a:buNone/>
            </a:pPr>
            <a:r>
              <a:rPr lang="en-US" dirty="0"/>
              <a:t>• </a:t>
            </a:r>
            <a:r>
              <a:rPr lang="en-US" dirty="0" err="1"/>
              <a:t>Antimitochondrial</a:t>
            </a:r>
            <a:r>
              <a:rPr lang="en-US" dirty="0"/>
              <a:t> antibodies,</a:t>
            </a:r>
          </a:p>
          <a:p>
            <a:pPr marL="45720" indent="0">
              <a:buNone/>
            </a:pPr>
            <a:r>
              <a:rPr lang="en-US" dirty="0"/>
              <a:t>• ANA</a:t>
            </a:r>
          </a:p>
          <a:p>
            <a:pPr marL="45720" indent="0">
              <a:buNone/>
            </a:pPr>
            <a:r>
              <a:rPr lang="en-US" dirty="0"/>
              <a:t>• PTH, calcium</a:t>
            </a:r>
          </a:p>
          <a:p>
            <a:pPr marL="45720" indent="0">
              <a:buNone/>
            </a:pPr>
            <a:r>
              <a:rPr lang="en-US" dirty="0"/>
              <a:t>• </a:t>
            </a:r>
            <a:r>
              <a:rPr lang="en-US" dirty="0" err="1"/>
              <a:t>Parathormone</a:t>
            </a:r>
            <a:endParaRPr lang="en-US" dirty="0"/>
          </a:p>
          <a:p>
            <a:pPr marL="45720" indent="0">
              <a:buNone/>
            </a:pPr>
            <a:r>
              <a:rPr lang="en-US" dirty="0"/>
              <a:t>• Erythrocyte </a:t>
            </a:r>
            <a:r>
              <a:rPr lang="en-US" dirty="0" smtClean="0"/>
              <a:t>fluorescence</a:t>
            </a:r>
            <a:endParaRPr lang="en-US" dirty="0"/>
          </a:p>
          <a:p>
            <a:pPr marL="45720" indent="0">
              <a:buNone/>
            </a:pPr>
            <a:r>
              <a:rPr lang="en-US" dirty="0"/>
              <a:t>• HIV antibodies</a:t>
            </a:r>
          </a:p>
          <a:p>
            <a:pPr marL="45720" indent="0">
              <a:buNone/>
            </a:pPr>
            <a:r>
              <a:rPr lang="en-US" dirty="0"/>
              <a:t>• PSA</a:t>
            </a:r>
          </a:p>
          <a:p>
            <a:pPr marL="45720" indent="0">
              <a:buNone/>
            </a:pPr>
            <a:r>
              <a:rPr lang="en-US" dirty="0"/>
              <a:t>• </a:t>
            </a:r>
            <a:r>
              <a:rPr lang="en-US" dirty="0" err="1"/>
              <a:t>Tryptase</a:t>
            </a:r>
            <a:endParaRPr lang="en-US" dirty="0"/>
          </a:p>
          <a:p>
            <a:pPr marL="45720" indent="0">
              <a:buNone/>
            </a:pPr>
            <a:r>
              <a:rPr lang="en-US" dirty="0"/>
              <a:t>• Bile acid when </a:t>
            </a:r>
            <a:r>
              <a:rPr lang="en-US" dirty="0" smtClean="0"/>
              <a:t>intrahepatic cholestasis </a:t>
            </a:r>
            <a:r>
              <a:rPr lang="en-US" dirty="0"/>
              <a:t>of pregnancy </a:t>
            </a:r>
            <a:r>
              <a:rPr lang="en-US" dirty="0" smtClean="0"/>
              <a:t>is suspected</a:t>
            </a:r>
            <a:endParaRPr lang="en-US" dirty="0"/>
          </a:p>
          <a:p>
            <a:pPr marL="45720" indent="0">
              <a:buNone/>
            </a:pPr>
            <a:r>
              <a:rPr lang="en-US" dirty="0"/>
              <a:t>• Swab for </a:t>
            </a:r>
            <a:r>
              <a:rPr lang="en-US" i="1" dirty="0" smtClean="0"/>
              <a:t>Candida </a:t>
            </a:r>
            <a:r>
              <a:rPr lang="en-US" dirty="0" smtClean="0"/>
              <a:t>(</a:t>
            </a:r>
            <a:r>
              <a:rPr lang="en-US" dirty="0" err="1" smtClean="0"/>
              <a:t>mucocutaneous</a:t>
            </a:r>
            <a:r>
              <a:rPr lang="en-US" dirty="0" smtClean="0"/>
              <a:t> </a:t>
            </a:r>
            <a:r>
              <a:rPr lang="en-US" dirty="0"/>
              <a:t>pruritus)</a:t>
            </a:r>
          </a:p>
          <a:p>
            <a:pPr marL="45720" indent="0">
              <a:buNone/>
            </a:pPr>
            <a:r>
              <a:rPr lang="en-US" dirty="0"/>
              <a:t>• Urine: histamine </a:t>
            </a:r>
            <a:r>
              <a:rPr lang="en-US" dirty="0" smtClean="0"/>
              <a:t>and metabolites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02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971006"/>
          </a:xfrm>
        </p:spPr>
        <p:txBody>
          <a:bodyPr/>
          <a:lstStyle/>
          <a:p>
            <a:r>
              <a:rPr lang="en-US" dirty="0" smtClean="0"/>
              <a:t>Contd.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815737"/>
            <a:ext cx="9872871" cy="4280263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dirty="0"/>
              <a:t>• Further imaging </a:t>
            </a:r>
            <a:r>
              <a:rPr lang="en-US" dirty="0" smtClean="0"/>
              <a:t>studies and </a:t>
            </a:r>
            <a:r>
              <a:rPr lang="en-US" dirty="0"/>
              <a:t>bone </a:t>
            </a:r>
            <a:r>
              <a:rPr lang="en-US" dirty="0" smtClean="0"/>
              <a:t>marrow investigation depending on </a:t>
            </a:r>
            <a:r>
              <a:rPr lang="en-US" dirty="0"/>
              <a:t>symptoms </a:t>
            </a:r>
            <a:r>
              <a:rPr lang="en-US" dirty="0" smtClean="0"/>
              <a:t>and previous findings</a:t>
            </a:r>
            <a:endParaRPr lang="en-US" dirty="0"/>
          </a:p>
          <a:p>
            <a:pPr marL="45720" indent="0">
              <a:buNone/>
            </a:pPr>
            <a:r>
              <a:rPr lang="en-US" dirty="0"/>
              <a:t>• e.g. MRI </a:t>
            </a:r>
            <a:r>
              <a:rPr lang="en-US" dirty="0" smtClean="0"/>
              <a:t>thoracic and </a:t>
            </a:r>
            <a:r>
              <a:rPr lang="en-US" dirty="0"/>
              <a:t>cervical spine </a:t>
            </a:r>
            <a:r>
              <a:rPr lang="en-US" dirty="0" smtClean="0"/>
              <a:t>in neuropathic </a:t>
            </a:r>
            <a:r>
              <a:rPr lang="en-US" dirty="0"/>
              <a:t>pruritus</a:t>
            </a:r>
          </a:p>
          <a:p>
            <a:pPr marL="45720" indent="0">
              <a:buNone/>
            </a:pPr>
            <a:r>
              <a:rPr lang="en-US" dirty="0"/>
              <a:t>• Skin biopsy in cases </a:t>
            </a:r>
            <a:r>
              <a:rPr lang="en-US" dirty="0" smtClean="0"/>
              <a:t>of hydroxyethyl </a:t>
            </a:r>
            <a:r>
              <a:rPr lang="en-US" dirty="0"/>
              <a:t>starch (HES</a:t>
            </a:r>
            <a:r>
              <a:rPr lang="en-US" dirty="0" smtClean="0"/>
              <a:t>) (</a:t>
            </a:r>
            <a:r>
              <a:rPr lang="en-US" dirty="0"/>
              <a:t>electron microscopy)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735874"/>
          </a:xfrm>
        </p:spPr>
        <p:txBody>
          <a:bodyPr/>
          <a:lstStyle/>
          <a:p>
            <a:r>
              <a:rPr lang="en-US" dirty="0" smtClean="0"/>
              <a:t>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06730"/>
            <a:ext cx="9872871" cy="4489269"/>
          </a:xfrm>
        </p:spPr>
        <p:txBody>
          <a:bodyPr/>
          <a:lstStyle/>
          <a:p>
            <a:r>
              <a:rPr lang="en-US" dirty="0" smtClean="0"/>
              <a:t>Gather data on the age, pre‐existing diseases, medications, and quality and intensity of pruritus</a:t>
            </a:r>
          </a:p>
          <a:p>
            <a:r>
              <a:rPr lang="en-US" dirty="0" smtClean="0"/>
              <a:t>Elderly patients</a:t>
            </a:r>
            <a:r>
              <a:rPr lang="en-US" dirty="0"/>
              <a:t>, </a:t>
            </a:r>
            <a:r>
              <a:rPr lang="en-US" dirty="0" smtClean="0"/>
              <a:t>pregnant women </a:t>
            </a:r>
            <a:r>
              <a:rPr lang="en-US" dirty="0"/>
              <a:t>and children need special </a:t>
            </a:r>
            <a:r>
              <a:rPr lang="en-US" dirty="0" smtClean="0"/>
              <a:t>attention</a:t>
            </a:r>
          </a:p>
          <a:p>
            <a:r>
              <a:rPr lang="en-US" dirty="0"/>
              <a:t>Prior to therapy beyond </a:t>
            </a:r>
            <a:r>
              <a:rPr lang="en-US" dirty="0" smtClean="0"/>
              <a:t>general </a:t>
            </a:r>
            <a:r>
              <a:rPr lang="en-US" dirty="0"/>
              <a:t>measures, </a:t>
            </a:r>
            <a:r>
              <a:rPr lang="en-US" dirty="0" smtClean="0"/>
              <a:t>patient </a:t>
            </a:r>
            <a:r>
              <a:rPr lang="en-US" dirty="0"/>
              <a:t>should undergo careful diagnostic evaluation and </a:t>
            </a:r>
            <a:r>
              <a:rPr lang="en-US" dirty="0" smtClean="0"/>
              <a:t>any underlying </a:t>
            </a:r>
            <a:r>
              <a:rPr lang="en-US" dirty="0"/>
              <a:t>disease should be treated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52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762000"/>
          </a:xfrm>
        </p:spPr>
        <p:txBody>
          <a:bodyPr/>
          <a:lstStyle/>
          <a:p>
            <a:r>
              <a:rPr lang="en-US" b="1" dirty="0"/>
              <a:t>General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254034"/>
            <a:ext cx="9872871" cy="4841966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AVOIDANCE OF</a:t>
            </a:r>
            <a:r>
              <a:rPr lang="en-US" dirty="0" smtClean="0"/>
              <a:t>:</a:t>
            </a:r>
          </a:p>
          <a:p>
            <a:pPr marL="45720" indent="0">
              <a:buNone/>
            </a:pPr>
            <a:r>
              <a:rPr lang="en-US" dirty="0"/>
              <a:t>• Dry skin</a:t>
            </a:r>
          </a:p>
          <a:p>
            <a:pPr marL="45720" indent="0">
              <a:buNone/>
            </a:pPr>
            <a:r>
              <a:rPr lang="en-US" dirty="0"/>
              <a:t>• Factors that worsen dry skin (e.g. heat, </a:t>
            </a:r>
            <a:r>
              <a:rPr lang="en-US" dirty="0" smtClean="0"/>
              <a:t>frequent washing </a:t>
            </a:r>
            <a:r>
              <a:rPr lang="en-US" dirty="0"/>
              <a:t>and bathing)</a:t>
            </a:r>
          </a:p>
          <a:p>
            <a:pPr marL="45720" indent="0">
              <a:buNone/>
            </a:pPr>
            <a:r>
              <a:rPr lang="en-US" dirty="0"/>
              <a:t>• Contact with irritant substances (e.g. </a:t>
            </a:r>
            <a:r>
              <a:rPr lang="en-US" dirty="0" err="1" smtClean="0"/>
              <a:t>camomile</a:t>
            </a:r>
            <a:r>
              <a:rPr lang="en-US" dirty="0" smtClean="0"/>
              <a:t>, tea‐tree </a:t>
            </a:r>
            <a:r>
              <a:rPr lang="en-US" dirty="0"/>
              <a:t>oil)</a:t>
            </a:r>
          </a:p>
          <a:p>
            <a:pPr marL="45720" indent="0">
              <a:buNone/>
            </a:pPr>
            <a:r>
              <a:rPr lang="en-US" dirty="0"/>
              <a:t>• Hot and spicy food, large amounts of hot </a:t>
            </a:r>
            <a:r>
              <a:rPr lang="en-US" dirty="0" smtClean="0"/>
              <a:t>drinks and </a:t>
            </a:r>
            <a:r>
              <a:rPr lang="en-US" dirty="0"/>
              <a:t>alcohol</a:t>
            </a:r>
          </a:p>
          <a:p>
            <a:pPr marL="45720" indent="0">
              <a:buNone/>
            </a:pPr>
            <a:r>
              <a:rPr lang="en-US" dirty="0"/>
              <a:t>• Excitement, strain, negative stress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55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56605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Application of: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397726"/>
            <a:ext cx="9872871" cy="4698274"/>
          </a:xfrm>
        </p:spPr>
        <p:txBody>
          <a:bodyPr>
            <a:normAutofit/>
          </a:bodyPr>
          <a:lstStyle/>
          <a:p>
            <a:r>
              <a:rPr lang="en-US" dirty="0"/>
              <a:t>Non‐alkaline soaps, moisturizing shower </a:t>
            </a:r>
            <a:r>
              <a:rPr lang="en-US" dirty="0" smtClean="0"/>
              <a:t>or bath </a:t>
            </a:r>
            <a:r>
              <a:rPr lang="en-US" dirty="0"/>
              <a:t>oils</a:t>
            </a:r>
          </a:p>
          <a:p>
            <a:pPr marL="45720" indent="0">
              <a:buNone/>
            </a:pPr>
            <a:r>
              <a:rPr lang="en-US" dirty="0"/>
              <a:t>• Luke‐warm bath water, bathing time </a:t>
            </a:r>
            <a:r>
              <a:rPr lang="en-US" dirty="0" smtClean="0"/>
              <a:t>not exceeding </a:t>
            </a:r>
            <a:r>
              <a:rPr lang="en-US" dirty="0"/>
              <a:t>20 min</a:t>
            </a:r>
          </a:p>
          <a:p>
            <a:pPr marL="45720" indent="0">
              <a:buNone/>
            </a:pPr>
            <a:r>
              <a:rPr lang="en-US" dirty="0"/>
              <a:t>• Short, </a:t>
            </a:r>
            <a:r>
              <a:rPr lang="en-US" dirty="0" err="1"/>
              <a:t>luke</a:t>
            </a:r>
            <a:r>
              <a:rPr lang="en-US" dirty="0"/>
              <a:t>‐warm showers</a:t>
            </a:r>
          </a:p>
          <a:p>
            <a:pPr marL="45720" indent="0">
              <a:buNone/>
            </a:pPr>
            <a:r>
              <a:rPr lang="en-US" dirty="0"/>
              <a:t>• Soft clothing permeable to air (e.g. cotton)</a:t>
            </a:r>
          </a:p>
          <a:p>
            <a:pPr marL="45720" indent="0">
              <a:buNone/>
            </a:pPr>
            <a:r>
              <a:rPr lang="en-US" dirty="0"/>
              <a:t>• Skin moisturizer on a daily basis especially </a:t>
            </a:r>
            <a:r>
              <a:rPr lang="en-US" dirty="0" smtClean="0"/>
              <a:t>after showering </a:t>
            </a:r>
            <a:r>
              <a:rPr lang="en-US" dirty="0"/>
              <a:t>and bathing</a:t>
            </a:r>
          </a:p>
          <a:p>
            <a:pPr marL="45720" indent="0">
              <a:buNone/>
            </a:pPr>
            <a:r>
              <a:rPr lang="en-US" dirty="0"/>
              <a:t>• </a:t>
            </a:r>
            <a:r>
              <a:rPr lang="en-US" dirty="0" err="1"/>
              <a:t>Topicals</a:t>
            </a:r>
            <a:r>
              <a:rPr lang="en-US" dirty="0"/>
              <a:t> with symptomatic relief, </a:t>
            </a:r>
            <a:r>
              <a:rPr lang="en-US" dirty="0" smtClean="0"/>
              <a:t>especially for </a:t>
            </a:r>
            <a:r>
              <a:rPr lang="en-US" dirty="0"/>
              <a:t>pruritus at night: </a:t>
            </a:r>
            <a:r>
              <a:rPr lang="en-US" dirty="0" smtClean="0"/>
              <a:t>creams/lotions/sprays containing </a:t>
            </a:r>
            <a:r>
              <a:rPr lang="en-US" dirty="0" err="1"/>
              <a:t>antipruritics</a:t>
            </a:r>
            <a:r>
              <a:rPr lang="en-US" dirty="0"/>
              <a:t> (e.g. urea, </a:t>
            </a:r>
            <a:r>
              <a:rPr lang="en-US" dirty="0" smtClean="0"/>
              <a:t>camphor, menthol</a:t>
            </a:r>
            <a:r>
              <a:rPr lang="en-US" dirty="0"/>
              <a:t>, tannin)</a:t>
            </a:r>
          </a:p>
          <a:p>
            <a:pPr marL="45720" indent="0">
              <a:buNone/>
            </a:pPr>
            <a:r>
              <a:rPr lang="en-US" dirty="0"/>
              <a:t>• Wet, cooling wraps (e.g. with black tea)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94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526869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Recommended Symptomatic </a:t>
            </a:r>
            <a:r>
              <a:rPr lang="en-US" b="1" dirty="0"/>
              <a:t>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267097"/>
            <a:ext cx="9872871" cy="4828903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n-US" dirty="0"/>
              <a:t>• </a:t>
            </a:r>
            <a:r>
              <a:rPr lang="en-US" b="1" u="sng" dirty="0" smtClean="0"/>
              <a:t>STEP 1</a:t>
            </a:r>
            <a:r>
              <a:rPr lang="en-US" dirty="0" smtClean="0"/>
              <a:t>:</a:t>
            </a:r>
          </a:p>
          <a:p>
            <a:r>
              <a:rPr lang="en-US" dirty="0" smtClean="0"/>
              <a:t>General </a:t>
            </a:r>
            <a:r>
              <a:rPr lang="en-US" dirty="0"/>
              <a:t>therapeutic measures </a:t>
            </a:r>
          </a:p>
          <a:p>
            <a:pPr marL="45720" indent="0">
              <a:buNone/>
            </a:pPr>
            <a:r>
              <a:rPr lang="en-US" dirty="0"/>
              <a:t>• Basic therapy with moisturizers</a:t>
            </a:r>
          </a:p>
          <a:p>
            <a:pPr marL="45720" indent="0">
              <a:buNone/>
            </a:pPr>
            <a:r>
              <a:rPr lang="en-US" dirty="0"/>
              <a:t>• Initial symptomatic therapy: </a:t>
            </a:r>
            <a:r>
              <a:rPr lang="en-US" dirty="0" err="1" smtClean="0"/>
              <a:t>systemicnon</a:t>
            </a:r>
            <a:r>
              <a:rPr lang="en-US" dirty="0" smtClean="0"/>
              <a:t>‐sedative </a:t>
            </a:r>
            <a:r>
              <a:rPr lang="en-US" dirty="0"/>
              <a:t>H 1 </a:t>
            </a:r>
            <a:r>
              <a:rPr lang="en-US" dirty="0" smtClean="0"/>
              <a:t>antihistamines, topical corticosteroids</a:t>
            </a:r>
          </a:p>
          <a:p>
            <a:pPr marL="45720" indent="0">
              <a:buNone/>
            </a:pPr>
            <a:r>
              <a:rPr lang="en-US" dirty="0"/>
              <a:t>• </a:t>
            </a:r>
            <a:r>
              <a:rPr lang="en-US" b="1" u="sng" dirty="0"/>
              <a:t>STEP </a:t>
            </a:r>
            <a:r>
              <a:rPr lang="en-US" b="1" u="sng" dirty="0" smtClean="0"/>
              <a:t>2</a:t>
            </a:r>
            <a:r>
              <a:rPr lang="en-US" dirty="0" smtClean="0"/>
              <a:t>:</a:t>
            </a:r>
          </a:p>
          <a:p>
            <a:r>
              <a:rPr lang="en-US" dirty="0"/>
              <a:t>If origin of chronic pruritus is </a:t>
            </a:r>
            <a:r>
              <a:rPr lang="en-US" dirty="0" smtClean="0"/>
              <a:t>known: symptomatic </a:t>
            </a:r>
            <a:r>
              <a:rPr lang="en-US" dirty="0"/>
              <a:t>causative adapted </a:t>
            </a:r>
            <a:r>
              <a:rPr lang="en-US" dirty="0" smtClean="0"/>
              <a:t>therapy</a:t>
            </a:r>
          </a:p>
          <a:p>
            <a:pPr marL="45720" indent="0">
              <a:buNone/>
            </a:pPr>
            <a:r>
              <a:rPr lang="en-US" dirty="0"/>
              <a:t>• </a:t>
            </a:r>
            <a:r>
              <a:rPr lang="en-US" b="1" u="sng" dirty="0"/>
              <a:t>STEP </a:t>
            </a:r>
            <a:r>
              <a:rPr lang="en-US" b="1" u="sng" dirty="0" smtClean="0"/>
              <a:t>3:</a:t>
            </a:r>
          </a:p>
          <a:p>
            <a:r>
              <a:rPr lang="en-US" dirty="0"/>
              <a:t>In pruritus of unknown origin or </a:t>
            </a:r>
            <a:r>
              <a:rPr lang="en-US" dirty="0" smtClean="0"/>
              <a:t>therapy refractory </a:t>
            </a:r>
            <a:r>
              <a:rPr lang="en-US" dirty="0"/>
              <a:t>cases in the 2nd step:</a:t>
            </a:r>
          </a:p>
          <a:p>
            <a:r>
              <a:rPr lang="en-US" dirty="0" smtClean="0"/>
              <a:t>Symptomatic </a:t>
            </a:r>
            <a:r>
              <a:rPr lang="en-US" dirty="0"/>
              <a:t>topical and/or systemic </a:t>
            </a:r>
            <a:r>
              <a:rPr lang="en-US" dirty="0" smtClean="0"/>
              <a:t>therapy, e.g</a:t>
            </a:r>
            <a:r>
              <a:rPr lang="en-US" dirty="0"/>
              <a:t>. capsaicin, </a:t>
            </a:r>
            <a:r>
              <a:rPr lang="en-US" dirty="0" err="1"/>
              <a:t>calcineurin</a:t>
            </a:r>
            <a:r>
              <a:rPr lang="en-US" dirty="0"/>
              <a:t> inhibitors, </a:t>
            </a:r>
            <a:r>
              <a:rPr lang="en-US" dirty="0" smtClean="0"/>
              <a:t>naltrexone, gabapentin</a:t>
            </a:r>
            <a:r>
              <a:rPr lang="en-US" dirty="0"/>
              <a:t>, </a:t>
            </a:r>
            <a:r>
              <a:rPr lang="en-US" dirty="0" err="1"/>
              <a:t>pregabalin</a:t>
            </a:r>
            <a:r>
              <a:rPr lang="en-US" dirty="0"/>
              <a:t>, UV </a:t>
            </a:r>
            <a:r>
              <a:rPr lang="en-US" dirty="0" smtClean="0"/>
              <a:t>phototherapy, </a:t>
            </a:r>
            <a:r>
              <a:rPr lang="en-US" dirty="0" err="1" smtClean="0"/>
              <a:t>immunosuppressants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ciclosporin</a:t>
            </a:r>
            <a:r>
              <a:rPr lang="en-US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22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70264"/>
            <a:ext cx="9875520" cy="705393"/>
          </a:xfrm>
        </p:spPr>
        <p:txBody>
          <a:bodyPr>
            <a:normAutofit/>
          </a:bodyPr>
          <a:lstStyle/>
          <a:p>
            <a:r>
              <a:rPr lang="en-US" dirty="0" smtClean="0"/>
              <a:t>Concomitant Treatment In Every Step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9977"/>
            <a:ext cx="9872871" cy="4646023"/>
          </a:xfrm>
        </p:spPr>
        <p:txBody>
          <a:bodyPr/>
          <a:lstStyle/>
          <a:p>
            <a:r>
              <a:rPr lang="en-US" dirty="0"/>
              <a:t>Diagnostics and treatment of underlying disease</a:t>
            </a:r>
          </a:p>
          <a:p>
            <a:pPr marL="45720" indent="0">
              <a:buNone/>
            </a:pPr>
            <a:r>
              <a:rPr lang="en-US" dirty="0"/>
              <a:t>• General therapeutic measures</a:t>
            </a:r>
          </a:p>
          <a:p>
            <a:pPr marL="45720" indent="0">
              <a:buNone/>
            </a:pPr>
            <a:r>
              <a:rPr lang="en-US" dirty="0"/>
              <a:t>• In sleep disorders: sedative H 1 </a:t>
            </a:r>
            <a:r>
              <a:rPr lang="en-US" dirty="0" err="1" smtClean="0"/>
              <a:t>antihistaminics</a:t>
            </a:r>
            <a:r>
              <a:rPr lang="en-US" dirty="0" smtClean="0"/>
              <a:t>, </a:t>
            </a:r>
            <a:r>
              <a:rPr lang="en-US" dirty="0" err="1" smtClean="0"/>
              <a:t>tricyclical</a:t>
            </a:r>
            <a:r>
              <a:rPr lang="en-US" dirty="0" smtClean="0"/>
              <a:t> </a:t>
            </a:r>
            <a:r>
              <a:rPr lang="en-US" dirty="0"/>
              <a:t>antidepressants or neuroleptics</a:t>
            </a:r>
          </a:p>
          <a:p>
            <a:pPr marL="45720" indent="0">
              <a:buNone/>
            </a:pPr>
            <a:r>
              <a:rPr lang="en-US" dirty="0"/>
              <a:t>• Psychosomatic care, habit reversal therapy </a:t>
            </a:r>
            <a:r>
              <a:rPr lang="en-US" dirty="0" smtClean="0"/>
              <a:t>for scratch </a:t>
            </a:r>
            <a:r>
              <a:rPr lang="en-US" dirty="0" err="1"/>
              <a:t>behaviour</a:t>
            </a:r>
            <a:endParaRPr lang="en-US" dirty="0"/>
          </a:p>
          <a:p>
            <a:pPr marL="45720" indent="0">
              <a:buNone/>
            </a:pPr>
            <a:r>
              <a:rPr lang="en-US" dirty="0"/>
              <a:t>• In erosive scratch lesions: disinfecting </a:t>
            </a:r>
            <a:r>
              <a:rPr lang="en-US" dirty="0" smtClean="0"/>
              <a:t>measures, topical </a:t>
            </a:r>
            <a:r>
              <a:rPr lang="en-US" dirty="0"/>
              <a:t>corticosteroids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63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Prurigo</a:t>
            </a:r>
            <a:r>
              <a:rPr lang="en-US" dirty="0"/>
              <a:t> </a:t>
            </a:r>
            <a:r>
              <a:rPr lang="en-US" dirty="0" err="1" smtClean="0"/>
              <a:t>nodularis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(PN)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95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61830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319349"/>
            <a:ext cx="9872871" cy="4776651"/>
          </a:xfrm>
        </p:spPr>
        <p:txBody>
          <a:bodyPr>
            <a:normAutofit/>
          </a:bodyPr>
          <a:lstStyle/>
          <a:p>
            <a:r>
              <a:rPr lang="en-US" b="1" dirty="0"/>
              <a:t>Synonyms </a:t>
            </a:r>
            <a:r>
              <a:rPr lang="en-US" b="1" dirty="0" smtClean="0"/>
              <a:t>= </a:t>
            </a:r>
            <a:r>
              <a:rPr lang="en-US" dirty="0" smtClean="0"/>
              <a:t>Nodular </a:t>
            </a:r>
            <a:r>
              <a:rPr lang="en-US" dirty="0" err="1"/>
              <a:t>prurigo</a:t>
            </a:r>
            <a:r>
              <a:rPr lang="en-US" dirty="0"/>
              <a:t>, PN </a:t>
            </a:r>
            <a:r>
              <a:rPr lang="en-US" dirty="0" smtClean="0"/>
              <a:t>Hyde</a:t>
            </a:r>
          </a:p>
          <a:p>
            <a:r>
              <a:rPr lang="en-US" dirty="0" smtClean="0"/>
              <a:t>Reaction </a:t>
            </a:r>
            <a:r>
              <a:rPr lang="en-US" dirty="0"/>
              <a:t>pattern </a:t>
            </a:r>
            <a:r>
              <a:rPr lang="en-US" dirty="0" smtClean="0"/>
              <a:t>in CP due </a:t>
            </a:r>
            <a:r>
              <a:rPr lang="en-US" dirty="0"/>
              <a:t>to </a:t>
            </a:r>
            <a:r>
              <a:rPr lang="en-US" dirty="0" smtClean="0"/>
              <a:t>chronic scratching</a:t>
            </a:r>
          </a:p>
          <a:p>
            <a:r>
              <a:rPr lang="en-US" dirty="0" smtClean="0"/>
              <a:t>Numerous symmetrically </a:t>
            </a:r>
            <a:r>
              <a:rPr lang="en-US" dirty="0"/>
              <a:t>distributed hyperkeratotic or eroded </a:t>
            </a:r>
            <a:r>
              <a:rPr lang="en-US" dirty="0" smtClean="0"/>
              <a:t>nodules</a:t>
            </a:r>
          </a:p>
          <a:p>
            <a:r>
              <a:rPr lang="en-US" dirty="0"/>
              <a:t>PN occurs in every category of pruritic </a:t>
            </a:r>
            <a:r>
              <a:rPr lang="en-US" dirty="0" smtClean="0"/>
              <a:t>diseases</a:t>
            </a:r>
          </a:p>
          <a:p>
            <a:r>
              <a:rPr lang="en-US" dirty="0" smtClean="0"/>
              <a:t>Prevalence </a:t>
            </a:r>
            <a:r>
              <a:rPr lang="en-US" dirty="0"/>
              <a:t>of PN </a:t>
            </a:r>
            <a:r>
              <a:rPr lang="en-US" dirty="0" smtClean="0"/>
              <a:t>is 1–2.5/10 000</a:t>
            </a:r>
          </a:p>
          <a:p>
            <a:r>
              <a:rPr lang="en-US" dirty="0" smtClean="0"/>
              <a:t>Common </a:t>
            </a:r>
            <a:r>
              <a:rPr lang="en-US" dirty="0"/>
              <a:t>in older </a:t>
            </a:r>
            <a:r>
              <a:rPr lang="en-US" dirty="0" smtClean="0"/>
              <a:t>patients, average </a:t>
            </a:r>
            <a:r>
              <a:rPr lang="en-US" dirty="0"/>
              <a:t>age was 61.54 </a:t>
            </a:r>
            <a:endParaRPr lang="en-US" dirty="0"/>
          </a:p>
          <a:p>
            <a:r>
              <a:rPr lang="en-US" dirty="0" smtClean="0"/>
              <a:t>More common </a:t>
            </a:r>
            <a:r>
              <a:rPr lang="en-US" dirty="0"/>
              <a:t>in </a:t>
            </a:r>
            <a:r>
              <a:rPr lang="en-US" dirty="0" smtClean="0"/>
              <a:t>women</a:t>
            </a:r>
          </a:p>
          <a:p>
            <a:r>
              <a:rPr lang="en-US" dirty="0" smtClean="0"/>
              <a:t>Atopic predisposition is the key factor</a:t>
            </a:r>
          </a:p>
          <a:p>
            <a:r>
              <a:rPr lang="en-US" dirty="0" smtClean="0"/>
              <a:t>Excoriations and </a:t>
            </a:r>
            <a:r>
              <a:rPr lang="en-US" dirty="0"/>
              <a:t>crust </a:t>
            </a:r>
            <a:r>
              <a:rPr lang="en-US" dirty="0" smtClean="0"/>
              <a:t>formation; prolonged </a:t>
            </a:r>
            <a:r>
              <a:rPr lang="en-US" dirty="0"/>
              <a:t>scratching induces papules and nodules </a:t>
            </a:r>
            <a:r>
              <a:rPr lang="en-US" dirty="0" smtClean="0"/>
              <a:t>surrounded by </a:t>
            </a:r>
            <a:r>
              <a:rPr lang="en-US" dirty="0"/>
              <a:t>areas of </a:t>
            </a:r>
            <a:r>
              <a:rPr lang="en-US" dirty="0" smtClean="0"/>
              <a:t>hyperpigmentation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3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696686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Symptom of dermatological, systemic, neurological or psychiatric </a:t>
            </a:r>
            <a:r>
              <a:rPr lang="en-US" dirty="0" smtClean="0"/>
              <a:t>diseases</a:t>
            </a:r>
          </a:p>
          <a:p>
            <a:r>
              <a:rPr lang="en-US" dirty="0" smtClean="0"/>
              <a:t>Patients </a:t>
            </a:r>
            <a:r>
              <a:rPr lang="en-US" dirty="0"/>
              <a:t>have a high symptom </a:t>
            </a:r>
            <a:r>
              <a:rPr lang="en-US" dirty="0" smtClean="0"/>
              <a:t>burden</a:t>
            </a:r>
          </a:p>
          <a:p>
            <a:r>
              <a:rPr lang="en-US" dirty="0"/>
              <a:t>I</a:t>
            </a:r>
            <a:r>
              <a:rPr lang="en-US" dirty="0" smtClean="0"/>
              <a:t>mpaired </a:t>
            </a:r>
            <a:r>
              <a:rPr lang="en-US" dirty="0"/>
              <a:t>quality of life (</a:t>
            </a:r>
            <a:r>
              <a:rPr lang="en-US" b="1" dirty="0" err="1">
                <a:solidFill>
                  <a:srgbClr val="FF0000"/>
                </a:solidFill>
              </a:rPr>
              <a:t>QoL</a:t>
            </a:r>
            <a:r>
              <a:rPr lang="en-US" dirty="0"/>
              <a:t>) including </a:t>
            </a:r>
            <a:endParaRPr lang="en-US" dirty="0" smtClean="0"/>
          </a:p>
          <a:p>
            <a:pPr lvl="1"/>
            <a:r>
              <a:rPr lang="en-US" dirty="0" smtClean="0"/>
              <a:t>difficulties </a:t>
            </a:r>
            <a:r>
              <a:rPr lang="en-US" dirty="0"/>
              <a:t>in social life, </a:t>
            </a:r>
            <a:endParaRPr lang="en-US" dirty="0" smtClean="0"/>
          </a:p>
          <a:p>
            <a:pPr lvl="1"/>
            <a:r>
              <a:rPr lang="en-US" dirty="0" smtClean="0"/>
              <a:t>sleep </a:t>
            </a:r>
            <a:r>
              <a:rPr lang="en-US" dirty="0"/>
              <a:t>disturbance &amp; </a:t>
            </a:r>
            <a:endParaRPr lang="en-US" dirty="0" smtClean="0"/>
          </a:p>
          <a:p>
            <a:pPr lvl="1"/>
            <a:r>
              <a:rPr lang="en-US" dirty="0" smtClean="0"/>
              <a:t>psychosomatic </a:t>
            </a:r>
            <a:r>
              <a:rPr lang="en-US" dirty="0"/>
              <a:t>reactions such as </a:t>
            </a:r>
            <a:r>
              <a:rPr lang="en-US" dirty="0">
                <a:solidFill>
                  <a:srgbClr val="FF0000"/>
                </a:solidFill>
              </a:rPr>
              <a:t>reactive depression</a:t>
            </a:r>
          </a:p>
          <a:p>
            <a:r>
              <a:rPr lang="en-US" dirty="0"/>
              <a:t>Dermatology Life Quality Index (</a:t>
            </a:r>
            <a:r>
              <a:rPr lang="en-US" b="1" dirty="0">
                <a:solidFill>
                  <a:srgbClr val="FF0000"/>
                </a:solidFill>
              </a:rPr>
              <a:t>DLQI</a:t>
            </a:r>
            <a:r>
              <a:rPr lang="en-US" dirty="0"/>
              <a:t>) correlates with pruritus &amp; </a:t>
            </a:r>
            <a:r>
              <a:rPr lang="en-US" dirty="0" err="1"/>
              <a:t>xerosis</a:t>
            </a:r>
            <a:r>
              <a:rPr lang="en-US" dirty="0"/>
              <a:t> </a:t>
            </a:r>
          </a:p>
          <a:p>
            <a:r>
              <a:rPr lang="en-US" dirty="0"/>
              <a:t>Impact on </a:t>
            </a:r>
            <a:r>
              <a:rPr lang="en-US" dirty="0" err="1"/>
              <a:t>QoL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F&gt;M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25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Nodular prurig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0" y="1693818"/>
            <a:ext cx="5332325" cy="3466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Nodular pruri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5" y="492034"/>
            <a:ext cx="4562475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37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61830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Histology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2" y="1449977"/>
            <a:ext cx="9464038" cy="5042263"/>
          </a:xfrm>
        </p:spPr>
        <p:txBody>
          <a:bodyPr>
            <a:normAutofit/>
          </a:bodyPr>
          <a:lstStyle/>
          <a:p>
            <a:r>
              <a:rPr lang="en-US" dirty="0" smtClean="0"/>
              <a:t>Constellation </a:t>
            </a:r>
            <a:r>
              <a:rPr lang="en-US" dirty="0"/>
              <a:t>of different histological features</a:t>
            </a:r>
            <a:endParaRPr lang="en-US" dirty="0" smtClean="0"/>
          </a:p>
          <a:p>
            <a:r>
              <a:rPr lang="en-US" dirty="0" smtClean="0"/>
              <a:t>Thick </a:t>
            </a:r>
            <a:r>
              <a:rPr lang="en-US" dirty="0"/>
              <a:t>compact </a:t>
            </a:r>
            <a:r>
              <a:rPr lang="en-US" dirty="0" err="1"/>
              <a:t>orthohyperkeratosis</a:t>
            </a:r>
            <a:r>
              <a:rPr lang="en-US" dirty="0" smtClean="0"/>
              <a:t>,</a:t>
            </a:r>
            <a:r>
              <a:rPr lang="en-US" dirty="0"/>
              <a:t> irregular epidermal hyperplasia or </a:t>
            </a:r>
            <a:r>
              <a:rPr lang="en-US" dirty="0" err="1" smtClean="0"/>
              <a:t>pseudoepitheliomatous</a:t>
            </a:r>
            <a:r>
              <a:rPr lang="en-US" dirty="0" smtClean="0"/>
              <a:t> hyperplasia</a:t>
            </a:r>
            <a:r>
              <a:rPr lang="en-US" dirty="0"/>
              <a:t>, focal parakeratosis, </a:t>
            </a:r>
            <a:r>
              <a:rPr lang="en-US" dirty="0" err="1"/>
              <a:t>hypergranulosis</a:t>
            </a:r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H</a:t>
            </a:r>
            <a:r>
              <a:rPr lang="en-US" b="1" dirty="0" smtClean="0">
                <a:solidFill>
                  <a:srgbClr val="FF0000"/>
                </a:solidFill>
              </a:rPr>
              <a:t>airy </a:t>
            </a:r>
            <a:r>
              <a:rPr lang="en-US" b="1" dirty="0">
                <a:solidFill>
                  <a:srgbClr val="FF0000"/>
                </a:solidFill>
              </a:rPr>
              <a:t>palm sign </a:t>
            </a:r>
            <a:r>
              <a:rPr lang="en-US" dirty="0"/>
              <a:t>(</a:t>
            </a:r>
            <a:r>
              <a:rPr lang="en-US" dirty="0" err="1"/>
              <a:t>folliculosebaceous</a:t>
            </a:r>
            <a:r>
              <a:rPr lang="en-US" dirty="0"/>
              <a:t> units in </a:t>
            </a:r>
            <a:r>
              <a:rPr lang="en-US" dirty="0" smtClean="0"/>
              <a:t>non‐volar skin </a:t>
            </a:r>
            <a:r>
              <a:rPr lang="en-US" dirty="0"/>
              <a:t>in conjunction with a thick and compact </a:t>
            </a:r>
            <a:r>
              <a:rPr lang="en-US" dirty="0" err="1" smtClean="0"/>
              <a:t>cornified</a:t>
            </a:r>
            <a:r>
              <a:rPr lang="en-US" dirty="0" smtClean="0"/>
              <a:t> </a:t>
            </a:r>
            <a:r>
              <a:rPr lang="en-US" dirty="0"/>
              <a:t>layer, </a:t>
            </a:r>
            <a:r>
              <a:rPr lang="en-US" dirty="0" smtClean="0"/>
              <a:t>like that </a:t>
            </a:r>
            <a:r>
              <a:rPr lang="en-US" dirty="0"/>
              <a:t>of volar </a:t>
            </a:r>
            <a:r>
              <a:rPr lang="en-US" dirty="0" smtClean="0"/>
              <a:t>skin</a:t>
            </a:r>
            <a:r>
              <a:rPr lang="en-US" dirty="0"/>
              <a:t> but contains </a:t>
            </a:r>
            <a:r>
              <a:rPr lang="en-US" dirty="0" err="1"/>
              <a:t>pilosebaceous</a:t>
            </a:r>
            <a:r>
              <a:rPr lang="en-US" dirty="0"/>
              <a:t> </a:t>
            </a:r>
            <a:r>
              <a:rPr lang="en-US" dirty="0" smtClean="0"/>
              <a:t>unit)</a:t>
            </a:r>
          </a:p>
          <a:p>
            <a:r>
              <a:rPr lang="en-US" dirty="0" smtClean="0"/>
              <a:t>Fibrosis of the papillary dermis with </a:t>
            </a:r>
            <a:r>
              <a:rPr lang="en-US" b="1" dirty="0" smtClean="0">
                <a:solidFill>
                  <a:srgbClr val="FF0000"/>
                </a:solidFill>
              </a:rPr>
              <a:t>vertically arranged collagen </a:t>
            </a:r>
            <a:r>
              <a:rPr lang="en-US" b="1" dirty="0" err="1" smtClean="0">
                <a:solidFill>
                  <a:srgbClr val="FF0000"/>
                </a:solidFill>
              </a:rPr>
              <a:t>fibres</a:t>
            </a:r>
            <a:r>
              <a:rPr lang="en-US" dirty="0" smtClean="0"/>
              <a:t>, </a:t>
            </a:r>
          </a:p>
          <a:p>
            <a:r>
              <a:rPr lang="en-US" dirty="0" smtClean="0"/>
              <a:t>Increased number of fibroblasts and capillaries, a superficial, perivascular and/or interstitial inflammatory infiltrate of lymphocytes, macrophages and, to a lesser extent, eosinophils and neutrophils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01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72" y="213087"/>
            <a:ext cx="11813176" cy="664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8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5841" y="609600"/>
            <a:ext cx="5765144" cy="386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0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965960"/>
            <a:ext cx="5767251" cy="440871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Usually disseminated bilaterally and symmetrically preferentially in the dorsal parts of extremities, </a:t>
            </a:r>
            <a:r>
              <a:rPr lang="en-US" dirty="0" err="1" smtClean="0"/>
              <a:t>decolletee</a:t>
            </a:r>
            <a:r>
              <a:rPr lang="en-US" dirty="0" smtClean="0"/>
              <a:t>, back and buttocks</a:t>
            </a:r>
          </a:p>
          <a:p>
            <a:r>
              <a:rPr lang="en-US" dirty="0" smtClean="0"/>
              <a:t>Palms, </a:t>
            </a:r>
            <a:r>
              <a:rPr lang="en-US" dirty="0"/>
              <a:t>soles and the face are </a:t>
            </a:r>
            <a:r>
              <a:rPr lang="en-US" dirty="0" smtClean="0"/>
              <a:t>spared</a:t>
            </a:r>
          </a:p>
          <a:p>
            <a:r>
              <a:rPr lang="en-US" dirty="0" smtClean="0"/>
              <a:t>Central back is spared, and this zone is designated as the</a:t>
            </a:r>
            <a:r>
              <a:rPr lang="en-US" b="1" dirty="0" smtClean="0"/>
              <a:t> butterfly sign</a:t>
            </a:r>
          </a:p>
          <a:p>
            <a:r>
              <a:rPr lang="en-US" dirty="0"/>
              <a:t>M</a:t>
            </a:r>
            <a:r>
              <a:rPr lang="en-US" dirty="0" smtClean="0"/>
              <a:t>edian </a:t>
            </a:r>
            <a:r>
              <a:rPr lang="en-US" dirty="0"/>
              <a:t>pruritus intensity in PN patients is high with a score </a:t>
            </a:r>
            <a:r>
              <a:rPr lang="en-US" dirty="0" smtClean="0"/>
              <a:t>of 8 </a:t>
            </a:r>
            <a:r>
              <a:rPr lang="en-US" dirty="0"/>
              <a:t>on the numeric rating </a:t>
            </a:r>
            <a:r>
              <a:rPr lang="en-US" dirty="0" smtClean="0"/>
              <a:t>scale</a:t>
            </a:r>
          </a:p>
          <a:p>
            <a:r>
              <a:rPr lang="en-US" dirty="0"/>
              <a:t>qualities of itch are reported by PN patients such as </a:t>
            </a:r>
            <a:r>
              <a:rPr lang="en-US" dirty="0" smtClean="0"/>
              <a:t>burning, stinging, tingling, heat and cold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484" y="238125"/>
            <a:ext cx="4467225" cy="661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99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3048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718457"/>
            <a:ext cx="9872871" cy="5630092"/>
          </a:xfrm>
        </p:spPr>
        <p:txBody>
          <a:bodyPr>
            <a:normAutofit fontScale="92500"/>
          </a:bodyPr>
          <a:lstStyle/>
          <a:p>
            <a:r>
              <a:rPr lang="en-US" dirty="0"/>
              <a:t>highly refractory to therapy and </a:t>
            </a:r>
            <a:r>
              <a:rPr lang="en-US" dirty="0" smtClean="0"/>
              <a:t>may last </a:t>
            </a:r>
            <a:r>
              <a:rPr lang="en-US" dirty="0"/>
              <a:t>for </a:t>
            </a:r>
            <a:r>
              <a:rPr lang="en-US" dirty="0" smtClean="0"/>
              <a:t>years </a:t>
            </a:r>
            <a:r>
              <a:rPr lang="en-US" dirty="0"/>
              <a:t>or even decades with slow progression</a:t>
            </a:r>
            <a:r>
              <a:rPr lang="en-US" dirty="0" smtClean="0"/>
              <a:t>.</a:t>
            </a:r>
          </a:p>
          <a:p>
            <a:r>
              <a:rPr lang="en-US" dirty="0"/>
              <a:t>complication </a:t>
            </a:r>
            <a:r>
              <a:rPr lang="en-US" dirty="0" smtClean="0"/>
              <a:t>that can </a:t>
            </a:r>
            <a:r>
              <a:rPr lang="en-US" dirty="0"/>
              <a:t>hinder healing is </a:t>
            </a:r>
            <a:r>
              <a:rPr lang="en-US" b="1" dirty="0"/>
              <a:t>automatic scratching </a:t>
            </a:r>
            <a:r>
              <a:rPr lang="en-US" b="1" dirty="0" smtClean="0"/>
              <a:t>behavior</a:t>
            </a:r>
          </a:p>
          <a:p>
            <a:r>
              <a:rPr lang="en-US" dirty="0"/>
              <a:t>PN may be a presentation of bullous </a:t>
            </a:r>
            <a:r>
              <a:rPr lang="en-US" dirty="0" smtClean="0"/>
              <a:t>pemphigoid (also </a:t>
            </a:r>
            <a:r>
              <a:rPr lang="en-US" dirty="0"/>
              <a:t>called pemphigoid </a:t>
            </a:r>
            <a:r>
              <a:rPr lang="en-US" dirty="0" err="1"/>
              <a:t>nodularis</a:t>
            </a:r>
            <a:r>
              <a:rPr lang="en-US" dirty="0" smtClean="0"/>
              <a:t>)</a:t>
            </a:r>
          </a:p>
          <a:p>
            <a:r>
              <a:rPr lang="en-US" dirty="0"/>
              <a:t>Despite thorough investigation, </a:t>
            </a:r>
            <a:r>
              <a:rPr lang="en-US" dirty="0" smtClean="0"/>
              <a:t>in about </a:t>
            </a:r>
            <a:r>
              <a:rPr lang="en-US" dirty="0"/>
              <a:t>13% of PN patients, an underlying disease or dermatosis </a:t>
            </a:r>
            <a:r>
              <a:rPr lang="en-US" dirty="0" smtClean="0"/>
              <a:t>is not found</a:t>
            </a:r>
          </a:p>
          <a:p>
            <a:r>
              <a:rPr lang="en-US" dirty="0"/>
              <a:t>Sorbitol intolerance, lactose intolerance</a:t>
            </a:r>
          </a:p>
          <a:p>
            <a:r>
              <a:rPr lang="en-US" dirty="0"/>
              <a:t>Gluten enteropathy</a:t>
            </a:r>
          </a:p>
          <a:p>
            <a:r>
              <a:rPr lang="en-US" dirty="0"/>
              <a:t>Zinc </a:t>
            </a:r>
            <a:r>
              <a:rPr lang="en-US" dirty="0" smtClean="0"/>
              <a:t>deficiency</a:t>
            </a:r>
            <a:r>
              <a:rPr lang="en-US" dirty="0"/>
              <a:t>, cobalamin </a:t>
            </a:r>
            <a:r>
              <a:rPr lang="en-US" dirty="0" smtClean="0"/>
              <a:t>deficiency</a:t>
            </a:r>
            <a:endParaRPr lang="en-US" dirty="0"/>
          </a:p>
          <a:p>
            <a:r>
              <a:rPr lang="en-US" dirty="0"/>
              <a:t>Sarcoidosis</a:t>
            </a:r>
          </a:p>
          <a:p>
            <a:r>
              <a:rPr lang="en-US" dirty="0"/>
              <a:t>Gastric </a:t>
            </a:r>
            <a:r>
              <a:rPr lang="en-US" i="1" dirty="0"/>
              <a:t>Helicobacter pylori </a:t>
            </a:r>
            <a:r>
              <a:rPr lang="en-US" dirty="0"/>
              <a:t>infection</a:t>
            </a:r>
          </a:p>
          <a:p>
            <a:r>
              <a:rPr lang="en-US" dirty="0"/>
              <a:t>HIV infection</a:t>
            </a:r>
          </a:p>
          <a:p>
            <a:r>
              <a:rPr lang="en-US" dirty="0"/>
              <a:t>Pulmonary tuberculosis</a:t>
            </a:r>
          </a:p>
          <a:p>
            <a:r>
              <a:rPr lang="en-US" dirty="0"/>
              <a:t>Intestinal </a:t>
            </a:r>
            <a:r>
              <a:rPr lang="en-US" i="1" dirty="0" err="1"/>
              <a:t>Strongyloides</a:t>
            </a:r>
            <a:r>
              <a:rPr lang="en-US" i="1" dirty="0"/>
              <a:t> </a:t>
            </a:r>
            <a:r>
              <a:rPr lang="en-US" i="1" dirty="0" err="1"/>
              <a:t>stercoralis</a:t>
            </a:r>
            <a:r>
              <a:rPr lang="en-US" i="1" dirty="0"/>
              <a:t> </a:t>
            </a:r>
            <a:r>
              <a:rPr lang="en-US" dirty="0"/>
              <a:t>infection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54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40930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Investigations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201783"/>
            <a:ext cx="9872871" cy="4894217"/>
          </a:xfrm>
        </p:spPr>
        <p:txBody>
          <a:bodyPr>
            <a:normAutofit/>
          </a:bodyPr>
          <a:lstStyle/>
          <a:p>
            <a:r>
              <a:rPr lang="en-US" sz="2400" b="1" u="sng" dirty="0" smtClean="0"/>
              <a:t>Skin:</a:t>
            </a:r>
          </a:p>
          <a:p>
            <a:r>
              <a:rPr lang="en-US" i="1" dirty="0"/>
              <a:t>Clinical examination </a:t>
            </a:r>
            <a:r>
              <a:rPr lang="en-US" dirty="0"/>
              <a:t>: search for signs of atopic </a:t>
            </a:r>
            <a:r>
              <a:rPr lang="en-US" dirty="0" smtClean="0"/>
              <a:t>eczema, bullous </a:t>
            </a:r>
            <a:r>
              <a:rPr lang="en-US" dirty="0"/>
              <a:t>pemphigoid, lymphoma or other skin diseases</a:t>
            </a:r>
          </a:p>
          <a:p>
            <a:pPr marL="45720" indent="0">
              <a:buNone/>
            </a:pPr>
            <a:r>
              <a:rPr lang="en-US" b="1" i="1" dirty="0"/>
              <a:t>Skin biopsy</a:t>
            </a:r>
            <a:r>
              <a:rPr lang="en-US" b="1" dirty="0"/>
              <a:t>:</a:t>
            </a:r>
          </a:p>
          <a:p>
            <a:pPr marL="45720" indent="0">
              <a:buNone/>
            </a:pPr>
            <a:r>
              <a:rPr lang="en-US" dirty="0"/>
              <a:t>• H&amp;E staining (routine histology)</a:t>
            </a:r>
          </a:p>
          <a:p>
            <a:pPr marL="45720" indent="0">
              <a:buNone/>
            </a:pPr>
            <a:r>
              <a:rPr lang="en-US" dirty="0"/>
              <a:t>• </a:t>
            </a:r>
            <a:r>
              <a:rPr lang="en-US" dirty="0" smtClean="0"/>
              <a:t>DIF  </a:t>
            </a:r>
            <a:r>
              <a:rPr lang="en-US" dirty="0"/>
              <a:t>to rule out </a:t>
            </a:r>
            <a:r>
              <a:rPr lang="en-US" dirty="0" smtClean="0"/>
              <a:t>autoimmune diseases </a:t>
            </a:r>
            <a:r>
              <a:rPr lang="en-US" dirty="0"/>
              <a:t>(bullous pemphigoid, epidermolysis bullosa</a:t>
            </a:r>
          </a:p>
          <a:p>
            <a:pPr marL="45720" indent="0">
              <a:buNone/>
            </a:pPr>
            <a:r>
              <a:rPr lang="en-US" dirty="0" err="1"/>
              <a:t>acquisita</a:t>
            </a:r>
            <a:r>
              <a:rPr lang="en-US" dirty="0"/>
              <a:t>) if patient has reported blisters and/or </a:t>
            </a:r>
            <a:r>
              <a:rPr lang="en-US" dirty="0" smtClean="0"/>
              <a:t>if erythema </a:t>
            </a:r>
            <a:r>
              <a:rPr lang="en-US" dirty="0"/>
              <a:t>or blisters are found</a:t>
            </a:r>
          </a:p>
          <a:p>
            <a:pPr marL="45720" indent="0">
              <a:buNone/>
            </a:pPr>
            <a:r>
              <a:rPr lang="en-US" dirty="0"/>
              <a:t>• Polymerase chain reaction for mycobacteria </a:t>
            </a:r>
            <a:r>
              <a:rPr lang="en-US" dirty="0" smtClean="0"/>
              <a:t>if granulomatous inflammatory infiltrate </a:t>
            </a:r>
            <a:r>
              <a:rPr lang="en-US" dirty="0"/>
              <a:t>is found </a:t>
            </a:r>
            <a:r>
              <a:rPr lang="en-US" dirty="0" smtClean="0"/>
              <a:t>on histological </a:t>
            </a:r>
            <a:r>
              <a:rPr lang="en-US" dirty="0"/>
              <a:t>investigation</a:t>
            </a:r>
          </a:p>
          <a:p>
            <a:r>
              <a:rPr lang="en-US" i="1" dirty="0"/>
              <a:t>Allergy testing </a:t>
            </a:r>
            <a:r>
              <a:rPr lang="en-US" dirty="0"/>
              <a:t>to rule out type I or IV allergies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19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59218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371600"/>
            <a:ext cx="9872871" cy="4724400"/>
          </a:xfrm>
        </p:spPr>
        <p:txBody>
          <a:bodyPr/>
          <a:lstStyle/>
          <a:p>
            <a:r>
              <a:rPr lang="en-US" dirty="0"/>
              <a:t>Erythrocyte sedimentation rate, differential blood </a:t>
            </a:r>
            <a:r>
              <a:rPr lang="en-US" dirty="0" smtClean="0"/>
              <a:t>cell count</a:t>
            </a:r>
            <a:r>
              <a:rPr lang="en-US" dirty="0"/>
              <a:t>, glucose, immunoglobulin E, HIV </a:t>
            </a:r>
            <a:r>
              <a:rPr lang="en-US" dirty="0" smtClean="0"/>
              <a:t>serology</a:t>
            </a:r>
          </a:p>
          <a:p>
            <a:r>
              <a:rPr lang="en-US" dirty="0"/>
              <a:t>Creatinine, urea, uric acid, alkaline phosphatase, </a:t>
            </a:r>
            <a:r>
              <a:rPr lang="el-GR" dirty="0"/>
              <a:t>γ‐</a:t>
            </a:r>
            <a:r>
              <a:rPr lang="en-US" dirty="0" smtClean="0"/>
              <a:t>GT, bilirubin</a:t>
            </a:r>
            <a:r>
              <a:rPr lang="en-US" dirty="0"/>
              <a:t>, AST, ALT, serum iron, ferritin, TSH, </a:t>
            </a:r>
            <a:r>
              <a:rPr lang="en-US" dirty="0" smtClean="0"/>
              <a:t>hepatitis C </a:t>
            </a:r>
            <a:r>
              <a:rPr lang="en-US" dirty="0"/>
              <a:t>serology, gliadin antibody, zinc, cobalamin, </a:t>
            </a:r>
            <a:r>
              <a:rPr lang="en-US" dirty="0" smtClean="0"/>
              <a:t>total porphyrins</a:t>
            </a:r>
            <a:r>
              <a:rPr lang="en-US" dirty="0"/>
              <a:t>, stool examination for </a:t>
            </a:r>
            <a:r>
              <a:rPr lang="en-US" i="1" dirty="0" err="1" smtClean="0"/>
              <a:t>Strongyloides</a:t>
            </a:r>
            <a:r>
              <a:rPr lang="en-US" i="1" dirty="0"/>
              <a:t> </a:t>
            </a:r>
            <a:r>
              <a:rPr lang="en-US" i="1" dirty="0" err="1" smtClean="0"/>
              <a:t>stercoralis</a:t>
            </a:r>
            <a:endParaRPr lang="en-US" i="1" dirty="0" smtClean="0"/>
          </a:p>
          <a:p>
            <a:r>
              <a:rPr lang="en-US" dirty="0"/>
              <a:t>Otolaryngology </a:t>
            </a:r>
            <a:r>
              <a:rPr lang="en-US" dirty="0" smtClean="0"/>
              <a:t>=Rule </a:t>
            </a:r>
            <a:r>
              <a:rPr lang="en-US" dirty="0"/>
              <a:t>out tonsillitis</a:t>
            </a:r>
          </a:p>
          <a:p>
            <a:r>
              <a:rPr lang="en-US" dirty="0" smtClean="0"/>
              <a:t>Psychosomatics/psychiatry</a:t>
            </a:r>
            <a:r>
              <a:rPr lang="en-US" dirty="0"/>
              <a:t> </a:t>
            </a:r>
            <a:r>
              <a:rPr lang="en-US" dirty="0" smtClean="0"/>
              <a:t>=Rule </a:t>
            </a:r>
            <a:r>
              <a:rPr lang="en-US" dirty="0"/>
              <a:t>out anxiety, depression</a:t>
            </a:r>
          </a:p>
          <a:p>
            <a:r>
              <a:rPr lang="en-US" dirty="0"/>
              <a:t>Neurology </a:t>
            </a:r>
            <a:r>
              <a:rPr lang="en-US" dirty="0" smtClean="0"/>
              <a:t>= Rule </a:t>
            </a:r>
            <a:r>
              <a:rPr lang="en-US" dirty="0"/>
              <a:t>out polyneuropathy, restless legs syndrome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11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735874"/>
          </a:xfrm>
        </p:spPr>
        <p:txBody>
          <a:bodyPr/>
          <a:lstStyle/>
          <a:p>
            <a:r>
              <a:rPr lang="en-US" dirty="0" smtClean="0"/>
              <a:t>Radiology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541417"/>
            <a:ext cx="9872871" cy="4554583"/>
          </a:xfrm>
        </p:spPr>
        <p:txBody>
          <a:bodyPr>
            <a:normAutofit/>
          </a:bodyPr>
          <a:lstStyle/>
          <a:p>
            <a:r>
              <a:rPr lang="en-US" dirty="0"/>
              <a:t>Chest X‐ray (rule out sarcoidosis, neoplasm, lymphoma)</a:t>
            </a:r>
          </a:p>
          <a:p>
            <a:pPr marL="45720" indent="0">
              <a:buNone/>
            </a:pPr>
            <a:r>
              <a:rPr lang="en-US" dirty="0"/>
              <a:t>• Ultrasound abdomen (rule out liver or kidney disease)</a:t>
            </a:r>
          </a:p>
          <a:p>
            <a:pPr marL="45720" indent="0">
              <a:buNone/>
            </a:pPr>
            <a:r>
              <a:rPr lang="en-US" dirty="0"/>
              <a:t>• Ultrasound lymph nodes (rule out lymphoma; </a:t>
            </a:r>
            <a:r>
              <a:rPr lang="en-US" dirty="0" smtClean="0"/>
              <a:t>especially if </a:t>
            </a:r>
            <a:r>
              <a:rPr lang="en-US" dirty="0"/>
              <a:t>patient reports weight loss, fever or </a:t>
            </a:r>
            <a:r>
              <a:rPr lang="en-US" dirty="0" smtClean="0"/>
              <a:t>night‐time sweating</a:t>
            </a:r>
            <a:r>
              <a:rPr lang="en-US" dirty="0"/>
              <a:t>)</a:t>
            </a:r>
          </a:p>
          <a:p>
            <a:pPr marL="45720" indent="0">
              <a:buNone/>
            </a:pPr>
            <a:r>
              <a:rPr lang="en-US" dirty="0"/>
              <a:t>• Breath test for </a:t>
            </a:r>
            <a:r>
              <a:rPr lang="en-US" i="1" dirty="0"/>
              <a:t>Helicobacter </a:t>
            </a:r>
            <a:r>
              <a:rPr lang="en-US" dirty="0"/>
              <a:t>, lactose and </a:t>
            </a:r>
            <a:r>
              <a:rPr lang="en-US" dirty="0" smtClean="0"/>
              <a:t>sorbitol intolerance</a:t>
            </a:r>
            <a:endParaRPr lang="en-US" dirty="0"/>
          </a:p>
          <a:p>
            <a:pPr marL="45720" indent="0">
              <a:buNone/>
            </a:pPr>
            <a:r>
              <a:rPr lang="en-US" dirty="0"/>
              <a:t>• Magnetic resonance tomography of cervical </a:t>
            </a:r>
            <a:r>
              <a:rPr lang="en-US" dirty="0" smtClean="0"/>
              <a:t>spinal column </a:t>
            </a:r>
            <a:r>
              <a:rPr lang="en-US" dirty="0"/>
              <a:t>if patient has localized PN (e.g. on lower arms)</a:t>
            </a:r>
          </a:p>
          <a:p>
            <a:pPr marL="45720" indent="0">
              <a:buNone/>
            </a:pPr>
            <a:r>
              <a:rPr lang="en-US" dirty="0"/>
              <a:t>• PN on the lower leg: </a:t>
            </a:r>
            <a:r>
              <a:rPr lang="en-US" dirty="0" err="1"/>
              <a:t>phlebological</a:t>
            </a:r>
            <a:r>
              <a:rPr lang="en-US" dirty="0"/>
              <a:t> investigation to </a:t>
            </a:r>
            <a:r>
              <a:rPr lang="en-US" dirty="0" smtClean="0"/>
              <a:t>rule out </a:t>
            </a:r>
            <a:r>
              <a:rPr lang="en-US" dirty="0"/>
              <a:t>chronic venous </a:t>
            </a:r>
            <a:r>
              <a:rPr lang="en-US" dirty="0" smtClean="0"/>
              <a:t>insufficiency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87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68362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36915"/>
            <a:ext cx="9872871" cy="4659086"/>
          </a:xfrm>
        </p:spPr>
        <p:txBody>
          <a:bodyPr/>
          <a:lstStyle/>
          <a:p>
            <a:r>
              <a:rPr lang="en-US" dirty="0" smtClean="0"/>
              <a:t>Same as in CP</a:t>
            </a:r>
          </a:p>
          <a:p>
            <a:r>
              <a:rPr lang="en-US" dirty="0" smtClean="0"/>
              <a:t>Therapy must </a:t>
            </a:r>
            <a:r>
              <a:rPr lang="en-US" dirty="0"/>
              <a:t>be </a:t>
            </a:r>
            <a:r>
              <a:rPr lang="en-US" dirty="0" smtClean="0"/>
              <a:t>multimodal</a:t>
            </a:r>
          </a:p>
          <a:p>
            <a:r>
              <a:rPr lang="en-US" dirty="0" smtClean="0"/>
              <a:t>Psychosomatic counselling.</a:t>
            </a:r>
          </a:p>
          <a:p>
            <a:r>
              <a:rPr lang="en-US" dirty="0" smtClean="0"/>
              <a:t>gabapentin, </a:t>
            </a:r>
            <a:r>
              <a:rPr lang="en-US" dirty="0" err="1" smtClean="0"/>
              <a:t>pregabalin</a:t>
            </a:r>
            <a:r>
              <a:rPr lang="en-US" dirty="0"/>
              <a:t>, naltrexone, </a:t>
            </a:r>
            <a:r>
              <a:rPr lang="en-US" dirty="0" err="1"/>
              <a:t>aprepitant</a:t>
            </a:r>
            <a:r>
              <a:rPr lang="en-US" dirty="0"/>
              <a:t> and </a:t>
            </a:r>
            <a:r>
              <a:rPr lang="en-US" dirty="0" err="1" smtClean="0"/>
              <a:t>ciclosporin</a:t>
            </a:r>
            <a:endParaRPr lang="en-US" dirty="0" smtClean="0"/>
          </a:p>
          <a:p>
            <a:r>
              <a:rPr lang="en-US" dirty="0" smtClean="0"/>
              <a:t>For Nodules: betamethasone </a:t>
            </a:r>
            <a:r>
              <a:rPr lang="en-US" dirty="0" err="1" smtClean="0"/>
              <a:t>valerate</a:t>
            </a:r>
            <a:r>
              <a:rPr lang="en-US" dirty="0"/>
              <a:t> </a:t>
            </a:r>
            <a:r>
              <a:rPr lang="en-US" dirty="0" smtClean="0"/>
              <a:t>0.1</a:t>
            </a:r>
            <a:r>
              <a:rPr lang="en-US" dirty="0"/>
              <a:t>% tape, </a:t>
            </a:r>
            <a:r>
              <a:rPr lang="en-US" dirty="0" err="1"/>
              <a:t>calcipotriol</a:t>
            </a:r>
            <a:r>
              <a:rPr lang="en-US" dirty="0"/>
              <a:t> ointment, </a:t>
            </a:r>
            <a:r>
              <a:rPr lang="en-US" dirty="0" err="1"/>
              <a:t>pimecrolimus</a:t>
            </a:r>
            <a:r>
              <a:rPr lang="en-US" dirty="0"/>
              <a:t> cream, bath </a:t>
            </a:r>
            <a:r>
              <a:rPr lang="en-US" dirty="0" smtClean="0"/>
              <a:t>PUVA and </a:t>
            </a:r>
            <a:r>
              <a:rPr lang="en-US" dirty="0"/>
              <a:t>bath PUVA + targeted UVB 308 nm excimer </a:t>
            </a:r>
            <a:r>
              <a:rPr lang="en-US" dirty="0" smtClean="0"/>
              <a:t>light</a:t>
            </a:r>
          </a:p>
          <a:p>
            <a:r>
              <a:rPr lang="en-US" dirty="0" smtClean="0"/>
              <a:t>More </a:t>
            </a:r>
            <a:r>
              <a:rPr lang="en-US" dirty="0"/>
              <a:t>invasive nature such as </a:t>
            </a:r>
            <a:r>
              <a:rPr lang="en-US" dirty="0" smtClean="0"/>
              <a:t>cryosurgery and </a:t>
            </a:r>
            <a:r>
              <a:rPr lang="en-US" dirty="0" err="1"/>
              <a:t>intralesional</a:t>
            </a:r>
            <a:r>
              <a:rPr lang="en-US" dirty="0"/>
              <a:t> steroids or excimer laser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68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87384"/>
            <a:ext cx="9875520" cy="52251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809897"/>
            <a:ext cx="9872871" cy="5734594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Examples of diseases that can induce </a:t>
            </a:r>
            <a:r>
              <a:rPr lang="en-US" dirty="0" smtClean="0"/>
              <a:t>pruritus</a:t>
            </a:r>
          </a:p>
          <a:p>
            <a:pPr algn="just"/>
            <a:r>
              <a:rPr lang="en-US" b="1" i="1" dirty="0" smtClean="0">
                <a:solidFill>
                  <a:srgbClr val="FF0000"/>
                </a:solidFill>
              </a:rPr>
              <a:t>DERMATOLOGICAL DISEASES</a:t>
            </a:r>
          </a:p>
          <a:p>
            <a:pPr lvl="1" algn="just"/>
            <a:r>
              <a:rPr lang="en-US" dirty="0" smtClean="0"/>
              <a:t>Atopic </a:t>
            </a:r>
            <a:r>
              <a:rPr lang="en-US" dirty="0"/>
              <a:t>eczema </a:t>
            </a:r>
            <a:r>
              <a:rPr lang="en-US" dirty="0" smtClean="0"/>
              <a:t>		</a:t>
            </a:r>
            <a:r>
              <a:rPr lang="en-US" dirty="0" err="1" smtClean="0"/>
              <a:t>Urticaria</a:t>
            </a:r>
            <a:r>
              <a:rPr lang="en-US" dirty="0" smtClean="0"/>
              <a:t> </a:t>
            </a:r>
            <a:r>
              <a:rPr lang="en-US" dirty="0"/>
              <a:t>(all forms) </a:t>
            </a:r>
          </a:p>
          <a:p>
            <a:pPr lvl="1" algn="just"/>
            <a:r>
              <a:rPr lang="en-US" dirty="0"/>
              <a:t>Erythroderma </a:t>
            </a:r>
            <a:r>
              <a:rPr lang="en-US" dirty="0" smtClean="0"/>
              <a:t>		Post‐burn </a:t>
            </a:r>
            <a:r>
              <a:rPr lang="en-US" dirty="0"/>
              <a:t>scars </a:t>
            </a:r>
            <a:r>
              <a:rPr lang="en-US" dirty="0" smtClean="0"/>
              <a:t>			Psoriasis</a:t>
            </a:r>
            <a:endParaRPr lang="en-US" dirty="0"/>
          </a:p>
          <a:p>
            <a:pPr lvl="0" algn="just">
              <a:buClr>
                <a:srgbClr val="000000"/>
              </a:buClr>
            </a:pPr>
            <a:r>
              <a:rPr lang="en-US" b="1" i="1" dirty="0" smtClean="0">
                <a:solidFill>
                  <a:srgbClr val="FF0000"/>
                </a:solidFill>
              </a:rPr>
              <a:t>SYSTEMIC DISEASES</a:t>
            </a:r>
          </a:p>
          <a:p>
            <a:pPr lvl="1" algn="just">
              <a:buClr>
                <a:srgbClr val="000000"/>
              </a:buClr>
            </a:pPr>
            <a:r>
              <a:rPr lang="en-US" b="1" i="1" u="sng" dirty="0" smtClean="0">
                <a:solidFill>
                  <a:srgbClr val="000000"/>
                </a:solidFill>
              </a:rPr>
              <a:t>Metabolic </a:t>
            </a:r>
            <a:r>
              <a:rPr lang="en-US" b="1" i="1" u="sng" dirty="0">
                <a:solidFill>
                  <a:srgbClr val="000000"/>
                </a:solidFill>
              </a:rPr>
              <a:t>and </a:t>
            </a:r>
            <a:r>
              <a:rPr lang="en-US" b="1" i="1" u="sng" dirty="0" smtClean="0">
                <a:solidFill>
                  <a:srgbClr val="000000"/>
                </a:solidFill>
              </a:rPr>
              <a:t>endocrine </a:t>
            </a:r>
            <a:r>
              <a:rPr lang="en-US" b="1" i="1" u="sng" dirty="0">
                <a:solidFill>
                  <a:srgbClr val="000000"/>
                </a:solidFill>
              </a:rPr>
              <a:t>diseases </a:t>
            </a:r>
            <a:r>
              <a:rPr lang="en-US" i="1" dirty="0">
                <a:solidFill>
                  <a:srgbClr val="000000"/>
                </a:solidFill>
              </a:rPr>
              <a:t>(Hepatobiliary </a:t>
            </a:r>
            <a:r>
              <a:rPr lang="en-US" i="1" dirty="0" smtClean="0">
                <a:solidFill>
                  <a:srgbClr val="000000"/>
                </a:solidFill>
              </a:rPr>
              <a:t>diseases, PBC, CKD, DM, Anorexia, Hyperthyroidism)</a:t>
            </a:r>
          </a:p>
          <a:p>
            <a:pPr lvl="1" algn="just">
              <a:buClr>
                <a:srgbClr val="000000"/>
              </a:buClr>
            </a:pPr>
            <a:r>
              <a:rPr lang="en-US" b="1" i="1" u="sng" dirty="0">
                <a:solidFill>
                  <a:srgbClr val="000000"/>
                </a:solidFill>
              </a:rPr>
              <a:t>Infective diseases </a:t>
            </a:r>
            <a:r>
              <a:rPr lang="en-US" i="1" dirty="0" smtClean="0">
                <a:solidFill>
                  <a:srgbClr val="000000"/>
                </a:solidFill>
              </a:rPr>
              <a:t>(HIV </a:t>
            </a:r>
            <a:r>
              <a:rPr lang="en-US" i="1" dirty="0">
                <a:solidFill>
                  <a:srgbClr val="000000"/>
                </a:solidFill>
              </a:rPr>
              <a:t>and </a:t>
            </a:r>
            <a:r>
              <a:rPr lang="en-US" i="1" dirty="0" smtClean="0">
                <a:solidFill>
                  <a:srgbClr val="000000"/>
                </a:solidFill>
              </a:rPr>
              <a:t>AIDS)</a:t>
            </a:r>
            <a:endParaRPr lang="en-US" i="1" dirty="0">
              <a:solidFill>
                <a:srgbClr val="000000"/>
              </a:solidFill>
            </a:endParaRPr>
          </a:p>
          <a:p>
            <a:pPr lvl="1" algn="just">
              <a:buClr>
                <a:srgbClr val="000000"/>
              </a:buClr>
            </a:pPr>
            <a:r>
              <a:rPr lang="en-US" b="1" i="1" u="sng" dirty="0" err="1">
                <a:solidFill>
                  <a:srgbClr val="000000"/>
                </a:solidFill>
              </a:rPr>
              <a:t>Haematological</a:t>
            </a:r>
            <a:r>
              <a:rPr lang="en-US" b="1" i="1" u="sng" dirty="0">
                <a:solidFill>
                  <a:srgbClr val="000000"/>
                </a:solidFill>
              </a:rPr>
              <a:t> </a:t>
            </a:r>
            <a:r>
              <a:rPr lang="en-US" b="1" i="1" u="sng" dirty="0" smtClean="0">
                <a:solidFill>
                  <a:srgbClr val="000000"/>
                </a:solidFill>
              </a:rPr>
              <a:t>diseases </a:t>
            </a:r>
            <a:r>
              <a:rPr lang="en-US" b="1" i="1" u="sng" dirty="0">
                <a:solidFill>
                  <a:srgbClr val="000000"/>
                </a:solidFill>
              </a:rPr>
              <a:t>and neoplasms </a:t>
            </a:r>
            <a:r>
              <a:rPr lang="en-US" i="1" dirty="0">
                <a:solidFill>
                  <a:srgbClr val="000000"/>
                </a:solidFill>
              </a:rPr>
              <a:t>(</a:t>
            </a:r>
            <a:r>
              <a:rPr lang="en-US" i="1" dirty="0" err="1" smtClean="0">
                <a:solidFill>
                  <a:srgbClr val="000000"/>
                </a:solidFill>
              </a:rPr>
              <a:t>Myelofibrosis</a:t>
            </a:r>
            <a:r>
              <a:rPr lang="en-US" i="1" dirty="0" smtClean="0">
                <a:solidFill>
                  <a:srgbClr val="000000"/>
                </a:solidFill>
              </a:rPr>
              <a:t>, Hodgkin lymphoma, </a:t>
            </a:r>
            <a:r>
              <a:rPr lang="en-US" i="1" dirty="0" err="1" smtClean="0">
                <a:solidFill>
                  <a:srgbClr val="000000"/>
                </a:solidFill>
              </a:rPr>
              <a:t>Polycythaemia</a:t>
            </a:r>
            <a:r>
              <a:rPr lang="en-US" i="1" dirty="0" smtClean="0">
                <a:solidFill>
                  <a:srgbClr val="000000"/>
                </a:solidFill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</a:rPr>
              <a:t>vera</a:t>
            </a:r>
            <a:r>
              <a:rPr lang="en-US" i="1" dirty="0" smtClean="0">
                <a:solidFill>
                  <a:srgbClr val="000000"/>
                </a:solidFill>
              </a:rPr>
              <a:t>, Non‐Hodgkin lymphoma, Iron deficiency </a:t>
            </a:r>
            <a:r>
              <a:rPr lang="en-US" i="1" dirty="0" err="1" smtClean="0">
                <a:solidFill>
                  <a:srgbClr val="000000"/>
                </a:solidFill>
              </a:rPr>
              <a:t>anaemia</a:t>
            </a:r>
            <a:r>
              <a:rPr lang="en-US" i="1" dirty="0" smtClean="0">
                <a:solidFill>
                  <a:srgbClr val="000000"/>
                </a:solidFill>
              </a:rPr>
              <a:t>)</a:t>
            </a:r>
            <a:endParaRPr lang="en-US" i="1" dirty="0" smtClean="0">
              <a:solidFill>
                <a:srgbClr val="000000"/>
              </a:solidFill>
            </a:endParaRPr>
          </a:p>
          <a:p>
            <a:pPr lvl="1" algn="just">
              <a:buClr>
                <a:srgbClr val="000000"/>
              </a:buClr>
            </a:pPr>
            <a:r>
              <a:rPr lang="en-US" b="1" i="1" u="sng" dirty="0">
                <a:solidFill>
                  <a:srgbClr val="000000"/>
                </a:solidFill>
              </a:rPr>
              <a:t>Drug‐induced pruritus </a:t>
            </a:r>
            <a:r>
              <a:rPr lang="en-US" i="1" dirty="0">
                <a:solidFill>
                  <a:srgbClr val="000000"/>
                </a:solidFill>
              </a:rPr>
              <a:t>(</a:t>
            </a:r>
            <a:r>
              <a:rPr lang="en-US" i="1" dirty="0" smtClean="0">
                <a:solidFill>
                  <a:srgbClr val="000000"/>
                </a:solidFill>
              </a:rPr>
              <a:t>Rituximab, All </a:t>
            </a:r>
            <a:r>
              <a:rPr lang="en-US" i="1" dirty="0">
                <a:solidFill>
                  <a:srgbClr val="000000"/>
                </a:solidFill>
              </a:rPr>
              <a:t>targeted </a:t>
            </a:r>
            <a:r>
              <a:rPr lang="en-US" i="1" dirty="0" smtClean="0">
                <a:solidFill>
                  <a:srgbClr val="000000"/>
                </a:solidFill>
              </a:rPr>
              <a:t>cancer therapies)</a:t>
            </a:r>
          </a:p>
          <a:p>
            <a:pPr lvl="1" algn="just">
              <a:buClr>
                <a:srgbClr val="000000"/>
              </a:buClr>
            </a:pPr>
            <a:r>
              <a:rPr lang="en-US" b="1" i="1" u="sng" dirty="0">
                <a:solidFill>
                  <a:srgbClr val="000000"/>
                </a:solidFill>
              </a:rPr>
              <a:t>Neurological diseases </a:t>
            </a:r>
            <a:r>
              <a:rPr lang="en-US" i="1" dirty="0" smtClean="0">
                <a:solidFill>
                  <a:srgbClr val="000000"/>
                </a:solidFill>
              </a:rPr>
              <a:t>(</a:t>
            </a:r>
            <a:r>
              <a:rPr lang="en-US" i="1" dirty="0" err="1" smtClean="0">
                <a:solidFill>
                  <a:srgbClr val="000000"/>
                </a:solidFill>
              </a:rPr>
              <a:t>Brachioradial</a:t>
            </a:r>
            <a:r>
              <a:rPr lang="en-US" i="1" dirty="0" smtClean="0">
                <a:solidFill>
                  <a:srgbClr val="000000"/>
                </a:solidFill>
              </a:rPr>
              <a:t> pruritus, </a:t>
            </a:r>
            <a:r>
              <a:rPr lang="en-US" i="1" dirty="0" err="1" smtClean="0">
                <a:solidFill>
                  <a:srgbClr val="000000"/>
                </a:solidFill>
              </a:rPr>
              <a:t>Notalgia</a:t>
            </a:r>
            <a:r>
              <a:rPr lang="en-US" i="1" dirty="0" smtClean="0">
                <a:solidFill>
                  <a:srgbClr val="000000"/>
                </a:solidFill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</a:rPr>
              <a:t>paraesthetica</a:t>
            </a:r>
            <a:r>
              <a:rPr lang="en-US" i="1" dirty="0" smtClean="0">
                <a:solidFill>
                  <a:srgbClr val="000000"/>
                </a:solidFill>
              </a:rPr>
              <a:t>, </a:t>
            </a:r>
            <a:r>
              <a:rPr lang="en-US" i="1" dirty="0" err="1" smtClean="0">
                <a:solidFill>
                  <a:srgbClr val="000000"/>
                </a:solidFill>
              </a:rPr>
              <a:t>Postherpetic</a:t>
            </a:r>
            <a:r>
              <a:rPr lang="en-US" i="1" dirty="0" smtClean="0">
                <a:solidFill>
                  <a:srgbClr val="000000"/>
                </a:solidFill>
              </a:rPr>
              <a:t> neuralgia)</a:t>
            </a:r>
          </a:p>
          <a:p>
            <a:pPr lvl="1" algn="just">
              <a:buClr>
                <a:srgbClr val="000000"/>
              </a:buClr>
            </a:pPr>
            <a:r>
              <a:rPr lang="en-US" b="1" i="1" u="sng" dirty="0">
                <a:solidFill>
                  <a:srgbClr val="000000"/>
                </a:solidFill>
              </a:rPr>
              <a:t>Psychiatric </a:t>
            </a:r>
            <a:r>
              <a:rPr lang="en-US" b="1" i="1" u="sng" dirty="0" smtClean="0">
                <a:solidFill>
                  <a:srgbClr val="000000"/>
                </a:solidFill>
              </a:rPr>
              <a:t>or </a:t>
            </a:r>
            <a:r>
              <a:rPr lang="en-US" b="1" i="1" u="sng" dirty="0">
                <a:solidFill>
                  <a:srgbClr val="000000"/>
                </a:solidFill>
              </a:rPr>
              <a:t>psychosomatic diseases </a:t>
            </a:r>
            <a:r>
              <a:rPr lang="en-US" i="1" dirty="0" smtClean="0">
                <a:solidFill>
                  <a:srgbClr val="000000"/>
                </a:solidFill>
              </a:rPr>
              <a:t>(Depression)</a:t>
            </a:r>
            <a:endParaRPr lang="en-US" i="1" dirty="0">
              <a:solidFill>
                <a:srgbClr val="000000"/>
              </a:solidFill>
            </a:endParaRP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1418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Lichen simplex </a:t>
            </a:r>
            <a:r>
              <a:rPr lang="en-US" dirty="0" err="1" smtClean="0"/>
              <a:t>chronicus</a:t>
            </a:r>
            <a:r>
              <a:rPr lang="en-US" dirty="0" smtClean="0"/>
              <a:t> (LSC)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54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52686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528354"/>
            <a:ext cx="9872871" cy="4567646"/>
          </a:xfrm>
        </p:spPr>
        <p:txBody>
          <a:bodyPr/>
          <a:lstStyle/>
          <a:p>
            <a:r>
              <a:rPr lang="en-US" b="1" dirty="0"/>
              <a:t>Synonyms and inclusions</a:t>
            </a:r>
          </a:p>
          <a:p>
            <a:r>
              <a:rPr lang="en-US" dirty="0" smtClean="0"/>
              <a:t> </a:t>
            </a:r>
            <a:r>
              <a:rPr lang="en-US" dirty="0" err="1"/>
              <a:t>Neurodermatitis</a:t>
            </a:r>
            <a:r>
              <a:rPr lang="en-US" dirty="0"/>
              <a:t> </a:t>
            </a:r>
            <a:r>
              <a:rPr lang="en-US" dirty="0" err="1" smtClean="0"/>
              <a:t>circumscripta</a:t>
            </a:r>
            <a:endParaRPr lang="en-US" dirty="0" smtClean="0"/>
          </a:p>
          <a:p>
            <a:r>
              <a:rPr lang="en-US" dirty="0" smtClean="0"/>
              <a:t>Pruritus‐associated dermatosis characterized </a:t>
            </a:r>
            <a:r>
              <a:rPr lang="en-US" dirty="0"/>
              <a:t>by a small number of heavily </a:t>
            </a:r>
            <a:r>
              <a:rPr lang="en-US" dirty="0" err="1" smtClean="0"/>
              <a:t>lichenified</a:t>
            </a:r>
            <a:r>
              <a:rPr lang="en-US" dirty="0" smtClean="0"/>
              <a:t> </a:t>
            </a:r>
            <a:r>
              <a:rPr lang="en-US" dirty="0"/>
              <a:t>plaques </a:t>
            </a:r>
            <a:r>
              <a:rPr lang="en-US" dirty="0" smtClean="0"/>
              <a:t>or, commonly</a:t>
            </a:r>
            <a:r>
              <a:rPr lang="en-US" dirty="0"/>
              <a:t>, a single lesion</a:t>
            </a:r>
            <a:r>
              <a:rPr lang="en-US" dirty="0" smtClean="0"/>
              <a:t>.</a:t>
            </a:r>
          </a:p>
          <a:p>
            <a:r>
              <a:rPr lang="en-US" dirty="0"/>
              <a:t>30 and 50 years of </a:t>
            </a:r>
            <a:r>
              <a:rPr lang="en-US" dirty="0" smtClean="0"/>
              <a:t>age</a:t>
            </a:r>
          </a:p>
          <a:p>
            <a:r>
              <a:rPr lang="en-US" dirty="0" smtClean="0"/>
              <a:t>Women&gt;Men</a:t>
            </a:r>
          </a:p>
          <a:p>
            <a:r>
              <a:rPr lang="en-US" dirty="0" smtClean="0"/>
              <a:t>Scratching </a:t>
            </a:r>
            <a:r>
              <a:rPr lang="en-US" dirty="0" err="1"/>
              <a:t>behaviour</a:t>
            </a:r>
            <a:r>
              <a:rPr lang="en-US" dirty="0"/>
              <a:t> of the </a:t>
            </a:r>
            <a:r>
              <a:rPr lang="en-US" dirty="0" smtClean="0"/>
              <a:t>patient influences </a:t>
            </a:r>
            <a:r>
              <a:rPr lang="en-US" dirty="0"/>
              <a:t>the development of either </a:t>
            </a:r>
            <a:r>
              <a:rPr lang="en-US" b="1" dirty="0"/>
              <a:t>nodules </a:t>
            </a:r>
            <a:r>
              <a:rPr lang="en-US" dirty="0"/>
              <a:t>(PN) via </a:t>
            </a:r>
            <a:r>
              <a:rPr lang="en-US" dirty="0" smtClean="0"/>
              <a:t>scratching with </a:t>
            </a:r>
            <a:r>
              <a:rPr lang="en-US" dirty="0"/>
              <a:t>the tip of </a:t>
            </a:r>
            <a:r>
              <a:rPr lang="en-US" dirty="0" smtClean="0"/>
              <a:t>fingers</a:t>
            </a:r>
            <a:r>
              <a:rPr lang="en-US" dirty="0"/>
              <a:t>, or </a:t>
            </a:r>
            <a:r>
              <a:rPr lang="en-US" b="1" dirty="0"/>
              <a:t>plaques</a:t>
            </a:r>
            <a:r>
              <a:rPr lang="en-US" dirty="0"/>
              <a:t> (LSC) via rubbing the skin</a:t>
            </a:r>
            <a:r>
              <a:rPr lang="en-US" dirty="0" smtClean="0"/>
              <a:t>.</a:t>
            </a:r>
          </a:p>
          <a:p>
            <a:r>
              <a:rPr lang="en-US" dirty="0"/>
              <a:t>nerve </a:t>
            </a:r>
            <a:r>
              <a:rPr lang="en-US" dirty="0" err="1" smtClean="0"/>
              <a:t>fibres</a:t>
            </a:r>
            <a:r>
              <a:rPr lang="en-US" dirty="0" smtClean="0"/>
              <a:t> </a:t>
            </a:r>
            <a:r>
              <a:rPr lang="en-US" dirty="0"/>
              <a:t>is often increased in </a:t>
            </a:r>
            <a:r>
              <a:rPr lang="en-US" dirty="0" err="1"/>
              <a:t>lesional</a:t>
            </a:r>
            <a:r>
              <a:rPr lang="en-US" dirty="0"/>
              <a:t> skin as demonstrated </a:t>
            </a:r>
            <a:r>
              <a:rPr lang="en-US" dirty="0" smtClean="0"/>
              <a:t>by S100 </a:t>
            </a:r>
            <a:r>
              <a:rPr lang="en-US" dirty="0"/>
              <a:t>staining and mast cell numbers </a:t>
            </a:r>
            <a:r>
              <a:rPr lang="en-US" dirty="0" smtClean="0"/>
              <a:t>also </a:t>
            </a:r>
            <a:r>
              <a:rPr lang="en-US" dirty="0"/>
              <a:t>increased.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61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631371"/>
          </a:xfrm>
        </p:spPr>
        <p:txBody>
          <a:bodyPr>
            <a:normAutofit fontScale="90000"/>
          </a:bodyPr>
          <a:lstStyle/>
          <a:p>
            <a:r>
              <a:rPr lang="en-US" dirty="0"/>
              <a:t>H</a:t>
            </a:r>
            <a:r>
              <a:rPr lang="en-US" dirty="0" smtClean="0"/>
              <a:t>istology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331" y="1489166"/>
            <a:ext cx="11011989" cy="500307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Epidermal </a:t>
            </a:r>
            <a:r>
              <a:rPr lang="en-US" dirty="0"/>
              <a:t>hyperplasia and hyperkeratosis. The </a:t>
            </a:r>
            <a:r>
              <a:rPr lang="en-US" dirty="0" smtClean="0"/>
              <a:t>rete ridges </a:t>
            </a:r>
            <a:r>
              <a:rPr lang="en-US" dirty="0"/>
              <a:t>are lengthened. </a:t>
            </a:r>
            <a:endParaRPr lang="en-US" dirty="0" smtClean="0"/>
          </a:p>
          <a:p>
            <a:r>
              <a:rPr lang="en-US" dirty="0" err="1" smtClean="0"/>
              <a:t>Spongiosis</a:t>
            </a:r>
            <a:r>
              <a:rPr lang="en-US" dirty="0" smtClean="0"/>
              <a:t> </a:t>
            </a:r>
            <a:r>
              <a:rPr lang="en-US" dirty="0"/>
              <a:t>is sometimes present, and </a:t>
            </a:r>
            <a:r>
              <a:rPr lang="en-US" dirty="0" smtClean="0"/>
              <a:t>small areas </a:t>
            </a:r>
            <a:r>
              <a:rPr lang="en-US" dirty="0"/>
              <a:t>of parakeratosis are occasionally seen.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dermis </a:t>
            </a:r>
            <a:r>
              <a:rPr lang="en-US" dirty="0" smtClean="0"/>
              <a:t>contains a </a:t>
            </a:r>
            <a:r>
              <a:rPr lang="en-US" dirty="0"/>
              <a:t>chronic </a:t>
            </a:r>
            <a:r>
              <a:rPr lang="en-US" dirty="0" smtClean="0"/>
              <a:t>inflammatory cell</a:t>
            </a:r>
            <a:r>
              <a:rPr lang="en-US" dirty="0"/>
              <a:t> </a:t>
            </a:r>
            <a:r>
              <a:rPr lang="en-US" dirty="0" smtClean="0"/>
              <a:t>infiltrate</a:t>
            </a:r>
            <a:r>
              <a:rPr lang="en-US" dirty="0"/>
              <a:t>. In very chronic lesions </a:t>
            </a:r>
            <a:r>
              <a:rPr lang="en-US" dirty="0" smtClean="0"/>
              <a:t>there may </a:t>
            </a:r>
            <a:r>
              <a:rPr lang="en-US" dirty="0"/>
              <a:t>be </a:t>
            </a:r>
            <a:r>
              <a:rPr lang="en-US" dirty="0" smtClean="0"/>
              <a:t>some fibrosis.</a:t>
            </a:r>
          </a:p>
          <a:p>
            <a:r>
              <a:rPr lang="en-US" dirty="0" smtClean="0"/>
              <a:t>Repeated bouts of intense itching and scratching, interspersed with itch–free intervals</a:t>
            </a:r>
          </a:p>
          <a:p>
            <a:r>
              <a:rPr lang="en-US" dirty="0" smtClean="0"/>
              <a:t>Skin is </a:t>
            </a:r>
            <a:r>
              <a:rPr lang="en-US" dirty="0"/>
              <a:t>reddened and slightly </a:t>
            </a:r>
            <a:r>
              <a:rPr lang="en-US" dirty="0" err="1"/>
              <a:t>oedematous</a:t>
            </a:r>
            <a:r>
              <a:rPr lang="en-US" dirty="0"/>
              <a:t>.</a:t>
            </a:r>
          </a:p>
          <a:p>
            <a:r>
              <a:rPr lang="en-US" dirty="0"/>
              <a:t>With time </a:t>
            </a:r>
            <a:r>
              <a:rPr lang="en-US" dirty="0" smtClean="0"/>
              <a:t>it </a:t>
            </a:r>
            <a:r>
              <a:rPr lang="en-US" dirty="0"/>
              <a:t>becomes </a:t>
            </a:r>
            <a:r>
              <a:rPr lang="en-US" dirty="0" smtClean="0"/>
              <a:t>pigmented, thickened </a:t>
            </a:r>
            <a:r>
              <a:rPr lang="en-US" dirty="0"/>
              <a:t>and slightly scaly. </a:t>
            </a:r>
            <a:endParaRPr lang="en-US" dirty="0" smtClean="0"/>
          </a:p>
          <a:p>
            <a:r>
              <a:rPr lang="en-US" dirty="0" smtClean="0"/>
              <a:t>Accentuation </a:t>
            </a:r>
            <a:r>
              <a:rPr lang="en-US" dirty="0"/>
              <a:t>of normal </a:t>
            </a:r>
            <a:r>
              <a:rPr lang="en-US" dirty="0" smtClean="0"/>
              <a:t>skin markings </a:t>
            </a:r>
            <a:r>
              <a:rPr lang="en-US" dirty="0"/>
              <a:t>is characteristic</a:t>
            </a:r>
            <a:r>
              <a:rPr lang="en-US" dirty="0" smtClean="0"/>
              <a:t>.</a:t>
            </a:r>
          </a:p>
          <a:p>
            <a:r>
              <a:rPr lang="en-US" dirty="0" smtClean="0"/>
              <a:t>Any </a:t>
            </a:r>
            <a:r>
              <a:rPr lang="en-US" dirty="0"/>
              <a:t>area may be affected, but the commonest sites </a:t>
            </a:r>
            <a:r>
              <a:rPr lang="en-US" dirty="0" smtClean="0"/>
              <a:t>are those </a:t>
            </a:r>
            <a:r>
              <a:rPr lang="en-US" dirty="0"/>
              <a:t>that are conveniently reached.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usual sites are the nape </a:t>
            </a:r>
            <a:r>
              <a:rPr lang="en-US" dirty="0" smtClean="0"/>
              <a:t>of the </a:t>
            </a:r>
            <a:r>
              <a:rPr lang="en-US" dirty="0"/>
              <a:t>neck, the sides of the neck, the lower legs and ankles, the scalp, </a:t>
            </a:r>
            <a:r>
              <a:rPr lang="en-US" dirty="0" smtClean="0"/>
              <a:t>the upper </a:t>
            </a:r>
            <a:r>
              <a:rPr lang="en-US" dirty="0"/>
              <a:t>thighs, the vulva, pubis or scrotum, and the extensor forearms.</a:t>
            </a:r>
          </a:p>
        </p:txBody>
      </p:sp>
    </p:spTree>
    <p:extLst>
      <p:ext uri="{BB962C8B-B14F-4D97-AF65-F5344CB8AC3E}">
        <p14:creationId xmlns:p14="http://schemas.microsoft.com/office/powerpoint/2010/main" val="51025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lichen simplex chronicus histolog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86" y="716630"/>
            <a:ext cx="9711077" cy="554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699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Lichen Simplex Chronicus Picture Image on MedicineNet.co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09600"/>
            <a:ext cx="4695825" cy="319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JaypeeDigital | eBook Rea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192" y="1287780"/>
            <a:ext cx="4143375" cy="495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39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748937"/>
          </a:xfrm>
        </p:spPr>
        <p:txBody>
          <a:bodyPr/>
          <a:lstStyle/>
          <a:p>
            <a:r>
              <a:rPr lang="en-US" dirty="0" smtClean="0"/>
              <a:t>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358537"/>
            <a:ext cx="9872871" cy="4737463"/>
          </a:xfrm>
        </p:spPr>
        <p:txBody>
          <a:bodyPr/>
          <a:lstStyle/>
          <a:p>
            <a:r>
              <a:rPr lang="en-US" dirty="0" smtClean="0"/>
              <a:t>Break the scratching habit must be explained</a:t>
            </a:r>
          </a:p>
          <a:p>
            <a:r>
              <a:rPr lang="en-US" dirty="0" smtClean="0"/>
              <a:t>Topical or </a:t>
            </a:r>
            <a:r>
              <a:rPr lang="en-US" dirty="0" err="1" smtClean="0"/>
              <a:t>intralesional</a:t>
            </a:r>
            <a:r>
              <a:rPr lang="en-US" dirty="0" smtClean="0"/>
              <a:t> </a:t>
            </a:r>
            <a:r>
              <a:rPr lang="en-US" dirty="0"/>
              <a:t>corticosteroids.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application of an occlusive </a:t>
            </a:r>
            <a:r>
              <a:rPr lang="en-US" dirty="0" smtClean="0"/>
              <a:t>dressing or </a:t>
            </a:r>
            <a:r>
              <a:rPr lang="en-US" dirty="0"/>
              <a:t>an occlusive bandage will intensify the effect of topical steroids.</a:t>
            </a:r>
          </a:p>
          <a:p>
            <a:r>
              <a:rPr lang="en-US" b="1" dirty="0"/>
              <a:t>Self‐adhesive, steroid‐impregnated tape </a:t>
            </a:r>
            <a:r>
              <a:rPr lang="en-US" dirty="0"/>
              <a:t>is often </a:t>
            </a:r>
            <a:r>
              <a:rPr lang="en-US" dirty="0" smtClean="0"/>
              <a:t>beneficial</a:t>
            </a:r>
            <a:r>
              <a:rPr lang="en-US" dirty="0"/>
              <a:t>.</a:t>
            </a:r>
          </a:p>
          <a:p>
            <a:r>
              <a:rPr lang="en-US" dirty="0"/>
              <a:t>For very chronic lesions, systemically applied substances </a:t>
            </a:r>
            <a:r>
              <a:rPr lang="en-US" dirty="0" smtClean="0"/>
              <a:t>to suppress </a:t>
            </a:r>
            <a:r>
              <a:rPr lang="en-US" dirty="0"/>
              <a:t>pruritus such as gabapentin can be helpful.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29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0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40930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Epidemiology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319348"/>
            <a:ext cx="9872871" cy="5016138"/>
          </a:xfrm>
        </p:spPr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ncidence </a:t>
            </a:r>
            <a:r>
              <a:rPr lang="en-US" dirty="0"/>
              <a:t>of CP in the general population is </a:t>
            </a:r>
            <a:r>
              <a:rPr lang="en-US" dirty="0">
                <a:solidFill>
                  <a:srgbClr val="FF0000"/>
                </a:solidFill>
              </a:rPr>
              <a:t>7</a:t>
            </a:r>
            <a:r>
              <a:rPr lang="en-US" dirty="0" smtClean="0">
                <a:solidFill>
                  <a:srgbClr val="FF0000"/>
                </a:solidFill>
              </a:rPr>
              <a:t>%</a:t>
            </a:r>
          </a:p>
          <a:p>
            <a:r>
              <a:rPr lang="en-US" dirty="0"/>
              <a:t>With increasing age, the prevalence of </a:t>
            </a:r>
            <a:r>
              <a:rPr lang="en-US" dirty="0" smtClean="0"/>
              <a:t>CP increased</a:t>
            </a:r>
          </a:p>
          <a:p>
            <a:r>
              <a:rPr lang="en-US" dirty="0"/>
              <a:t>P</a:t>
            </a:r>
            <a:r>
              <a:rPr lang="en-US" dirty="0" smtClean="0"/>
              <a:t>ruritus </a:t>
            </a:r>
            <a:r>
              <a:rPr lang="en-US" dirty="0"/>
              <a:t>occurred in </a:t>
            </a:r>
            <a:r>
              <a:rPr lang="en-US" dirty="0" smtClean="0"/>
              <a:t>42</a:t>
            </a:r>
            <a:r>
              <a:rPr lang="en-US" dirty="0"/>
              <a:t>% of </a:t>
            </a:r>
            <a:r>
              <a:rPr lang="en-US" dirty="0" smtClean="0"/>
              <a:t>dermatological patients (study in France)</a:t>
            </a:r>
          </a:p>
          <a:p>
            <a:r>
              <a:rPr lang="en-US" dirty="0"/>
              <a:t>N</a:t>
            </a:r>
            <a:r>
              <a:rPr lang="en-US" dirty="0" smtClean="0"/>
              <a:t>o </a:t>
            </a:r>
            <a:r>
              <a:rPr lang="en-US" b="1" dirty="0"/>
              <a:t>age</a:t>
            </a:r>
            <a:r>
              <a:rPr lang="en-US" dirty="0"/>
              <a:t> </a:t>
            </a:r>
            <a:r>
              <a:rPr lang="en-US" dirty="0" smtClean="0"/>
              <a:t>limit</a:t>
            </a:r>
          </a:p>
          <a:p>
            <a:r>
              <a:rPr lang="en-US" b="1" dirty="0" smtClean="0"/>
              <a:t>SEX</a:t>
            </a:r>
            <a:r>
              <a:rPr lang="en-US" dirty="0" smtClean="0"/>
              <a:t>: Equal in both genders (Men are bit older with co-</a:t>
            </a:r>
            <a:r>
              <a:rPr lang="en-US" dirty="0" err="1" smtClean="0"/>
              <a:t>morbids</a:t>
            </a:r>
            <a:r>
              <a:rPr lang="en-US" dirty="0" smtClean="0"/>
              <a:t>, Women have </a:t>
            </a:r>
            <a:r>
              <a:rPr lang="en-US" dirty="0"/>
              <a:t>more </a:t>
            </a:r>
            <a:r>
              <a:rPr lang="en-US" dirty="0" smtClean="0"/>
              <a:t>severe itch intensity along with </a:t>
            </a:r>
            <a:r>
              <a:rPr lang="en-US" dirty="0"/>
              <a:t>impact on </a:t>
            </a:r>
            <a:r>
              <a:rPr lang="en-US" dirty="0" err="1" smtClean="0"/>
              <a:t>QoL</a:t>
            </a:r>
            <a:r>
              <a:rPr lang="en-US" dirty="0" smtClean="0"/>
              <a:t>)</a:t>
            </a:r>
          </a:p>
          <a:p>
            <a:r>
              <a:rPr lang="en-US" dirty="0"/>
              <a:t>Prevalence of CP </a:t>
            </a:r>
            <a:r>
              <a:rPr lang="en-US" dirty="0" smtClean="0"/>
              <a:t>decrease </a:t>
            </a:r>
            <a:r>
              <a:rPr lang="en-US" dirty="0"/>
              <a:t>with Fitzpatrick skin </a:t>
            </a:r>
            <a:r>
              <a:rPr lang="en-US" dirty="0" smtClean="0"/>
              <a:t>type</a:t>
            </a:r>
          </a:p>
          <a:p>
            <a:r>
              <a:rPr lang="en-US" dirty="0"/>
              <a:t>A</a:t>
            </a:r>
            <a:r>
              <a:rPr lang="en-US" dirty="0" smtClean="0"/>
              <a:t>cute </a:t>
            </a:r>
            <a:r>
              <a:rPr lang="en-US" dirty="0"/>
              <a:t>pruritus is more </a:t>
            </a:r>
            <a:r>
              <a:rPr lang="en-US" dirty="0" smtClean="0"/>
              <a:t>prevalent with </a:t>
            </a:r>
            <a:r>
              <a:rPr lang="en-US" dirty="0"/>
              <a:t>darker skin </a:t>
            </a:r>
            <a:r>
              <a:rPr lang="en-US" dirty="0" smtClean="0"/>
              <a:t>types</a:t>
            </a:r>
          </a:p>
          <a:p>
            <a:r>
              <a:rPr lang="en-US" dirty="0"/>
              <a:t>N</a:t>
            </a:r>
            <a:r>
              <a:rPr lang="en-US" dirty="0" smtClean="0"/>
              <a:t>eurobiological </a:t>
            </a:r>
            <a:r>
              <a:rPr lang="en-US" dirty="0"/>
              <a:t>differences between </a:t>
            </a:r>
            <a:r>
              <a:rPr lang="en-US" dirty="0" smtClean="0"/>
              <a:t>ethnic groups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05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722811"/>
          </a:xfrm>
        </p:spPr>
        <p:txBody>
          <a:bodyPr/>
          <a:lstStyle/>
          <a:p>
            <a:r>
              <a:rPr lang="en-US" b="1" dirty="0"/>
              <a:t>Pathophysiology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580606"/>
            <a:ext cx="9872871" cy="4515394"/>
          </a:xfrm>
        </p:spPr>
        <p:txBody>
          <a:bodyPr/>
          <a:lstStyle/>
          <a:p>
            <a:r>
              <a:rPr lang="en-US" b="1" dirty="0"/>
              <a:t>Cutaneous induction of </a:t>
            </a:r>
            <a:r>
              <a:rPr lang="en-US" b="1" dirty="0" smtClean="0"/>
              <a:t>itch</a:t>
            </a:r>
          </a:p>
          <a:p>
            <a:r>
              <a:rPr lang="en-US" b="1" dirty="0"/>
              <a:t>Central transmission of </a:t>
            </a:r>
            <a:r>
              <a:rPr lang="en-US" b="1" dirty="0" smtClean="0"/>
              <a:t>itch</a:t>
            </a:r>
          </a:p>
          <a:p>
            <a:r>
              <a:rPr lang="en-US" b="1" dirty="0" smtClean="0"/>
              <a:t>Scratching</a:t>
            </a:r>
          </a:p>
          <a:p>
            <a:r>
              <a:rPr lang="en-US" b="1" dirty="0"/>
              <a:t>Peripheral and central </a:t>
            </a:r>
            <a:r>
              <a:rPr lang="en-US" b="1" dirty="0" smtClean="0"/>
              <a:t>sensitization</a:t>
            </a:r>
          </a:p>
          <a:p>
            <a:r>
              <a:rPr lang="en-US" b="1" dirty="0"/>
              <a:t>Mediators of itching in skin diseases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30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31520"/>
            <a:ext cx="9875520" cy="4572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1. Cutaneous Induction </a:t>
            </a:r>
            <a:r>
              <a:rPr lang="en-US" b="1" dirty="0"/>
              <a:t>of </a:t>
            </a:r>
            <a:r>
              <a:rPr lang="en-US" b="1" dirty="0" smtClean="0"/>
              <a:t>Itch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345473"/>
            <a:ext cx="9872871" cy="5016137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Cutaneous sensory nerve </a:t>
            </a:r>
            <a:r>
              <a:rPr lang="en-US" dirty="0" err="1" smtClean="0"/>
              <a:t>fibres</a:t>
            </a:r>
            <a:endParaRPr lang="en-US" dirty="0" smtClean="0"/>
          </a:p>
          <a:p>
            <a:pPr algn="just"/>
            <a:r>
              <a:rPr lang="en-US" dirty="0"/>
              <a:t>W</a:t>
            </a:r>
            <a:r>
              <a:rPr lang="en-US" dirty="0" smtClean="0"/>
              <a:t>eak </a:t>
            </a:r>
            <a:r>
              <a:rPr lang="en-US" dirty="0"/>
              <a:t>pain </a:t>
            </a:r>
            <a:r>
              <a:rPr lang="en-US" dirty="0" smtClean="0"/>
              <a:t>signal</a:t>
            </a:r>
          </a:p>
          <a:p>
            <a:pPr algn="just"/>
            <a:r>
              <a:rPr lang="en-US" b="1" dirty="0" smtClean="0"/>
              <a:t>Histamine‐induced itch</a:t>
            </a:r>
            <a:r>
              <a:rPr lang="en-US" dirty="0" smtClean="0"/>
              <a:t>: unmyelinated</a:t>
            </a:r>
            <a:r>
              <a:rPr lang="en-US" dirty="0"/>
              <a:t>, </a:t>
            </a:r>
            <a:r>
              <a:rPr lang="en-US" dirty="0" err="1"/>
              <a:t>mechano</a:t>
            </a:r>
            <a:r>
              <a:rPr lang="en-US" dirty="0"/>
              <a:t>‐insensitive C </a:t>
            </a:r>
            <a:r>
              <a:rPr lang="en-US" dirty="0" err="1" smtClean="0"/>
              <a:t>fibres</a:t>
            </a:r>
            <a:r>
              <a:rPr lang="en-US" dirty="0" smtClean="0"/>
              <a:t> </a:t>
            </a:r>
          </a:p>
          <a:p>
            <a:pPr algn="just"/>
            <a:r>
              <a:rPr lang="en-US" b="1" dirty="0" smtClean="0"/>
              <a:t>Classical pain </a:t>
            </a:r>
            <a:r>
              <a:rPr lang="en-US" b="1" dirty="0" err="1" smtClean="0"/>
              <a:t>fibres</a:t>
            </a:r>
            <a:r>
              <a:rPr lang="en-US" b="1" dirty="0" smtClean="0"/>
              <a:t> : </a:t>
            </a:r>
            <a:r>
              <a:rPr lang="en-US" dirty="0" err="1" smtClean="0"/>
              <a:t>mechano</a:t>
            </a:r>
            <a:r>
              <a:rPr lang="en-US" dirty="0" smtClean="0"/>
              <a:t>‐sensitive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C </a:t>
            </a:r>
            <a:r>
              <a:rPr lang="en-US" dirty="0" err="1" smtClean="0"/>
              <a:t>fibres</a:t>
            </a:r>
            <a:r>
              <a:rPr lang="en-US" dirty="0" smtClean="0"/>
              <a:t> &amp; </a:t>
            </a:r>
            <a:r>
              <a:rPr lang="en-US" dirty="0"/>
              <a:t>thinly </a:t>
            </a:r>
            <a:r>
              <a:rPr lang="en-US" dirty="0" smtClean="0"/>
              <a:t>myelinated </a:t>
            </a:r>
            <a:r>
              <a:rPr lang="en-US" b="1" dirty="0" err="1" smtClean="0">
                <a:solidFill>
                  <a:srgbClr val="FF0000"/>
                </a:solidFill>
              </a:rPr>
              <a:t>Aδ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/>
              <a:t>fibres</a:t>
            </a:r>
            <a:endParaRPr lang="en-US" dirty="0" smtClean="0"/>
          </a:p>
          <a:p>
            <a:pPr algn="just"/>
            <a:r>
              <a:rPr lang="en-US" b="1" dirty="0">
                <a:solidFill>
                  <a:srgbClr val="FF0000"/>
                </a:solidFill>
              </a:rPr>
              <a:t>C </a:t>
            </a:r>
            <a:r>
              <a:rPr lang="en-US" dirty="0" err="1" smtClean="0"/>
              <a:t>fibres</a:t>
            </a:r>
            <a:r>
              <a:rPr lang="en-US" dirty="0" smtClean="0"/>
              <a:t> = </a:t>
            </a:r>
            <a:r>
              <a:rPr lang="en-US" dirty="0"/>
              <a:t>slow burning </a:t>
            </a:r>
            <a:r>
              <a:rPr lang="en-US" dirty="0" smtClean="0"/>
              <a:t>component (diffuse, dull)</a:t>
            </a:r>
          </a:p>
          <a:p>
            <a:pPr algn="just"/>
            <a:r>
              <a:rPr lang="en-US" b="1" dirty="0" err="1" smtClean="0">
                <a:solidFill>
                  <a:srgbClr val="FF0000"/>
                </a:solidFill>
              </a:rPr>
              <a:t>Aδ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/>
              <a:t>fibres</a:t>
            </a:r>
            <a:r>
              <a:rPr lang="en-US" dirty="0" smtClean="0"/>
              <a:t> = fast </a:t>
            </a:r>
            <a:r>
              <a:rPr lang="en-US" dirty="0"/>
              <a:t>pricking </a:t>
            </a:r>
            <a:r>
              <a:rPr lang="en-US" dirty="0" smtClean="0"/>
              <a:t>component (localized warmth &amp; cold)</a:t>
            </a:r>
          </a:p>
          <a:p>
            <a:pPr algn="just"/>
            <a:r>
              <a:rPr lang="en-US" dirty="0"/>
              <a:t>S</a:t>
            </a:r>
            <a:r>
              <a:rPr lang="en-US" dirty="0" smtClean="0"/>
              <a:t>pontaneous </a:t>
            </a:r>
            <a:r>
              <a:rPr lang="en-US" dirty="0"/>
              <a:t>activity of C </a:t>
            </a:r>
            <a:r>
              <a:rPr lang="en-US" dirty="0" err="1" smtClean="0"/>
              <a:t>fibres</a:t>
            </a:r>
            <a:endParaRPr lang="en-US" dirty="0" smtClean="0"/>
          </a:p>
          <a:p>
            <a:pPr algn="just"/>
            <a:r>
              <a:rPr lang="en-US" dirty="0" smtClean="0"/>
              <a:t>Increased substance </a:t>
            </a:r>
            <a:r>
              <a:rPr lang="en-US" dirty="0"/>
              <a:t>P (SP) positive dermal nerve </a:t>
            </a:r>
            <a:r>
              <a:rPr lang="en-US" dirty="0" err="1" smtClean="0"/>
              <a:t>fibres</a:t>
            </a:r>
            <a:endParaRPr lang="en-US" dirty="0" smtClean="0"/>
          </a:p>
          <a:p>
            <a:pPr algn="just"/>
            <a:r>
              <a:rPr lang="en-US" dirty="0"/>
              <a:t>N</a:t>
            </a:r>
            <a:r>
              <a:rPr lang="en-US" dirty="0" smtClean="0"/>
              <a:t>ociceptors with </a:t>
            </a:r>
            <a:r>
              <a:rPr lang="en-US" dirty="0"/>
              <a:t>the </a:t>
            </a:r>
            <a:r>
              <a:rPr lang="en-US" dirty="0" err="1"/>
              <a:t>thermoreceptor</a:t>
            </a:r>
            <a:r>
              <a:rPr lang="en-US" dirty="0"/>
              <a:t> transient </a:t>
            </a:r>
            <a:r>
              <a:rPr lang="en-US" dirty="0" smtClean="0"/>
              <a:t>receptor potential </a:t>
            </a:r>
            <a:r>
              <a:rPr lang="en-US" dirty="0"/>
              <a:t>cation channel subfamily V member 1 (</a:t>
            </a:r>
            <a:r>
              <a:rPr lang="en-US" b="1" dirty="0">
                <a:solidFill>
                  <a:srgbClr val="FF0000"/>
                </a:solidFill>
              </a:rPr>
              <a:t>TRPV1</a:t>
            </a:r>
            <a:r>
              <a:rPr lang="en-US" dirty="0"/>
              <a:t>) are </a:t>
            </a:r>
            <a:r>
              <a:rPr lang="en-US" dirty="0" smtClean="0"/>
              <a:t>capable of </a:t>
            </a:r>
            <a:r>
              <a:rPr lang="en-US" dirty="0"/>
              <a:t>transmitting histamine‐induced itch via intracellular </a:t>
            </a:r>
            <a:r>
              <a:rPr lang="en-US" dirty="0" smtClean="0"/>
              <a:t>phospholipase C</a:t>
            </a:r>
            <a:r>
              <a:rPr lang="el-GR" dirty="0"/>
              <a:t>β3 (</a:t>
            </a:r>
            <a:r>
              <a:rPr lang="en-US" b="1" dirty="0">
                <a:solidFill>
                  <a:srgbClr val="FF0000"/>
                </a:solidFill>
              </a:rPr>
              <a:t>PLC</a:t>
            </a:r>
            <a:r>
              <a:rPr lang="el-GR" b="1" dirty="0">
                <a:solidFill>
                  <a:srgbClr val="FF0000"/>
                </a:solidFill>
              </a:rPr>
              <a:t>β3</a:t>
            </a:r>
            <a:r>
              <a:rPr lang="el-GR" dirty="0"/>
              <a:t>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2775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1001</TotalTime>
  <Words>4215</Words>
  <Application>Microsoft Office PowerPoint</Application>
  <PresentationFormat>Widescreen</PresentationFormat>
  <Paragraphs>469</Paragraphs>
  <Slides>66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0" baseType="lpstr">
      <vt:lpstr>Arial</vt:lpstr>
      <vt:lpstr>ArialMT</vt:lpstr>
      <vt:lpstr>Corbel</vt:lpstr>
      <vt:lpstr>Basis</vt:lpstr>
      <vt:lpstr>Pruritus, Prurigo and Lichen Simplex</vt:lpstr>
      <vt:lpstr>Outline</vt:lpstr>
      <vt:lpstr>Chronic pruritus (CP)</vt:lpstr>
      <vt:lpstr>CP</vt:lpstr>
      <vt:lpstr>Introduction</vt:lpstr>
      <vt:lpstr>CP</vt:lpstr>
      <vt:lpstr>Epidemiology</vt:lpstr>
      <vt:lpstr>Pathophysiology</vt:lpstr>
      <vt:lpstr>1. Cutaneous Induction of Itch </vt:lpstr>
      <vt:lpstr>2. Central Transmission of itch </vt:lpstr>
      <vt:lpstr>PowerPoint Presentation</vt:lpstr>
      <vt:lpstr>3. Scratching </vt:lpstr>
      <vt:lpstr>4. Peripheral and Central Sensitization</vt:lpstr>
      <vt:lpstr>5. Mediators of itching in skin diseases </vt:lpstr>
      <vt:lpstr>PowerPoint Presentation</vt:lpstr>
      <vt:lpstr>PowerPoint Presentation</vt:lpstr>
      <vt:lpstr>PowerPoint Presentation</vt:lpstr>
      <vt:lpstr>PowerPoint Presentation</vt:lpstr>
      <vt:lpstr>Clinical Features</vt:lpstr>
      <vt:lpstr>PowerPoint Presentation</vt:lpstr>
      <vt:lpstr>Presentation</vt:lpstr>
      <vt:lpstr>PowerPoint Presentation</vt:lpstr>
      <vt:lpstr>PowerPoint Presentation</vt:lpstr>
      <vt:lpstr>Clinical Variants</vt:lpstr>
      <vt:lpstr>Atopic itch</vt:lpstr>
      <vt:lpstr>Psoriatic Itch</vt:lpstr>
      <vt:lpstr>Itching in systemic disease </vt:lpstr>
      <vt:lpstr>Nephrogenic or uraemic pruritus </vt:lpstr>
      <vt:lpstr>Cholestatic pruritus</vt:lpstr>
      <vt:lpstr>Iron deficiency &amp; Polycythaemia vera</vt:lpstr>
      <vt:lpstr>Thyrotoxicosis</vt:lpstr>
      <vt:lpstr>Drug‐induced pruritus</vt:lpstr>
      <vt:lpstr>Pruritus in pregnancy</vt:lpstr>
      <vt:lpstr>Pruritus of senescence</vt:lpstr>
      <vt:lpstr>Neuropathic pruritus</vt:lpstr>
      <vt:lpstr>Psychogenic pruritus</vt:lpstr>
      <vt:lpstr>Classification of severity and measurement of pruritus</vt:lpstr>
      <vt:lpstr>Patients can be advised to keep a diary with daily entries of their pruritus experience.</vt:lpstr>
      <vt:lpstr>Investigations</vt:lpstr>
      <vt:lpstr>1st Step screening</vt:lpstr>
      <vt:lpstr>Further investigations</vt:lpstr>
      <vt:lpstr>Contd.</vt:lpstr>
      <vt:lpstr>Management</vt:lpstr>
      <vt:lpstr>General measures</vt:lpstr>
      <vt:lpstr>Application of:</vt:lpstr>
      <vt:lpstr>Recommended Symptomatic therapy</vt:lpstr>
      <vt:lpstr>Concomitant Treatment In Every Step</vt:lpstr>
      <vt:lpstr>Prurigo nodularis (PN)</vt:lpstr>
      <vt:lpstr>PN</vt:lpstr>
      <vt:lpstr>PowerPoint Presentation</vt:lpstr>
      <vt:lpstr>Histology</vt:lpstr>
      <vt:lpstr>PowerPoint Presentation</vt:lpstr>
      <vt:lpstr>PowerPoint Presentation</vt:lpstr>
      <vt:lpstr>PowerPoint Presentation</vt:lpstr>
      <vt:lpstr>PowerPoint Presentation</vt:lpstr>
      <vt:lpstr>Investigations</vt:lpstr>
      <vt:lpstr>Labs</vt:lpstr>
      <vt:lpstr>Radiology</vt:lpstr>
      <vt:lpstr>Management</vt:lpstr>
      <vt:lpstr>Lichen simplex chronicus (LSC)</vt:lpstr>
      <vt:lpstr>PowerPoint Presentation</vt:lpstr>
      <vt:lpstr>Histology</vt:lpstr>
      <vt:lpstr>PowerPoint Presentation</vt:lpstr>
      <vt:lpstr>PowerPoint Presentation</vt:lpstr>
      <vt:lpstr>Management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Pruritus, Prurigo and Lichen Simplex</dc:title>
  <dc:creator>user</dc:creator>
  <cp:lastModifiedBy>user</cp:lastModifiedBy>
  <cp:revision>65</cp:revision>
  <dcterms:created xsi:type="dcterms:W3CDTF">2021-10-29T18:03:13Z</dcterms:created>
  <dcterms:modified xsi:type="dcterms:W3CDTF">2021-10-31T22:09:40Z</dcterms:modified>
</cp:coreProperties>
</file>