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8"/>
  </p:notesMasterIdLst>
  <p:sldIdLst>
    <p:sldId id="256" r:id="rId2"/>
    <p:sldId id="289" r:id="rId3"/>
    <p:sldId id="290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56" r:id="rId26"/>
    <p:sldId id="257" r:id="rId27"/>
    <p:sldId id="258" r:id="rId28"/>
    <p:sldId id="259" r:id="rId29"/>
    <p:sldId id="261" r:id="rId30"/>
    <p:sldId id="262" r:id="rId31"/>
    <p:sldId id="264" r:id="rId32"/>
    <p:sldId id="269" r:id="rId33"/>
    <p:sldId id="263" r:id="rId34"/>
    <p:sldId id="266" r:id="rId35"/>
    <p:sldId id="265" r:id="rId36"/>
    <p:sldId id="267" r:id="rId37"/>
    <p:sldId id="268" r:id="rId38"/>
    <p:sldId id="288" r:id="rId39"/>
    <p:sldId id="260" r:id="rId40"/>
    <p:sldId id="270" r:id="rId41"/>
    <p:sldId id="271" r:id="rId42"/>
    <p:sldId id="272" r:id="rId43"/>
    <p:sldId id="273" r:id="rId44"/>
    <p:sldId id="278" r:id="rId45"/>
    <p:sldId id="280" r:id="rId46"/>
    <p:sldId id="274" r:id="rId47"/>
    <p:sldId id="275" r:id="rId48"/>
    <p:sldId id="276" r:id="rId49"/>
    <p:sldId id="279" r:id="rId50"/>
    <p:sldId id="277" r:id="rId51"/>
    <p:sldId id="281" r:id="rId52"/>
    <p:sldId id="282" r:id="rId53"/>
    <p:sldId id="283" r:id="rId54"/>
    <p:sldId id="284" r:id="rId55"/>
    <p:sldId id="285" r:id="rId56"/>
    <p:sldId id="286" r:id="rId57"/>
    <p:sldId id="357" r:id="rId58"/>
    <p:sldId id="314" r:id="rId59"/>
    <p:sldId id="287" r:id="rId60"/>
    <p:sldId id="317" r:id="rId61"/>
    <p:sldId id="316" r:id="rId62"/>
    <p:sldId id="320" r:id="rId63"/>
    <p:sldId id="318" r:id="rId64"/>
    <p:sldId id="315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41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8" r:id="rId101"/>
    <p:sldId id="359" r:id="rId102"/>
    <p:sldId id="360" r:id="rId103"/>
    <p:sldId id="361" r:id="rId104"/>
    <p:sldId id="362" r:id="rId105"/>
    <p:sldId id="363" r:id="rId106"/>
    <p:sldId id="364" r:id="rId107"/>
    <p:sldId id="365" r:id="rId108"/>
    <p:sldId id="366" r:id="rId109"/>
    <p:sldId id="377" r:id="rId110"/>
    <p:sldId id="368" r:id="rId111"/>
    <p:sldId id="369" r:id="rId112"/>
    <p:sldId id="370" r:id="rId113"/>
    <p:sldId id="371" r:id="rId114"/>
    <p:sldId id="372" r:id="rId115"/>
    <p:sldId id="373" r:id="rId116"/>
    <p:sldId id="374" r:id="rId117"/>
    <p:sldId id="375" r:id="rId118"/>
    <p:sldId id="376" r:id="rId119"/>
    <p:sldId id="367" r:id="rId120"/>
    <p:sldId id="378" r:id="rId121"/>
    <p:sldId id="379" r:id="rId122"/>
    <p:sldId id="380" r:id="rId123"/>
    <p:sldId id="381" r:id="rId124"/>
    <p:sldId id="382" r:id="rId125"/>
    <p:sldId id="383" r:id="rId126"/>
    <p:sldId id="384" r:id="rId1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96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FBFD7-36C2-41FC-BB84-07EFD1EBDC8F}" type="datetimeFigureOut">
              <a:rPr lang="en-US" smtClean="0"/>
              <a:t>2/23/2023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A1A69-56FE-4160-A9E6-C101DECA26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406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A1A69-56FE-4160-A9E6-C101DECA262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936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drugs suppress hepatic ALA synthase activity and so reduce ALA and PBG accumulation. </a:t>
            </a:r>
          </a:p>
          <a:p>
            <a:r>
              <a:rPr lang="en-US" dirty="0" err="1" smtClean="0"/>
              <a:t>Haem</a:t>
            </a:r>
            <a:r>
              <a:rPr lang="en-US" dirty="0" smtClean="0"/>
              <a:t> </a:t>
            </a:r>
            <a:r>
              <a:rPr lang="en-US" dirty="0" err="1" smtClean="0"/>
              <a:t>arginate</a:t>
            </a:r>
            <a:r>
              <a:rPr lang="en-US" dirty="0" smtClean="0"/>
              <a:t> is more effective when given earlier during an attack, increasing the importance of early diagnosis.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A1A69-56FE-4160-A9E6-C101DECA262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5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drugs suppress hepatic ALA synthase activity and so reduce ALA and PBG accumulation. </a:t>
            </a:r>
          </a:p>
          <a:p>
            <a:r>
              <a:rPr lang="en-US" dirty="0" err="1" smtClean="0"/>
              <a:t>Haem</a:t>
            </a:r>
            <a:r>
              <a:rPr lang="en-US" dirty="0" smtClean="0"/>
              <a:t> </a:t>
            </a:r>
            <a:r>
              <a:rPr lang="en-US" dirty="0" err="1" smtClean="0"/>
              <a:t>arginate</a:t>
            </a:r>
            <a:r>
              <a:rPr lang="en-US" smtClean="0"/>
              <a:t> is more effective when given earlier during an attack, increasing the importance of early diagnosis.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A1A69-56FE-4160-A9E6-C101DECA262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52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CUTANEOUS PORPHYRIAS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9728" y="5880910"/>
            <a:ext cx="8686800" cy="1473200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DR NIDA ARIF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7414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6D4F394-D08C-6F4D-B300-1F951B722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D103B46-BA58-5D45-89D3-5E3F4A259D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porphyrias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are a group of disorders caused by defects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biosynthesis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Their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relevance to the skin arises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phototoxic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properties of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accumulate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most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porphyrias and cause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photosensitivity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intermediates in the biosynthesis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1051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E42A6B-7428-754D-91D2-64C032419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25" y="397356"/>
            <a:ext cx="8272212" cy="1013800"/>
          </a:xfrm>
        </p:spPr>
        <p:txBody>
          <a:bodyPr>
            <a:normAutofit fontScale="90000"/>
          </a:bodyPr>
          <a:lstStyle/>
          <a:p>
            <a:r>
              <a:rPr lang="en-US" dirty="0"/>
              <a:t>Chemistry of </a:t>
            </a:r>
            <a:r>
              <a:rPr lang="en-US" dirty="0" err="1"/>
              <a:t>porphyrins</a:t>
            </a:r>
            <a:r>
              <a:rPr lang="en-US" dirty="0"/>
              <a:t> and </a:t>
            </a:r>
            <a:r>
              <a:rPr lang="en-US" dirty="0" err="1" smtClean="0"/>
              <a:t>haem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9201365-E5ED-6648-831B-9F00DD9BD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95" y="1828801"/>
            <a:ext cx="8272211" cy="4029999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pyrrole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 ring composed of four carbon atoms and one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nitrogen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atom. Four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pyrroles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linked into a ring create 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tetrapyrrole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markable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biologically critical molecular structure found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chlorophyll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vitamin B 12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a special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type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tetrapyrrole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which four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pyrrole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rings are linked by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methine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bridges into a large ring structure</a:t>
            </a:r>
            <a:r>
              <a:rPr lang="en-US" sz="2000" dirty="0" smtClean="0"/>
              <a:t>.</a:t>
            </a:r>
          </a:p>
          <a:p>
            <a:pPr marL="457200" indent="-457200">
              <a:buFont typeface="Wingdings" pitchFamily="2" charset="2"/>
              <a:buChar char="Ø"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974" y="3927070"/>
            <a:ext cx="2456392" cy="29309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66" y="4158569"/>
            <a:ext cx="2216427" cy="24131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5224" y="5947330"/>
            <a:ext cx="7903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581" y="3876122"/>
            <a:ext cx="2650701" cy="298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0113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E42A6B-7428-754D-91D2-64C032419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25" y="397356"/>
            <a:ext cx="8272212" cy="1013800"/>
          </a:xfrm>
        </p:spPr>
        <p:txBody>
          <a:bodyPr>
            <a:normAutofit fontScale="90000"/>
          </a:bodyPr>
          <a:lstStyle/>
          <a:p>
            <a:r>
              <a:rPr lang="en-US" dirty="0"/>
              <a:t>Chemistry of </a:t>
            </a:r>
            <a:r>
              <a:rPr lang="en-US" dirty="0" err="1"/>
              <a:t>porphyrins</a:t>
            </a:r>
            <a:r>
              <a:rPr lang="en-US" dirty="0"/>
              <a:t> and </a:t>
            </a:r>
            <a:r>
              <a:rPr lang="en-US" dirty="0" err="1" smtClean="0"/>
              <a:t>haem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9201365-E5ED-6648-831B-9F00DD9BD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95" y="1828801"/>
            <a:ext cx="8272211" cy="4029999"/>
          </a:xfrm>
        </p:spPr>
        <p:txBody>
          <a:bodyPr/>
          <a:lstStyle/>
          <a:p>
            <a:pPr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the molecule created by the insertion of ferrous iron into the centre of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molecule.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porphyrin’s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central cavity is the right size to fit an iron atom, and its four central nitrogen atoms occupy four of the iron’s coordination binding sites, leaving only two free</a:t>
            </a:r>
          </a:p>
          <a:p>
            <a:pPr marL="457200" indent="-457200">
              <a:buFont typeface="Wingdings" pitchFamily="2" charset="2"/>
              <a:buChar char="Ø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45224" y="5947330"/>
            <a:ext cx="7903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3654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F427B7-D896-BA4F-9341-B6306ADF7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Photochemistry/</a:t>
            </a:r>
            <a:r>
              <a:rPr lang="en-US" dirty="0" err="1" smtClean="0"/>
              <a:t>toxocity</a:t>
            </a:r>
            <a:r>
              <a:rPr lang="en-US" dirty="0" smtClean="0"/>
              <a:t> </a:t>
            </a:r>
            <a:r>
              <a:rPr lang="en-US" dirty="0"/>
              <a:t>of the </a:t>
            </a:r>
            <a:r>
              <a:rPr lang="en-US" dirty="0" err="1"/>
              <a:t>porphyrins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2172380-6886-654B-B63B-D166E44A5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complex electronic structure of the large aromatic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molecule results in its 18 delocalized electrons having unusual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excitation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characteristics.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electrons are excited by relatively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long wavelength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light.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 absorption peak is at 408 nm (‘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Soretband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’)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this long wavelength of exciting light predisposes to phototoxic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behaviour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by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7998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699"/>
            <a:ext cx="9144000" cy="6613301"/>
          </a:xfrm>
        </p:spPr>
      </p:pic>
    </p:spTree>
    <p:extLst>
      <p:ext uri="{BB962C8B-B14F-4D97-AF65-F5344CB8AC3E}">
        <p14:creationId xmlns:p14="http://schemas.microsoft.com/office/powerpoint/2010/main" val="12642714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E144485-D9FF-AD43-AF56-C30E9CE6C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Enzyme deficiencies and the </a:t>
            </a:r>
            <a:r>
              <a:rPr lang="en-US" dirty="0" err="1"/>
              <a:t>porphyrias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A99DA88-CA58-3840-A147-E50ECCBA63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porphyrias all result from a partial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deficiency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one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enzymes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required for the biosynthesis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causing accumulation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enzyme’s substrate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toxicity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profile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accumulated molecule determines the clinical features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resulting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porphyria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Approximately 85%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synthesis occurs in the bone marrow to support hemoglobin formation, with the remainder mostly in the liver, primarily for cytochrome P450 enzymes (CYPs) found in the endoplasmic reticulum.</a:t>
            </a:r>
          </a:p>
        </p:txBody>
      </p:sp>
    </p:spTree>
    <p:extLst>
      <p:ext uri="{BB962C8B-B14F-4D97-AF65-F5344CB8AC3E}">
        <p14:creationId xmlns:p14="http://schemas.microsoft.com/office/powerpoint/2010/main" val="37645555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7ED408-68BE-1C4C-B15C-610470A91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Haem</a:t>
            </a:r>
            <a:r>
              <a:rPr lang="en-US" dirty="0" smtClean="0"/>
              <a:t> pathway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395" y="1846158"/>
            <a:ext cx="5380150" cy="501184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7" t="23053" r="56752" b="18006"/>
          <a:stretch/>
        </p:blipFill>
        <p:spPr bwMode="auto">
          <a:xfrm>
            <a:off x="685800" y="1580972"/>
            <a:ext cx="5943600" cy="5277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7886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0B38CD-CCC7-8B43-AC7E-C2C232F9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Classification </a:t>
            </a:r>
            <a:r>
              <a:rPr lang="en-US" dirty="0"/>
              <a:t>of the </a:t>
            </a:r>
            <a:r>
              <a:rPr lang="en-US" dirty="0" err="1"/>
              <a:t>porphyrias</a:t>
            </a:r>
            <a:r>
              <a:rPr lang="en-US" dirty="0"/>
              <a:t> </a:t>
            </a:r>
          </a:p>
        </p:txBody>
      </p:sp>
      <p:pic>
        <p:nvPicPr>
          <p:cNvPr id="4" name="Content Placeholder 3" descr="classificat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7044744"/>
          </a:xfrm>
        </p:spPr>
      </p:pic>
    </p:spTree>
    <p:extLst>
      <p:ext uri="{BB962C8B-B14F-4D97-AF65-F5344CB8AC3E}">
        <p14:creationId xmlns:p14="http://schemas.microsoft.com/office/powerpoint/2010/main" val="31883253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class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282447" cy="6858000"/>
          </a:xfrm>
        </p:spPr>
      </p:pic>
    </p:spTree>
    <p:extLst>
      <p:ext uri="{BB962C8B-B14F-4D97-AF65-F5344CB8AC3E}">
        <p14:creationId xmlns:p14="http://schemas.microsoft.com/office/powerpoint/2010/main" val="827798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B3740F-03F8-0540-B595-CBE4C910D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clinical presentation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CA3885B-B901-BC48-9F47-490446DC2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cutaneous porphyrias, except EPP, present 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fragility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blistering of light‐exposed skin; the term ‘bullous porphyrias’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often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used for this group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disease</a:t>
            </a:r>
            <a:r>
              <a:rPr lang="en-US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90667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CABF0D-5BA9-F341-B8D8-69915AFA7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</a:t>
            </a:r>
            <a:r>
              <a:rPr lang="en-US" dirty="0" smtClean="0"/>
              <a:t>athophysiology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67100A1-85A0-5E41-A776-D04D161BC8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 site of the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phototoxic reaction in the skin determines the clinical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characteristics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of the porphyria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In EPP</a:t>
            </a:r>
            <a:r>
              <a:rPr lang="en-US" sz="22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, lipophilic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tends to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localize to membranes including endothelial cell membranes,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and to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remain within erythrocytes, and the phototoxic reaction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involves upper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dermal blood vessels causing pain. 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PCT, </a:t>
            </a:r>
            <a:r>
              <a:rPr lang="en-US" sz="22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water‐soluble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uroporphyrin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diffuses easily into surrounding tissues and the photo-toxic reaction occurs in the upper dermis, causing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lysis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of cells in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the superficial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dermis with the formation of membrane‐limited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vacuoles that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merge to produce a blister under the basal lamina,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producing the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characteristic clinical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presentation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39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0AD036-FB28-534A-8D66-4058E3EEC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Histopathology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186D65-F7C4-A349-94F6-A8F1B8D36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Subepidermal vesicle (cell poor blister)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Marked thicking of superficial dermal vessels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In all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cutaneous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porphyrias, homogeneous material is seen within the vessel walls of the upper dermal and papillary vascular plexus. It is periodic acid–Schiff (PAS) positive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PORPHYRIA CUTANEA TARDA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dermal papillae protrudes into bulla with festooned pattern.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979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C308BC-8945-8C40-BAE1-AE17499EB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istopathology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6871D4A-8BBC-E243-8DA0-B63A7C571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EPP, the vessel wall changes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more pronounced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whereas the basement membrane zone changes pre-dominate in affected skin in PCT and VP.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bullous porphyrias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bullae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subepidermal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with the split occurring in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lamina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lucida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leaving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dermal papilla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protruding into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blister cavity, an appearance called ‘festooning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’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findings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bullous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porphyrias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are indistinguishable from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In EPP, in the acute phase, there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visible endothelial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damage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superficial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dermal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vessels</a:t>
            </a:r>
            <a:r>
              <a:rPr 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59087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0AD036-FB28-534A-8D66-4058E3EEC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Histopathology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186D65-F7C4-A349-94F6-A8F1B8D36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95" y="1523675"/>
            <a:ext cx="8272211" cy="3678303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Immunofluorescence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reveals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immunoglobulins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(mainly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IgG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in a similar vascular distribution,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IgG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dermal–epidermal basement membrane zone,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involved skin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Electron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microscopy shows reduplication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vascular basal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lamina and the presence of masses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fine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fibrillar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material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mainly around these blood vessels and often also at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dermal epidermal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junction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11125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94" y="2459719"/>
            <a:ext cx="2936491" cy="2591162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59719"/>
            <a:ext cx="3297307" cy="259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0554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D563E0-D485-6146-9AD9-7AA7D44C7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</a:t>
            </a:r>
            <a:r>
              <a:rPr lang="en-US" dirty="0" err="1" smtClean="0"/>
              <a:t>managment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30DCF5-8732-964C-B952-5D4079673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Apart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PCT, and to some extent CEP, where effective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specific treatments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exist, the management of the skin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the other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cutaneous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porphyrias is based on PHOTOPROTECTION.</a:t>
            </a:r>
          </a:p>
        </p:txBody>
      </p:sp>
    </p:spTree>
    <p:extLst>
      <p:ext uri="{BB962C8B-B14F-4D97-AF65-F5344CB8AC3E}">
        <p14:creationId xmlns:p14="http://schemas.microsoft.com/office/powerpoint/2010/main" val="3600992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E3B080-82C9-174D-B297-31EE19F9C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7AFF7C3-1231-F040-910A-23A775BAD6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sun avoidance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behaviour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sun protective clothing and hats.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sunscreens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including UV‐absorbent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chemical ‘total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sun blocks’,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Sunscreens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containing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titanium dioxide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zinc oxide and iron oxide, can effectively protect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against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violet light </a:t>
            </a:r>
            <a:r>
              <a:rPr lang="en-US" dirty="0" smtClean="0"/>
              <a:t>. 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19368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402E96-845D-264F-BFEA-C197DE65A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US" dirty="0" smtClean="0"/>
              <a:t>iagnosis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3D2D9B3-AD22-6E4D-91E9-9794FE437E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orphyria is confirmed by blood ,urine and stool tests.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High levels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precursors in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blood,urine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or stool indicate porphyria.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DNA testing of a blood sample to look for known gene mutations that causes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7285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9ED91D-ECEB-EC4E-8EBD-7F860FD62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Handling of samples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ADE654F-B523-BD47-A3C7-D0E3EB24C7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Laboratory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testing of body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fluids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measures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since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porphyrinogens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are spontaneously oxidized to their respective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outside the body. PBG has a tendency to polymerize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too their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molecules but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are reasonably stable when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protected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from light and oxidants.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Thus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, all specimens should be kept at room temperature or at 4°C in the dark and ideally should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be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analysed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within 48 h of collection. For urine and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faecal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analysis, fresh random specimens (10–20 mL urine or 5–10 g dry weight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) are preferable to 24 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h collections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. Random specimens yield equally useful results, and 24 h collections delay samples reaching the laboratory. Very dilute urine (creatinine &lt;4 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mmol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/L) is unsuitable</a:t>
            </a:r>
            <a:r>
              <a:rPr lang="en-US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75199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0BC5A5-DFA5-6045-A55F-38E228D22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Laboratory analysis of </a:t>
            </a:r>
            <a:r>
              <a:rPr lang="en-US" dirty="0" err="1"/>
              <a:t>porphyrins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8FFE60-4B37-344C-B5F2-D21A77D3E1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Old‐fashioned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qualitative screening methods for detecting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specimens (often involving a Wood’s light)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insensitive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negative results from such tests are not of value.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Whether testing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urine,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red cells or whole blood, quantitative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screening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using spectrophotometric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fluorimetric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techniques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necessary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yields results as a total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concentration.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86" y="4214192"/>
            <a:ext cx="3593306" cy="228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6636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89550A-A05B-964B-9CD5-EAB537B60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2E4909-0A75-9841-8044-C09F4E7DC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Whole blood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red cell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testing measures both the total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free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concentrations. Plasma 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analyzed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fluorimetric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scanning – a diagnostically powerful and simple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qualitative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technique.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urine and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finding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an increased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concentration will lead on to high‐performance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liquid chromatography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(HPLC), which can be used to rapidly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accumulated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porphyrins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6915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14" t="32030" r="26261" b="43933"/>
          <a:stretch/>
        </p:blipFill>
        <p:spPr>
          <a:xfrm>
            <a:off x="152400" y="152400"/>
            <a:ext cx="8839200" cy="6858000"/>
          </a:xfrm>
        </p:spPr>
      </p:pic>
    </p:spTree>
    <p:extLst>
      <p:ext uri="{BB962C8B-B14F-4D97-AF65-F5344CB8AC3E}">
        <p14:creationId xmlns:p14="http://schemas.microsoft.com/office/powerpoint/2010/main" val="21519505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A09B2A-8DE1-7047-B8B5-EEF064658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264"/>
            <a:ext cx="8229600" cy="1399032"/>
          </a:xfrm>
        </p:spPr>
        <p:txBody>
          <a:bodyPr/>
          <a:lstStyle/>
          <a:p>
            <a:r>
              <a:rPr lang="en-US" dirty="0"/>
              <a:t>Screening of relatives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B4795C-9265-7F4A-A37B-C97726370B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72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VP and HC,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levels are normal before puberty.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Over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age of 15 years, a plasma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fluorimetry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scan is a reasonably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sensitive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biochemical test for latent VP in asymptomatic relatives of patients, picking up most cases.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positive scan is diagnostic of latent VP but a negative result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uninformative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VP and HC,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negative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screening test in a relative needs to be followed by DNA analysis before latent disease can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excluded.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286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A09B2A-8DE1-7047-B8B5-EEF064658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264"/>
            <a:ext cx="8229600" cy="1399032"/>
          </a:xfrm>
        </p:spPr>
        <p:txBody>
          <a:bodyPr/>
          <a:lstStyle/>
          <a:p>
            <a:r>
              <a:rPr lang="en-US" dirty="0" err="1" smtClean="0"/>
              <a:t>Eating,Diet</a:t>
            </a:r>
            <a:r>
              <a:rPr lang="en-US" dirty="0" smtClean="0"/>
              <a:t> and Nutrition in Porphyria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B4795C-9265-7F4A-A37B-C97726370B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72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People with acute porphyria should eat diet with an average to high level of carbohydrates.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 recommended dietary allowance is 130 g per day.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Dieting or fasting can trigger symptoms.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People undergoing therapeutic phlebotomies should drink plenty of milk, water or juice before and after each procedure.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Vitamin and mineral supplements for people with a cutaneous porphyria.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8901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ACUTE ATTACKS OF PORPHYRIA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9940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AIP, HC and VP can all cause acute attacks, and HC and VP may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also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cause cutaneous disease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rare autosomal recessive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acute porphyria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aminolaevulinic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acid (ALA)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dehydratase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porphyria,</a:t>
            </a: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 has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also been reported but does not cause skin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disease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768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Epidemiology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commonest acute porphyria is AIP, followed by VP. HC is rare.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AIP or VP gene defects are asymptomatic, so the enzyme deficiencies are common.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PBG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deaminase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deficiency, which causes AIP, is present in 0.2% of all blood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donors.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3896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PATHOPHYSIOLOGY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Impaired activity of PBG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deaminase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is associated with acute attacks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deficiency can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be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primary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(AIP)</a:t>
            </a:r>
          </a:p>
          <a:p>
            <a:pPr>
              <a:buFont typeface="Wingdings" pitchFamily="2" charset="2"/>
              <a:buChar char="§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secondary  ( 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due to inhibition of the enzyme by accumulated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coproporphyrinogen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protoporphyrinogen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)(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in HC and VP) </a:t>
            </a:r>
          </a:p>
        </p:txBody>
      </p:sp>
    </p:spTree>
    <p:extLst>
      <p:ext uri="{BB962C8B-B14F-4D97-AF65-F5344CB8AC3E}">
        <p14:creationId xmlns:p14="http://schemas.microsoft.com/office/powerpoint/2010/main" val="2419174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PATHOPHYSIOLOGY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 drug 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hormone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induces cytochrome P450, and hence acutely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increases 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hepatic requirement for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the inability of the pathway to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respond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adequately because of the PBG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deaminase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deficiency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exposed.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acute hepatic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deficiency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turn causes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secondary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accumulation of ALA and increased ALA synthase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activity.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9117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Factors </a:t>
            </a:r>
            <a:r>
              <a:rPr lang="en-US" dirty="0">
                <a:latin typeface="Arial" pitchFamily="34" charset="0"/>
                <a:cs typeface="Arial" pitchFamily="34" charset="0"/>
              </a:rPr>
              <a:t>that may precipitate an acute attack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2210078"/>
            <a:ext cx="2133600" cy="12769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DRUGS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3657600" y="2438400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3429000" y="2210078"/>
            <a:ext cx="2057400" cy="1276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MENSTRUAL CYCLE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096000" y="2211056"/>
            <a:ext cx="21336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ALCOHAL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762000" y="4038600"/>
            <a:ext cx="19812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CANNBIS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3429000" y="4038600"/>
            <a:ext cx="21336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FASTING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6062444" y="4038600"/>
            <a:ext cx="2243356" cy="1130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STRESS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815130" y="5562600"/>
            <a:ext cx="19812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INFECTION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619150" y="5562600"/>
            <a:ext cx="19812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SMOKING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290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9143999" cy="6934200"/>
          </a:xfrm>
        </p:spPr>
      </p:pic>
    </p:spTree>
    <p:extLst>
      <p:ext uri="{BB962C8B-B14F-4D97-AF65-F5344CB8AC3E}">
        <p14:creationId xmlns:p14="http://schemas.microsoft.com/office/powerpoint/2010/main" val="27913787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common in females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Between the ages 10 and 40 years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Rarely before puberty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Vomiting and constipation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Constant abdominal pain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Dehydration is common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hyponatraemia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Tachycardia, hypertension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Confusion and hallucination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Bulbar palsy and respiratory paralysis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motor neuropathy occurs in 5–10% of cases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Respiratory paralysis is the commonest cause of death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0156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latin typeface="Arial" pitchFamily="34" charset="0"/>
                <a:cs typeface="Arial" pitchFamily="34" charset="0"/>
              </a:rPr>
              <a:t>Biochemical diagnosis of an acute attack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Increased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urinary PBG excretion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 normal urinary PBG concentration excludes an acute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porphyric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attack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Urinary ALA is also increased during an acute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attack.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999" y="13242"/>
            <a:ext cx="12191999" cy="683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7471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latin typeface="Arial" pitchFamily="34" charset="0"/>
                <a:cs typeface="Arial" pitchFamily="34" charset="0"/>
              </a:rPr>
              <a:t> Long‐term management of patients with </a:t>
            </a:r>
            <a:r>
              <a:rPr lang="en-US" sz="4400" dirty="0" smtClean="0">
                <a:latin typeface="Arial" pitchFamily="34" charset="0"/>
                <a:cs typeface="Arial" pitchFamily="34" charset="0"/>
              </a:rPr>
              <a:t>acute 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porphyria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List of safe and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unsafe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drugs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Avoid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alcohol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cannabis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prolonged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calorie‐restricted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diets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wear 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emergency identification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bracelet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Screening of relatives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1860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Arial" pitchFamily="34" charset="0"/>
                <a:cs typeface="Arial" pitchFamily="34" charset="0"/>
              </a:rPr>
              <a:t> Treatment of the acute attack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724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Early diagnosis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Avoidance of acute attack‐inducing drugs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Supportive treatment includes analgesia, sedatives and antiemetic .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Careful management of fluid balance with rehydration and correction of hypernatremia.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specific treatments 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Intravenous haematin 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Haem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arginate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cases,if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symptoms are severe liver transplantation is recommended.</a:t>
            </a:r>
          </a:p>
          <a:p>
            <a:pPr>
              <a:buFont typeface="Wingdings" pitchFamily="2" charset="2"/>
              <a:buChar char="§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2597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Arial" pitchFamily="34" charset="0"/>
                <a:cs typeface="Arial" pitchFamily="34" charset="0"/>
              </a:rPr>
              <a:t> Treatment of the acute attack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Early diagnosis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Once the diagnosis has been made, avoidance of acute attack‐inducing drugs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Supportive treatment includes analgesia, sedatives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antiemetics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.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Careful management of fluid balance with rehydration and correction of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hyponatraemia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specific treatments 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intravenous haematin 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haem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arginate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.</a:t>
            </a:r>
          </a:p>
          <a:p>
            <a:pPr>
              <a:buFont typeface="Wingdings" pitchFamily="2" charset="2"/>
              <a:buChar char="§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" y="0"/>
            <a:ext cx="91260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697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CONGENITAL ERYTHROPOIETIC PORPHYRIA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158546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 AND NOMENCLATURE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This is a severe and rare childhood porphyria causing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lifelong mutilating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photosensitivity and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haematological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disease</a:t>
            </a:r>
          </a:p>
          <a:p>
            <a:pPr marL="64008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SYNONYMS</a:t>
            </a: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Gunther Disease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844241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EPIDEMIOLOGY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 rare disease: the incidence in Europe is 0.007 per year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per 10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million population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Roughly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200 cases have ever been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reported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worldwide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Rare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adult‐onset cases of acquired CEP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have been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reported secondary to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myelodysplasia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2855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Introduction and pathophysiology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CEP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caused by 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autosomal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recessive inherited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deficiency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uroporphyrinogen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III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cosynthase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enzyme.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absence results in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non‐enzymatic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reactions producing large amounts of type I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isomer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which cannot participate in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formation,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which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massively accumulate in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erythroid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cells and then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gradually leak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into the plasma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4591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spectrum of presentation, from hydrops fetalis through to severe disease starting in infancy and also mild forms presenting later in life.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first sign of CEP is often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child’s </a:t>
            </a:r>
            <a:r>
              <a:rPr lang="en-US" sz="24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mother noting brown discoloration of amniotic 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         fluid </a:t>
            </a:r>
            <a:r>
              <a:rPr lang="en-US" sz="24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at the onset of </a:t>
            </a:r>
            <a:r>
              <a:rPr lang="en-US" sz="2400" dirty="0" err="1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labour</a:t>
            </a:r>
            <a:r>
              <a:rPr lang="en-US" sz="24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or observing pink or brown 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porphyrin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staining </a:t>
            </a:r>
            <a:r>
              <a:rPr lang="en-US" sz="24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of nappies (which 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fluoresce </a:t>
            </a:r>
            <a:r>
              <a:rPr lang="en-US" sz="24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red‐orange under 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Wood’s light)</a:t>
            </a:r>
            <a:endParaRPr lang="en-US" sz="2400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9559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2296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Photosensitivity results in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blisters,erosions,swelling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scarring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skin particularly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the face and hands</a:t>
            </a:r>
          </a:p>
          <a:p>
            <a:pPr marL="64008" indent="0"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photomutilation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is associated with erosion of</a:t>
            </a: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terminal phalanges,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onycholysis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and destructive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changes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affecting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pinnae and nose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Hypertrichosis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upper arms, temples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malar region.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Patchy hyper and hypopigmentation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2720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560"/>
            <a:ext cx="8610600" cy="6446240"/>
          </a:xfrm>
        </p:spPr>
      </p:pic>
    </p:spTree>
    <p:extLst>
      <p:ext uri="{BB962C8B-B14F-4D97-AF65-F5344CB8AC3E}">
        <p14:creationId xmlns:p14="http://schemas.microsoft.com/office/powerpoint/2010/main" val="36692786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2" y="-17477"/>
            <a:ext cx="9150292" cy="6781800"/>
          </a:xfrm>
        </p:spPr>
      </p:pic>
    </p:spTree>
    <p:extLst>
      <p:ext uri="{BB962C8B-B14F-4D97-AF65-F5344CB8AC3E}">
        <p14:creationId xmlns:p14="http://schemas.microsoft.com/office/powerpoint/2010/main" val="1460915489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Mild late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onst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form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occurs either as a result of mild inherited gene mutations or as an acquired disease secondary to bone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marrow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myelodysplasia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eyes and internal organs are frequently involved</a:t>
            </a: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0967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2057400" y="457200"/>
            <a:ext cx="9372600" cy="1143000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Eyes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Keratoconjunctivitis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blepharitis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cataracts,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corneal ulcers,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scars,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cicatricial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ectropion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and scarring alopecia of eyelashes eyebrows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Scleromalacia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pterygium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formation, optic atrophy, retinal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haemorrhage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and scleral necrosis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less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common.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457200"/>
            <a:ext cx="42672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738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Bones and teeth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Brown staining of teeth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fluoresce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under Wood’s light).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Decreased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bone density, osteopenia and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osteolytic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lesions secondary to erosion by hyperplastic bone marrow are seen on X‐ray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vertebral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compression and collapse,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with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pathological fractures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Occasionally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strict avoidance of the sun may impair vitamin D metabolism.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9006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552373742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Hematology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aemolytic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anaemia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Hypersplenism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Very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severe haemolytic anaemia may even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cause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hydrops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fetalis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Bone marrow examination reveals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normoblastic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hyperplasia.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0904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Differential Diagnosis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Epidermolysis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bullosa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dystrophica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Hep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(the homozygous form of familial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pct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Homozygous VP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PCT or VP.</a:t>
            </a:r>
            <a:endParaRPr lang="en-US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6697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Diagnosis and prognosis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Most patients died by the age of 40 years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improvements in supportive care  have improved the prognosis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haematological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complications may be fatal. 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Long‐term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hypertransfusion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causes significant problems with iron overload </a:t>
            </a:r>
          </a:p>
        </p:txBody>
      </p:sp>
    </p:spTree>
    <p:extLst>
      <p:ext uri="{BB962C8B-B14F-4D97-AF65-F5344CB8AC3E}">
        <p14:creationId xmlns:p14="http://schemas.microsoft.com/office/powerpoint/2010/main" val="4033378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Diagnosis and prognosis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Bone marrow transplantation now holds out the promise of cure for these patients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key markers of poor prognosis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early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onset of disease (especially in the first year of life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significant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haematological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involvement.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9119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Investigations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72000"/>
          </a:xfrm>
        </p:spPr>
        <p:txBody>
          <a:bodyPr>
            <a:normAutofit fontScale="925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Massive accumulation in all tissues of type I isomers of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mainly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uroporphyrin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along with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coproporphyrin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 cells and urine contain large amounts of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uro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‐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coproporphyrin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(mainly type I)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faeces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contain increased concentration of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coproporphyrin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(mainly type I). 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plasma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spectrofluorimetry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peak is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seen at 615–620  nm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9717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Treatment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PHOTOPROTECTION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 avoidance use of sun protective clothing and hats are essential.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Opaque sunscreens containing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pigmentary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grade titanium dioxide or zinc oxide, possibly with added iron oxide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Amber window films on home or car windows can reduce exposure to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soret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wavelength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6134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Treatment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762000"/>
            <a:ext cx="8229600" cy="5715000"/>
          </a:xfrm>
        </p:spPr>
        <p:txBody>
          <a:bodyPr>
            <a:normAutofit lnSpcReduction="100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Hyper transfusion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Treatment of secondary infections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Intravenous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haematin has been tried in late‐onset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disease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Splenectomy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Bone marrow transplantation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 therapy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204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Genetic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councelling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CEP is autosomal recessive ,and the risk of disease is in further offspring is 25%.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diagnosis is may be made before birth by measuring the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uroporphyrin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1 concentration in amniotic fluid (16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wk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 utero)</a:t>
            </a:r>
          </a:p>
        </p:txBody>
      </p:sp>
    </p:spTree>
    <p:extLst>
      <p:ext uri="{BB962C8B-B14F-4D97-AF65-F5344CB8AC3E}">
        <p14:creationId xmlns:p14="http://schemas.microsoft.com/office/powerpoint/2010/main" val="42733656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PORPHYRIA CUTANA TARDA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4163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72000"/>
          </a:xfrm>
        </p:spPr>
        <p:txBody>
          <a:bodyPr>
            <a:normAutofit lnSpcReduction="100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PCT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the commonest of all the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porphyrias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.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It is characterized by fragility and blistering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of exposed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Autosomal dominant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usually acquired and is often associated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with liver disease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It does not cause acute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attacks</a:t>
            </a:r>
          </a:p>
          <a:p>
            <a:pPr>
              <a:buFont typeface="Wingdings" pitchFamily="2" charset="2"/>
              <a:buChar char="Ø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PCT results from deficiency of UROD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4486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Introduction and pathophysiology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72000"/>
          </a:xfrm>
        </p:spPr>
        <p:txBody>
          <a:bodyPr>
            <a:normAutofit lnSpcReduction="100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ype </a:t>
            </a:r>
            <a:r>
              <a:rPr lang="en-US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(Sporadic form) 75 % ,in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the enzyme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deficiency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acquired and restricted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hepatocytes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Type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II ( familial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25 %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enzyme deficiency is hereditary, present in all tissues and associated with a UROD gene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mutation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Type III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disease is rare ,hereditary enzyme deficiency localized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liver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Toxic </a:t>
            </a:r>
            <a:r>
              <a:rPr lang="en-US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porphyria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in which halogenated aromatic hydrocarbons inhibit the enzyme, is rare and mainly affects workers making herbicides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0525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51" t="50995" r="23882" b="19281"/>
          <a:stretch/>
        </p:blipFill>
        <p:spPr>
          <a:xfrm>
            <a:off x="457200" y="304800"/>
            <a:ext cx="8229600" cy="5519257"/>
          </a:xfrm>
        </p:spPr>
      </p:pic>
    </p:spTree>
    <p:extLst>
      <p:ext uri="{BB962C8B-B14F-4D97-AF65-F5344CB8AC3E}">
        <p14:creationId xmlns:p14="http://schemas.microsoft.com/office/powerpoint/2010/main" val="33204878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Epidemiology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6764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The prevalence varies but in most countries is around 1 in</a:t>
            </a:r>
          </a:p>
          <a:p>
            <a:pPr marL="64008" indent="0"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    10 000.</a:t>
            </a:r>
          </a:p>
          <a:p>
            <a:pPr>
              <a:buFont typeface="Wingdings" pitchFamily="2" charset="2"/>
              <a:buChar char="Ø"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Sporadic PCT usually presents in middle age whilst the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familial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form can occur at a younger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age.</a:t>
            </a:r>
          </a:p>
        </p:txBody>
      </p:sp>
    </p:spTree>
    <p:extLst>
      <p:ext uri="{BB962C8B-B14F-4D97-AF65-F5344CB8AC3E}">
        <p14:creationId xmlns:p14="http://schemas.microsoft.com/office/powerpoint/2010/main" val="37396107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Risk factors for the development of PCT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62000" y="2209800"/>
            <a:ext cx="2057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HEAMCHROMATOSIS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3276600" y="2180613"/>
            <a:ext cx="1676400" cy="8883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HEPATITIS C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5638800" y="2180613"/>
            <a:ext cx="1600200" cy="9175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ALCOHOL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762000" y="3733800"/>
            <a:ext cx="19050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OESTROGEN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3429000" y="3733800"/>
            <a:ext cx="16764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2416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Other less common risk factors are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Haemodialysis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in renal failure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Hiv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infection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Non‐insulin‐dependent diabetes,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Systemic lupus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erythematosus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Dermatomyositis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Hepatitis A and B infection,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Haematological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malignancy,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Sideroblastic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anaemia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thalassaemia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Tamoxifenge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4494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Histopathology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4572000"/>
          </a:xfrm>
        </p:spPr>
        <p:txBody>
          <a:bodyPr>
            <a:normAutofit lnSpcReduction="100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The bullae in PCT are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subepidermal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with a sparse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inflammatory infiltrate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and ‘festooning’ of dermal papillae into the bullae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There is deposition of PAS‐positive diastase‐resistant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fibrillar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glycoprotein material in and around the upper dermal blood vessel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walls, and reduplication of the basement membrane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Immunofluorescence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reveals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IgG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a little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IgM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fibrinogen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and</a:t>
            </a:r>
          </a:p>
          <a:p>
            <a:pPr marL="64008" indent="0"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    complement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at the epidermal–dermal junction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703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05" t="25241" r="6651" b="33474"/>
          <a:stretch/>
        </p:blipFill>
        <p:spPr>
          <a:xfrm>
            <a:off x="76200" y="76200"/>
            <a:ext cx="9067800" cy="6781800"/>
          </a:xfrm>
        </p:spPr>
      </p:pic>
    </p:spTree>
    <p:extLst>
      <p:ext uri="{BB962C8B-B14F-4D97-AF65-F5344CB8AC3E}">
        <p14:creationId xmlns:p14="http://schemas.microsoft.com/office/powerpoint/2010/main" val="24918458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676400"/>
            <a:ext cx="8229600" cy="4572000"/>
          </a:xfrm>
        </p:spPr>
        <p:txBody>
          <a:bodyPr>
            <a:normAutofit fontScale="25000" lnSpcReduction="200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Excess </a:t>
            </a:r>
            <a:r>
              <a:rPr lang="en-US" sz="8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 in the skin results in photosensitivity. Individuals with PCT present with increasingly fragile skin on the back of the hands and the forearms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8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Other sun-exposed sites such as the face, scalp, neck, and arms may also be affected.</a:t>
            </a:r>
          </a:p>
          <a:p>
            <a:pPr>
              <a:buFont typeface="Wingdings" pitchFamily="2" charset="2"/>
              <a:buChar char="Ø"/>
            </a:pP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Features include:</a:t>
            </a:r>
          </a:p>
          <a:p>
            <a:pPr>
              <a:buFont typeface="Wingdings" pitchFamily="2" charset="2"/>
              <a:buChar char="Ø"/>
            </a:pP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Slow to heal crusted erosions following minor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injuries</a:t>
            </a:r>
          </a:p>
          <a:p>
            <a:pPr>
              <a:buFont typeface="Wingdings" pitchFamily="2" charset="2"/>
              <a:buChar char="Ø"/>
            </a:pP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Fluid or blood-filled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blisters</a:t>
            </a:r>
          </a:p>
          <a:p>
            <a:pPr>
              <a:buFont typeface="Wingdings" pitchFamily="2" charset="2"/>
              <a:buChar char="Ø"/>
            </a:pP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8000" dirty="0" err="1">
                <a:latin typeface="Arial" pitchFamily="34" charset="0"/>
                <a:cs typeface="Arial" pitchFamily="34" charset="0"/>
              </a:rPr>
              <a:t>Postinflammatory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 pigmentation and cysts (</a:t>
            </a:r>
            <a:r>
              <a:rPr lang="en-US" sz="8000" dirty="0" err="1">
                <a:latin typeface="Arial" pitchFamily="34" charset="0"/>
                <a:cs typeface="Arial" pitchFamily="34" charset="0"/>
              </a:rPr>
              <a:t>milia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64008" indent="0">
              <a:buNone/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8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7641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676400"/>
            <a:ext cx="8229600" cy="4572000"/>
          </a:xfrm>
        </p:spPr>
        <p:txBody>
          <a:bodyPr>
            <a:normAutofit fontScale="92500" lnSpcReduction="20000"/>
          </a:bodyPr>
          <a:lstStyle/>
          <a:p>
            <a:pPr marL="64008" indent="0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Symptoms are generally worse in the summer</a:t>
            </a:r>
          </a:p>
          <a:p>
            <a:pPr>
              <a:buFont typeface="Wingdings" pitchFamily="2" charset="2"/>
              <a:buChar char="Ø"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Other common features are: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Patches of scarring alopecia following resolution of bullae on the    scalp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Hypertrichosis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Hyperpigmentation in a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melasma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‐like pattern on the cheeks and around the eyes, or in a diffuse pattern 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hoto‐induced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onycholysis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Accelerated solar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elastosis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morphoea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‐like plaques may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develop,particularly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on the head and upper trunk.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5856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590326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6400800"/>
          </a:xfrm>
        </p:spPr>
      </p:pic>
    </p:spTree>
    <p:extLst>
      <p:ext uri="{BB962C8B-B14F-4D97-AF65-F5344CB8AC3E}">
        <p14:creationId xmlns:p14="http://schemas.microsoft.com/office/powerpoint/2010/main" val="37757493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6200"/>
            <a:ext cx="8610600" cy="6629400"/>
          </a:xfrm>
        </p:spPr>
      </p:pic>
    </p:spTree>
    <p:extLst>
      <p:ext uri="{BB962C8B-B14F-4D97-AF65-F5344CB8AC3E}">
        <p14:creationId xmlns:p14="http://schemas.microsoft.com/office/powerpoint/2010/main" val="33688380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6200"/>
            <a:ext cx="8610599" cy="6781800"/>
          </a:xfrm>
        </p:spPr>
      </p:pic>
    </p:spTree>
    <p:extLst>
      <p:ext uri="{BB962C8B-B14F-4D97-AF65-F5344CB8AC3E}">
        <p14:creationId xmlns:p14="http://schemas.microsoft.com/office/powerpoint/2010/main" val="2263199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8915400" cy="6705600"/>
          </a:xfrm>
        </p:spPr>
      </p:pic>
    </p:spTree>
    <p:extLst>
      <p:ext uri="{BB962C8B-B14F-4D97-AF65-F5344CB8AC3E}">
        <p14:creationId xmlns:p14="http://schemas.microsoft.com/office/powerpoint/2010/main" val="27443861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Varients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homozygous form of familial PCT,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hepatoerythropoietic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porphyria (HEP), is associated with over 90% reduction in UROD activity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usually causes a severe disease clinically similar to CEP, with photosensitivity during infancy causing immediate pain on sun exposure, blisters 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sun‐exposed skin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mutilating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scarring of the face and fingers.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Prominent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hypertrichosis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fluorescent teeth, eye involvement and shortened distal phalanges also occur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Haemolysis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milder than in CEP, and life expectancy is normal.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1808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Differential diagnosis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6764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Vp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Drug‐induced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pseudoporphyria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Renal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HC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Late‐onset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günther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disease 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Mild HEP </a:t>
            </a:r>
          </a:p>
          <a:p>
            <a:pPr marL="64008" indent="0">
              <a:buNone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248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Investigations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urinary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concentration is increased, consisting mainly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uroporphyrin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plasma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spectrofluorimetry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peak is seen at 615–620 nm.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Isocoproporphyrin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accumulates in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Urine analysis alone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insufficient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diagnose PCT, since a few patients with VP have the PCT urine pattern (‘dual 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’)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patients with renal failure,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analysis is essential, since plasma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are increased by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haemodialysis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urine collection may not be possible</a:t>
            </a: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0895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Liver disease in PCT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Since PCT is primarily  a liver disorder with secondary effects in the skin, liver disease is a major concern.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In almost all cases, liver biopsy reveals increased stainable iron, fatty change and intracellular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crystals.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Fifty per cent of patients have more severe changes (lobular necrosis or inflamed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fibrotic portal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tracts), and cirrhosis occurs in 15% .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most severe liver disease tends to occur in patients who have alcoholism, hepatitis C infection and iron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overload</a:t>
            </a: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The accumulated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are carcinogenic to the liver, so PCT confers an additional risk for developing hepatocellular carcinoma .</a:t>
            </a:r>
          </a:p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0798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RISK FACTORS FOR DEVELOPING HCC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676400"/>
            <a:ext cx="8229600" cy="40386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Symptomatic period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longer than 10 years prior to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treatment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severe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changes on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hepatic histology at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presentation </a:t>
            </a:r>
          </a:p>
          <a:p>
            <a:pPr>
              <a:buFont typeface="Wingdings" pitchFamily="2" charset="2"/>
              <a:buChar char="Ø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hepatitis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C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infection</a:t>
            </a:r>
          </a:p>
          <a:p>
            <a:pPr>
              <a:buFont typeface="Wingdings" pitchFamily="2" charset="2"/>
              <a:buChar char="Ø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Male sex </a:t>
            </a:r>
          </a:p>
          <a:p>
            <a:pPr>
              <a:buFont typeface="Wingdings" pitchFamily="2" charset="2"/>
              <a:buChar char="Ø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age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over 50 years at presentation </a:t>
            </a:r>
          </a:p>
        </p:txBody>
      </p:sp>
    </p:spTree>
    <p:extLst>
      <p:ext uri="{BB962C8B-B14F-4D97-AF65-F5344CB8AC3E}">
        <p14:creationId xmlns:p14="http://schemas.microsoft.com/office/powerpoint/2010/main" val="35356600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Photoprotection</a:t>
            </a:r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Visible light sunscreens containing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pigmentary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grade titanium dioxide or zinc oxide, sometimes with added iron oxide 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Filter films for car and home windows, gloves, hats and clothes play an important role in controlling symptoms during the period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of several months before specific therapies take effect. </a:t>
            </a:r>
          </a:p>
          <a:p>
            <a:pPr>
              <a:buFont typeface="Wingdings" pitchFamily="2" charset="2"/>
              <a:buChar char="Ø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37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Elimination of risk factors</a:t>
            </a: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Stopping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oestrogen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therapy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Abstaining from alcohol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Treating hepatitis c with interferon α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Abstain from alcohol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Avoid oral contraceptive pills</a:t>
            </a: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2553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Specific Treatment</a:t>
            </a: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Definitive treatment with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or low‐dose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antimalarials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required in almost all cases.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depletes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iron stores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eliminates hepatic iron overload, thus restoring normal enzyme activity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Around 500 mL of blood is removed every week or every 2 weeks, aiming to decrease transferrin saturation to 15%,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haemoglobin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to 11–12 g/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plasma ferritin to below 25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μg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/L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4895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Blistering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usually resolves within 2–3 months, skin fragility within 6–9 months ,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concentrations generally normalize within 13 months or so , at which point treatment should be stopped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Hypertrichosis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sclerodermoid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lesions respond more slowly during the years after treatment has stopped.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Excision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grafting may be needed for ulcerated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sclerodermoid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lesions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4798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Desferrioxamine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leads to earlier remission than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because it rapidly chelates hepatic iron, and it may be of value in PCT with renal failure but it is expensive and requires the use of a subcutaneous pump at night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Erythropoietin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mobilizes hepatic iron into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haemoglobin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is the treatment of choice for PCT in renal failure where patients are too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anaemic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for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cannot excrete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chloroquine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606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Low‐dose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antimalarials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a very effective treatment for PCT..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Chloroquine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the low dose of 125 mg or 250 mg  taken twice a week is safe and effective.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It leads to clinical remission within 6 months or so and biochemical remission after 6–15 months, at which point treatment is stopped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Retinopathy does not seem to occur with such low doses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chloroquine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Hydroxychloroquine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(100 mg twice weekly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is also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effective.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9217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Low‐dose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chloroquine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treatment of choice except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following situations, in which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preferable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521208" indent="-457200">
              <a:buFont typeface="+mj-lt"/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Patients who do not respond to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chloroquine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21208" indent="-457200">
              <a:buFont typeface="+mj-lt"/>
              <a:buAutoNum type="arabicPeriod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21208" indent="-457200">
              <a:buFont typeface="+mj-lt"/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Patients with a pathologically high serum ferritin concentration or homozygous for the cys282tyr mutation  who require iron depletion to protect internal organs</a:t>
            </a:r>
          </a:p>
          <a:p>
            <a:pPr marL="521208" indent="-457200">
              <a:buFont typeface="+mj-lt"/>
              <a:buAutoNum type="arabicPeriod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21208" indent="-457200">
              <a:buFont typeface="+mj-lt"/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Patients with significant hepatitis c liver disease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5880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Remission with low‐dose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chloroquine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generally lasts 17–24 months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With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relapse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generally occurs around 2.5 years after the end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treatment 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Long‐term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follow‐up is necessary for all patients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monitor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relapse (by measuring urinary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excretion)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the management of coexisting liver disease.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6774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ERYTHROPOIETIC PORPHYRIA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7931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Erythropoietic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(EPP) is a hereditary porphyria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characterized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painful, lifelong photosensitivity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occasionally      liver disease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696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Epidemiology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incidence of EPP in Europe varies between countries (from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0.03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new cases/million per year in Spain to 0.36 in the UK)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5100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Epidemiology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EPP usually results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deficient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activity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ferrochelatase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the final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enzyme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biosynthesis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minority of cases it is caused by gain‐of‐function mutations in ALAS‐2 (the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first enzyme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pathway)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causes the accumulation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predominantly in cells of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erythroid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series, which causes a phototoxic reaction as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‐laden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cells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pass through the small upper dermal blood vessels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exposed to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Soret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wavelength in sunlight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1193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Introduction &amp;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patophysiology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EPP usually results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deficient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activity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ferrochelatase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the final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enzyme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biosynthesis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minority of cases it is caused by gain‐of‐function mutations in ALAS‐2 (the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first enzyme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pathway)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causes the accumulation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predominantly in cells of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erythroid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series, which causes a phototoxic reaction as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‐laden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cells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pass through the small upper dermal blood vessels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exposed to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Soret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wavelength in sunlight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6672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685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EPP causes immediate pain on exposure to bright sunlight.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presents most commonly in the first year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Quite often in babies who usually present with crying in their prams in sunny weather, or crying for no obvious reason at night in the summer.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Few minutes to an hour or two of sun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exposure,patients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describe discomfort, tingling or itching in exposed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skin,particularly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dorsae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of the hands and the face.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Severe burning pain may follows which can last between an     hour and several days.</a:t>
            </a: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464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Children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often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find partial relief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cold water and wet cloths, and this feature may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 diagnostically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useful.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Usually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only physical sign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during 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attack is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oedem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lack of physical signs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often leads to delay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diagnosis, with some patients initially being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labelled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malingerer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severe attacks,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purpuric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lesions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crusted erosions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vesicles may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occur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22598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06" t="23408" r="31447" b="38724"/>
          <a:stretch/>
        </p:blipFill>
        <p:spPr>
          <a:xfrm>
            <a:off x="0" y="76200"/>
            <a:ext cx="4419600" cy="67818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28600"/>
            <a:ext cx="47244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79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Over the years superficial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vermicular waxy scarring on the nose, shallow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punctate or small circular scars on the cheeks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back of hands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skin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over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nose, cheeks and forehead can become roughened and ‘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pebbly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’ in texture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keratoderma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more commonly seen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autosomal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recessive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EPP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Children with EPP suffer from social isolation due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difficulty joining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friends to play outside.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1173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590326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6200"/>
            <a:ext cx="9067800" cy="6705600"/>
          </a:xfrm>
        </p:spPr>
      </p:pic>
    </p:spTree>
    <p:extLst>
      <p:ext uri="{BB962C8B-B14F-4D97-AF65-F5344CB8AC3E}">
        <p14:creationId xmlns:p14="http://schemas.microsoft.com/office/powerpoint/2010/main" val="41471919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9" t="25922" r="8575" b="42115"/>
          <a:stretch/>
        </p:blipFill>
        <p:spPr>
          <a:xfrm>
            <a:off x="0" y="76200"/>
            <a:ext cx="8991600" cy="6773411"/>
          </a:xfrm>
        </p:spPr>
      </p:pic>
    </p:spTree>
    <p:extLst>
      <p:ext uri="{BB962C8B-B14F-4D97-AF65-F5344CB8AC3E}">
        <p14:creationId xmlns:p14="http://schemas.microsoft.com/office/powerpoint/2010/main" val="15563658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Investigations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5334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diagnostic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finding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of an increased red cell‐free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concentration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seen as a peak at 633 nm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plasma fluorimetric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scanning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Sixty per cent of EPP patients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have 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increased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concentration.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Urinary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are normal except in biliary impairment, when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coproporphyrinuria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develops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Umbilical cord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concentration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not a useful test to identify EPP in newborn</a:t>
            </a:r>
          </a:p>
        </p:txBody>
      </p:sp>
    </p:spTree>
    <p:extLst>
      <p:ext uri="{BB962C8B-B14F-4D97-AF65-F5344CB8AC3E}">
        <p14:creationId xmlns:p14="http://schemas.microsoft.com/office/powerpoint/2010/main" val="17467152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istology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In the acute phase there is visible endothelial damage in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superfi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cial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dermal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vessels.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chronic phase, in exposed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areas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skin, the repeated episodes of damage to small vessels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cause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deposition of PAS‐positive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diastase‐resistant hyaline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material in the walls of blood vessels of the upper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dermal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papillary vascular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plexuses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Immunofluorescence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showsimmunoglobulins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(mainly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IgG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in a similar distribution.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 electron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microscopy the hyaline material can be seen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with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fine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fibrillar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material permeating the capillary connective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tissue      sheath extending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beyond the vessel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walls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2988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6781800"/>
          </a:xfrm>
        </p:spPr>
      </p:pic>
    </p:spTree>
    <p:extLst>
      <p:ext uri="{BB962C8B-B14F-4D97-AF65-F5344CB8AC3E}">
        <p14:creationId xmlns:p14="http://schemas.microsoft.com/office/powerpoint/2010/main" val="1168584061"/>
      </p:ext>
    </p:extLst>
  </p:cSld>
  <p:clrMapOvr>
    <a:masterClrMapping/>
  </p:clrMapOvr>
  <p:transition spd="slow">
    <p:wipe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 therapy has ever been proven to be effective in EPP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PHOTOPROTECTION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Visible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light sunscreens containing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pigmentary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grade titanium dioxide or zinc oxide, sometimes with added iron oxide 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Filter films for car and home windows, gloves, hats and clothes play an important role in controlling symptoms during the period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several months before specific therapies take effect. 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333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ACUTE REACTION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an acute reaction, complete sun avoidance (even through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windows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leads to earlier resolution, and fans and cold water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 some pain relief.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Antihistamines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most analgesics are of little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value.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severe attacks, hospital admission may be necessary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–for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light avoidance and analgesia (usually opiate. 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326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8382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Specific reactions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Oral β‐carotene is the most widely used treatment, usually at a dose around 180 mg daily in adults (90 mg daily in children) taken throughout the spring and summer.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most common adverse effect of β‐carotene is reversible skin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discoloration. .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Short courses of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puva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narrow‐band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uvb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used in the  early  spring may be valuable, particularly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milder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cases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Afamelanotide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α‐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melanocyte‐stimulating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hormone analogue, has shown promising results in initial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trials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EPP patients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7614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Liver disease in EPP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40386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excreted exclusively into the bile. 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precipitates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form gallstones in around 12% of patients.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also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hepatotoxic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particularly to bile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canaliculi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severe liver damage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occurs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around 1%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patients.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Usually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 develops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jaundice, worsening photosensitivity and often upper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abdominal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pain over a period of weeks or months.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Investigation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shows severe or total cholestasis, and a dramatically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high red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cell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concentration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causes the worsening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photosensitivity.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7799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Liver disease in EPP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40386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Liver histology reveals deposition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vacuoles within bile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canaliculi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hepatocytes, which may be accompanied by cirrhosis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severe liver disease have been treated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 bone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marrow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transplantation</a:t>
            </a: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1944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HEREDITARY PORPHYRIA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128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 rare inherited disease usually characterized by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acute attacks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involves the skin as well in a minority of patients.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0710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puberty onwards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skin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only involved in around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10–20%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patients have cutaneous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involvement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fragility and blistering in sun‐exposed areas,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indistinguishable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that seen in PCT or VP.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Rare variants include a homozygous form characterized by short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stature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acute attacks and skin changes with prominent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hypertrichosis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pigmentation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harderoporphyria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which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causes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haemolysis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neonate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bullae.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caused by 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autosomal dominant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inherited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deficiency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coproporphyrinogen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oxidase.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5957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Investigations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biochemical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findings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of a 615–620 nm peak on plasma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spectrofl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uorimetry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Increased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uro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‐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coproporphyrin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concentrations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urine, and increased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coproporphyrin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Predominance of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type III isomer 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a sensitive indicator of HC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3204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VARIEGATE PORPHYRIA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0095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is a rare inherited disease usually characterized by photo‐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induced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skin fragility and blistering, which may cause acute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attacks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0084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Introduction &amp; pathophysiology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Variegate porphyria is caused by an autosomal dominant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inherited deficiency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protoporphyrinogen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oxidase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addition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causing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photosensitization, accumulated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coproporphyrinogen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protoporphyrinogen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also inhibit PBG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deaminase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theprobable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mechanism for acute attacks in VP.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3690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Epidemiology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In South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Africa,VP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common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prevalence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whites and Afrikaner‐descended non‐whites of 1/200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incidence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VP in Europe varies between countries in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range 0.01–0.26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new cases/million/year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Elsewhere the prevalence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around 0.5–1/100 000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least 80% of South African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carriers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pathogenic VP mutation are completely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asymptomati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7826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SKIN</a:t>
            </a:r>
            <a:endParaRPr lang="en-US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Around 70% of patients have cutaneous involvement.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only very rarely presents before puberty, and usually the skin disease begins in adolescence or young adulthood.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Skin fragility, usually mild, affecting sun‐exposed skin particularly on the backs of the hands 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With painful tense bullae occurring in sun‐exposed skin, as well as scarring,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pigmentary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abnormalities,sometimes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pseudosclerodermatous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changes of the hands and fingers, and occasionally photo‐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onycholysis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043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ACUTE ATTACKS</a:t>
            </a:r>
            <a:endParaRPr lang="en-US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17%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patients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will ever suffer an acute attack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70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% of acute attacks occur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between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ages of 20 and 40 years.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severity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acute attacks varies from mild abdominal pain,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sometimes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accompanied by vomiting and constipation, through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very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severe attacks with bulbar palsy and respiratory paralysis.</a:t>
            </a: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9985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varients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homozygous VP a mutation on both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protoporphyrinogen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oxidase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alleles results in an enzyme activity less than 20%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normal,compared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the 50% in other VP patients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Skin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Fragility,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bullae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often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hypertrichosis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Delayed development, epilepsy, sensory neuropathy,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nystagmus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various hand deformities and growth retardation also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commonly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occur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Acute attacks do not occur in these patients. </a:t>
            </a:r>
          </a:p>
        </p:txBody>
      </p:sp>
    </p:spTree>
    <p:extLst>
      <p:ext uri="{BB962C8B-B14F-4D97-AF65-F5344CB8AC3E}">
        <p14:creationId xmlns:p14="http://schemas.microsoft.com/office/powerpoint/2010/main" val="1307418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Investigations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plasma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spectrofluorimetry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peak around 626  nm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diagnostic of VP 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urine contains increased levels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coproporphyrin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concentrations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copro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‐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protoporphyrin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are found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faeces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During acute attacks, urinary PBG (and ALA)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raised.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777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key to successful management of the skin disease is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photoprotection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sun avoidance using clothes, hats and gloves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Opaque sunscreens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containing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pigmentary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grade titanium dioxide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zinc oxide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sometimes with the addition of iron oxide,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protective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eagainst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Soret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wavelength light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β‐Carotene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canthaxanthin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have also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been claimed to provide limited protection in some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patients,and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UVB phototherapy may also be of value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89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risk of acute attacks is the key issue for the safe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patients and their families.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Patients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should be directed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list of drugs to avoid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including those that can induce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attacks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also those known to induce cholestasis, as well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cannabis.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should also be advised to wear 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emergency identification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bracelet,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avoid low calorie diets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Liver transplantation has been successfully used to cure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variegate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porphyria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057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2209800"/>
            <a:ext cx="89154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     PSEUDOPORPHYRIA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955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Definition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a non‐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dermatosis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clinically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histologically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indistinguishable from porphyria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cutanea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tarda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concentrations are entirely normal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one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clinical presentations of drug‐induced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photosensitivity.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4393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Causes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common causes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are non‐steroidal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NSAIDs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especially naproxen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nabumetone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Oxaprozin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ketoprofen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mefenamic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acid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diflunisalare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also reported causes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Other drugs reported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nalidixic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acid,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tetracyclines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including minocycline,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bumetanide,furosemide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isotretinoin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dapsone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Common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patients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chronic renal failure undergoing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haemodialysis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third group of patients are those whose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induced by UVA tanning beds. This group are predominantly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female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8891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Clinical features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clinical features in the skin are indistinguishable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porphyria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cutanea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tarda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:vesicles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bullae, fragility,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milia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scarring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exposed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skin, particularly the dorsal hands, but also the face,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chest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occasionally other sites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Hypertrichosis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hyperpigmenation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sclerodermoid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changes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much less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commonly seen than in PCT.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Unlike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porphyrias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 manifestations except in the skin.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3855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Differential Diagnosis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PCT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EPP 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EBA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BP</a:t>
            </a: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7319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Investigations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porphyrin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concentrations in urine, plasma, red cells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faeces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must be normal for a diagnosis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to be made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histopathological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immunofluorescentappearances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of affected skin are essentially identical in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pct. </a:t>
            </a: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Blood vessel thickening and sclerosis of collagen are less common in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8690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67494"/>
            <a:ext cx="8458200" cy="1399032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Management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72000"/>
          </a:xfrm>
        </p:spPr>
        <p:txBody>
          <a:bodyPr>
            <a:noAutofit/>
          </a:bodyPr>
          <a:lstStyle/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key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management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to remove the provoking factor by stopping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relevant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drug or sunbed usage.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Dialysis‐related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generally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persists until renal transplantation removes the need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dialysis.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Broad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spectrum UV protection is vital until the disease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resolves</a:t>
            </a: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treatments of PCT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antimalarials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venesection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obviously not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effective 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pseudoporphyria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059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6200"/>
            <a:ext cx="9067799" cy="6705600"/>
          </a:xfrm>
        </p:spPr>
      </p:pic>
    </p:spTree>
    <p:extLst>
      <p:ext uri="{BB962C8B-B14F-4D97-AF65-F5344CB8AC3E}">
        <p14:creationId xmlns:p14="http://schemas.microsoft.com/office/powerpoint/2010/main" val="10578504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927</TotalTime>
  <Words>5510</Words>
  <Application>Microsoft Office PowerPoint</Application>
  <PresentationFormat>On-screen Show (4:3)</PresentationFormat>
  <Paragraphs>912</Paragraphs>
  <Slides>126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126</vt:i4>
      </vt:variant>
    </vt:vector>
  </HeadingPairs>
  <TitlesOfParts>
    <vt:vector size="127" baseType="lpstr">
      <vt:lpstr>Apex</vt:lpstr>
      <vt:lpstr>CUTANEOUS PORPHYRIAS</vt:lpstr>
      <vt:lpstr>Introduction</vt:lpstr>
      <vt:lpstr>Chemistry of porphyrins and haem</vt:lpstr>
      <vt:lpstr>Chemistry of porphyrins and haem</vt:lpstr>
      <vt:lpstr>Photochemistry/toxocity of the porphyrins </vt:lpstr>
      <vt:lpstr>PowerPoint Presentation</vt:lpstr>
      <vt:lpstr>Enzyme deficiencies and the porphyrias </vt:lpstr>
      <vt:lpstr>Haem pathway</vt:lpstr>
      <vt:lpstr>Classification of the porphyrias </vt:lpstr>
      <vt:lpstr>PowerPoint Presentation</vt:lpstr>
      <vt:lpstr>General clinical presentation</vt:lpstr>
      <vt:lpstr>pathophysiology</vt:lpstr>
      <vt:lpstr>Histopathology </vt:lpstr>
      <vt:lpstr>Histopathology</vt:lpstr>
      <vt:lpstr>Histopathology </vt:lpstr>
      <vt:lpstr>PowerPoint Presentation</vt:lpstr>
      <vt:lpstr>General managment</vt:lpstr>
      <vt:lpstr>PowerPoint Presentation</vt:lpstr>
      <vt:lpstr>Diagnosis </vt:lpstr>
      <vt:lpstr>Handling of samples </vt:lpstr>
      <vt:lpstr>Laboratory analysis of porphyrins </vt:lpstr>
      <vt:lpstr>PowerPoint Presentation</vt:lpstr>
      <vt:lpstr>PowerPoint Presentation</vt:lpstr>
      <vt:lpstr>Screening of relatives </vt:lpstr>
      <vt:lpstr>Eating,Diet and Nutrition in Porphyria</vt:lpstr>
      <vt:lpstr>ACUTE ATTACKS OF PORPHYRIA</vt:lpstr>
      <vt:lpstr>DEFINITION</vt:lpstr>
      <vt:lpstr>Epidemiology</vt:lpstr>
      <vt:lpstr>PATHOPHYSIOLOGY</vt:lpstr>
      <vt:lpstr>PATHOPHYSIOLOGY</vt:lpstr>
      <vt:lpstr>Factors that may precipitate an acute attack</vt:lpstr>
      <vt:lpstr>PowerPoint Presentation</vt:lpstr>
      <vt:lpstr>CLINICAL FEATURES</vt:lpstr>
      <vt:lpstr>Biochemical diagnosis of an acute attack</vt:lpstr>
      <vt:lpstr> Long‐term management of patients with acute porphyria</vt:lpstr>
      <vt:lpstr> Treatment of the acute attack</vt:lpstr>
      <vt:lpstr> Treatment of the acute attack</vt:lpstr>
      <vt:lpstr>CONGENITAL ERYTHROPOIETIC PORPHYRIA</vt:lpstr>
      <vt:lpstr>DEFINITION AND NOMENCLATURE</vt:lpstr>
      <vt:lpstr>EPIDEMIOLOGY</vt:lpstr>
      <vt:lpstr>Introduction and pathophysiology</vt:lpstr>
      <vt:lpstr>CLINICAL FEATURES</vt:lpstr>
      <vt:lpstr>CLINICAL FEATURES</vt:lpstr>
      <vt:lpstr>PowerPoint Presentation</vt:lpstr>
      <vt:lpstr>PowerPoint Presentation</vt:lpstr>
      <vt:lpstr>Mild late onst form</vt:lpstr>
      <vt:lpstr>Eyes</vt:lpstr>
      <vt:lpstr>Bones and teeth</vt:lpstr>
      <vt:lpstr>PowerPoint Presentation</vt:lpstr>
      <vt:lpstr>Hematology</vt:lpstr>
      <vt:lpstr>Differential Diagnosis</vt:lpstr>
      <vt:lpstr>Diagnosis and prognosis</vt:lpstr>
      <vt:lpstr>Diagnosis and prognosis</vt:lpstr>
      <vt:lpstr>Investigations</vt:lpstr>
      <vt:lpstr>Treatment</vt:lpstr>
      <vt:lpstr>Treatment</vt:lpstr>
      <vt:lpstr>Genetic councelling</vt:lpstr>
      <vt:lpstr>PORPHYRIA CUTANA TARDA</vt:lpstr>
      <vt:lpstr>Definition</vt:lpstr>
      <vt:lpstr>Introduction and pathophysiology</vt:lpstr>
      <vt:lpstr>PowerPoint Presentation</vt:lpstr>
      <vt:lpstr>Epidemiology</vt:lpstr>
      <vt:lpstr>Risk factors for the development of PCT</vt:lpstr>
      <vt:lpstr>PowerPoint Presentation</vt:lpstr>
      <vt:lpstr>Histopathology</vt:lpstr>
      <vt:lpstr>PowerPoint Presentation</vt:lpstr>
      <vt:lpstr>Clinical features</vt:lpstr>
      <vt:lpstr>Clinical features</vt:lpstr>
      <vt:lpstr>PowerPoint Presentation</vt:lpstr>
      <vt:lpstr>PowerPoint Presentation</vt:lpstr>
      <vt:lpstr>PowerPoint Presentation</vt:lpstr>
      <vt:lpstr>PowerPoint Presentation</vt:lpstr>
      <vt:lpstr>Clinical Varients</vt:lpstr>
      <vt:lpstr>Differential diagnosis</vt:lpstr>
      <vt:lpstr>Investigations</vt:lpstr>
      <vt:lpstr>Liver disease in PCT</vt:lpstr>
      <vt:lpstr>RISK FACTORS FOR DEVELOPING HCC</vt:lpstr>
      <vt:lpstr>Management</vt:lpstr>
      <vt:lpstr>Management</vt:lpstr>
      <vt:lpstr>Management</vt:lpstr>
      <vt:lpstr>Management</vt:lpstr>
      <vt:lpstr>Management</vt:lpstr>
      <vt:lpstr>Management</vt:lpstr>
      <vt:lpstr>Management</vt:lpstr>
      <vt:lpstr>Management</vt:lpstr>
      <vt:lpstr>ERYTHROPOIETIC PORPHYRIA</vt:lpstr>
      <vt:lpstr>Definition</vt:lpstr>
      <vt:lpstr>Epidemiology</vt:lpstr>
      <vt:lpstr>Epidemiology</vt:lpstr>
      <vt:lpstr>Introduction &amp; patophysiology</vt:lpstr>
      <vt:lpstr>Clinical features</vt:lpstr>
      <vt:lpstr>Clinical features</vt:lpstr>
      <vt:lpstr>PowerPoint Presentation</vt:lpstr>
      <vt:lpstr>Clinical features</vt:lpstr>
      <vt:lpstr>PowerPoint Presentation</vt:lpstr>
      <vt:lpstr>PowerPoint Presentation</vt:lpstr>
      <vt:lpstr>Investigations</vt:lpstr>
      <vt:lpstr>Histology</vt:lpstr>
      <vt:lpstr>PowerPoint Presentation</vt:lpstr>
      <vt:lpstr>Management</vt:lpstr>
      <vt:lpstr>Management</vt:lpstr>
      <vt:lpstr>Management</vt:lpstr>
      <vt:lpstr>Liver disease in EPP</vt:lpstr>
      <vt:lpstr>Liver disease in EPP</vt:lpstr>
      <vt:lpstr>  HEREDITARY PORPHYRIA</vt:lpstr>
      <vt:lpstr>Definition</vt:lpstr>
      <vt:lpstr>Clinical features</vt:lpstr>
      <vt:lpstr>Investigations</vt:lpstr>
      <vt:lpstr>  VARIEGATE PORPHYRIA</vt:lpstr>
      <vt:lpstr>Definition</vt:lpstr>
      <vt:lpstr>Introduction &amp; pathophysiology</vt:lpstr>
      <vt:lpstr>Epidemiology</vt:lpstr>
      <vt:lpstr>Clinical features</vt:lpstr>
      <vt:lpstr>Clinical features</vt:lpstr>
      <vt:lpstr>Clinical varients</vt:lpstr>
      <vt:lpstr>Investigations</vt:lpstr>
      <vt:lpstr>Management</vt:lpstr>
      <vt:lpstr>Management</vt:lpstr>
      <vt:lpstr>       PSEUDOPORPHYRIA</vt:lpstr>
      <vt:lpstr>Definition</vt:lpstr>
      <vt:lpstr>Causes</vt:lpstr>
      <vt:lpstr>Clinical features</vt:lpstr>
      <vt:lpstr>Differential Diagnosis</vt:lpstr>
      <vt:lpstr>Investigations</vt:lpstr>
      <vt:lpstr>Management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CUTANEOUS PORPHYRIAS</dc:title>
  <dc:creator>M. Zeeshan Akbar</dc:creator>
  <cp:lastModifiedBy>Al Hafiz Enterprises</cp:lastModifiedBy>
  <cp:revision>90</cp:revision>
  <dcterms:created xsi:type="dcterms:W3CDTF">2006-08-16T00:00:00Z</dcterms:created>
  <dcterms:modified xsi:type="dcterms:W3CDTF">2023-02-23T07:00:57Z</dcterms:modified>
</cp:coreProperties>
</file>