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258" r:id="rId4"/>
    <p:sldId id="261" r:id="rId5"/>
    <p:sldId id="259" r:id="rId6"/>
    <p:sldId id="260" r:id="rId7"/>
    <p:sldId id="330" r:id="rId8"/>
    <p:sldId id="328" r:id="rId9"/>
    <p:sldId id="317" r:id="rId10"/>
    <p:sldId id="263" r:id="rId11"/>
    <p:sldId id="318" r:id="rId12"/>
    <p:sldId id="320" r:id="rId13"/>
    <p:sldId id="321" r:id="rId14"/>
    <p:sldId id="322" r:id="rId15"/>
    <p:sldId id="265" r:id="rId16"/>
    <p:sldId id="323" r:id="rId17"/>
    <p:sldId id="324" r:id="rId18"/>
    <p:sldId id="347" r:id="rId19"/>
    <p:sldId id="348" r:id="rId20"/>
    <p:sldId id="325" r:id="rId21"/>
    <p:sldId id="349" r:id="rId22"/>
    <p:sldId id="326" r:id="rId23"/>
    <p:sldId id="343" r:id="rId24"/>
    <p:sldId id="331" r:id="rId25"/>
    <p:sldId id="344" r:id="rId26"/>
    <p:sldId id="332" r:id="rId27"/>
    <p:sldId id="266" r:id="rId28"/>
    <p:sldId id="267" r:id="rId29"/>
    <p:sldId id="269" r:id="rId30"/>
    <p:sldId id="268" r:id="rId31"/>
    <p:sldId id="333" r:id="rId32"/>
    <p:sldId id="270" r:id="rId33"/>
    <p:sldId id="334" r:id="rId34"/>
    <p:sldId id="335" r:id="rId35"/>
    <p:sldId id="271" r:id="rId36"/>
    <p:sldId id="316" r:id="rId37"/>
    <p:sldId id="273" r:id="rId38"/>
    <p:sldId id="274" r:id="rId39"/>
    <p:sldId id="336" r:id="rId40"/>
    <p:sldId id="275" r:id="rId41"/>
    <p:sldId id="276" r:id="rId42"/>
    <p:sldId id="337" r:id="rId43"/>
    <p:sldId id="272" r:id="rId44"/>
    <p:sldId id="338" r:id="rId45"/>
    <p:sldId id="277" r:id="rId46"/>
    <p:sldId id="278" r:id="rId47"/>
    <p:sldId id="279" r:id="rId48"/>
    <p:sldId id="280" r:id="rId49"/>
    <p:sldId id="281" r:id="rId50"/>
    <p:sldId id="282" r:id="rId51"/>
    <p:sldId id="339" r:id="rId52"/>
    <p:sldId id="340" r:id="rId53"/>
    <p:sldId id="341" r:id="rId54"/>
    <p:sldId id="342" r:id="rId55"/>
    <p:sldId id="346" r:id="rId56"/>
    <p:sldId id="284" r:id="rId57"/>
    <p:sldId id="285" r:id="rId58"/>
    <p:sldId id="345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29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5" autoAdjust="0"/>
    <p:restoredTop sz="91039" autoAdjust="0"/>
  </p:normalViewPr>
  <p:slideViewPr>
    <p:cSldViewPr>
      <p:cViewPr>
        <p:scale>
          <a:sx n="80" d="100"/>
          <a:sy n="80" d="100"/>
        </p:scale>
        <p:origin x="-78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68629-8720-4DA8-B426-16A333FCBDC5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A112967-6D75-4083-975F-26DA76067496}">
      <dgm:prSet phldrT="[Text]" phldr="1"/>
      <dgm:spPr/>
      <dgm:t>
        <a:bodyPr/>
        <a:lstStyle/>
        <a:p>
          <a:endParaRPr lang="en-US" dirty="0"/>
        </a:p>
      </dgm:t>
    </dgm:pt>
    <dgm:pt modelId="{4EA1B3AA-3395-4E1E-81CB-FB2BD2FB69E2}" type="parTrans" cxnId="{4D91A6EC-E720-4B7C-92D0-CC6BB917F60D}">
      <dgm:prSet/>
      <dgm:spPr/>
      <dgm:t>
        <a:bodyPr/>
        <a:lstStyle/>
        <a:p>
          <a:endParaRPr lang="en-US"/>
        </a:p>
      </dgm:t>
    </dgm:pt>
    <dgm:pt modelId="{690F5C39-C59B-4C3B-A992-A91E9E1576BC}" type="sibTrans" cxnId="{4D91A6EC-E720-4B7C-92D0-CC6BB917F60D}">
      <dgm:prSet/>
      <dgm:spPr/>
      <dgm:t>
        <a:bodyPr/>
        <a:lstStyle/>
        <a:p>
          <a:endParaRPr lang="en-US"/>
        </a:p>
      </dgm:t>
    </dgm:pt>
    <dgm:pt modelId="{A12DAA69-0288-4FFD-AC4F-95B87DFCCFED}">
      <dgm:prSet phldrT="[Text]" phldr="1"/>
      <dgm:spPr/>
      <dgm:t>
        <a:bodyPr/>
        <a:lstStyle/>
        <a:p>
          <a:endParaRPr lang="en-US" dirty="0"/>
        </a:p>
      </dgm:t>
    </dgm:pt>
    <dgm:pt modelId="{16981CE3-663C-4C41-BE80-EF0A8CF579AA}" type="parTrans" cxnId="{2BF9A052-D308-419E-B75A-4A1302DA1AE5}">
      <dgm:prSet/>
      <dgm:spPr/>
      <dgm:t>
        <a:bodyPr/>
        <a:lstStyle/>
        <a:p>
          <a:endParaRPr lang="en-US"/>
        </a:p>
      </dgm:t>
    </dgm:pt>
    <dgm:pt modelId="{B01FD6B8-03A9-4C06-B43C-995110B08EBF}" type="sibTrans" cxnId="{2BF9A052-D308-419E-B75A-4A1302DA1AE5}">
      <dgm:prSet/>
      <dgm:spPr/>
      <dgm:t>
        <a:bodyPr/>
        <a:lstStyle/>
        <a:p>
          <a:endParaRPr lang="en-US"/>
        </a:p>
      </dgm:t>
    </dgm:pt>
    <dgm:pt modelId="{06AB32A7-C2E6-4411-9C2F-84E00010B598}" type="pres">
      <dgm:prSet presAssocID="{05B68629-8720-4DA8-B426-16A333FCBDC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0EAD7E-494A-4BCD-800B-AEDF00EFA7CC}" type="pres">
      <dgm:prSet presAssocID="{7A112967-6D75-4083-975F-26DA76067496}" presName="upArrow" presStyleLbl="node1" presStyleIdx="0" presStyleCnt="2"/>
      <dgm:spPr/>
    </dgm:pt>
    <dgm:pt modelId="{250D1989-C5F8-4F44-92F2-14B9F06BD620}" type="pres">
      <dgm:prSet presAssocID="{7A112967-6D75-4083-975F-26DA7606749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533A1-428F-4FB0-965F-0CD84DF9C12D}" type="pres">
      <dgm:prSet presAssocID="{A12DAA69-0288-4FFD-AC4F-95B87DFCCFED}" presName="downArrow" presStyleLbl="node1" presStyleIdx="1" presStyleCnt="2"/>
      <dgm:spPr/>
    </dgm:pt>
    <dgm:pt modelId="{0A3DDCC7-CDD5-4BC2-BF13-F05041708CA6}" type="pres">
      <dgm:prSet presAssocID="{A12DAA69-0288-4FFD-AC4F-95B87DFCCFED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E4D6C-22D1-4815-968C-3A5498EDAC12}" type="presOf" srcId="{7A112967-6D75-4083-975F-26DA76067496}" destId="{250D1989-C5F8-4F44-92F2-14B9F06BD620}" srcOrd="0" destOrd="0" presId="urn:microsoft.com/office/officeart/2005/8/layout/arrow4"/>
    <dgm:cxn modelId="{4D91A6EC-E720-4B7C-92D0-CC6BB917F60D}" srcId="{05B68629-8720-4DA8-B426-16A333FCBDC5}" destId="{7A112967-6D75-4083-975F-26DA76067496}" srcOrd="0" destOrd="0" parTransId="{4EA1B3AA-3395-4E1E-81CB-FB2BD2FB69E2}" sibTransId="{690F5C39-C59B-4C3B-A992-A91E9E1576BC}"/>
    <dgm:cxn modelId="{2BF9A052-D308-419E-B75A-4A1302DA1AE5}" srcId="{05B68629-8720-4DA8-B426-16A333FCBDC5}" destId="{A12DAA69-0288-4FFD-AC4F-95B87DFCCFED}" srcOrd="1" destOrd="0" parTransId="{16981CE3-663C-4C41-BE80-EF0A8CF579AA}" sibTransId="{B01FD6B8-03A9-4C06-B43C-995110B08EBF}"/>
    <dgm:cxn modelId="{4B1B8D25-A3BB-4F77-92B3-F6AD7CA61333}" type="presOf" srcId="{A12DAA69-0288-4FFD-AC4F-95B87DFCCFED}" destId="{0A3DDCC7-CDD5-4BC2-BF13-F05041708CA6}" srcOrd="0" destOrd="0" presId="urn:microsoft.com/office/officeart/2005/8/layout/arrow4"/>
    <dgm:cxn modelId="{BB5291A8-6304-40D9-A3F5-5FC8C9207A1F}" type="presOf" srcId="{05B68629-8720-4DA8-B426-16A333FCBDC5}" destId="{06AB32A7-C2E6-4411-9C2F-84E00010B598}" srcOrd="0" destOrd="0" presId="urn:microsoft.com/office/officeart/2005/8/layout/arrow4"/>
    <dgm:cxn modelId="{EB0AE2AA-CAB6-4E55-8E89-26C8B31C81D2}" type="presParOf" srcId="{06AB32A7-C2E6-4411-9C2F-84E00010B598}" destId="{830EAD7E-494A-4BCD-800B-AEDF00EFA7CC}" srcOrd="0" destOrd="0" presId="urn:microsoft.com/office/officeart/2005/8/layout/arrow4"/>
    <dgm:cxn modelId="{7C8DF231-2103-4B93-9A42-BC485F8E92AA}" type="presParOf" srcId="{06AB32A7-C2E6-4411-9C2F-84E00010B598}" destId="{250D1989-C5F8-4F44-92F2-14B9F06BD620}" srcOrd="1" destOrd="0" presId="urn:microsoft.com/office/officeart/2005/8/layout/arrow4"/>
    <dgm:cxn modelId="{4661FAE0-9044-40DE-AA33-FC2E00C84681}" type="presParOf" srcId="{06AB32A7-C2E6-4411-9C2F-84E00010B598}" destId="{8E6533A1-428F-4FB0-965F-0CD84DF9C12D}" srcOrd="2" destOrd="0" presId="urn:microsoft.com/office/officeart/2005/8/layout/arrow4"/>
    <dgm:cxn modelId="{4495623D-BD0B-4BAC-9962-2933186F65AD}" type="presParOf" srcId="{06AB32A7-C2E6-4411-9C2F-84E00010B598}" destId="{0A3DDCC7-CDD5-4BC2-BF13-F05041708CA6}" srcOrd="3" destOrd="0" presId="urn:microsoft.com/office/officeart/2005/8/layout/arrow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8F635-C06E-46FC-AEA5-632A5EC9D2AF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CA124-BB50-4813-B468-11A59D77C0D9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   IGE &amp; Eosinophils</a:t>
          </a:r>
          <a:endParaRPr lang="en-US" sz="1200" dirty="0">
            <a:solidFill>
              <a:srgbClr val="FF0000"/>
            </a:solidFill>
          </a:endParaRPr>
        </a:p>
      </dgm:t>
    </dgm:pt>
    <dgm:pt modelId="{9310B98B-12CC-471C-B89F-881FE2CF4626}" type="parTrans" cxnId="{97AEB4CD-28A2-4312-9C1A-2D2B194EB224}">
      <dgm:prSet/>
      <dgm:spPr/>
      <dgm:t>
        <a:bodyPr/>
        <a:lstStyle/>
        <a:p>
          <a:endParaRPr lang="en-US"/>
        </a:p>
      </dgm:t>
    </dgm:pt>
    <dgm:pt modelId="{AB685E37-9D8E-4579-8B76-7DE6ED9B6488}" type="sibTrans" cxnId="{97AEB4CD-28A2-4312-9C1A-2D2B194EB224}">
      <dgm:prSet/>
      <dgm:spPr/>
      <dgm:t>
        <a:bodyPr/>
        <a:lstStyle/>
        <a:p>
          <a:endParaRPr lang="en-US"/>
        </a:p>
      </dgm:t>
    </dgm:pt>
    <dgm:pt modelId="{1040B58C-98BA-4CE4-B8C5-2895991D8A55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Immunoglobulins</a:t>
          </a:r>
          <a:endParaRPr lang="en-US" sz="1200" dirty="0">
            <a:solidFill>
              <a:srgbClr val="FF0000"/>
            </a:solidFill>
          </a:endParaRPr>
        </a:p>
      </dgm:t>
    </dgm:pt>
    <dgm:pt modelId="{F6303A29-33B6-41A0-A7A8-F2AB0EEF3DAE}" type="parTrans" cxnId="{623BEE86-B6EB-416B-807D-958BB68DD834}">
      <dgm:prSet/>
      <dgm:spPr/>
      <dgm:t>
        <a:bodyPr/>
        <a:lstStyle/>
        <a:p>
          <a:endParaRPr lang="en-US"/>
        </a:p>
      </dgm:t>
    </dgm:pt>
    <dgm:pt modelId="{CD01B2FC-50D4-442B-9446-11605A0FF079}" type="sibTrans" cxnId="{623BEE86-B6EB-416B-807D-958BB68DD834}">
      <dgm:prSet/>
      <dgm:spPr/>
      <dgm:t>
        <a:bodyPr/>
        <a:lstStyle/>
        <a:p>
          <a:endParaRPr lang="en-US"/>
        </a:p>
      </dgm:t>
    </dgm:pt>
    <dgm:pt modelId="{B793DC9E-2F83-440B-A6B7-DC2563D85EA8}" type="pres">
      <dgm:prSet presAssocID="{D7C8F635-C06E-46FC-AEA5-632A5EC9D2A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680BB-EF3E-469C-B842-211869168D90}" type="pres">
      <dgm:prSet presAssocID="{5CCCA124-BB50-4813-B468-11A59D77C0D9}" presName="upArrow" presStyleLbl="node1" presStyleIdx="0" presStyleCnt="2"/>
      <dgm:spPr/>
    </dgm:pt>
    <dgm:pt modelId="{2FF1D690-E68C-43F6-8D3F-BCB71E058551}" type="pres">
      <dgm:prSet presAssocID="{5CCCA124-BB50-4813-B468-11A59D77C0D9}" presName="upArrowText" presStyleLbl="revTx" presStyleIdx="0" presStyleCnt="2" custScaleX="1336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588C8-7584-43E3-ABAD-BFC9CCB83ADC}" type="pres">
      <dgm:prSet presAssocID="{1040B58C-98BA-4CE4-B8C5-2895991D8A55}" presName="downArrow" presStyleLbl="node1" presStyleIdx="1" presStyleCnt="2"/>
      <dgm:spPr/>
    </dgm:pt>
    <dgm:pt modelId="{5F3AD794-CC22-4C75-A2C4-30CF18DA6826}" type="pres">
      <dgm:prSet presAssocID="{1040B58C-98BA-4CE4-B8C5-2895991D8A55}" presName="downArrowText" presStyleLbl="revTx" presStyleIdx="1" presStyleCnt="2" custScaleX="1176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BEE86-B6EB-416B-807D-958BB68DD834}" srcId="{D7C8F635-C06E-46FC-AEA5-632A5EC9D2AF}" destId="{1040B58C-98BA-4CE4-B8C5-2895991D8A55}" srcOrd="1" destOrd="0" parTransId="{F6303A29-33B6-41A0-A7A8-F2AB0EEF3DAE}" sibTransId="{CD01B2FC-50D4-442B-9446-11605A0FF079}"/>
    <dgm:cxn modelId="{04082FE7-39DB-43D5-AE83-69991790EF47}" type="presOf" srcId="{5CCCA124-BB50-4813-B468-11A59D77C0D9}" destId="{2FF1D690-E68C-43F6-8D3F-BCB71E058551}" srcOrd="0" destOrd="0" presId="urn:microsoft.com/office/officeart/2005/8/layout/arrow4"/>
    <dgm:cxn modelId="{E4BDD403-263E-42FD-AE0A-A853B17A42C9}" type="presOf" srcId="{1040B58C-98BA-4CE4-B8C5-2895991D8A55}" destId="{5F3AD794-CC22-4C75-A2C4-30CF18DA6826}" srcOrd="0" destOrd="0" presId="urn:microsoft.com/office/officeart/2005/8/layout/arrow4"/>
    <dgm:cxn modelId="{51DDECD4-E9F6-4510-93CF-147BAEADCEBD}" type="presOf" srcId="{D7C8F635-C06E-46FC-AEA5-632A5EC9D2AF}" destId="{B793DC9E-2F83-440B-A6B7-DC2563D85EA8}" srcOrd="0" destOrd="0" presId="urn:microsoft.com/office/officeart/2005/8/layout/arrow4"/>
    <dgm:cxn modelId="{97AEB4CD-28A2-4312-9C1A-2D2B194EB224}" srcId="{D7C8F635-C06E-46FC-AEA5-632A5EC9D2AF}" destId="{5CCCA124-BB50-4813-B468-11A59D77C0D9}" srcOrd="0" destOrd="0" parTransId="{9310B98B-12CC-471C-B89F-881FE2CF4626}" sibTransId="{AB685E37-9D8E-4579-8B76-7DE6ED9B6488}"/>
    <dgm:cxn modelId="{C3204BCA-E640-49FD-909C-60B2670A86C1}" type="presParOf" srcId="{B793DC9E-2F83-440B-A6B7-DC2563D85EA8}" destId="{679680BB-EF3E-469C-B842-211869168D90}" srcOrd="0" destOrd="0" presId="urn:microsoft.com/office/officeart/2005/8/layout/arrow4"/>
    <dgm:cxn modelId="{118F0DE9-5493-4B5F-A00E-E792C8761523}" type="presParOf" srcId="{B793DC9E-2F83-440B-A6B7-DC2563D85EA8}" destId="{2FF1D690-E68C-43F6-8D3F-BCB71E058551}" srcOrd="1" destOrd="0" presId="urn:microsoft.com/office/officeart/2005/8/layout/arrow4"/>
    <dgm:cxn modelId="{AC5CC24B-2883-454F-81F2-3662B4F3BB92}" type="presParOf" srcId="{B793DC9E-2F83-440B-A6B7-DC2563D85EA8}" destId="{3F8588C8-7584-43E3-ABAD-BFC9CCB83ADC}" srcOrd="2" destOrd="0" presId="urn:microsoft.com/office/officeart/2005/8/layout/arrow4"/>
    <dgm:cxn modelId="{6CC205E3-04E8-447F-BC51-B06A9FC317B7}" type="presParOf" srcId="{B793DC9E-2F83-440B-A6B7-DC2563D85EA8}" destId="{5F3AD794-CC22-4C75-A2C4-30CF18DA6826}" srcOrd="3" destOrd="0" presId="urn:microsoft.com/office/officeart/2005/8/layout/arrow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9641CA-725B-47B6-9BDE-615B13C2D44B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2735CE0F-660C-48CC-B862-6160FD444FAB}">
      <dgm:prSet phldrT="[Text]"/>
      <dgm:spPr/>
      <dgm:t>
        <a:bodyPr/>
        <a:lstStyle/>
        <a:p>
          <a:r>
            <a:rPr lang="en-US" dirty="0" smtClean="0"/>
            <a:t>immunodeficiency</a:t>
          </a:r>
          <a:endParaRPr lang="en-US" dirty="0"/>
        </a:p>
      </dgm:t>
    </dgm:pt>
    <dgm:pt modelId="{72FFB070-0E0E-435B-B41C-E1071A6EFD8B}" type="parTrans" cxnId="{5E0067A2-51DA-48E3-A1F9-E5F051475837}">
      <dgm:prSet/>
      <dgm:spPr/>
      <dgm:t>
        <a:bodyPr/>
        <a:lstStyle/>
        <a:p>
          <a:endParaRPr lang="en-US"/>
        </a:p>
      </dgm:t>
    </dgm:pt>
    <dgm:pt modelId="{BA3D9E02-64CB-4B47-A8C6-603D5595B25D}" type="sibTrans" cxnId="{5E0067A2-51DA-48E3-A1F9-E5F051475837}">
      <dgm:prSet/>
      <dgm:spPr/>
      <dgm:t>
        <a:bodyPr/>
        <a:lstStyle/>
        <a:p>
          <a:endParaRPr lang="en-US"/>
        </a:p>
      </dgm:t>
    </dgm:pt>
    <dgm:pt modelId="{1FEE6EDF-0F7D-4899-9843-206B970C2741}">
      <dgm:prSet phldrT="[Text]"/>
      <dgm:spPr/>
      <dgm:t>
        <a:bodyPr/>
        <a:lstStyle/>
        <a:p>
          <a:r>
            <a:rPr lang="en-US" dirty="0" smtClean="0"/>
            <a:t>Thrombocytopenia</a:t>
          </a:r>
          <a:endParaRPr lang="en-US" dirty="0"/>
        </a:p>
      </dgm:t>
    </dgm:pt>
    <dgm:pt modelId="{12312114-071D-4A6A-81E3-208906050667}" type="parTrans" cxnId="{DF2B8ECF-7886-4897-A3B3-F6B48D6338D7}">
      <dgm:prSet/>
      <dgm:spPr/>
      <dgm:t>
        <a:bodyPr/>
        <a:lstStyle/>
        <a:p>
          <a:endParaRPr lang="en-US"/>
        </a:p>
      </dgm:t>
    </dgm:pt>
    <dgm:pt modelId="{25F7743C-A662-469F-BB9C-37BC210E3F2C}" type="sibTrans" cxnId="{DF2B8ECF-7886-4897-A3B3-F6B48D6338D7}">
      <dgm:prSet/>
      <dgm:spPr/>
      <dgm:t>
        <a:bodyPr/>
        <a:lstStyle/>
        <a:p>
          <a:endParaRPr lang="en-US"/>
        </a:p>
      </dgm:t>
    </dgm:pt>
    <dgm:pt modelId="{B15551BD-8C33-48A7-B8F6-2A1927BE3C02}">
      <dgm:prSet phldrT="[Text]"/>
      <dgm:spPr/>
      <dgm:t>
        <a:bodyPr/>
        <a:lstStyle/>
        <a:p>
          <a:r>
            <a:rPr lang="en-US" dirty="0" smtClean="0"/>
            <a:t>Eczema</a:t>
          </a:r>
          <a:endParaRPr lang="en-US" dirty="0"/>
        </a:p>
      </dgm:t>
    </dgm:pt>
    <dgm:pt modelId="{BB39591E-80A8-461B-B435-23B53925935D}" type="parTrans" cxnId="{B4B63D22-EC76-4040-AE8D-BC4CB1932922}">
      <dgm:prSet/>
      <dgm:spPr/>
      <dgm:t>
        <a:bodyPr/>
        <a:lstStyle/>
        <a:p>
          <a:endParaRPr lang="en-US"/>
        </a:p>
      </dgm:t>
    </dgm:pt>
    <dgm:pt modelId="{062C52BD-D59A-4A23-994C-EC9CDB7B1680}" type="sibTrans" cxnId="{B4B63D22-EC76-4040-AE8D-BC4CB1932922}">
      <dgm:prSet/>
      <dgm:spPr/>
      <dgm:t>
        <a:bodyPr/>
        <a:lstStyle/>
        <a:p>
          <a:endParaRPr lang="en-US"/>
        </a:p>
      </dgm:t>
    </dgm:pt>
    <dgm:pt modelId="{23891898-03CB-4B61-A1AE-3A5AC005F35F}" type="pres">
      <dgm:prSet presAssocID="{149641CA-725B-47B6-9BDE-615B13C2D44B}" presName="compositeShape" presStyleCnt="0">
        <dgm:presLayoutVars>
          <dgm:dir/>
          <dgm:resizeHandles/>
        </dgm:presLayoutVars>
      </dgm:prSet>
      <dgm:spPr/>
    </dgm:pt>
    <dgm:pt modelId="{81DCAB58-EEB0-4F76-8334-0B4FC1B9EC07}" type="pres">
      <dgm:prSet presAssocID="{149641CA-725B-47B6-9BDE-615B13C2D44B}" presName="pyramid" presStyleLbl="node1" presStyleIdx="0" presStyleCnt="1" custLinFactNeighborX="-207" custLinFactNeighborY="-1942"/>
      <dgm:spPr/>
    </dgm:pt>
    <dgm:pt modelId="{4A6C5BF8-17A3-4BC1-81EB-84F914894F51}" type="pres">
      <dgm:prSet presAssocID="{149641CA-725B-47B6-9BDE-615B13C2D44B}" presName="theList" presStyleCnt="0"/>
      <dgm:spPr/>
    </dgm:pt>
    <dgm:pt modelId="{F1DA5288-4CF8-4B72-875B-17C4DB7FCD02}" type="pres">
      <dgm:prSet presAssocID="{2735CE0F-660C-48CC-B862-6160FD444FA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C2CBB-6995-4053-8189-AC5E2BEB8389}" type="pres">
      <dgm:prSet presAssocID="{2735CE0F-660C-48CC-B862-6160FD444FAB}" presName="aSpace" presStyleCnt="0"/>
      <dgm:spPr/>
    </dgm:pt>
    <dgm:pt modelId="{F2E4544B-23D9-4554-B76D-51F04B16C17B}" type="pres">
      <dgm:prSet presAssocID="{1FEE6EDF-0F7D-4899-9843-206B970C274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5F002-46C6-434F-9D24-B3869AC26475}" type="pres">
      <dgm:prSet presAssocID="{1FEE6EDF-0F7D-4899-9843-206B970C2741}" presName="aSpace" presStyleCnt="0"/>
      <dgm:spPr/>
    </dgm:pt>
    <dgm:pt modelId="{30588866-64E5-4B7A-9614-FAD63AD5E2ED}" type="pres">
      <dgm:prSet presAssocID="{B15551BD-8C33-48A7-B8F6-2A1927BE3C0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1A63F-D04B-4757-B4CB-DAC6956F824E}" type="pres">
      <dgm:prSet presAssocID="{B15551BD-8C33-48A7-B8F6-2A1927BE3C02}" presName="aSpace" presStyleCnt="0"/>
      <dgm:spPr/>
    </dgm:pt>
  </dgm:ptLst>
  <dgm:cxnLst>
    <dgm:cxn modelId="{A1BA21CD-0474-41C5-911A-864DB9C454DF}" type="presOf" srcId="{B15551BD-8C33-48A7-B8F6-2A1927BE3C02}" destId="{30588866-64E5-4B7A-9614-FAD63AD5E2ED}" srcOrd="0" destOrd="0" presId="urn:microsoft.com/office/officeart/2005/8/layout/pyramid2"/>
    <dgm:cxn modelId="{E8A217A9-1980-4387-A6C3-960E55ED2287}" type="presOf" srcId="{149641CA-725B-47B6-9BDE-615B13C2D44B}" destId="{23891898-03CB-4B61-A1AE-3A5AC005F35F}" srcOrd="0" destOrd="0" presId="urn:microsoft.com/office/officeart/2005/8/layout/pyramid2"/>
    <dgm:cxn modelId="{DF2B8ECF-7886-4897-A3B3-F6B48D6338D7}" srcId="{149641CA-725B-47B6-9BDE-615B13C2D44B}" destId="{1FEE6EDF-0F7D-4899-9843-206B970C2741}" srcOrd="1" destOrd="0" parTransId="{12312114-071D-4A6A-81E3-208906050667}" sibTransId="{25F7743C-A662-469F-BB9C-37BC210E3F2C}"/>
    <dgm:cxn modelId="{3E886F58-324D-445F-891D-6DD4058B222E}" type="presOf" srcId="{2735CE0F-660C-48CC-B862-6160FD444FAB}" destId="{F1DA5288-4CF8-4B72-875B-17C4DB7FCD02}" srcOrd="0" destOrd="0" presId="urn:microsoft.com/office/officeart/2005/8/layout/pyramid2"/>
    <dgm:cxn modelId="{CF8D12E9-1C70-4346-8397-FE44A2D6CFC6}" type="presOf" srcId="{1FEE6EDF-0F7D-4899-9843-206B970C2741}" destId="{F2E4544B-23D9-4554-B76D-51F04B16C17B}" srcOrd="0" destOrd="0" presId="urn:microsoft.com/office/officeart/2005/8/layout/pyramid2"/>
    <dgm:cxn modelId="{5E0067A2-51DA-48E3-A1F9-E5F051475837}" srcId="{149641CA-725B-47B6-9BDE-615B13C2D44B}" destId="{2735CE0F-660C-48CC-B862-6160FD444FAB}" srcOrd="0" destOrd="0" parTransId="{72FFB070-0E0E-435B-B41C-E1071A6EFD8B}" sibTransId="{BA3D9E02-64CB-4B47-A8C6-603D5595B25D}"/>
    <dgm:cxn modelId="{B4B63D22-EC76-4040-AE8D-BC4CB1932922}" srcId="{149641CA-725B-47B6-9BDE-615B13C2D44B}" destId="{B15551BD-8C33-48A7-B8F6-2A1927BE3C02}" srcOrd="2" destOrd="0" parTransId="{BB39591E-80A8-461B-B435-23B53925935D}" sibTransId="{062C52BD-D59A-4A23-994C-EC9CDB7B1680}"/>
    <dgm:cxn modelId="{121F79EF-B766-469C-A739-F4925E25D7B3}" type="presParOf" srcId="{23891898-03CB-4B61-A1AE-3A5AC005F35F}" destId="{81DCAB58-EEB0-4F76-8334-0B4FC1B9EC07}" srcOrd="0" destOrd="0" presId="urn:microsoft.com/office/officeart/2005/8/layout/pyramid2"/>
    <dgm:cxn modelId="{FA23FA4C-CAD3-49DC-B323-75F3B3B828B1}" type="presParOf" srcId="{23891898-03CB-4B61-A1AE-3A5AC005F35F}" destId="{4A6C5BF8-17A3-4BC1-81EB-84F914894F51}" srcOrd="1" destOrd="0" presId="urn:microsoft.com/office/officeart/2005/8/layout/pyramid2"/>
    <dgm:cxn modelId="{A8DCF80F-A86D-433A-ACA4-DFBD4DFAC649}" type="presParOf" srcId="{4A6C5BF8-17A3-4BC1-81EB-84F914894F51}" destId="{F1DA5288-4CF8-4B72-875B-17C4DB7FCD02}" srcOrd="0" destOrd="0" presId="urn:microsoft.com/office/officeart/2005/8/layout/pyramid2"/>
    <dgm:cxn modelId="{70D90943-B959-466A-AFD3-FBC3BB3C5F2E}" type="presParOf" srcId="{4A6C5BF8-17A3-4BC1-81EB-84F914894F51}" destId="{F8EC2CBB-6995-4053-8189-AC5E2BEB8389}" srcOrd="1" destOrd="0" presId="urn:microsoft.com/office/officeart/2005/8/layout/pyramid2"/>
    <dgm:cxn modelId="{743699B8-E2C5-47B9-8A76-48F5D1264849}" type="presParOf" srcId="{4A6C5BF8-17A3-4BC1-81EB-84F914894F51}" destId="{F2E4544B-23D9-4554-B76D-51F04B16C17B}" srcOrd="2" destOrd="0" presId="urn:microsoft.com/office/officeart/2005/8/layout/pyramid2"/>
    <dgm:cxn modelId="{34FA4576-D368-4084-9248-608F14E26DF0}" type="presParOf" srcId="{4A6C5BF8-17A3-4BC1-81EB-84F914894F51}" destId="{7935F002-46C6-434F-9D24-B3869AC26475}" srcOrd="3" destOrd="0" presId="urn:microsoft.com/office/officeart/2005/8/layout/pyramid2"/>
    <dgm:cxn modelId="{D6B133B0-4E37-43AF-8A66-7750BFC3872D}" type="presParOf" srcId="{4A6C5BF8-17A3-4BC1-81EB-84F914894F51}" destId="{30588866-64E5-4B7A-9614-FAD63AD5E2ED}" srcOrd="4" destOrd="0" presId="urn:microsoft.com/office/officeart/2005/8/layout/pyramid2"/>
    <dgm:cxn modelId="{66FE22FD-5238-41CB-9431-A62DE9C65D66}" type="presParOf" srcId="{4A6C5BF8-17A3-4BC1-81EB-84F914894F51}" destId="{9E61A63F-D04B-4757-B4CB-DAC6956F824E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A948E8-2299-4F63-B220-4BBECE8329B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0B9648-7E61-4409-A192-E296CD4B242E}">
      <dgm:prSet phldrT="[Text]"/>
      <dgm:spPr/>
      <dgm:t>
        <a:bodyPr/>
        <a:lstStyle/>
        <a:p>
          <a:r>
            <a:rPr lang="en-US" dirty="0" smtClean="0"/>
            <a:t>IGM</a:t>
          </a:r>
          <a:endParaRPr lang="en-US" dirty="0"/>
        </a:p>
      </dgm:t>
    </dgm:pt>
    <dgm:pt modelId="{F962069B-5E1C-4E12-8765-40816031C86F}" type="parTrans" cxnId="{092B4FF6-52FD-4C7D-AF20-5C3978987204}">
      <dgm:prSet/>
      <dgm:spPr/>
      <dgm:t>
        <a:bodyPr/>
        <a:lstStyle/>
        <a:p>
          <a:endParaRPr lang="en-US"/>
        </a:p>
      </dgm:t>
    </dgm:pt>
    <dgm:pt modelId="{ED065F87-0264-4EEB-BB52-5DFFC2DB7F94}" type="sibTrans" cxnId="{092B4FF6-52FD-4C7D-AF20-5C3978987204}">
      <dgm:prSet/>
      <dgm:spPr/>
      <dgm:t>
        <a:bodyPr/>
        <a:lstStyle/>
        <a:p>
          <a:endParaRPr lang="en-US"/>
        </a:p>
      </dgm:t>
    </dgm:pt>
    <dgm:pt modelId="{D77D362C-1DB5-4CB8-8E47-15646A533D4C}">
      <dgm:prSet phldrT="[Text]"/>
      <dgm:spPr/>
      <dgm:t>
        <a:bodyPr/>
        <a:lstStyle/>
        <a:p>
          <a:r>
            <a:rPr lang="en-US" dirty="0" smtClean="0"/>
            <a:t>IGA</a:t>
          </a:r>
          <a:endParaRPr lang="en-US" dirty="0"/>
        </a:p>
      </dgm:t>
    </dgm:pt>
    <dgm:pt modelId="{69ADF72C-40B3-4111-BE88-85A52C953A95}" type="parTrans" cxnId="{E6B4B164-CF93-47EB-AACC-2C95AC1B36CB}">
      <dgm:prSet/>
      <dgm:spPr/>
      <dgm:t>
        <a:bodyPr/>
        <a:lstStyle/>
        <a:p>
          <a:endParaRPr lang="en-US" dirty="0"/>
        </a:p>
      </dgm:t>
    </dgm:pt>
    <dgm:pt modelId="{D2E80B04-F548-4DDE-B104-5C44FF7233E6}" type="sibTrans" cxnId="{E6B4B164-CF93-47EB-AACC-2C95AC1B36CB}">
      <dgm:prSet/>
      <dgm:spPr/>
      <dgm:t>
        <a:bodyPr/>
        <a:lstStyle/>
        <a:p>
          <a:endParaRPr lang="en-US"/>
        </a:p>
      </dgm:t>
    </dgm:pt>
    <dgm:pt modelId="{5C9DC686-F8A4-416E-8ED0-1CBF111B37CE}">
      <dgm:prSet phldrT="[Text]"/>
      <dgm:spPr/>
      <dgm:t>
        <a:bodyPr/>
        <a:lstStyle/>
        <a:p>
          <a:r>
            <a:rPr lang="en-US" dirty="0" smtClean="0"/>
            <a:t>IGE</a:t>
          </a:r>
          <a:endParaRPr lang="en-US" dirty="0"/>
        </a:p>
      </dgm:t>
    </dgm:pt>
    <dgm:pt modelId="{5EF2B800-9A05-4583-BAE0-2B5DD3A0BD5F}" type="parTrans" cxnId="{3BDA4A20-7815-4685-9755-67D21FA97F4E}">
      <dgm:prSet/>
      <dgm:spPr/>
      <dgm:t>
        <a:bodyPr/>
        <a:lstStyle/>
        <a:p>
          <a:endParaRPr lang="en-US" dirty="0"/>
        </a:p>
      </dgm:t>
    </dgm:pt>
    <dgm:pt modelId="{8CD19B69-BE1C-4A67-8896-9FD6BEF4A8FD}" type="sibTrans" cxnId="{3BDA4A20-7815-4685-9755-67D21FA97F4E}">
      <dgm:prSet/>
      <dgm:spPr/>
      <dgm:t>
        <a:bodyPr/>
        <a:lstStyle/>
        <a:p>
          <a:endParaRPr lang="en-US"/>
        </a:p>
      </dgm:t>
    </dgm:pt>
    <dgm:pt modelId="{8EB2A014-16AA-4428-9D1B-56592E628215}">
      <dgm:prSet phldrT="[Text]"/>
      <dgm:spPr/>
      <dgm:t>
        <a:bodyPr/>
        <a:lstStyle/>
        <a:p>
          <a:r>
            <a:rPr lang="en-US" dirty="0" smtClean="0"/>
            <a:t>IGG</a:t>
          </a:r>
          <a:endParaRPr lang="en-US" dirty="0"/>
        </a:p>
      </dgm:t>
    </dgm:pt>
    <dgm:pt modelId="{F11AD327-5F3E-4105-8573-5A8D05DEF03A}" type="parTrans" cxnId="{6AB6699A-5124-4237-9AC8-3489D7A84EBE}">
      <dgm:prSet/>
      <dgm:spPr/>
      <dgm:t>
        <a:bodyPr/>
        <a:lstStyle/>
        <a:p>
          <a:endParaRPr lang="en-US" dirty="0"/>
        </a:p>
      </dgm:t>
    </dgm:pt>
    <dgm:pt modelId="{25F53864-1615-48FC-8472-CB1C7AFC3AFA}" type="sibTrans" cxnId="{6AB6699A-5124-4237-9AC8-3489D7A84EBE}">
      <dgm:prSet/>
      <dgm:spPr/>
      <dgm:t>
        <a:bodyPr/>
        <a:lstStyle/>
        <a:p>
          <a:endParaRPr lang="en-US"/>
        </a:p>
      </dgm:t>
    </dgm:pt>
    <dgm:pt modelId="{14649778-21A5-4731-8398-5769D76F7F93}" type="pres">
      <dgm:prSet presAssocID="{DAA948E8-2299-4F63-B220-4BBECE8329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F13C55-A9D2-427F-90C6-3F5822197094}" type="pres">
      <dgm:prSet presAssocID="{D10B9648-7E61-4409-A192-E296CD4B242E}" presName="centerShape" presStyleLbl="node0" presStyleIdx="0" presStyleCnt="1"/>
      <dgm:spPr/>
      <dgm:t>
        <a:bodyPr/>
        <a:lstStyle/>
        <a:p>
          <a:endParaRPr lang="en-US"/>
        </a:p>
      </dgm:t>
    </dgm:pt>
    <dgm:pt modelId="{842E1963-DF4C-4345-972C-958384EC859B}" type="pres">
      <dgm:prSet presAssocID="{69ADF72C-40B3-4111-BE88-85A52C953A95}" presName="parTrans" presStyleLbl="sibTrans2D1" presStyleIdx="0" presStyleCnt="3"/>
      <dgm:spPr/>
      <dgm:t>
        <a:bodyPr/>
        <a:lstStyle/>
        <a:p>
          <a:endParaRPr lang="en-US"/>
        </a:p>
      </dgm:t>
    </dgm:pt>
    <dgm:pt modelId="{E769CD92-028C-432F-85A0-6B04A927EF35}" type="pres">
      <dgm:prSet presAssocID="{69ADF72C-40B3-4111-BE88-85A52C953A9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93AC973-0552-4BAB-94EC-30FF9B6508AD}" type="pres">
      <dgm:prSet presAssocID="{D77D362C-1DB5-4CB8-8E47-15646A533D4C}" presName="node" presStyleLbl="node1" presStyleIdx="0" presStyleCnt="3" custRadScaleRad="100369" custRadScaleInc="6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F4EE4-4E03-47DC-8D5E-F775D0D6FCBE}" type="pres">
      <dgm:prSet presAssocID="{5EF2B800-9A05-4583-BAE0-2B5DD3A0BD5F}" presName="parTrans" presStyleLbl="sibTrans2D1" presStyleIdx="1" presStyleCnt="3"/>
      <dgm:spPr/>
      <dgm:t>
        <a:bodyPr/>
        <a:lstStyle/>
        <a:p>
          <a:endParaRPr lang="en-US"/>
        </a:p>
      </dgm:t>
    </dgm:pt>
    <dgm:pt modelId="{DFD13230-BC49-46C5-911B-67603C9FE63D}" type="pres">
      <dgm:prSet presAssocID="{5EF2B800-9A05-4583-BAE0-2B5DD3A0BD5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419210A-AE4C-476C-BE97-595B43AD73E9}" type="pres">
      <dgm:prSet presAssocID="{5C9DC686-F8A4-416E-8ED0-1CBF111B37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B1912-08C1-4EEB-A43E-AA8FF57029AC}" type="pres">
      <dgm:prSet presAssocID="{F11AD327-5F3E-4105-8573-5A8D05DEF03A}" presName="parTrans" presStyleLbl="sibTrans2D1" presStyleIdx="2" presStyleCnt="3"/>
      <dgm:spPr/>
      <dgm:t>
        <a:bodyPr/>
        <a:lstStyle/>
        <a:p>
          <a:endParaRPr lang="en-US"/>
        </a:p>
      </dgm:t>
    </dgm:pt>
    <dgm:pt modelId="{180212E0-828D-4D77-8898-94A822678B0C}" type="pres">
      <dgm:prSet presAssocID="{F11AD327-5F3E-4105-8573-5A8D05DEF03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D31C66E-47DE-4BDB-844F-A9818076E114}" type="pres">
      <dgm:prSet presAssocID="{8EB2A014-16AA-4428-9D1B-56592E6282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C2001E-7A4C-4050-9B87-13D98D370F3E}" type="presOf" srcId="{D77D362C-1DB5-4CB8-8E47-15646A533D4C}" destId="{393AC973-0552-4BAB-94EC-30FF9B6508AD}" srcOrd="0" destOrd="0" presId="urn:microsoft.com/office/officeart/2005/8/layout/radial5"/>
    <dgm:cxn modelId="{C8F71D92-6AFE-48B7-B589-9D7614096AA3}" type="presOf" srcId="{5EF2B800-9A05-4583-BAE0-2B5DD3A0BD5F}" destId="{38AF4EE4-4E03-47DC-8D5E-F775D0D6FCBE}" srcOrd="0" destOrd="0" presId="urn:microsoft.com/office/officeart/2005/8/layout/radial5"/>
    <dgm:cxn modelId="{3A55BB6E-4D87-4E58-9DC5-4CC0826A4833}" type="presOf" srcId="{5C9DC686-F8A4-416E-8ED0-1CBF111B37CE}" destId="{4419210A-AE4C-476C-BE97-595B43AD73E9}" srcOrd="0" destOrd="0" presId="urn:microsoft.com/office/officeart/2005/8/layout/radial5"/>
    <dgm:cxn modelId="{7549BCC0-DD2D-4176-B7F8-2A98209CBBE6}" type="presOf" srcId="{69ADF72C-40B3-4111-BE88-85A52C953A95}" destId="{842E1963-DF4C-4345-972C-958384EC859B}" srcOrd="0" destOrd="0" presId="urn:microsoft.com/office/officeart/2005/8/layout/radial5"/>
    <dgm:cxn modelId="{9E82E4F5-EA10-4479-83A7-1A3F5CA17813}" type="presOf" srcId="{F11AD327-5F3E-4105-8573-5A8D05DEF03A}" destId="{D3FB1912-08C1-4EEB-A43E-AA8FF57029AC}" srcOrd="0" destOrd="0" presId="urn:microsoft.com/office/officeart/2005/8/layout/radial5"/>
    <dgm:cxn modelId="{94EC6560-7D23-441D-A058-677429015BC5}" type="presOf" srcId="{F11AD327-5F3E-4105-8573-5A8D05DEF03A}" destId="{180212E0-828D-4D77-8898-94A822678B0C}" srcOrd="1" destOrd="0" presId="urn:microsoft.com/office/officeart/2005/8/layout/radial5"/>
    <dgm:cxn modelId="{E6B4B164-CF93-47EB-AACC-2C95AC1B36CB}" srcId="{D10B9648-7E61-4409-A192-E296CD4B242E}" destId="{D77D362C-1DB5-4CB8-8E47-15646A533D4C}" srcOrd="0" destOrd="0" parTransId="{69ADF72C-40B3-4111-BE88-85A52C953A95}" sibTransId="{D2E80B04-F548-4DDE-B104-5C44FF7233E6}"/>
    <dgm:cxn modelId="{202319E2-6F49-4D86-AD5A-B5C34FBC039D}" type="presOf" srcId="{D10B9648-7E61-4409-A192-E296CD4B242E}" destId="{03F13C55-A9D2-427F-90C6-3F5822197094}" srcOrd="0" destOrd="0" presId="urn:microsoft.com/office/officeart/2005/8/layout/radial5"/>
    <dgm:cxn modelId="{EFCCBADA-CEA0-4687-9B07-BD0EA65516AE}" type="presOf" srcId="{5EF2B800-9A05-4583-BAE0-2B5DD3A0BD5F}" destId="{DFD13230-BC49-46C5-911B-67603C9FE63D}" srcOrd="1" destOrd="0" presId="urn:microsoft.com/office/officeart/2005/8/layout/radial5"/>
    <dgm:cxn modelId="{B4D91CD5-3DB2-458B-826C-157B5183CBBF}" type="presOf" srcId="{8EB2A014-16AA-4428-9D1B-56592E628215}" destId="{9D31C66E-47DE-4BDB-844F-A9818076E114}" srcOrd="0" destOrd="0" presId="urn:microsoft.com/office/officeart/2005/8/layout/radial5"/>
    <dgm:cxn modelId="{3BDA4A20-7815-4685-9755-67D21FA97F4E}" srcId="{D10B9648-7E61-4409-A192-E296CD4B242E}" destId="{5C9DC686-F8A4-416E-8ED0-1CBF111B37CE}" srcOrd="1" destOrd="0" parTransId="{5EF2B800-9A05-4583-BAE0-2B5DD3A0BD5F}" sibTransId="{8CD19B69-BE1C-4A67-8896-9FD6BEF4A8FD}"/>
    <dgm:cxn modelId="{CB08F580-B953-42FD-A552-D3927EFA4418}" type="presOf" srcId="{DAA948E8-2299-4F63-B220-4BBECE8329B8}" destId="{14649778-21A5-4731-8398-5769D76F7F93}" srcOrd="0" destOrd="0" presId="urn:microsoft.com/office/officeart/2005/8/layout/radial5"/>
    <dgm:cxn modelId="{6AB6699A-5124-4237-9AC8-3489D7A84EBE}" srcId="{D10B9648-7E61-4409-A192-E296CD4B242E}" destId="{8EB2A014-16AA-4428-9D1B-56592E628215}" srcOrd="2" destOrd="0" parTransId="{F11AD327-5F3E-4105-8573-5A8D05DEF03A}" sibTransId="{25F53864-1615-48FC-8472-CB1C7AFC3AFA}"/>
    <dgm:cxn modelId="{795B5948-071F-420F-8BBA-09F5B1082730}" type="presOf" srcId="{69ADF72C-40B3-4111-BE88-85A52C953A95}" destId="{E769CD92-028C-432F-85A0-6B04A927EF35}" srcOrd="1" destOrd="0" presId="urn:microsoft.com/office/officeart/2005/8/layout/radial5"/>
    <dgm:cxn modelId="{092B4FF6-52FD-4C7D-AF20-5C3978987204}" srcId="{DAA948E8-2299-4F63-B220-4BBECE8329B8}" destId="{D10B9648-7E61-4409-A192-E296CD4B242E}" srcOrd="0" destOrd="0" parTransId="{F962069B-5E1C-4E12-8765-40816031C86F}" sibTransId="{ED065F87-0264-4EEB-BB52-5DFFC2DB7F94}"/>
    <dgm:cxn modelId="{5F98D1F1-A4CB-400B-81A5-CB59A3EE6475}" type="presParOf" srcId="{14649778-21A5-4731-8398-5769D76F7F93}" destId="{03F13C55-A9D2-427F-90C6-3F5822197094}" srcOrd="0" destOrd="0" presId="urn:microsoft.com/office/officeart/2005/8/layout/radial5"/>
    <dgm:cxn modelId="{E800DAE5-69B9-47E3-BD68-ADC37618C720}" type="presParOf" srcId="{14649778-21A5-4731-8398-5769D76F7F93}" destId="{842E1963-DF4C-4345-972C-958384EC859B}" srcOrd="1" destOrd="0" presId="urn:microsoft.com/office/officeart/2005/8/layout/radial5"/>
    <dgm:cxn modelId="{F9D7A1CF-DB44-4212-B0C1-13B2F0BA8771}" type="presParOf" srcId="{842E1963-DF4C-4345-972C-958384EC859B}" destId="{E769CD92-028C-432F-85A0-6B04A927EF35}" srcOrd="0" destOrd="0" presId="urn:microsoft.com/office/officeart/2005/8/layout/radial5"/>
    <dgm:cxn modelId="{E92966F6-CC63-4B7D-930B-F21C7049322F}" type="presParOf" srcId="{14649778-21A5-4731-8398-5769D76F7F93}" destId="{393AC973-0552-4BAB-94EC-30FF9B6508AD}" srcOrd="2" destOrd="0" presId="urn:microsoft.com/office/officeart/2005/8/layout/radial5"/>
    <dgm:cxn modelId="{F7D277FF-01CE-4D33-A300-A9B41BD7A2FD}" type="presParOf" srcId="{14649778-21A5-4731-8398-5769D76F7F93}" destId="{38AF4EE4-4E03-47DC-8D5E-F775D0D6FCBE}" srcOrd="3" destOrd="0" presId="urn:microsoft.com/office/officeart/2005/8/layout/radial5"/>
    <dgm:cxn modelId="{DC2F29E1-DE29-49D7-B8BA-D1BEBA062389}" type="presParOf" srcId="{38AF4EE4-4E03-47DC-8D5E-F775D0D6FCBE}" destId="{DFD13230-BC49-46C5-911B-67603C9FE63D}" srcOrd="0" destOrd="0" presId="urn:microsoft.com/office/officeart/2005/8/layout/radial5"/>
    <dgm:cxn modelId="{9736A8AB-314C-49FD-8EAE-8F2B4B9DF1B0}" type="presParOf" srcId="{14649778-21A5-4731-8398-5769D76F7F93}" destId="{4419210A-AE4C-476C-BE97-595B43AD73E9}" srcOrd="4" destOrd="0" presId="urn:microsoft.com/office/officeart/2005/8/layout/radial5"/>
    <dgm:cxn modelId="{75402784-62EF-43F2-BAF1-2C7D067E859F}" type="presParOf" srcId="{14649778-21A5-4731-8398-5769D76F7F93}" destId="{D3FB1912-08C1-4EEB-A43E-AA8FF57029AC}" srcOrd="5" destOrd="0" presId="urn:microsoft.com/office/officeart/2005/8/layout/radial5"/>
    <dgm:cxn modelId="{865C3D61-5D67-44FF-8D07-2E3C199E2BBE}" type="presParOf" srcId="{D3FB1912-08C1-4EEB-A43E-AA8FF57029AC}" destId="{180212E0-828D-4D77-8898-94A822678B0C}" srcOrd="0" destOrd="0" presId="urn:microsoft.com/office/officeart/2005/8/layout/radial5"/>
    <dgm:cxn modelId="{B2F9A4C4-A282-4AA9-B912-B5185F3B9521}" type="presParOf" srcId="{14649778-21A5-4731-8398-5769D76F7F93}" destId="{9D31C66E-47DE-4BDB-844F-A9818076E114}" srcOrd="6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40FAD6-4373-4359-8772-45080D6D58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814C5-6F3E-4BA4-850E-B01F467500BC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Fulminant infectious mononucleosis</a:t>
          </a:r>
          <a:endParaRPr lang="en-US" sz="1600" dirty="0">
            <a:solidFill>
              <a:schemeClr val="tx1"/>
            </a:solidFill>
          </a:endParaRPr>
        </a:p>
      </dgm:t>
    </dgm:pt>
    <dgm:pt modelId="{75A3D03F-7D9A-434E-9E68-88E280DF5258}" type="parTrans" cxnId="{0BA7E197-0E58-4DFD-985C-F9C3BECACD21}">
      <dgm:prSet/>
      <dgm:spPr/>
      <dgm:t>
        <a:bodyPr/>
        <a:lstStyle/>
        <a:p>
          <a:endParaRPr lang="en-US"/>
        </a:p>
      </dgm:t>
    </dgm:pt>
    <dgm:pt modelId="{2C57A731-1831-4548-A4B1-7BBEC34E0013}" type="sibTrans" cxnId="{0BA7E197-0E58-4DFD-985C-F9C3BECACD21}">
      <dgm:prSet/>
      <dgm:spPr/>
      <dgm:t>
        <a:bodyPr/>
        <a:lstStyle/>
        <a:p>
          <a:endParaRPr lang="en-US"/>
        </a:p>
      </dgm:t>
    </dgm:pt>
    <dgm:pt modelId="{F44FC349-611B-49C5-9956-4366A834F459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Dysgammaglobulinaemia</a:t>
          </a:r>
          <a:r>
            <a:rPr lang="en-US" sz="1600" dirty="0" smtClean="0">
              <a:solidFill>
                <a:schemeClr val="tx1"/>
              </a:solidFill>
              <a:sym typeface="Wingdings" pitchFamily="2" charset="2"/>
            </a:rPr>
            <a:t> CVID</a:t>
          </a:r>
          <a:endParaRPr lang="en-US" sz="1600" dirty="0" smtClean="0">
            <a:solidFill>
              <a:schemeClr val="tx1"/>
            </a:solidFill>
          </a:endParaRPr>
        </a:p>
      </dgm:t>
    </dgm:pt>
    <dgm:pt modelId="{28EBB6EC-E85D-4FC6-A113-0E6C7682A897}" type="parTrans" cxnId="{714995DE-E67A-443B-850E-5FE9F752FC54}">
      <dgm:prSet/>
      <dgm:spPr/>
      <dgm:t>
        <a:bodyPr/>
        <a:lstStyle/>
        <a:p>
          <a:endParaRPr lang="en-US"/>
        </a:p>
      </dgm:t>
    </dgm:pt>
    <dgm:pt modelId="{0A460114-9D25-4918-90AD-436395972305}" type="sibTrans" cxnId="{714995DE-E67A-443B-850E-5FE9F752FC54}">
      <dgm:prSet/>
      <dgm:spPr/>
      <dgm:t>
        <a:bodyPr/>
        <a:lstStyle/>
        <a:p>
          <a:endParaRPr lang="en-US"/>
        </a:p>
      </dgm:t>
    </dgm:pt>
    <dgm:pt modelId="{9E89430D-6E63-421B-93C8-1852E6909B0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EBV-driven B-lymphocyte lymphoma</a:t>
          </a:r>
          <a:endParaRPr lang="en-US" sz="1600" dirty="0">
            <a:solidFill>
              <a:schemeClr val="tx1"/>
            </a:solidFill>
          </a:endParaRPr>
        </a:p>
      </dgm:t>
    </dgm:pt>
    <dgm:pt modelId="{509A20ED-6EED-4D62-9F06-F5349BABC788}" type="parTrans" cxnId="{A4B8DC50-3ED0-47B8-ADCE-85F5C82FEDD1}">
      <dgm:prSet/>
      <dgm:spPr/>
      <dgm:t>
        <a:bodyPr/>
        <a:lstStyle/>
        <a:p>
          <a:endParaRPr lang="en-US"/>
        </a:p>
      </dgm:t>
    </dgm:pt>
    <dgm:pt modelId="{BF4A94D4-06FC-41BF-A0EF-2892524699A3}" type="sibTrans" cxnId="{A4B8DC50-3ED0-47B8-ADCE-85F5C82FEDD1}">
      <dgm:prSet/>
      <dgm:spPr/>
      <dgm:t>
        <a:bodyPr/>
        <a:lstStyle/>
        <a:p>
          <a:endParaRPr lang="en-US"/>
        </a:p>
      </dgm:t>
    </dgm:pt>
    <dgm:pt modelId="{6C7F60CB-92BB-4C97-8CCF-01CF8605E5A9}" type="pres">
      <dgm:prSet presAssocID="{DA40FAD6-4373-4359-8772-45080D6D58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C533F-1F4D-46B9-A569-39E8839B50B2}" type="pres">
      <dgm:prSet presAssocID="{743814C5-6F3E-4BA4-850E-B01F467500BC}" presName="parentLin" presStyleCnt="0"/>
      <dgm:spPr/>
    </dgm:pt>
    <dgm:pt modelId="{5EA1A9F8-95A7-44AB-ADDE-AB6A9E3CF265}" type="pres">
      <dgm:prSet presAssocID="{743814C5-6F3E-4BA4-850E-B01F467500B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F53A17-09F9-4C61-8157-8644AFE9AFC2}" type="pres">
      <dgm:prSet presAssocID="{743814C5-6F3E-4BA4-850E-B01F467500BC}" presName="parentText" presStyleLbl="node1" presStyleIdx="0" presStyleCnt="3" custScaleY="289199" custLinFactNeighborX="-9002" custLinFactNeighborY="-226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302A1-CB0E-4F9E-8CCA-5ED0E61A8803}" type="pres">
      <dgm:prSet presAssocID="{743814C5-6F3E-4BA4-850E-B01F467500BC}" presName="negativeSpace" presStyleCnt="0"/>
      <dgm:spPr/>
    </dgm:pt>
    <dgm:pt modelId="{CF33C164-490F-478A-89DB-C35BB44C9596}" type="pres">
      <dgm:prSet presAssocID="{743814C5-6F3E-4BA4-850E-B01F467500BC}" presName="childText" presStyleLbl="conFgAcc1" presStyleIdx="0" presStyleCnt="3">
        <dgm:presLayoutVars>
          <dgm:bulletEnabled val="1"/>
        </dgm:presLayoutVars>
      </dgm:prSet>
      <dgm:spPr/>
    </dgm:pt>
    <dgm:pt modelId="{4D9A0CEF-0576-46A6-BC61-C81828FC79D1}" type="pres">
      <dgm:prSet presAssocID="{2C57A731-1831-4548-A4B1-7BBEC34E0013}" presName="spaceBetweenRectangles" presStyleCnt="0"/>
      <dgm:spPr/>
    </dgm:pt>
    <dgm:pt modelId="{5547F79E-15AE-4987-923F-AC7F0706D725}" type="pres">
      <dgm:prSet presAssocID="{F44FC349-611B-49C5-9956-4366A834F459}" presName="parentLin" presStyleCnt="0"/>
      <dgm:spPr/>
    </dgm:pt>
    <dgm:pt modelId="{44EC38B9-A697-48FA-AE82-5F801D541DE4}" type="pres">
      <dgm:prSet presAssocID="{F44FC349-611B-49C5-9956-4366A834F45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EB51FBC-3740-43F2-87DE-276D877315C4}" type="pres">
      <dgm:prSet presAssocID="{F44FC349-611B-49C5-9956-4366A834F459}" presName="parentText" presStyleLbl="node1" presStyleIdx="1" presStyleCnt="3" custScaleY="271646" custLinFactNeighborX="7143" custLinFactNeighborY="-93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48AB1-6612-428A-B312-D7E744644832}" type="pres">
      <dgm:prSet presAssocID="{F44FC349-611B-49C5-9956-4366A834F459}" presName="negativeSpace" presStyleCnt="0"/>
      <dgm:spPr/>
    </dgm:pt>
    <dgm:pt modelId="{CBF7DA74-5566-4472-AB8F-B5B050302C1A}" type="pres">
      <dgm:prSet presAssocID="{F44FC349-611B-49C5-9956-4366A834F459}" presName="childText" presStyleLbl="conFgAcc1" presStyleIdx="1" presStyleCnt="3">
        <dgm:presLayoutVars>
          <dgm:bulletEnabled val="1"/>
        </dgm:presLayoutVars>
      </dgm:prSet>
      <dgm:spPr/>
    </dgm:pt>
    <dgm:pt modelId="{1B96A781-8CA3-4330-B07B-92ADF1BACE17}" type="pres">
      <dgm:prSet presAssocID="{0A460114-9D25-4918-90AD-436395972305}" presName="spaceBetweenRectangles" presStyleCnt="0"/>
      <dgm:spPr/>
    </dgm:pt>
    <dgm:pt modelId="{E30911C1-7EF9-4503-B804-F113B6134B26}" type="pres">
      <dgm:prSet presAssocID="{9E89430D-6E63-421B-93C8-1852E6909B03}" presName="parentLin" presStyleCnt="0"/>
      <dgm:spPr/>
    </dgm:pt>
    <dgm:pt modelId="{48105DD4-F492-4B42-9409-5CE626470111}" type="pres">
      <dgm:prSet presAssocID="{9E89430D-6E63-421B-93C8-1852E6909B0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2CDFFD6-00D1-4DA5-A847-2B51E7BA0EAF}" type="pres">
      <dgm:prSet presAssocID="{9E89430D-6E63-421B-93C8-1852E6909B03}" presName="parentText" presStyleLbl="node1" presStyleIdx="2" presStyleCnt="3" custScaleY="267551" custLinFactNeighborX="-9002" custLinFactNeighborY="109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7BA36-0462-438B-A0FA-B27C52A67D54}" type="pres">
      <dgm:prSet presAssocID="{9E89430D-6E63-421B-93C8-1852E6909B03}" presName="negativeSpace" presStyleCnt="0"/>
      <dgm:spPr/>
    </dgm:pt>
    <dgm:pt modelId="{77E144F5-26B6-4ED0-A8D1-169D72BA5A5F}" type="pres">
      <dgm:prSet presAssocID="{9E89430D-6E63-421B-93C8-1852E6909B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A7E197-0E58-4DFD-985C-F9C3BECACD21}" srcId="{DA40FAD6-4373-4359-8772-45080D6D589B}" destId="{743814C5-6F3E-4BA4-850E-B01F467500BC}" srcOrd="0" destOrd="0" parTransId="{75A3D03F-7D9A-434E-9E68-88E280DF5258}" sibTransId="{2C57A731-1831-4548-A4B1-7BBEC34E0013}"/>
    <dgm:cxn modelId="{4D86EFCF-D4D1-45A4-9D80-3E24C2488C01}" type="presOf" srcId="{F44FC349-611B-49C5-9956-4366A834F459}" destId="{44EC38B9-A697-48FA-AE82-5F801D541DE4}" srcOrd="0" destOrd="0" presId="urn:microsoft.com/office/officeart/2005/8/layout/list1"/>
    <dgm:cxn modelId="{CB9BA8F8-8DC4-4A36-9F6D-7B65005F8610}" type="presOf" srcId="{743814C5-6F3E-4BA4-850E-B01F467500BC}" destId="{7FF53A17-09F9-4C61-8157-8644AFE9AFC2}" srcOrd="1" destOrd="0" presId="urn:microsoft.com/office/officeart/2005/8/layout/list1"/>
    <dgm:cxn modelId="{A4B8DC50-3ED0-47B8-ADCE-85F5C82FEDD1}" srcId="{DA40FAD6-4373-4359-8772-45080D6D589B}" destId="{9E89430D-6E63-421B-93C8-1852E6909B03}" srcOrd="2" destOrd="0" parTransId="{509A20ED-6EED-4D62-9F06-F5349BABC788}" sibTransId="{BF4A94D4-06FC-41BF-A0EF-2892524699A3}"/>
    <dgm:cxn modelId="{3B22800D-6C8D-4AC9-BD26-59A242015174}" type="presOf" srcId="{F44FC349-611B-49C5-9956-4366A834F459}" destId="{AEB51FBC-3740-43F2-87DE-276D877315C4}" srcOrd="1" destOrd="0" presId="urn:microsoft.com/office/officeart/2005/8/layout/list1"/>
    <dgm:cxn modelId="{9DE2F347-6D72-4C7A-BA64-D49413B004F7}" type="presOf" srcId="{9E89430D-6E63-421B-93C8-1852E6909B03}" destId="{48105DD4-F492-4B42-9409-5CE626470111}" srcOrd="0" destOrd="0" presId="urn:microsoft.com/office/officeart/2005/8/layout/list1"/>
    <dgm:cxn modelId="{913FAB45-1D0F-4E02-A142-B75B070E2855}" type="presOf" srcId="{743814C5-6F3E-4BA4-850E-B01F467500BC}" destId="{5EA1A9F8-95A7-44AB-ADDE-AB6A9E3CF265}" srcOrd="0" destOrd="0" presId="urn:microsoft.com/office/officeart/2005/8/layout/list1"/>
    <dgm:cxn modelId="{E4CBE383-3041-4F2E-AA56-73F0AFDA6D73}" type="presOf" srcId="{DA40FAD6-4373-4359-8772-45080D6D589B}" destId="{6C7F60CB-92BB-4C97-8CCF-01CF8605E5A9}" srcOrd="0" destOrd="0" presId="urn:microsoft.com/office/officeart/2005/8/layout/list1"/>
    <dgm:cxn modelId="{714995DE-E67A-443B-850E-5FE9F752FC54}" srcId="{DA40FAD6-4373-4359-8772-45080D6D589B}" destId="{F44FC349-611B-49C5-9956-4366A834F459}" srcOrd="1" destOrd="0" parTransId="{28EBB6EC-E85D-4FC6-A113-0E6C7682A897}" sibTransId="{0A460114-9D25-4918-90AD-436395972305}"/>
    <dgm:cxn modelId="{C46EF494-CE8E-4A47-BFF6-422EE88E4FC0}" type="presOf" srcId="{9E89430D-6E63-421B-93C8-1852E6909B03}" destId="{12CDFFD6-00D1-4DA5-A847-2B51E7BA0EAF}" srcOrd="1" destOrd="0" presId="urn:microsoft.com/office/officeart/2005/8/layout/list1"/>
    <dgm:cxn modelId="{5B4E6B33-0668-404F-BD47-E5FF3E441F93}" type="presParOf" srcId="{6C7F60CB-92BB-4C97-8CCF-01CF8605E5A9}" destId="{C56C533F-1F4D-46B9-A569-39E8839B50B2}" srcOrd="0" destOrd="0" presId="urn:microsoft.com/office/officeart/2005/8/layout/list1"/>
    <dgm:cxn modelId="{9C885648-5BF0-44B6-97B5-B12C3B914282}" type="presParOf" srcId="{C56C533F-1F4D-46B9-A569-39E8839B50B2}" destId="{5EA1A9F8-95A7-44AB-ADDE-AB6A9E3CF265}" srcOrd="0" destOrd="0" presId="urn:microsoft.com/office/officeart/2005/8/layout/list1"/>
    <dgm:cxn modelId="{C56002BD-DF24-4072-B492-38CF1BF8F616}" type="presParOf" srcId="{C56C533F-1F4D-46B9-A569-39E8839B50B2}" destId="{7FF53A17-09F9-4C61-8157-8644AFE9AFC2}" srcOrd="1" destOrd="0" presId="urn:microsoft.com/office/officeart/2005/8/layout/list1"/>
    <dgm:cxn modelId="{FB04E455-31A5-4158-80EE-E81432788A67}" type="presParOf" srcId="{6C7F60CB-92BB-4C97-8CCF-01CF8605E5A9}" destId="{0E8302A1-CB0E-4F9E-8CCA-5ED0E61A8803}" srcOrd="1" destOrd="0" presId="urn:microsoft.com/office/officeart/2005/8/layout/list1"/>
    <dgm:cxn modelId="{4E2F3502-5499-4AEB-9F22-59CCB064B02F}" type="presParOf" srcId="{6C7F60CB-92BB-4C97-8CCF-01CF8605E5A9}" destId="{CF33C164-490F-478A-89DB-C35BB44C9596}" srcOrd="2" destOrd="0" presId="urn:microsoft.com/office/officeart/2005/8/layout/list1"/>
    <dgm:cxn modelId="{762A872C-4F80-423D-99CC-0E082A3C2666}" type="presParOf" srcId="{6C7F60CB-92BB-4C97-8CCF-01CF8605E5A9}" destId="{4D9A0CEF-0576-46A6-BC61-C81828FC79D1}" srcOrd="3" destOrd="0" presId="urn:microsoft.com/office/officeart/2005/8/layout/list1"/>
    <dgm:cxn modelId="{BE01353C-DF89-4626-893B-AF8BACDF0D18}" type="presParOf" srcId="{6C7F60CB-92BB-4C97-8CCF-01CF8605E5A9}" destId="{5547F79E-15AE-4987-923F-AC7F0706D725}" srcOrd="4" destOrd="0" presId="urn:microsoft.com/office/officeart/2005/8/layout/list1"/>
    <dgm:cxn modelId="{8B2BAD24-EBBA-4C7F-A3C0-258757A58102}" type="presParOf" srcId="{5547F79E-15AE-4987-923F-AC7F0706D725}" destId="{44EC38B9-A697-48FA-AE82-5F801D541DE4}" srcOrd="0" destOrd="0" presId="urn:microsoft.com/office/officeart/2005/8/layout/list1"/>
    <dgm:cxn modelId="{FE7ADF23-35AA-4257-9331-E73F7C0CE65B}" type="presParOf" srcId="{5547F79E-15AE-4987-923F-AC7F0706D725}" destId="{AEB51FBC-3740-43F2-87DE-276D877315C4}" srcOrd="1" destOrd="0" presId="urn:microsoft.com/office/officeart/2005/8/layout/list1"/>
    <dgm:cxn modelId="{F112859F-3CE8-4C0D-AFB6-FD96EDBB9A82}" type="presParOf" srcId="{6C7F60CB-92BB-4C97-8CCF-01CF8605E5A9}" destId="{3FC48AB1-6612-428A-B312-D7E744644832}" srcOrd="5" destOrd="0" presId="urn:microsoft.com/office/officeart/2005/8/layout/list1"/>
    <dgm:cxn modelId="{EA944461-EF2E-4118-8D2D-05AC1DD11160}" type="presParOf" srcId="{6C7F60CB-92BB-4C97-8CCF-01CF8605E5A9}" destId="{CBF7DA74-5566-4472-AB8F-B5B050302C1A}" srcOrd="6" destOrd="0" presId="urn:microsoft.com/office/officeart/2005/8/layout/list1"/>
    <dgm:cxn modelId="{9165BD43-3051-4DB3-8558-E361059639C0}" type="presParOf" srcId="{6C7F60CB-92BB-4C97-8CCF-01CF8605E5A9}" destId="{1B96A781-8CA3-4330-B07B-92ADF1BACE17}" srcOrd="7" destOrd="0" presId="urn:microsoft.com/office/officeart/2005/8/layout/list1"/>
    <dgm:cxn modelId="{091D7422-4EB7-402B-BBE6-06814961DC91}" type="presParOf" srcId="{6C7F60CB-92BB-4C97-8CCF-01CF8605E5A9}" destId="{E30911C1-7EF9-4503-B804-F113B6134B26}" srcOrd="8" destOrd="0" presId="urn:microsoft.com/office/officeart/2005/8/layout/list1"/>
    <dgm:cxn modelId="{C702E3C2-F8F2-491A-906E-AC795078625A}" type="presParOf" srcId="{E30911C1-7EF9-4503-B804-F113B6134B26}" destId="{48105DD4-F492-4B42-9409-5CE626470111}" srcOrd="0" destOrd="0" presId="urn:microsoft.com/office/officeart/2005/8/layout/list1"/>
    <dgm:cxn modelId="{4CDA70A6-18F8-43A2-9F9F-B362FB7B9F6B}" type="presParOf" srcId="{E30911C1-7EF9-4503-B804-F113B6134B26}" destId="{12CDFFD6-00D1-4DA5-A847-2B51E7BA0EAF}" srcOrd="1" destOrd="0" presId="urn:microsoft.com/office/officeart/2005/8/layout/list1"/>
    <dgm:cxn modelId="{3F66C34A-E9C6-4441-97E1-701184BA79AA}" type="presParOf" srcId="{6C7F60CB-92BB-4C97-8CCF-01CF8605E5A9}" destId="{33E7BA36-0462-438B-A0FA-B27C52A67D54}" srcOrd="9" destOrd="0" presId="urn:microsoft.com/office/officeart/2005/8/layout/list1"/>
    <dgm:cxn modelId="{25CBDDD9-DD13-43BD-AF99-E08D207001D3}" type="presParOf" srcId="{6C7F60CB-92BB-4C97-8CCF-01CF8605E5A9}" destId="{77E144F5-26B6-4ED0-A8D1-169D72BA5A5F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CD4C40-D05E-4B9C-82FE-95D989C2C1B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F12E93C-9DBE-48C3-86BF-8E206D3D8BE4}">
      <dgm:prSet phldrT="[Text]" custT="1"/>
      <dgm:spPr/>
      <dgm:t>
        <a:bodyPr/>
        <a:lstStyle/>
        <a:p>
          <a:r>
            <a:rPr lang="en-US" sz="1600" dirty="0" smtClean="0"/>
            <a:t>Ichthyosiform erythroderma and atopic diathesis</a:t>
          </a:r>
          <a:endParaRPr lang="en-US" sz="1600" dirty="0"/>
        </a:p>
      </dgm:t>
    </dgm:pt>
    <dgm:pt modelId="{AD02F3E9-BDE4-4503-B427-CA20EC316CDF}" type="parTrans" cxnId="{FABE72B6-488F-4C8C-8B71-C33BC6E48217}">
      <dgm:prSet/>
      <dgm:spPr/>
      <dgm:t>
        <a:bodyPr/>
        <a:lstStyle/>
        <a:p>
          <a:endParaRPr lang="en-US"/>
        </a:p>
      </dgm:t>
    </dgm:pt>
    <dgm:pt modelId="{9E8D3D91-3218-4A79-B63A-9219957BEB70}" type="sibTrans" cxnId="{FABE72B6-488F-4C8C-8B71-C33BC6E48217}">
      <dgm:prSet/>
      <dgm:spPr/>
      <dgm:t>
        <a:bodyPr/>
        <a:lstStyle/>
        <a:p>
          <a:endParaRPr lang="en-US"/>
        </a:p>
      </dgm:t>
    </dgm:pt>
    <dgm:pt modelId="{BA37236A-2B2B-4B43-AA21-0949C155D562}">
      <dgm:prSet phldrT="[Text]"/>
      <dgm:spPr/>
      <dgm:t>
        <a:bodyPr/>
        <a:lstStyle/>
        <a:p>
          <a:r>
            <a:rPr lang="en-US" dirty="0" smtClean="0"/>
            <a:t>Diarrhoea</a:t>
          </a:r>
          <a:endParaRPr lang="en-US" dirty="0"/>
        </a:p>
      </dgm:t>
    </dgm:pt>
    <dgm:pt modelId="{012F7647-2A83-4579-9CFE-6FAAF378857D}" type="parTrans" cxnId="{86A753AC-2DD1-41F8-B238-40D4CA9AA4FA}">
      <dgm:prSet/>
      <dgm:spPr/>
      <dgm:t>
        <a:bodyPr/>
        <a:lstStyle/>
        <a:p>
          <a:endParaRPr lang="en-US"/>
        </a:p>
      </dgm:t>
    </dgm:pt>
    <dgm:pt modelId="{3899AF80-9FD4-4EAE-8EDB-5CBC6B1CB9FE}" type="sibTrans" cxnId="{86A753AC-2DD1-41F8-B238-40D4CA9AA4FA}">
      <dgm:prSet/>
      <dgm:spPr/>
      <dgm:t>
        <a:bodyPr/>
        <a:lstStyle/>
        <a:p>
          <a:endParaRPr lang="en-US"/>
        </a:p>
      </dgm:t>
    </dgm:pt>
    <dgm:pt modelId="{F9F5E334-8B5A-40F1-9CA2-E25C26DD5AB7}">
      <dgm:prSet phldrT="[Text]"/>
      <dgm:spPr/>
      <dgm:t>
        <a:bodyPr/>
        <a:lstStyle/>
        <a:p>
          <a:r>
            <a:rPr lang="en-US" dirty="0" smtClean="0"/>
            <a:t>Failure to thrive</a:t>
          </a:r>
          <a:endParaRPr lang="en-US" dirty="0"/>
        </a:p>
      </dgm:t>
    </dgm:pt>
    <dgm:pt modelId="{F37482B3-73AA-49C8-B302-F866B055D3FA}" type="sibTrans" cxnId="{000A717E-314F-4EBC-AA60-CB445583F744}">
      <dgm:prSet/>
      <dgm:spPr/>
      <dgm:t>
        <a:bodyPr/>
        <a:lstStyle/>
        <a:p>
          <a:endParaRPr lang="en-US"/>
        </a:p>
      </dgm:t>
    </dgm:pt>
    <dgm:pt modelId="{1272114D-CD2B-4239-AE4E-AF0C90F8C9AB}" type="parTrans" cxnId="{000A717E-314F-4EBC-AA60-CB445583F744}">
      <dgm:prSet/>
      <dgm:spPr/>
      <dgm:t>
        <a:bodyPr/>
        <a:lstStyle/>
        <a:p>
          <a:endParaRPr lang="en-US"/>
        </a:p>
      </dgm:t>
    </dgm:pt>
    <dgm:pt modelId="{DA78CC12-EF0F-4E2F-8609-45B31E94AE53}" type="pres">
      <dgm:prSet presAssocID="{E7CD4C40-D05E-4B9C-82FE-95D989C2C1BA}" presName="compositeShape" presStyleCnt="0">
        <dgm:presLayoutVars>
          <dgm:dir/>
          <dgm:resizeHandles/>
        </dgm:presLayoutVars>
      </dgm:prSet>
      <dgm:spPr/>
    </dgm:pt>
    <dgm:pt modelId="{B4A21AFF-E850-4019-AE01-F9180A8128B0}" type="pres">
      <dgm:prSet presAssocID="{E7CD4C40-D05E-4B9C-82FE-95D989C2C1BA}" presName="pyramid" presStyleLbl="node1" presStyleIdx="0" presStyleCnt="1"/>
      <dgm:spPr/>
    </dgm:pt>
    <dgm:pt modelId="{5EC4288D-DAB9-4BAE-9136-8A5B84F5C52E}" type="pres">
      <dgm:prSet presAssocID="{E7CD4C40-D05E-4B9C-82FE-95D989C2C1BA}" presName="theList" presStyleCnt="0"/>
      <dgm:spPr/>
    </dgm:pt>
    <dgm:pt modelId="{6506B53F-1BD4-41E0-B801-8E6BF40F2ABC}" type="pres">
      <dgm:prSet presAssocID="{CF12E93C-9DBE-48C3-86BF-8E206D3D8BE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A6C19-A84E-4BCC-B1B7-D2E7EF8D9698}" type="pres">
      <dgm:prSet presAssocID="{CF12E93C-9DBE-48C3-86BF-8E206D3D8BE4}" presName="aSpace" presStyleCnt="0"/>
      <dgm:spPr/>
    </dgm:pt>
    <dgm:pt modelId="{281CD6EC-D178-42A6-9A9C-007811FB2AC2}" type="pres">
      <dgm:prSet presAssocID="{BA37236A-2B2B-4B43-AA21-0949C155D56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911D3-E5C5-4AC4-B9DE-1AC1A7843AB0}" type="pres">
      <dgm:prSet presAssocID="{BA37236A-2B2B-4B43-AA21-0949C155D562}" presName="aSpace" presStyleCnt="0"/>
      <dgm:spPr/>
    </dgm:pt>
    <dgm:pt modelId="{764B35BC-9889-43F3-A7BC-B93E703D8F3F}" type="pres">
      <dgm:prSet presAssocID="{F9F5E334-8B5A-40F1-9CA2-E25C26DD5AB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E7FFD-C403-449A-BFFE-DD6461797684}" type="pres">
      <dgm:prSet presAssocID="{F9F5E334-8B5A-40F1-9CA2-E25C26DD5AB7}" presName="aSpace" presStyleCnt="0"/>
      <dgm:spPr/>
    </dgm:pt>
  </dgm:ptLst>
  <dgm:cxnLst>
    <dgm:cxn modelId="{000A717E-314F-4EBC-AA60-CB445583F744}" srcId="{E7CD4C40-D05E-4B9C-82FE-95D989C2C1BA}" destId="{F9F5E334-8B5A-40F1-9CA2-E25C26DD5AB7}" srcOrd="2" destOrd="0" parTransId="{1272114D-CD2B-4239-AE4E-AF0C90F8C9AB}" sibTransId="{F37482B3-73AA-49C8-B302-F866B055D3FA}"/>
    <dgm:cxn modelId="{4BCB00B1-3AF4-4215-B645-FB41200DFEEB}" type="presOf" srcId="{F9F5E334-8B5A-40F1-9CA2-E25C26DD5AB7}" destId="{764B35BC-9889-43F3-A7BC-B93E703D8F3F}" srcOrd="0" destOrd="0" presId="urn:microsoft.com/office/officeart/2005/8/layout/pyramid2"/>
    <dgm:cxn modelId="{4B2E8E29-90FA-4AEA-A2FF-D6B8C74E32D2}" type="presOf" srcId="{E7CD4C40-D05E-4B9C-82FE-95D989C2C1BA}" destId="{DA78CC12-EF0F-4E2F-8609-45B31E94AE53}" srcOrd="0" destOrd="0" presId="urn:microsoft.com/office/officeart/2005/8/layout/pyramid2"/>
    <dgm:cxn modelId="{E4CB0164-7816-45E1-A5A1-EA2D67AECA2E}" type="presOf" srcId="{BA37236A-2B2B-4B43-AA21-0949C155D562}" destId="{281CD6EC-D178-42A6-9A9C-007811FB2AC2}" srcOrd="0" destOrd="0" presId="urn:microsoft.com/office/officeart/2005/8/layout/pyramid2"/>
    <dgm:cxn modelId="{FABE72B6-488F-4C8C-8B71-C33BC6E48217}" srcId="{E7CD4C40-D05E-4B9C-82FE-95D989C2C1BA}" destId="{CF12E93C-9DBE-48C3-86BF-8E206D3D8BE4}" srcOrd="0" destOrd="0" parTransId="{AD02F3E9-BDE4-4503-B427-CA20EC316CDF}" sibTransId="{9E8D3D91-3218-4A79-B63A-9219957BEB70}"/>
    <dgm:cxn modelId="{8C9AE6B8-CA11-48D7-B018-2E4184FED38E}" type="presOf" srcId="{CF12E93C-9DBE-48C3-86BF-8E206D3D8BE4}" destId="{6506B53F-1BD4-41E0-B801-8E6BF40F2ABC}" srcOrd="0" destOrd="0" presId="urn:microsoft.com/office/officeart/2005/8/layout/pyramid2"/>
    <dgm:cxn modelId="{86A753AC-2DD1-41F8-B238-40D4CA9AA4FA}" srcId="{E7CD4C40-D05E-4B9C-82FE-95D989C2C1BA}" destId="{BA37236A-2B2B-4B43-AA21-0949C155D562}" srcOrd="1" destOrd="0" parTransId="{012F7647-2A83-4579-9CFE-6FAAF378857D}" sibTransId="{3899AF80-9FD4-4EAE-8EDB-5CBC6B1CB9FE}"/>
    <dgm:cxn modelId="{A2A27AA0-8EB4-477C-954B-24A636C967E8}" type="presParOf" srcId="{DA78CC12-EF0F-4E2F-8609-45B31E94AE53}" destId="{B4A21AFF-E850-4019-AE01-F9180A8128B0}" srcOrd="0" destOrd="0" presId="urn:microsoft.com/office/officeart/2005/8/layout/pyramid2"/>
    <dgm:cxn modelId="{DC596905-7DFB-4409-B36A-9E3406676D6E}" type="presParOf" srcId="{DA78CC12-EF0F-4E2F-8609-45B31E94AE53}" destId="{5EC4288D-DAB9-4BAE-9136-8A5B84F5C52E}" srcOrd="1" destOrd="0" presId="urn:microsoft.com/office/officeart/2005/8/layout/pyramid2"/>
    <dgm:cxn modelId="{E08F4CF6-5F52-4A6C-8B08-35D4D03C724B}" type="presParOf" srcId="{5EC4288D-DAB9-4BAE-9136-8A5B84F5C52E}" destId="{6506B53F-1BD4-41E0-B801-8E6BF40F2ABC}" srcOrd="0" destOrd="0" presId="urn:microsoft.com/office/officeart/2005/8/layout/pyramid2"/>
    <dgm:cxn modelId="{6B60912C-6019-4D27-B9A6-C7A2D84391C3}" type="presParOf" srcId="{5EC4288D-DAB9-4BAE-9136-8A5B84F5C52E}" destId="{C4AA6C19-A84E-4BCC-B1B7-D2E7EF8D9698}" srcOrd="1" destOrd="0" presId="urn:microsoft.com/office/officeart/2005/8/layout/pyramid2"/>
    <dgm:cxn modelId="{41BF0339-2145-4E0D-8711-E38C292CC7B3}" type="presParOf" srcId="{5EC4288D-DAB9-4BAE-9136-8A5B84F5C52E}" destId="{281CD6EC-D178-42A6-9A9C-007811FB2AC2}" srcOrd="2" destOrd="0" presId="urn:microsoft.com/office/officeart/2005/8/layout/pyramid2"/>
    <dgm:cxn modelId="{171BADCC-81FE-4975-9E63-A72EED4F64C0}" type="presParOf" srcId="{5EC4288D-DAB9-4BAE-9136-8A5B84F5C52E}" destId="{119911D3-E5C5-4AC4-B9DE-1AC1A7843AB0}" srcOrd="3" destOrd="0" presId="urn:microsoft.com/office/officeart/2005/8/layout/pyramid2"/>
    <dgm:cxn modelId="{28E83FC4-CE43-45C2-A1AD-F53C94417236}" type="presParOf" srcId="{5EC4288D-DAB9-4BAE-9136-8A5B84F5C52E}" destId="{764B35BC-9889-43F3-A7BC-B93E703D8F3F}" srcOrd="4" destOrd="0" presId="urn:microsoft.com/office/officeart/2005/8/layout/pyramid2"/>
    <dgm:cxn modelId="{7F79D6E5-460E-4920-8278-274D8547C0AF}" type="presParOf" srcId="{5EC4288D-DAB9-4BAE-9136-8A5B84F5C52E}" destId="{4B1E7FFD-C403-449A-BFFE-DD6461797684}" srcOrd="5" destOrd="0" presId="urn:microsoft.com/office/officeart/2005/8/layout/pyramid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CAB58-EEB0-4F76-8334-0B4FC1B9EC07}">
      <dsp:nvSpPr>
        <dsp:cNvPr id="0" name=""/>
        <dsp:cNvSpPr/>
      </dsp:nvSpPr>
      <dsp:spPr>
        <a:xfrm>
          <a:off x="257144" y="0"/>
          <a:ext cx="3924312" cy="39243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A5288-4CF8-4B72-875B-17C4DB7FCD02}">
      <dsp:nvSpPr>
        <dsp:cNvPr id="0" name=""/>
        <dsp:cNvSpPr/>
      </dsp:nvSpPr>
      <dsp:spPr>
        <a:xfrm>
          <a:off x="2227423" y="394538"/>
          <a:ext cx="2550802" cy="9289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immunodeficiency</a:t>
          </a:r>
          <a:endParaRPr lang="en-US" sz="2100" kern="1200" dirty="0"/>
        </a:p>
      </dsp:txBody>
      <dsp:txXfrm>
        <a:off x="2272771" y="439886"/>
        <a:ext cx="2460106" cy="838262"/>
      </dsp:txXfrm>
    </dsp:sp>
    <dsp:sp modelId="{F2E4544B-23D9-4554-B76D-51F04B16C17B}">
      <dsp:nvSpPr>
        <dsp:cNvPr id="0" name=""/>
        <dsp:cNvSpPr/>
      </dsp:nvSpPr>
      <dsp:spPr>
        <a:xfrm>
          <a:off x="2227423" y="1439616"/>
          <a:ext cx="2550802" cy="9289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Thrombocytopenia</a:t>
          </a:r>
          <a:endParaRPr lang="en-US" sz="2100" kern="1200" dirty="0"/>
        </a:p>
      </dsp:txBody>
      <dsp:txXfrm>
        <a:off x="2272771" y="1484964"/>
        <a:ext cx="2460106" cy="838262"/>
      </dsp:txXfrm>
    </dsp:sp>
    <dsp:sp modelId="{30588866-64E5-4B7A-9614-FAD63AD5E2ED}">
      <dsp:nvSpPr>
        <dsp:cNvPr id="0" name=""/>
        <dsp:cNvSpPr/>
      </dsp:nvSpPr>
      <dsp:spPr>
        <a:xfrm>
          <a:off x="2227423" y="2484695"/>
          <a:ext cx="2550802" cy="9289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Eczema</a:t>
          </a:r>
          <a:endParaRPr lang="en-US" sz="2100" kern="1200" dirty="0"/>
        </a:p>
      </dsp:txBody>
      <dsp:txXfrm>
        <a:off x="2272771" y="2530043"/>
        <a:ext cx="2460106" cy="838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31BAD-76E0-4D99-A509-7812F843C3FC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2ED60-0608-4EC0-B64E-49587FC73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63085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E8B1E-8484-4773-8EB8-10ABB3EF3C8E}" type="datetimeFigureOut">
              <a:rPr lang="en-US" smtClean="0"/>
              <a:pPr/>
              <a:t>4/4/2021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574C3-1F79-449A-BA6B-7A78D8FB44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27731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74C3-1F79-449A-BA6B-7A78D8FB445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789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74C3-1F79-449A-BA6B-7A78D8FB44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56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74C3-1F79-449A-BA6B-7A78D8FB44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565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574C3-1F79-449A-BA6B-7A78D8FB445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157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1574C3-1F79-449A-BA6B-7A78D8FB445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245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1574C3-1F79-449A-BA6B-7A78D8FB445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Sterile necrotizing </a:t>
            </a:r>
            <a:r>
              <a:rPr lang="en-US" sz="1200" dirty="0" err="1" smtClean="0"/>
              <a:t>granulomatous</a:t>
            </a:r>
            <a:r>
              <a:rPr lang="en-US" sz="1200" dirty="0" smtClean="0"/>
              <a:t> lesion on the knee of a patient with</a:t>
            </a:r>
          </a:p>
          <a:p>
            <a:r>
              <a:rPr lang="en-US" sz="1200" i="1" dirty="0" smtClean="0"/>
              <a:t>TAP1 deficiency.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1574C3-1F79-449A-BA6B-7A78D8FB445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1574C3-1F79-449A-BA6B-7A78D8FB4454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4/1/2021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33E903-0CBA-42D2-B835-3D3C0D2C7C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gla.ac.uk/departments/immunology/education/nursing/images/IgM.JPG&amp;imgrefurl=http://www.gla.ac.uk/departments/immunology/education/nursing/lectures/antibody.htm&amp;h=439&amp;w=533&amp;sz=73&amp;tbnid=PhNKmeN9IC8J:&amp;tbnh=106&amp;tbnw=129&amp;hl=en&amp;start=31&amp;prev=/images?q=immunoglobulin&amp;start=20&amp;hl=en&amp;lr=&amp;sa=N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images.google.com/imgres?imgurl=http://www.biology.arizona.edu/immunology/tutorials/immunology/graphics/antibody98.gif&amp;imgrefurl=http://www.biology.arizona.edu/immunology/tutorials/immunology/05t.html&amp;h=222&amp;w=225&amp;sz=14&amp;tbnid=BF2YkamruxgJ:&amp;tbnh=100&amp;tbnw=101&amp;hl=en&amp;start=18&amp;prev=/images?q=immunoglobulin&amp;hl=en&amp;lr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gla.ac.uk/departments/immunology/education/nursing/images/IgE.JPG&amp;imgrefurl=http://www.gla.ac.uk/departments/immunology/education/nursing/lectures/antibody.htm&amp;h=415&amp;w=578&amp;sz=71&amp;tbnid=O1Ke0CsbfYoJ:&amp;tbnh=94&amp;tbnw=131&amp;hl=en&amp;start=2&amp;prev=/images?q=ige&amp;hl=en&amp;lr=&amp;sa=G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images.google.com/imgres?imgurl=http://www.science-projects.com/IgG.GIF&amp;imgrefurl=http://www.science-projects.com/IgG.htm&amp;h=292&amp;w=297&amp;sz=4&amp;tbnid=d4B5EdHthEEJ:&amp;tbnh=109&amp;tbnw=111&amp;hl=en&amp;start=33&amp;prev=/images?q=immunoglobulin&amp;start=20&amp;hl=en&amp;lr=&amp;sa=N" TargetMode="External"/><Relationship Id="rId9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857628"/>
            <a:ext cx="7715304" cy="1019172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INHERITED IMMUNODEFICIENCY DISORDERS</a:t>
            </a:r>
            <a:endParaRPr lang="en-US" sz="2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5143512"/>
            <a:ext cx="6858000" cy="533400"/>
          </a:xfrm>
        </p:spPr>
        <p:txBody>
          <a:bodyPr>
            <a:noAutofit/>
          </a:bodyPr>
          <a:lstStyle/>
          <a:p>
            <a:r>
              <a:rPr lang="en-US" sz="1400" b="1" i="1" dirty="0" smtClean="0"/>
              <a:t>DR. PRIYA RANI</a:t>
            </a:r>
          </a:p>
          <a:p>
            <a:r>
              <a:rPr lang="en-US" sz="1400" b="1" i="1" dirty="0" smtClean="0"/>
              <a:t>FCPS TRAINEEE, PEDIATRICS</a:t>
            </a:r>
            <a:endParaRPr lang="en-US" sz="1400" b="1" i="1" dirty="0"/>
          </a:p>
        </p:txBody>
      </p:sp>
      <p:pic>
        <p:nvPicPr>
          <p:cNvPr id="2050" name="Picture 2" descr="C:\Users\icu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643182"/>
            <a:ext cx="2524125" cy="904875"/>
          </a:xfrm>
          <a:prstGeom prst="rect">
            <a:avLst/>
          </a:prstGeom>
          <a:noFill/>
        </p:spPr>
      </p:pic>
      <p:pic>
        <p:nvPicPr>
          <p:cNvPr id="2051" name="Picture 3" descr="C:\Users\icu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8"/>
            <a:ext cx="2143140" cy="1219195"/>
          </a:xfrm>
          <a:prstGeom prst="rect">
            <a:avLst/>
          </a:prstGeom>
          <a:noFill/>
        </p:spPr>
      </p:pic>
      <p:pic>
        <p:nvPicPr>
          <p:cNvPr id="2052" name="Picture 4" descr="C:\Users\icu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571743"/>
            <a:ext cx="2838450" cy="1071571"/>
          </a:xfrm>
          <a:prstGeom prst="rect">
            <a:avLst/>
          </a:prstGeom>
          <a:noFill/>
        </p:spPr>
      </p:pic>
      <p:pic>
        <p:nvPicPr>
          <p:cNvPr id="7" name="Picture Placeholder 11" descr="Immunodeficiency-disorders.png"/>
          <p:cNvPicPr>
            <a:picLocks noChangeAspect="1"/>
          </p:cNvPicPr>
          <p:nvPr/>
        </p:nvPicPr>
        <p:blipFill>
          <a:blip r:embed="rId6">
            <a:lum bright="-20000" contrast="-30000"/>
          </a:blip>
          <a:srcRect t="14481" b="14481"/>
          <a:stretch>
            <a:fillRect/>
          </a:stretch>
        </p:blipFill>
        <p:spPr>
          <a:xfrm>
            <a:off x="1214414" y="4929198"/>
            <a:ext cx="2500330" cy="857256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  <a:cs typeface="Arial" charset="0"/>
              </a:rPr>
              <a:t/>
            </a:r>
            <a:br>
              <a:rPr lang="en-US" dirty="0" smtClean="0">
                <a:solidFill>
                  <a:srgbClr val="FFCC00"/>
                </a:solidFill>
                <a:cs typeface="Arial" charset="0"/>
              </a:rPr>
            </a:br>
            <a:r>
              <a:rPr lang="en-US" dirty="0" smtClean="0">
                <a:solidFill>
                  <a:srgbClr val="FFCC00"/>
                </a:solidFill>
                <a:cs typeface="Arial" charset="0"/>
              </a:rPr>
              <a:t/>
            </a:r>
            <a:br>
              <a:rPr lang="en-US" dirty="0" smtClean="0">
                <a:solidFill>
                  <a:srgbClr val="FFCC00"/>
                </a:solidFill>
                <a:cs typeface="Arial" charset="0"/>
              </a:rPr>
            </a:br>
            <a:r>
              <a:rPr lang="en-US" dirty="0" smtClean="0">
                <a:solidFill>
                  <a:srgbClr val="FFCC00"/>
                </a:solidFill>
                <a:cs typeface="Arial" charset="0"/>
              </a:rPr>
              <a:t/>
            </a:r>
            <a:br>
              <a:rPr lang="en-US" dirty="0" smtClean="0">
                <a:solidFill>
                  <a:srgbClr val="FFCC00"/>
                </a:solidFill>
                <a:cs typeface="Arial" charset="0"/>
              </a:rPr>
            </a:b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Clinical features associated with Immunodeficiency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572560" cy="52864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ardrop 4"/>
          <p:cNvSpPr/>
          <p:nvPr/>
        </p:nvSpPr>
        <p:spPr>
          <a:xfrm>
            <a:off x="285720" y="1214422"/>
            <a:ext cx="3857652" cy="2857520"/>
          </a:xfrm>
          <a:prstGeom prst="teardro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rgbClr val="FF0000"/>
                </a:solidFill>
                <a:cs typeface="Arial" charset="0"/>
              </a:rPr>
              <a:t>Features highly Ssuspicious: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 Chronic  infection &amp; Recurrent infection (more than expected)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 Unusual microbial  agents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 Incomplete clearing of infection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Unusually severe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115000"/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 Incomplete response to treatment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4286248" y="1285860"/>
            <a:ext cx="4286280" cy="2714644"/>
          </a:xfrm>
          <a:prstGeom prst="teardro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Clr>
                <a:srgbClr val="FF3300"/>
              </a:buCl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Feature moderately suspicious: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rgbClr val="FFFF00"/>
                </a:solidFill>
              </a:rPr>
              <a:t>      </a:t>
            </a:r>
            <a:r>
              <a:rPr lang="en-US" sz="1400" dirty="0" smtClean="0">
                <a:solidFill>
                  <a:schemeClr val="tx1"/>
                </a:solidFill>
              </a:rPr>
              <a:t> Diarrhea (chronic)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     Growth failure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     Recurrent abscesses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     Recurrent osteomyelitis</a:t>
            </a:r>
          </a:p>
        </p:txBody>
      </p:sp>
      <p:sp>
        <p:nvSpPr>
          <p:cNvPr id="7" name="Teardrop 6"/>
          <p:cNvSpPr/>
          <p:nvPr/>
        </p:nvSpPr>
        <p:spPr>
          <a:xfrm>
            <a:off x="1643042" y="3571876"/>
            <a:ext cx="3857652" cy="2500330"/>
          </a:xfrm>
          <a:prstGeom prst="teardrop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Clr>
                <a:srgbClr val="FF3300"/>
              </a:buCl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Features associated with specific Immunodeficiency disorder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rgbClr val="FFFF00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Telangiectasia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  Partial albinism </a:t>
            </a:r>
          </a:p>
          <a:p>
            <a:pPr lvl="1">
              <a:defRPr/>
            </a:pP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286248" y="4786322"/>
            <a:ext cx="2161400" cy="12619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357686" y="5286388"/>
            <a:ext cx="2000264" cy="1428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286512" y="3929066"/>
            <a:ext cx="2214578" cy="10853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Ataxia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Telangiectasia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286512" y="5000636"/>
            <a:ext cx="2143140" cy="1143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Chediak–Higashi </a:t>
            </a:r>
            <a:r>
              <a:rPr lang="en-US" sz="1600" dirty="0" smtClean="0">
                <a:solidFill>
                  <a:schemeClr val="tx1"/>
                </a:solidFill>
              </a:rPr>
              <a:t>syndrome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93" y="6605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INFECTIOUS DISEASE RELATED MENIFESTATIONS OF PID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86050" y="1357298"/>
            <a:ext cx="2156707" cy="566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FURUNCULAR LESIONS OR ABSCESSES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714612" y="2285992"/>
            <a:ext cx="1873785" cy="710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CUTANEOUS AND MUCOSAL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ULCERATION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00628" y="1643050"/>
            <a:ext cx="329314" cy="66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57818" y="928670"/>
            <a:ext cx="2928958" cy="11893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CGD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Chediak–Higashi </a:t>
            </a:r>
            <a:r>
              <a:rPr lang="en-US" sz="1200" dirty="0"/>
              <a:t>syndrome,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</a:t>
            </a:r>
            <a:r>
              <a:rPr lang="en-US" sz="1200" dirty="0" smtClean="0"/>
              <a:t>eukocyte adhesion deficiency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Hyper‐IgE syndrome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X-linked</a:t>
            </a:r>
            <a:r>
              <a:rPr lang="en-US" sz="1200" dirty="0"/>
              <a:t> </a:t>
            </a:r>
            <a:r>
              <a:rPr lang="en-US" sz="1200" dirty="0" smtClean="0"/>
              <a:t>agammaglobulinaemia </a:t>
            </a:r>
            <a:r>
              <a:rPr lang="en-US" sz="1200" dirty="0"/>
              <a:t>(</a:t>
            </a:r>
            <a:r>
              <a:rPr lang="en-US" sz="1200" dirty="0" smtClean="0"/>
              <a:t>XLA)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</a:t>
            </a:r>
            <a:r>
              <a:rPr lang="en-US" sz="1200" dirty="0" smtClean="0"/>
              <a:t>omplement </a:t>
            </a:r>
            <a:r>
              <a:rPr lang="en-US" sz="1200" dirty="0"/>
              <a:t>disorders.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643438" y="2571744"/>
            <a:ext cx="322898" cy="81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000628" y="2214554"/>
            <a:ext cx="3360712" cy="9286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Leukocyte Adhesion Defect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</a:t>
            </a:r>
            <a:r>
              <a:rPr lang="en-US" sz="1200" dirty="0" smtClean="0"/>
              <a:t>isorders </a:t>
            </a:r>
            <a:r>
              <a:rPr lang="en-US" sz="1200" dirty="0"/>
              <a:t>featuring </a:t>
            </a:r>
            <a:r>
              <a:rPr lang="en-US" sz="1200" dirty="0" smtClean="0"/>
              <a:t>neutropenia Including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</a:t>
            </a:r>
            <a:r>
              <a:rPr lang="en-US" sz="1200" dirty="0" smtClean="0"/>
              <a:t>ongenital neutropenia</a:t>
            </a:r>
            <a:r>
              <a:rPr lang="en-US" sz="1200" dirty="0"/>
              <a:t>, cyclical neutropenia and the Chediak–Higashi syndrome.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2643174" y="3143248"/>
            <a:ext cx="2143140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UNUSUALLY SEVERE OR EXTENSIVE INFECTIONS WITH HSV OR VARICELLA ZOSTER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VIRUS,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flipV="1">
            <a:off x="4786314" y="3500438"/>
            <a:ext cx="461441" cy="91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286380" y="3286124"/>
            <a:ext cx="2432143" cy="516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Are characteristic of T-cell disorder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1115616" y="5229200"/>
            <a:ext cx="1387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71736" y="4214818"/>
            <a:ext cx="2585711" cy="6620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SEVERE EXTENSIVE PERSISTENT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MOLLUSCUM CONTAGIOSUM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00694" y="4143380"/>
            <a:ext cx="1918376" cy="71384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WAS</a:t>
            </a:r>
            <a:r>
              <a:rPr lang="en-US" sz="1200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CD40 ligand </a:t>
            </a:r>
            <a:r>
              <a:rPr lang="en-US" sz="1200" dirty="0" smtClean="0"/>
              <a:t>defi</a:t>
            </a:r>
            <a:r>
              <a:rPr lang="en-US" sz="1200" dirty="0"/>
              <a:t>c</a:t>
            </a:r>
            <a:r>
              <a:rPr lang="en-US" sz="1200" dirty="0" smtClean="0"/>
              <a:t>iency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DOCK8 deficiency</a:t>
            </a:r>
            <a:r>
              <a:rPr lang="en-US" sz="1200" dirty="0"/>
              <a:t>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143504" y="4429132"/>
            <a:ext cx="320521" cy="102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714612" y="5000636"/>
            <a:ext cx="2000264" cy="71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REFRACTORY MUCOSAL AND CUTANEOUS </a:t>
            </a:r>
            <a:r>
              <a:rPr lang="en-US" sz="1200" i="1" dirty="0" smtClean="0">
                <a:solidFill>
                  <a:schemeClr val="tx1"/>
                </a:solidFill>
              </a:rPr>
              <a:t>CANDIDA </a:t>
            </a:r>
            <a:r>
              <a:rPr lang="en-US" sz="1200" dirty="0" smtClean="0">
                <a:solidFill>
                  <a:schemeClr val="tx1"/>
                </a:solidFill>
              </a:rPr>
              <a:t>INFECTIONS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714876" y="5286388"/>
            <a:ext cx="248513" cy="98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000628" y="5000636"/>
            <a:ext cx="3358524" cy="5568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Severe combined immunodeficiency </a:t>
            </a:r>
            <a:r>
              <a:rPr lang="en-US" sz="1200" dirty="0"/>
              <a:t>(SCID) and</a:t>
            </a:r>
          </a:p>
          <a:p>
            <a:r>
              <a:rPr lang="en-US" sz="1200" dirty="0"/>
              <a:t>severe T‐lymphocyte defects.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57488" y="5857892"/>
            <a:ext cx="1661067" cy="4076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INVASIVE FUNGAL INFECTIONS</a:t>
            </a:r>
            <a:endParaRPr lang="en-US" sz="1200" dirty="0"/>
          </a:p>
        </p:txBody>
      </p:sp>
      <p:sp>
        <p:nvSpPr>
          <p:cNvPr id="27" name="Right Arrow 26"/>
          <p:cNvSpPr/>
          <p:nvPr/>
        </p:nvSpPr>
        <p:spPr>
          <a:xfrm>
            <a:off x="4572000" y="6000768"/>
            <a:ext cx="392529" cy="84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000628" y="5857892"/>
            <a:ext cx="1981544" cy="4171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Neutrophil deficiency</a:t>
            </a:r>
            <a:endParaRPr lang="en-US" sz="1200" dirty="0"/>
          </a:p>
        </p:txBody>
      </p:sp>
      <p:pic>
        <p:nvPicPr>
          <p:cNvPr id="65538" name="Picture 2" descr="Boils on the buttocks: Causes, treatment, and sympto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1214446" cy="815541"/>
          </a:xfrm>
          <a:prstGeom prst="rect">
            <a:avLst/>
          </a:prstGeom>
          <a:noFill/>
        </p:spPr>
      </p:pic>
      <p:sp>
        <p:nvSpPr>
          <p:cNvPr id="65540" name="AutoShape 4" descr="Mouth ulcer | DermNet 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42" name="AutoShape 6" descr="Mouth ulcer | DermNet 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5543" name="Picture 7" descr="C:\Users\icu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214554"/>
            <a:ext cx="1214446" cy="714380"/>
          </a:xfrm>
          <a:prstGeom prst="rect">
            <a:avLst/>
          </a:prstGeom>
          <a:noFill/>
        </p:spPr>
      </p:pic>
      <p:sp>
        <p:nvSpPr>
          <p:cNvPr id="65545" name="AutoShape 9" descr="Varicella Zoster Vir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5546" name="Picture 10" descr="C:\Users\icu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071810"/>
            <a:ext cx="1214446" cy="785818"/>
          </a:xfrm>
          <a:prstGeom prst="rect">
            <a:avLst/>
          </a:prstGeom>
          <a:noFill/>
        </p:spPr>
      </p:pic>
      <p:pic>
        <p:nvPicPr>
          <p:cNvPr id="65547" name="Picture 11" descr="C:\Users\icu\Desktop\download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000504"/>
            <a:ext cx="1214446" cy="785818"/>
          </a:xfrm>
          <a:prstGeom prst="rect">
            <a:avLst/>
          </a:prstGeom>
          <a:noFill/>
        </p:spPr>
      </p:pic>
      <p:pic>
        <p:nvPicPr>
          <p:cNvPr id="65549" name="Picture 13" descr="C:\Users\icu\Desktop\download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42977" y="5643579"/>
            <a:ext cx="1214446" cy="64294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4857760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41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INFECTIOUS NON SPECIFIC MENIFESTATIONS OF PID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19045" y="1341149"/>
            <a:ext cx="1440160" cy="3499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ECZEMA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24128" y="1358508"/>
            <a:ext cx="2776544" cy="3499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Wiskot-aldrich syndrome</a:t>
            </a:r>
            <a:endParaRPr lang="en-US" sz="1200" dirty="0"/>
          </a:p>
        </p:txBody>
      </p:sp>
      <p:sp>
        <p:nvSpPr>
          <p:cNvPr id="10" name="Right Arrow 9"/>
          <p:cNvSpPr/>
          <p:nvPr/>
        </p:nvSpPr>
        <p:spPr>
          <a:xfrm>
            <a:off x="5300390" y="1456807"/>
            <a:ext cx="442392" cy="118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83868" y="1983489"/>
            <a:ext cx="2376264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MORBILLIFORM ERUPTIONS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43702" y="2000240"/>
            <a:ext cx="123802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SCID</a:t>
            </a:r>
            <a:endParaRPr lang="en-US" sz="1200" dirty="0"/>
          </a:p>
        </p:txBody>
      </p:sp>
      <p:sp>
        <p:nvSpPr>
          <p:cNvPr id="13" name="Right Arrow 12"/>
          <p:cNvSpPr/>
          <p:nvPr/>
        </p:nvSpPr>
        <p:spPr>
          <a:xfrm flipV="1">
            <a:off x="5857884" y="2071678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57554" y="3000372"/>
            <a:ext cx="1855040" cy="3223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PETECHIAE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29322" y="2571744"/>
            <a:ext cx="2464319" cy="92741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Fanconi anaemia,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Dyskeratosis</a:t>
            </a:r>
            <a:r>
              <a:rPr lang="en-US" sz="1200" dirty="0"/>
              <a:t> </a:t>
            </a:r>
            <a:r>
              <a:rPr lang="en-US" sz="1200" dirty="0" smtClean="0"/>
              <a:t>congenita,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Schwachman–Diamond syndrome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Chediak–Higashi </a:t>
            </a:r>
            <a:r>
              <a:rPr lang="en-US" sz="1200" dirty="0"/>
              <a:t>syndrome.</a:t>
            </a:r>
          </a:p>
        </p:txBody>
      </p:sp>
      <p:sp>
        <p:nvSpPr>
          <p:cNvPr id="16" name="Right Arrow 15"/>
          <p:cNvSpPr/>
          <p:nvPr/>
        </p:nvSpPr>
        <p:spPr>
          <a:xfrm flipV="1">
            <a:off x="5286380" y="3071810"/>
            <a:ext cx="663125" cy="130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85621" y="4262308"/>
            <a:ext cx="2101759" cy="312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VASCULITIC LESIONS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66742" y="3650607"/>
            <a:ext cx="2891315" cy="1489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X- linked lymphoproliferative disorder (XLP)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/>
              <a:t>A</a:t>
            </a:r>
            <a:r>
              <a:rPr lang="en-US" sz="1200" dirty="0" smtClean="0"/>
              <a:t>utoimmune </a:t>
            </a:r>
            <a:r>
              <a:rPr lang="en-US" sz="1200" dirty="0"/>
              <a:t>lymphoproliferative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syndrome (ALPS)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Immunodysregulation </a:t>
            </a:r>
            <a:endParaRPr lang="en-US" sz="1200" dirty="0"/>
          </a:p>
          <a:p>
            <a:r>
              <a:rPr lang="en-US" sz="1200" dirty="0" smtClean="0"/>
              <a:t>    polyendocrinopathy enteropathy X linked </a:t>
            </a:r>
            <a:r>
              <a:rPr lang="en-US" sz="1200" dirty="0"/>
              <a:t>(</a:t>
            </a:r>
            <a:r>
              <a:rPr lang="en-US" sz="1200" dirty="0" smtClean="0"/>
              <a:t>IPEX) syndrome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CVID.</a:t>
            </a:r>
            <a:endParaRPr lang="en-US" sz="1200" dirty="0"/>
          </a:p>
        </p:txBody>
      </p:sp>
      <p:sp>
        <p:nvSpPr>
          <p:cNvPr id="19" name="Left Brace 18"/>
          <p:cNvSpPr/>
          <p:nvPr/>
        </p:nvSpPr>
        <p:spPr>
          <a:xfrm>
            <a:off x="-180528" y="1524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286380" y="4357694"/>
            <a:ext cx="4354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83637" y="5549091"/>
            <a:ext cx="1105726" cy="2758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ICTHYOSIS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5300389" y="5343054"/>
            <a:ext cx="3093251" cy="647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Nuclear </a:t>
            </a:r>
            <a:r>
              <a:rPr lang="en-US" sz="1200" dirty="0"/>
              <a:t>factor κB essential modulator</a:t>
            </a:r>
          </a:p>
          <a:p>
            <a:r>
              <a:rPr lang="en-US" sz="1200" dirty="0"/>
              <a:t>mutation (NEMO) defi </a:t>
            </a:r>
            <a:r>
              <a:rPr lang="en-US" sz="1200" dirty="0" smtClean="0"/>
              <a:t>ciency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Comel–Netherton </a:t>
            </a:r>
            <a:r>
              <a:rPr lang="en-US" sz="1200" dirty="0"/>
              <a:t>syndrome.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786314" y="5643578"/>
            <a:ext cx="514075" cy="161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489" name="Picture 1" descr="C:\Users\icu\Desktop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2091536" cy="773908"/>
          </a:xfrm>
          <a:prstGeom prst="rect">
            <a:avLst/>
          </a:prstGeom>
          <a:noFill/>
        </p:spPr>
      </p:pic>
      <p:pic>
        <p:nvPicPr>
          <p:cNvPr id="63490" name="Picture 2" descr="C:\Users\icu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000240"/>
            <a:ext cx="2071702" cy="714380"/>
          </a:xfrm>
          <a:prstGeom prst="rect">
            <a:avLst/>
          </a:prstGeom>
          <a:noFill/>
        </p:spPr>
      </p:pic>
      <p:pic>
        <p:nvPicPr>
          <p:cNvPr id="63491" name="Picture 3" descr="C:\Users\icu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496"/>
            <a:ext cx="2143140" cy="857256"/>
          </a:xfrm>
          <a:prstGeom prst="rect">
            <a:avLst/>
          </a:prstGeom>
          <a:noFill/>
        </p:spPr>
      </p:pic>
      <p:pic>
        <p:nvPicPr>
          <p:cNvPr id="63492" name="Picture 4" descr="C:\Users\icu\Desktop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857628"/>
            <a:ext cx="2143139" cy="1000132"/>
          </a:xfrm>
          <a:prstGeom prst="rect">
            <a:avLst/>
          </a:prstGeom>
          <a:noFill/>
        </p:spPr>
      </p:pic>
      <p:pic>
        <p:nvPicPr>
          <p:cNvPr id="63493" name="Picture 5" descr="C:\Users\icu\Desktop\downlo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000636"/>
            <a:ext cx="214314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30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INFECTIOUS DISEASE RELATED MENIFESTATIONS OF PID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00298" y="1142984"/>
            <a:ext cx="2934710" cy="8458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ERYTHEMATOUS PAPULES AND PLAQUES WUTH CENTRAL SCALING, SCARRING, ATROPHY OR ULCERATION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56748" y="908720"/>
            <a:ext cx="2808312" cy="18722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XLA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Ataxia telangiectasia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Recombinase activating gene mutation (RAG)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RNA component of mitochondrial RNA processing endoribonuclease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8" name="Right Arrow 7"/>
          <p:cNvSpPr/>
          <p:nvPr/>
        </p:nvSpPr>
        <p:spPr>
          <a:xfrm>
            <a:off x="5435008" y="1608044"/>
            <a:ext cx="221740" cy="12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23728" y="3140968"/>
            <a:ext cx="316835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CLASSICAL SYSTEMIC AND DISCOID LUPUS ERYTHROMATOSUS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6748" y="3068960"/>
            <a:ext cx="2808312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</a:t>
            </a:r>
            <a:r>
              <a:rPr lang="en-US" sz="1200" dirty="0" smtClean="0"/>
              <a:t>omplement </a:t>
            </a:r>
            <a:r>
              <a:rPr lang="en-US" sz="1200" dirty="0"/>
              <a:t>defi ciencies</a:t>
            </a:r>
          </a:p>
          <a:p>
            <a:r>
              <a:rPr lang="en-US" sz="1200" dirty="0"/>
              <a:t>most commonly C2 defi ciency but also C3, C4, C1q and C1 esterase</a:t>
            </a:r>
          </a:p>
          <a:p>
            <a:r>
              <a:rPr lang="en-US" sz="1200" dirty="0"/>
              <a:t>inhibitor defi ciency.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292080" y="3356992"/>
            <a:ext cx="364668" cy="143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68832" y="4354844"/>
            <a:ext cx="30232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HYPO OR HYPERPIGMENTED LESIONS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12369" y="4148609"/>
            <a:ext cx="2698530" cy="5424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DNA repair disorder, such as Bloom syndrome or Nijmegen</a:t>
            </a:r>
          </a:p>
          <a:p>
            <a:r>
              <a:rPr lang="en-US" sz="1200" dirty="0"/>
              <a:t>breakage syndrome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4" name="Right Arrow 13"/>
          <p:cNvSpPr/>
          <p:nvPr/>
        </p:nvSpPr>
        <p:spPr>
          <a:xfrm>
            <a:off x="5357818" y="4429132"/>
            <a:ext cx="329865" cy="138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Sequential Access Storage 14"/>
          <p:cNvSpPr/>
          <p:nvPr/>
        </p:nvSpPr>
        <p:spPr>
          <a:xfrm>
            <a:off x="5072066" y="4786322"/>
            <a:ext cx="3389004" cy="1343174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Hypopigmentation of the skin or hair is also</a:t>
            </a:r>
          </a:p>
          <a:p>
            <a:r>
              <a:rPr lang="en-US" sz="1200" dirty="0"/>
              <a:t>characteristic of Chediak‐Higashi and Griscelli syndrome</a:t>
            </a:r>
          </a:p>
        </p:txBody>
      </p:sp>
      <p:pic>
        <p:nvPicPr>
          <p:cNvPr id="61442" name="Picture 2" descr="C:\Users\icu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1790700" cy="1214446"/>
          </a:xfrm>
          <a:prstGeom prst="rect">
            <a:avLst/>
          </a:prstGeom>
          <a:noFill/>
        </p:spPr>
      </p:pic>
      <p:pic>
        <p:nvPicPr>
          <p:cNvPr id="61443" name="Picture 3" descr="C:\Users\icu\Desktop\downlo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496"/>
            <a:ext cx="1785950" cy="1386684"/>
          </a:xfrm>
          <a:prstGeom prst="rect">
            <a:avLst/>
          </a:prstGeom>
          <a:noFill/>
        </p:spPr>
      </p:pic>
      <p:pic>
        <p:nvPicPr>
          <p:cNvPr id="61444" name="Picture 4" descr="C:\Users\icu\Desktop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786322"/>
            <a:ext cx="3114675" cy="146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6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9772" y="541031"/>
            <a:ext cx="4104456" cy="411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DIAGNOSTIC LABORATORY TESTS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0034" y="1571612"/>
            <a:ext cx="7929618" cy="38124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Complete Blood Count 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Functional antibody </a:t>
            </a:r>
            <a:r>
              <a:rPr lang="en-US" sz="2200" dirty="0" smtClean="0"/>
              <a:t>titers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/>
              <a:t>IgG</a:t>
            </a:r>
            <a:r>
              <a:rPr lang="en-US" sz="2200" dirty="0" smtClean="0"/>
              <a:t> </a:t>
            </a:r>
            <a:r>
              <a:rPr lang="en-US" sz="2200" dirty="0" smtClean="0"/>
              <a:t>Subclasses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Flow </a:t>
            </a:r>
            <a:r>
              <a:rPr lang="en-US" sz="2200" dirty="0" err="1" smtClean="0"/>
              <a:t>cytometric</a:t>
            </a:r>
            <a:r>
              <a:rPr lang="en-US" sz="2200" dirty="0" smtClean="0"/>
              <a:t> </a:t>
            </a:r>
            <a:r>
              <a:rPr lang="en-US" sz="2200" dirty="0" smtClean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Complement function tests ( CH50, AP50</a:t>
            </a:r>
            <a:r>
              <a:rPr lang="en-US" sz="2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Genetic analysis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9088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9592" y="357166"/>
            <a:ext cx="7056784" cy="623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 smtClean="0"/>
              <a:t> PRIMARY IMMUNODEFICEINCY CLASSIFICATION</a:t>
            </a:r>
            <a:endParaRPr lang="en-US" sz="24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500034" y="1571612"/>
            <a:ext cx="8215370" cy="457203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• I</a:t>
            </a:r>
            <a:r>
              <a:rPr lang="en-US" sz="2200" dirty="0"/>
              <a:t>: Combined </a:t>
            </a:r>
            <a:r>
              <a:rPr lang="en-US" sz="2200" dirty="0" err="1" smtClean="0"/>
              <a:t>immunodeficiencies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• II: Combined </a:t>
            </a:r>
            <a:r>
              <a:rPr lang="en-US" sz="2200" dirty="0" smtClean="0"/>
              <a:t>immunodeficiencies </a:t>
            </a:r>
            <a:r>
              <a:rPr lang="en-US" sz="2200" dirty="0"/>
              <a:t>with associated or </a:t>
            </a:r>
            <a:r>
              <a:rPr lang="en-US" sz="2200" dirty="0" err="1" smtClean="0"/>
              <a:t>syndromic</a:t>
            </a:r>
            <a:r>
              <a:rPr lang="en-US" sz="2200" dirty="0"/>
              <a:t> </a:t>
            </a:r>
            <a:r>
              <a:rPr lang="en-US" sz="2200" dirty="0" smtClean="0"/>
              <a:t>features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• III: Predominantly antibody </a:t>
            </a:r>
            <a:r>
              <a:rPr lang="en-US" sz="2200" dirty="0" smtClean="0"/>
              <a:t>deficiencies.</a:t>
            </a:r>
          </a:p>
          <a:p>
            <a:r>
              <a:rPr lang="en-US" sz="2200" dirty="0" smtClean="0"/>
              <a:t>• </a:t>
            </a:r>
            <a:r>
              <a:rPr lang="en-US" sz="2200" dirty="0"/>
              <a:t>IV: Diseases with immune </a:t>
            </a:r>
            <a:r>
              <a:rPr lang="en-US" sz="2200" dirty="0" err="1" smtClean="0"/>
              <a:t>Dysregulation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r>
              <a:rPr lang="en-US" sz="2200" dirty="0"/>
              <a:t>• V: Congenital defects of phagocyte number and function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• VI: Defects in innate immunity.</a:t>
            </a:r>
          </a:p>
          <a:p>
            <a:r>
              <a:rPr lang="en-US" sz="2200" dirty="0"/>
              <a:t>• VII: </a:t>
            </a:r>
            <a:r>
              <a:rPr lang="en-US" sz="2200" dirty="0" smtClean="0"/>
              <a:t>Autoinflammatory </a:t>
            </a:r>
            <a:r>
              <a:rPr lang="en-US" sz="2200" dirty="0"/>
              <a:t>disorders.</a:t>
            </a:r>
          </a:p>
          <a:p>
            <a:r>
              <a:rPr lang="en-US" sz="2200" dirty="0"/>
              <a:t>• VIII: Complement </a:t>
            </a:r>
            <a:r>
              <a:rPr lang="en-US" sz="2200" dirty="0" smtClean="0"/>
              <a:t>deficiencies</a:t>
            </a:r>
            <a:r>
              <a:rPr lang="en-US" sz="2200" dirty="0"/>
              <a:t>.</a:t>
            </a:r>
            <a:endParaRPr lang="en-US" sz="2200" dirty="0" smtClean="0"/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39752" y="476672"/>
            <a:ext cx="4176464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0034" y="1142984"/>
            <a:ext cx="2928958" cy="11430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 </a:t>
            </a:r>
            <a:r>
              <a:rPr lang="en-US" dirty="0" smtClean="0"/>
              <a:t>antibacterial / </a:t>
            </a:r>
            <a:r>
              <a:rPr lang="en-US" dirty="0" smtClean="0"/>
              <a:t>antifungal cover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00034" y="2428868"/>
            <a:ext cx="2857520" cy="107157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/>
            <a:r>
              <a:rPr lang="en-US" dirty="0" smtClean="0"/>
              <a:t>    Regular IVIG</a:t>
            </a:r>
          </a:p>
          <a:p>
            <a:pPr marL="285750" indent="-285750"/>
            <a:r>
              <a:rPr lang="en-US" dirty="0" smtClean="0"/>
              <a:t>      substitution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500034" y="3714752"/>
            <a:ext cx="2928958" cy="121444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/>
            <a:r>
              <a:rPr lang="en-US" dirty="0" smtClean="0"/>
              <a:t>Immunosuppressive/</a:t>
            </a:r>
          </a:p>
          <a:p>
            <a:pPr marL="285750" indent="-285750"/>
            <a:r>
              <a:rPr lang="en-US" dirty="0" smtClean="0"/>
              <a:t>Immunomodulatory</a:t>
            </a:r>
          </a:p>
          <a:p>
            <a:pPr marL="285750" indent="-285750"/>
            <a:r>
              <a:rPr lang="en-US" dirty="0" smtClean="0"/>
              <a:t>           Therapy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500034" y="5072074"/>
            <a:ext cx="2928958" cy="1143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HSCT</a:t>
            </a:r>
            <a:endParaRPr lang="en-US" dirty="0"/>
          </a:p>
        </p:txBody>
      </p:sp>
      <p:pic>
        <p:nvPicPr>
          <p:cNvPr id="2050" name="Picture 2" descr="C:\Users\priya assrani\Desktop\images.jpeg-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857760"/>
            <a:ext cx="2528852" cy="1285883"/>
          </a:xfrm>
          <a:prstGeom prst="roundRect">
            <a:avLst/>
          </a:prstGeom>
          <a:noFill/>
        </p:spPr>
      </p:pic>
      <p:pic>
        <p:nvPicPr>
          <p:cNvPr id="2051" name="Picture 3" descr="C:\Users\priya assrani\Desktop\images.jpeg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85992"/>
            <a:ext cx="2571768" cy="1143008"/>
          </a:xfrm>
          <a:prstGeom prst="roundRect">
            <a:avLst/>
          </a:prstGeom>
          <a:noFill/>
        </p:spPr>
      </p:pic>
      <p:pic>
        <p:nvPicPr>
          <p:cNvPr id="2052" name="Picture 4" descr="C:\Users\priya assrani\Desktop\images.jpeg-6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71546"/>
            <a:ext cx="2633702" cy="1143008"/>
          </a:xfrm>
          <a:prstGeom prst="roundRect">
            <a:avLst/>
          </a:prstGeom>
          <a:noFill/>
        </p:spPr>
      </p:pic>
      <p:pic>
        <p:nvPicPr>
          <p:cNvPr id="2053" name="Picture 5" descr="C:\Users\priya assrani\Desktop\images.jpeg-8.jpg"/>
          <p:cNvPicPr>
            <a:picLocks noChangeAspect="1" noChangeArrowheads="1"/>
          </p:cNvPicPr>
          <p:nvPr/>
        </p:nvPicPr>
        <p:blipFill>
          <a:blip r:embed="rId5"/>
          <a:srcRect l="7383" r="23708" b="23307"/>
          <a:stretch>
            <a:fillRect/>
          </a:stretch>
        </p:blipFill>
        <p:spPr bwMode="auto">
          <a:xfrm>
            <a:off x="5286380" y="3500438"/>
            <a:ext cx="2571768" cy="1285884"/>
          </a:xfrm>
          <a:prstGeom prst="roundRect">
            <a:avLst/>
          </a:prstGeom>
          <a:noFill/>
        </p:spPr>
      </p:pic>
      <p:sp>
        <p:nvSpPr>
          <p:cNvPr id="16" name="Notched Right Arrow 15"/>
          <p:cNvSpPr/>
          <p:nvPr/>
        </p:nvSpPr>
        <p:spPr>
          <a:xfrm>
            <a:off x="3500430" y="1357298"/>
            <a:ext cx="1785950" cy="64294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>
            <a:off x="3571868" y="2643182"/>
            <a:ext cx="1714512" cy="642942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3571868" y="3857628"/>
            <a:ext cx="1714512" cy="642942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3571868" y="5286388"/>
            <a:ext cx="1714512" cy="571504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7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4414" y="214290"/>
            <a:ext cx="7056784" cy="623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 smtClean="0"/>
              <a:t> PRIMARY IMMUNODEFICIENCY CLASSIFICATION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14348" y="1214421"/>
            <a:ext cx="8429652" cy="51147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85720" y="857232"/>
            <a:ext cx="8358246" cy="5357850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b="1" i="1" dirty="0" smtClean="0"/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FF0000"/>
                </a:solidFill>
              </a:rPr>
              <a:t>SEVERE </a:t>
            </a:r>
            <a:r>
              <a:rPr lang="en-US" b="1" i="1" dirty="0" smtClean="0">
                <a:solidFill>
                  <a:srgbClr val="FF0000"/>
                </a:solidFill>
              </a:rPr>
              <a:t>COMBINED IMMUNE DEFICIENCY</a:t>
            </a: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FF0000"/>
                </a:solidFill>
              </a:rPr>
              <a:t>COMBINED IMMUNE DEFICIENCY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Wiskott–Aldrich syndrome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Eczema, petechiae, bruising, severe </a:t>
            </a:r>
            <a:r>
              <a:rPr lang="en-US" sz="2000" dirty="0" smtClean="0">
                <a:solidFill>
                  <a:srgbClr val="FF0000"/>
                </a:solidFill>
              </a:rPr>
              <a:t>MC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VZV</a:t>
            </a:r>
            <a:r>
              <a:rPr lang="en-US" sz="2000" dirty="0" smtClean="0"/>
              <a:t> infections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DOCK8 defi ciency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Atopic eczema, extensive, disfiguring, concurrently occurring cutaneous </a:t>
            </a:r>
            <a:r>
              <a:rPr lang="en-US" sz="2000" dirty="0" smtClean="0">
                <a:solidFill>
                  <a:srgbClr val="FF0000"/>
                </a:solidFill>
              </a:rPr>
              <a:t>HSV, HPV, MC</a:t>
            </a:r>
            <a:r>
              <a:rPr lang="en-US" sz="2000" dirty="0" smtClean="0"/>
              <a:t>,  and </a:t>
            </a:r>
            <a:r>
              <a:rPr lang="en-US" sz="2000" dirty="0" smtClean="0">
                <a:solidFill>
                  <a:srgbClr val="FF0000"/>
                </a:solidFill>
              </a:rPr>
              <a:t>VZV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X‐linked hyper‐IgM syndrome / CD40 deficiency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Oral </a:t>
            </a:r>
            <a:r>
              <a:rPr lang="en-US" sz="2000" dirty="0" err="1" smtClean="0"/>
              <a:t>ulceration.Severe</a:t>
            </a:r>
            <a:r>
              <a:rPr lang="en-US" sz="2000" dirty="0" smtClean="0"/>
              <a:t> </a:t>
            </a:r>
            <a:r>
              <a:rPr lang="en-US" sz="2000" dirty="0" smtClean="0"/>
              <a:t>cutaneous </a:t>
            </a:r>
            <a:r>
              <a:rPr lang="en-US" sz="2000" i="1" dirty="0" smtClean="0">
                <a:solidFill>
                  <a:srgbClr val="FF0000"/>
                </a:solidFill>
              </a:rPr>
              <a:t>Pseudomonas  aeruginosa </a:t>
            </a:r>
            <a:r>
              <a:rPr lang="en-US" sz="2000" dirty="0" smtClean="0"/>
              <a:t>infections</a:t>
            </a:r>
          </a:p>
          <a:p>
            <a:pPr marL="171450" indent="-171450">
              <a:lnSpc>
                <a:spcPct val="150000"/>
              </a:lnSpc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MHC class I def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Necrotizing granulomatous skin lesions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399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2856" y="360443"/>
            <a:ext cx="7056784" cy="623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 smtClean="0"/>
              <a:t> PRIMARY IMMUNODEFICIENCY CLASSIFICATION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1520" y="142853"/>
            <a:ext cx="8892480" cy="61863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14282" y="1000108"/>
            <a:ext cx="8429684" cy="5214974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en-US" sz="1600" b="1" i="1" dirty="0" smtClean="0">
                <a:solidFill>
                  <a:srgbClr val="FF0000"/>
                </a:solidFill>
              </a:rPr>
              <a:t>SEVERE COMBINED IMMUNE DEFICIENCY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en-US" sz="1600" b="1" i="1" dirty="0" smtClean="0">
                <a:solidFill>
                  <a:srgbClr val="FF0000"/>
                </a:solidFill>
              </a:rPr>
              <a:t>COMBINED IMMUNE </a:t>
            </a:r>
            <a:r>
              <a:rPr lang="en-US" sz="1600" b="1" i="1" dirty="0" smtClean="0">
                <a:solidFill>
                  <a:srgbClr val="FF0000"/>
                </a:solidFill>
              </a:rPr>
              <a:t>DEFICIENCY</a:t>
            </a:r>
          </a:p>
          <a:p>
            <a:pPr marL="171450" indent="-171450" algn="ctr"/>
            <a:endParaRPr lang="en-US" sz="1600" b="1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X‐linked lymphoproliferative syndrome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Vasculitis,PAN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X‐linked inhibitor of apoptosis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Fistulating skin abscesses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Comel–Netherton syndrome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</a:rPr>
              <a:t>Trichorrhexis invaginata, </a:t>
            </a:r>
            <a:r>
              <a:rPr lang="en-US" sz="2000" dirty="0" smtClean="0"/>
              <a:t>ichthyosiform erythroderma, and atopic eczema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Cartilage hair hypoplasia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Sparse, thin hair, alopecia, </a:t>
            </a:r>
            <a:r>
              <a:rPr lang="en-US" sz="2000" dirty="0" smtClean="0">
                <a:solidFill>
                  <a:srgbClr val="FF0000"/>
                </a:solidFill>
              </a:rPr>
              <a:t>short‐limbed dwarfism</a:t>
            </a:r>
            <a:r>
              <a:rPr lang="en-US" sz="2000" dirty="0" smtClean="0"/>
              <a:t>, skin carcinoma</a:t>
            </a:r>
            <a:endParaRPr lang="en-US" sz="20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11399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2856" y="360443"/>
            <a:ext cx="7056784" cy="623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 smtClean="0"/>
              <a:t> PRIMARY IMMUNODEFICIENCY CLASSIFICATION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1520" y="142853"/>
            <a:ext cx="8892480" cy="61863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14282" y="1000108"/>
            <a:ext cx="8429684" cy="5214974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/>
            <a:endParaRPr lang="en-US" sz="1600" b="1" i="1" dirty="0" smtClean="0"/>
          </a:p>
        </p:txBody>
      </p:sp>
      <p:sp>
        <p:nvSpPr>
          <p:cNvPr id="11" name="Oval 10"/>
          <p:cNvSpPr/>
          <p:nvPr/>
        </p:nvSpPr>
        <p:spPr>
          <a:xfrm>
            <a:off x="1500166" y="2000240"/>
            <a:ext cx="6715172" cy="350046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DiGeorge syndrome-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Omenn features</a:t>
            </a:r>
            <a:r>
              <a:rPr lang="en-US" sz="2000" dirty="0" smtClean="0"/>
              <a:t>, vitiligo</a:t>
            </a:r>
          </a:p>
          <a:p>
            <a:pPr algn="ctr"/>
            <a:endParaRPr lang="en-US" sz="2000" dirty="0">
              <a:sym typeface="Wingdings" panose="05000000000000000000" pitchFamily="2" charset="2"/>
            </a:endParaRPr>
          </a:p>
          <a:p>
            <a:pPr algn="ctr"/>
            <a:r>
              <a:rPr lang="en-US" sz="2000" dirty="0"/>
              <a:t>CHARGE </a:t>
            </a:r>
            <a:r>
              <a:rPr lang="en-US" sz="2000" dirty="0" smtClean="0"/>
              <a:t>sndrome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Omenn features, </a:t>
            </a:r>
            <a:r>
              <a:rPr lang="en-US" sz="2000" dirty="0" smtClean="0"/>
              <a:t>vitiligo</a:t>
            </a:r>
          </a:p>
          <a:p>
            <a:pPr algn="ctr"/>
            <a:endParaRPr lang="en-US" sz="2000" dirty="0">
              <a:sym typeface="Wingdings" panose="05000000000000000000" pitchFamily="2" charset="2"/>
            </a:endParaRPr>
          </a:p>
          <a:p>
            <a:pPr algn="ctr"/>
            <a:r>
              <a:rPr lang="en-US" sz="2000" dirty="0" smtClean="0"/>
              <a:t>Omen Syndrome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Erythroderma, alopecia, lymphadenopathy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3240" y="1357298"/>
            <a:ext cx="2500330" cy="54443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r>
              <a:rPr lang="en-US" sz="2400" i="1" dirty="0" smtClean="0"/>
              <a:t>SCID</a:t>
            </a:r>
            <a:endParaRPr lang="en-US" sz="2400" i="1" dirty="0"/>
          </a:p>
        </p:txBody>
      </p:sp>
      <p:pic>
        <p:nvPicPr>
          <p:cNvPr id="5131" name="Picture 11" descr="C:\Users\priya assrani\Desktop\images.jpeg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00108"/>
            <a:ext cx="2819120" cy="16593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32" name="Picture 12" descr="C:\Users\priya assrani\Desktop\images.jpeg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2071702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33" name="Picture 13" descr="C:\Users\priya assrani\Desktop\images.jpeg-30.jpg"/>
          <p:cNvPicPr>
            <a:picLocks noChangeAspect="1" noChangeArrowheads="1"/>
          </p:cNvPicPr>
          <p:nvPr/>
        </p:nvPicPr>
        <p:blipFill>
          <a:blip r:embed="rId4"/>
          <a:srcRect t="21053"/>
          <a:stretch>
            <a:fillRect/>
          </a:stretch>
        </p:blipFill>
        <p:spPr bwMode="auto">
          <a:xfrm>
            <a:off x="648799" y="4714885"/>
            <a:ext cx="3048031" cy="1571636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399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chemeClr val="tx1"/>
                </a:solidFill>
              </a:rPr>
              <a:t>What is Immunodeficiency?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28728" y="2143116"/>
            <a:ext cx="6572296" cy="28575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FF0000"/>
              </a:buClr>
              <a:buSzPct val="110000"/>
              <a:defRPr/>
            </a:pPr>
            <a:r>
              <a:rPr lang="en-GB" sz="2200" dirty="0" smtClean="0"/>
              <a:t>Immunodeficiency is a state in which the immune system’s ability to fight infectious disease is either compromised or is completely absent.</a:t>
            </a:r>
            <a:endParaRPr lang="en-GB" sz="2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8662" y="214290"/>
            <a:ext cx="705531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2400" dirty="0" smtClean="0"/>
              <a:t> PRIMARY IMMUNODEFICIENCY CLASSIFICATION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14282" y="857232"/>
            <a:ext cx="8572560" cy="5443173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b="1" i="1" dirty="0" smtClean="0"/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b="1" i="1" dirty="0" smtClean="0"/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FF0000"/>
                </a:solidFill>
              </a:rPr>
              <a:t>COMBINED IMMUNE </a:t>
            </a:r>
            <a:r>
              <a:rPr lang="en-US" sz="2000" b="1" i="1" dirty="0" smtClean="0">
                <a:solidFill>
                  <a:srgbClr val="FF0000"/>
                </a:solidFill>
              </a:rPr>
              <a:t>DEFICIENCY (</a:t>
            </a:r>
            <a:r>
              <a:rPr lang="en-US" sz="2000" b="1" dirty="0" smtClean="0">
                <a:solidFill>
                  <a:srgbClr val="FF0000"/>
                </a:solidFill>
              </a:rPr>
              <a:t>DNA </a:t>
            </a:r>
            <a:r>
              <a:rPr lang="en-US" sz="2000" b="1" dirty="0" smtClean="0">
                <a:solidFill>
                  <a:srgbClr val="FF0000"/>
                </a:solidFill>
              </a:rPr>
              <a:t>repair </a:t>
            </a:r>
            <a:r>
              <a:rPr lang="en-US" sz="2000" b="1" dirty="0" smtClean="0">
                <a:solidFill>
                  <a:srgbClr val="FF0000"/>
                </a:solidFill>
              </a:rPr>
              <a:t>defects)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Ataxia </a:t>
            </a:r>
            <a:r>
              <a:rPr lang="en-US" sz="2000" b="1" u="sng" dirty="0" smtClean="0"/>
              <a:t>telangiectasia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Telangiectasia, cafe‐au‐lait spots, </a:t>
            </a:r>
            <a:r>
              <a:rPr lang="fr-FR" sz="2000" dirty="0" err="1" smtClean="0"/>
              <a:t>granuloma</a:t>
            </a:r>
            <a:r>
              <a:rPr lang="fr-FR" sz="2000" dirty="0" smtClean="0"/>
              <a:t>(</a:t>
            </a:r>
            <a:r>
              <a:rPr lang="fr-FR" sz="2000" dirty="0" err="1" smtClean="0"/>
              <a:t>some</a:t>
            </a:r>
            <a:r>
              <a:rPr lang="fr-FR" sz="2000" dirty="0" smtClean="0"/>
              <a:t> patients)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Nijmegen breakage syndrome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Microcephaly, photosensitivity, psoriatic‐like lesions and hypo‐ or hyperpigmented lesions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LIG4 syndrome</a:t>
            </a:r>
            <a:r>
              <a:rPr lang="en-US" sz="2000" b="1" u="sng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Photosensitivity, psoriatic‐like lesions and hypo‐ or </a:t>
            </a:r>
            <a:r>
              <a:rPr lang="en-US" sz="2000" dirty="0" err="1" smtClean="0"/>
              <a:t>hyperpigmented</a:t>
            </a:r>
            <a:r>
              <a:rPr lang="en-US" sz="2000" dirty="0" smtClean="0"/>
              <a:t> </a:t>
            </a:r>
            <a:r>
              <a:rPr lang="en-US" sz="2000" dirty="0" smtClean="0"/>
              <a:t>lesions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Bloom syndrome</a:t>
            </a:r>
            <a:r>
              <a:rPr lang="en-US" sz="2000" b="1" u="sng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Photosensitivity, </a:t>
            </a:r>
            <a:r>
              <a:rPr lang="en-US" sz="2000" dirty="0" err="1" smtClean="0"/>
              <a:t>malar</a:t>
            </a:r>
            <a:r>
              <a:rPr lang="en-US" sz="2000" dirty="0" smtClean="0"/>
              <a:t> </a:t>
            </a:r>
            <a:r>
              <a:rPr lang="en-US" sz="2000" dirty="0" smtClean="0"/>
              <a:t>rash</a:t>
            </a: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0822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715436" cy="5286412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171450" indent="-171450" algn="ctr">
              <a:lnSpc>
                <a:spcPct val="150000"/>
              </a:lnSpc>
              <a:buFont typeface="Arial" pitchFamily="34" charset="0"/>
              <a:buChar char="•"/>
            </a:pPr>
            <a:endParaRPr lang="en-US" sz="2000" b="1" i="1" dirty="0" smtClean="0"/>
          </a:p>
          <a:p>
            <a:pPr marL="171450" indent="-171450" algn="ctr">
              <a:lnSpc>
                <a:spcPct val="150000"/>
              </a:lnSpc>
              <a:buFont typeface="Arial" pitchFamily="34" charset="0"/>
              <a:buChar char="•"/>
            </a:pPr>
            <a:endParaRPr lang="en-US" sz="2000" b="1" i="1" dirty="0" smtClean="0"/>
          </a:p>
          <a:p>
            <a:pPr marL="171450" indent="-17145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COMBINED IMMUNE </a:t>
            </a:r>
            <a:r>
              <a:rPr lang="en-US" sz="2000" b="1" i="1" dirty="0" smtClean="0">
                <a:solidFill>
                  <a:srgbClr val="FF0000"/>
                </a:solidFill>
              </a:rPr>
              <a:t>DEFICIENCY  (</a:t>
            </a:r>
            <a:r>
              <a:rPr lang="en-US" sz="2000" b="1" dirty="0" smtClean="0">
                <a:solidFill>
                  <a:srgbClr val="FF0000"/>
                </a:solidFill>
              </a:rPr>
              <a:t>DNA repair </a:t>
            </a:r>
            <a:r>
              <a:rPr lang="en-US" sz="2000" b="1" dirty="0" smtClean="0">
                <a:solidFill>
                  <a:srgbClr val="FF0000"/>
                </a:solidFill>
              </a:rPr>
              <a:t>defects)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u="sng" dirty="0" smtClean="0"/>
              <a:t>Immunodeficiency </a:t>
            </a:r>
            <a:r>
              <a:rPr lang="en-US" sz="2000" b="1" u="sng" dirty="0" smtClean="0"/>
              <a:t>centromeric instability, facial anomalies (ICF)syndrome</a:t>
            </a:r>
            <a:r>
              <a:rPr lang="en-US" sz="2000" b="1" u="sng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Extensive cutaneous warts and fungal </a:t>
            </a:r>
            <a:r>
              <a:rPr lang="en-US" sz="2000" dirty="0" smtClean="0"/>
              <a:t>infections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u="sng" dirty="0" err="1" smtClean="0"/>
              <a:t>Dyskeratosis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congenita</a:t>
            </a:r>
            <a:r>
              <a:rPr lang="en-US" sz="2000" dirty="0" err="1" smtClean="0">
                <a:sym typeface="Wingdings" panose="05000000000000000000" pitchFamily="2" charset="2"/>
              </a:rPr>
              <a:t></a:t>
            </a:r>
            <a:r>
              <a:rPr lang="en-US" sz="2000" dirty="0" err="1" smtClean="0"/>
              <a:t>Leucoplakia</a:t>
            </a:r>
            <a:r>
              <a:rPr lang="en-US" sz="2000" dirty="0" smtClean="0"/>
              <a:t>, oral ulceration and reticulated hyperpigmentation, palmar hyperkeratosis,  reticular hyperpigmentation, nail </a:t>
            </a:r>
            <a:r>
              <a:rPr lang="en-US" sz="2000" dirty="0" smtClean="0"/>
              <a:t>dystrophy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u="sng" dirty="0" smtClean="0"/>
              <a:t>Fanconi anaemia</a:t>
            </a:r>
            <a:r>
              <a:rPr lang="en-US" sz="2000" dirty="0" smtClean="0">
                <a:sym typeface="Wingdings" panose="05000000000000000000" pitchFamily="2" charset="2"/>
              </a:rPr>
              <a:t> M</a:t>
            </a:r>
            <a:r>
              <a:rPr lang="en-US" sz="2000" dirty="0" smtClean="0"/>
              <a:t>acular hyperpigmentation resembling freckles in sun‐exposed areas or more diffusely. </a:t>
            </a:r>
            <a:r>
              <a:rPr lang="en-US" sz="2000" dirty="0" smtClean="0"/>
              <a:t>M</a:t>
            </a:r>
            <a:r>
              <a:rPr lang="en-US" sz="2000" dirty="0" smtClean="0"/>
              <a:t>acular </a:t>
            </a:r>
            <a:r>
              <a:rPr lang="en-US" sz="2000" dirty="0" err="1" smtClean="0"/>
              <a:t>hypopigmentation</a:t>
            </a:r>
            <a:r>
              <a:rPr lang="en-US" sz="2000" dirty="0" smtClean="0"/>
              <a:t> </a:t>
            </a:r>
            <a:r>
              <a:rPr lang="en-US" sz="2000" dirty="0" smtClean="0"/>
              <a:t>&amp;</a:t>
            </a:r>
            <a:r>
              <a:rPr lang="en-US" sz="2000" dirty="0" smtClean="0"/>
              <a:t> </a:t>
            </a:r>
            <a:r>
              <a:rPr lang="en-US" sz="2000" dirty="0" smtClean="0"/>
              <a:t>cafe‐au‐lait spots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endParaRPr lang="en-US" sz="2000" b="1" u="sng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2400" dirty="0" smtClean="0"/>
              <a:t> PRIMARY IMMUNODEFICIENCY CLASSIFICATION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5446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2432" y="229846"/>
            <a:ext cx="7139136" cy="593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2400" dirty="0" smtClean="0"/>
              <a:t> PRIMARY IMMUNODEFICIENCY CLASSIFICATION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69612" y="1340768"/>
            <a:ext cx="7960040" cy="4374248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ANTIBODY DEFICIENCIES</a:t>
            </a:r>
          </a:p>
          <a:p>
            <a:pPr algn="ctr"/>
            <a:endParaRPr lang="en-US" sz="2000" b="1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X‐linked agammaglobulinaemia</a:t>
            </a:r>
            <a:r>
              <a:rPr lang="en-US" sz="2000" b="1" u="sng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Skin sepsis, Stevens–Johnson syndrome, vitiligo, alopecia areata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u="sng" dirty="0"/>
              <a:t>Autosomal </a:t>
            </a:r>
            <a:r>
              <a:rPr lang="en-US" sz="2000" b="1" u="sng" dirty="0" smtClean="0"/>
              <a:t>recessive agammaglobulinaemia</a:t>
            </a:r>
            <a:r>
              <a:rPr lang="en-US" sz="2000" b="1" u="sng" dirty="0" smtClean="0">
                <a:sym typeface="Wingdings" panose="05000000000000000000" pitchFamily="2" charset="2"/>
              </a:rPr>
              <a:t> </a:t>
            </a:r>
            <a:r>
              <a:rPr lang="en-US" sz="2000" dirty="0"/>
              <a:t>Skin </a:t>
            </a:r>
            <a:r>
              <a:rPr lang="en-US" sz="2000" dirty="0" smtClean="0"/>
              <a:t>sepsis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PIK3CD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/>
              <a:t>Skin, salivary gland, lacrimal gland, dental abscess, </a:t>
            </a:r>
            <a:r>
              <a:rPr lang="en-US" sz="2000" dirty="0" smtClean="0"/>
              <a:t>orbital cellulitis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u="sng" dirty="0"/>
              <a:t>Common </a:t>
            </a:r>
            <a:r>
              <a:rPr lang="en-US" sz="2000" b="1" u="sng" dirty="0" smtClean="0"/>
              <a:t>variable immunodefi ciency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/>
              <a:t>Vitiligo, eczema, vasculitis, petechiae, skin </a:t>
            </a:r>
            <a:r>
              <a:rPr lang="en-US" sz="2000" dirty="0" smtClean="0"/>
              <a:t>infections,sarcoid‐like </a:t>
            </a:r>
            <a:r>
              <a:rPr lang="en-US" sz="2000" dirty="0"/>
              <a:t>skin granulomas, dermatomyositis, SLE</a:t>
            </a:r>
            <a:endParaRPr lang="en-US" sz="2000" b="1" u="sng" dirty="0"/>
          </a:p>
        </p:txBody>
      </p:sp>
    </p:spTree>
    <p:extLst>
      <p:ext uri="{BB962C8B-B14F-4D97-AF65-F5344CB8AC3E}">
        <p14:creationId xmlns="" xmlns:p14="http://schemas.microsoft.com/office/powerpoint/2010/main" val="31978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143932" cy="5143536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642910" y="1000108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IMMUNE DYSREGULATION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Chediak–Higashi syndrome</a:t>
            </a:r>
            <a:r>
              <a:rPr lang="en-US" sz="2000" b="1" u="sng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Oculocutaneous albinism, partial albinism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Griscelli syndrome type 2</a:t>
            </a:r>
            <a:r>
              <a:rPr lang="en-US" sz="2000" b="1" u="sng" dirty="0" smtClean="0">
                <a:sym typeface="Wingdings" panose="05000000000000000000" pitchFamily="2" charset="2"/>
              </a:rPr>
              <a:t> </a:t>
            </a:r>
            <a:r>
              <a:rPr lang="en-US" sz="2000" u="sng" dirty="0" smtClean="0">
                <a:sym typeface="Wingdings" panose="05000000000000000000" pitchFamily="2" charset="2"/>
              </a:rPr>
              <a:t>Hypopigmentation, </a:t>
            </a:r>
            <a:r>
              <a:rPr lang="en-US" sz="2000" dirty="0" smtClean="0"/>
              <a:t>silvery‐grey hair, cytophagic histiocytic panniculitis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Hermansky–Pudlak syndrome type 2</a:t>
            </a:r>
            <a:r>
              <a:rPr lang="en-US" sz="2000" b="1" u="sng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Oculocutaneous albinism with neutropenia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Immunodysregulation, polyendocrinopathy, enteropathy, X‐linked (IPEX) Syndrome</a:t>
            </a:r>
            <a:r>
              <a:rPr lang="en-US" sz="2000" b="1" u="sng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Neonatal exanthema or eczema often with early‐onset IDDM, autoimmune enteropathy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Autoimmune lymphoproliferative syndrome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Rarely linear IgA disease, vasculitis and urticarial – more usually lymphadenopathy</a:t>
            </a:r>
            <a:endParaRPr lang="en-US" sz="2000" b="1" u="sng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2400" dirty="0" smtClean="0"/>
              <a:t> PRIMARY IMMUNODEFICIENCY CLASSIFICATION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14282" y="1000108"/>
            <a:ext cx="8358246" cy="4929222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PHAGOCYTIC DEFECTS</a:t>
            </a:r>
          </a:p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Chronic granulomatous disease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it-IT" sz="2000" dirty="0" smtClean="0">
                <a:sym typeface="Wingdings" pitchFamily="2" charset="2"/>
              </a:rPr>
              <a:t>P</a:t>
            </a:r>
            <a:r>
              <a:rPr lang="it-IT" sz="2000" dirty="0" smtClean="0"/>
              <a:t>ustulosis, </a:t>
            </a:r>
            <a:r>
              <a:rPr lang="en-US" sz="2000" dirty="0" smtClean="0"/>
              <a:t>nodular lesions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necrotic ulcers. </a:t>
            </a:r>
          </a:p>
          <a:p>
            <a:r>
              <a:rPr lang="en-US" sz="2000" dirty="0" smtClean="0"/>
              <a:t>Subcutaneous nodules at immunization sites</a:t>
            </a:r>
            <a:r>
              <a:rPr lang="en-US" sz="2000" dirty="0" smtClean="0">
                <a:sym typeface="Wingdings" pitchFamily="2" charset="2"/>
              </a:rPr>
              <a:t> Ulceration</a:t>
            </a:r>
          </a:p>
          <a:p>
            <a:r>
              <a:rPr lang="en-US" sz="2000" dirty="0" smtClean="0"/>
              <a:t>Perianal abscesses, chronic suppurative paronychia, scalp folliculitis, ulcerative stomatitis.</a:t>
            </a:r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Congenital neutropenia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Omphalitis, skin abscesses, oral ulceration, gingivitis and early loss of permanent </a:t>
            </a:r>
            <a:r>
              <a:rPr lang="en-US" sz="2000" dirty="0" smtClean="0"/>
              <a:t>teeth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u="sng" dirty="0" smtClean="0"/>
              <a:t>Neutrophil adhesion defects</a:t>
            </a:r>
            <a:r>
              <a:rPr lang="en-US" sz="2000" b="1" u="sng" dirty="0" smtClean="0"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</a:rPr>
              <a:t>Delayed umbilical cord separation</a:t>
            </a:r>
            <a:r>
              <a:rPr lang="en-US" sz="2000" dirty="0" smtClean="0"/>
              <a:t>, omphalitis, rapidly progressive erosive perianal ulcers, gingivitis, ulcerative stomatitis, periodontitis, Lesions resembling pyoderma gangrenosum</a:t>
            </a:r>
            <a:endParaRPr lang="en-US" sz="2000" b="1" u="sng" dirty="0" smtClean="0"/>
          </a:p>
          <a:p>
            <a:endParaRPr lang="en-US" sz="2000" dirty="0"/>
          </a:p>
        </p:txBody>
      </p:sp>
      <p:sp>
        <p:nvSpPr>
          <p:cNvPr id="8" name="Title 5"/>
          <p:cNvSpPr>
            <a:spLocks noGrp="1"/>
          </p:cNvSpPr>
          <p:nvPr>
            <p:ph sz="quarter" idx="1"/>
          </p:nvPr>
        </p:nvSpPr>
        <p:spPr>
          <a:xfrm>
            <a:off x="642910" y="285727"/>
            <a:ext cx="7858180" cy="6429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2400" dirty="0" smtClean="0"/>
              <a:t> PRIMARY IMMUNODEFICIENCY CLASSIFICATION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638692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DEFECTS IN INNATE IMMUNITY</a:t>
            </a:r>
          </a:p>
          <a:p>
            <a:pPr>
              <a:buFont typeface="Arial" pitchFamily="34" charset="0"/>
              <a:buChar char="•"/>
            </a:pPr>
            <a:r>
              <a:rPr lang="en-US" sz="1800" b="1" u="sng" dirty="0" smtClean="0"/>
              <a:t>NF‐</a:t>
            </a:r>
            <a:r>
              <a:rPr lang="el-GR" sz="1800" b="1" u="sng" dirty="0" smtClean="0"/>
              <a:t>κ</a:t>
            </a:r>
            <a:r>
              <a:rPr lang="en-US" sz="1800" b="1" u="sng" dirty="0" smtClean="0"/>
              <a:t>B pathway‐related PID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Sparse hair, conical teeth, absent sweat glands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b="1" u="sng" dirty="0" smtClean="0"/>
              <a:t>Warts,hypogammaglobulinaemia, Infections, myelokathexis</a:t>
            </a:r>
          </a:p>
          <a:p>
            <a:pPr>
              <a:buNone/>
            </a:pPr>
            <a:r>
              <a:rPr lang="en-US" sz="1800" b="1" u="sng" dirty="0" smtClean="0"/>
              <a:t>(WHIM) syndrome</a:t>
            </a:r>
            <a:r>
              <a:rPr lang="en-US" sz="1800" b="1" u="sng" dirty="0" smtClean="0">
                <a:sym typeface="Wingdings" pitchFamily="2" charset="2"/>
              </a:rPr>
              <a:t></a:t>
            </a:r>
            <a:r>
              <a:rPr lang="en-US" sz="1800" dirty="0" smtClean="0"/>
              <a:t>Severe, generalized verrucosis asso with hypogammaglobulinemia and neutropenia.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b="1" u="sng" dirty="0" smtClean="0"/>
              <a:t>Autosomal dominant hyper‐ IgE syndrome</a:t>
            </a:r>
            <a:r>
              <a:rPr lang="en-US" sz="1800" b="1" u="sng" dirty="0" smtClean="0">
                <a:sym typeface="Wingdings" pitchFamily="2" charset="2"/>
              </a:rPr>
              <a:t></a:t>
            </a:r>
            <a:r>
              <a:rPr lang="en-US" sz="1800" dirty="0" smtClean="0"/>
              <a:t>Chronic dermatitis and repeated lung and skin infections+ Candidiadal</a:t>
            </a:r>
            <a:r>
              <a:rPr lang="en-US" sz="1800" i="1" dirty="0" smtClean="0"/>
              <a:t> </a:t>
            </a:r>
            <a:r>
              <a:rPr lang="en-US" sz="1800" dirty="0" smtClean="0"/>
              <a:t>infections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b="1" u="sng" dirty="0" smtClean="0"/>
              <a:t>Chronic mucocutaneous Candidiasis</a:t>
            </a:r>
            <a:r>
              <a:rPr lang="en-US" sz="1800" b="1" u="sng" dirty="0" smtClean="0">
                <a:sym typeface="Wingdings" pitchFamily="2" charset="2"/>
              </a:rPr>
              <a:t></a:t>
            </a:r>
            <a:r>
              <a:rPr lang="en-US" sz="1800" dirty="0" smtClean="0"/>
              <a:t>Ectodermal dystrophy with onychomycosis,  mucocutaneous candidiasis</a:t>
            </a:r>
            <a:endParaRPr lang="en-US" sz="1800" b="1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571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2400" dirty="0" smtClean="0"/>
              <a:t> PRIMARY IMMUNODEFICIENCY CLASSIFICATION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14282" y="785794"/>
            <a:ext cx="8572560" cy="5357850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COMPLEMENT DEFICIENCIES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>
                <a:sym typeface="Wingdings" pitchFamily="2" charset="2"/>
              </a:rPr>
              <a:t>C1</a:t>
            </a:r>
            <a:r>
              <a:rPr lang="en-US" sz="2000" dirty="0" smtClean="0">
                <a:sym typeface="Wingdings" pitchFamily="2" charset="2"/>
              </a:rPr>
              <a:t>Recurrent skin lesions, lupus like symptoms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ym typeface="Wingdings" pitchFamily="2" charset="2"/>
              </a:rPr>
              <a:t>C2</a:t>
            </a:r>
            <a:r>
              <a:rPr lang="en-US" sz="2000" dirty="0" smtClean="0">
                <a:sym typeface="Wingdings" pitchFamily="2" charset="2"/>
              </a:rPr>
              <a:t>HSP</a:t>
            </a:r>
            <a:r>
              <a:rPr lang="en-US" sz="2000" dirty="0" smtClean="0"/>
              <a:t>, SLE, polyarteritis, polymyositis, vasculitis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C3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dirty="0" smtClean="0"/>
              <a:t>Recurrent bacterial infections, particularly with encapsulated bacteria, SLE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C4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SLE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smtClean="0">
                <a:sym typeface="Wingdings" pitchFamily="2" charset="2"/>
              </a:rPr>
              <a:t>HSP</a:t>
            </a:r>
            <a:endParaRPr lang="en-US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C5- C9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SLE, Neisserial &amp; Meningococcal </a:t>
            </a:r>
            <a:r>
              <a:rPr lang="en-US" sz="2000" dirty="0" smtClean="0">
                <a:sym typeface="Wingdings" pitchFamily="2" charset="2"/>
              </a:rPr>
              <a:t>infection</a:t>
            </a:r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b="1" dirty="0" smtClean="0"/>
              <a:t>C1 esterase inhibitor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Episodic local subcutaneous oedema</a:t>
            </a:r>
          </a:p>
          <a:p>
            <a:endParaRPr lang="en-US" sz="2000" dirty="0" smtClean="0"/>
          </a:p>
          <a:p>
            <a:r>
              <a:rPr lang="en-US" sz="2000" b="1" dirty="0" smtClean="0">
                <a:sym typeface="Wingdings" pitchFamily="2" charset="2"/>
              </a:rPr>
              <a:t>Factor H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Recurrent bacterial infection, atypical HUS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Factor I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dirty="0" smtClean="0"/>
              <a:t>Recurrent bacterial infection, atypical HUS, rarely SLE</a:t>
            </a:r>
            <a:endParaRPr lang="en-US" sz="2000" b="1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7" name="Title 5"/>
          <p:cNvSpPr>
            <a:spLocks noGrp="1"/>
          </p:cNvSpPr>
          <p:nvPr>
            <p:ph sz="quarter" idx="1"/>
          </p:nvPr>
        </p:nvSpPr>
        <p:spPr>
          <a:xfrm>
            <a:off x="785786" y="214290"/>
            <a:ext cx="7358115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defRPr/>
            </a:pPr>
            <a:r>
              <a:rPr lang="en-US" sz="2400" dirty="0" smtClean="0"/>
              <a:t> PRIMARY IMMUNODEFICIENCY CLASSIFICATION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426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928662" y="2071678"/>
            <a:ext cx="3214710" cy="2428892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Combined immunodeficiency forming part of other syndromes</a:t>
            </a:r>
          </a:p>
          <a:p>
            <a:pPr>
              <a:buClr>
                <a:srgbClr val="FF0000"/>
              </a:buClr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4714876" y="1643050"/>
            <a:ext cx="3857652" cy="3643338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DiGeorge syndrome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Wiskott–Aldrich syndrome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sv-SE" sz="1600" b="1" i="1" dirty="0" smtClean="0">
                <a:latin typeface="Times New Roman" pitchFamily="18" charset="0"/>
                <a:cs typeface="Times New Roman" pitchFamily="18" charset="0"/>
              </a:rPr>
              <a:t>X-linked hyper-IgM syndrome (CD40 ligand defi ciency)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X-linked lymphoproliferative diseases (XLP)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Immunodeficiency and short-limbed dwarfi sm</a:t>
            </a:r>
          </a:p>
          <a:p>
            <a:pPr lvl="1">
              <a:buClr>
                <a:srgbClr val="FF0000"/>
              </a:buClr>
              <a:defRPr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(ICF) syndrome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14810" y="3214686"/>
            <a:ext cx="1214446" cy="5000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686800" cy="513875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14282" y="285728"/>
            <a:ext cx="842968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SEVERE COMBINED IMMUNODEFICIENCY ( SCID)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071538" y="1214422"/>
            <a:ext cx="6715172" cy="857256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Gene defects of </a:t>
            </a:r>
            <a:r>
              <a:rPr lang="en-US" dirty="0" smtClean="0"/>
              <a:t>lack of development or function of mature T lymphocytes.</a:t>
            </a:r>
            <a:r>
              <a:rPr lang="en-US" dirty="0" smtClean="0">
                <a:cs typeface="Times New Roman" pitchFamily="18" charset="0"/>
              </a:rPr>
              <a:t>, usually with concomitant humoral deficiency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000100" y="2285992"/>
            <a:ext cx="2428892" cy="428628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642910" y="2714620"/>
            <a:ext cx="3214742" cy="121444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dirty="0" smtClean="0"/>
              <a:t>X-linked recessive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2000" dirty="0" smtClean="0"/>
              <a:t>Autosomal recessive</a:t>
            </a:r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4429124" y="3429000"/>
            <a:ext cx="3643338" cy="2286016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2000" dirty="0" smtClean="0"/>
              <a:t>Subdivided according to the presence or absence of T, B and NK lymphocytes</a:t>
            </a:r>
            <a:endParaRPr lang="en-US" sz="20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4929190" y="3000372"/>
            <a:ext cx="2571768" cy="428628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5720" y="4429132"/>
            <a:ext cx="3857652" cy="150019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Synonyms: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Bubble Boy Disease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Thymic Alymphoplasia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8686800" cy="59293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5786" y="1071546"/>
            <a:ext cx="3286148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57752" y="1071546"/>
            <a:ext cx="335758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CUTANEOUS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7158" y="1643050"/>
            <a:ext cx="4071934" cy="24288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cs typeface="Times New Roman" pitchFamily="18" charset="0"/>
              </a:rPr>
              <a:t>Appearing well at birth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cs typeface="Times New Roman" pitchFamily="18" charset="0"/>
              </a:rPr>
              <a:t>Failure to thrive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 smtClean="0">
                <a:cs typeface="Times New Roman" pitchFamily="18" charset="0"/>
              </a:rPr>
              <a:t>Fail to clear normally ‘minor’ infections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Chronic diarrhea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Respiratory infections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Prolonged otitis media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Invasive bacterial infections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Septicaemia and pneumonia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4572000" y="1571612"/>
            <a:ext cx="3929090" cy="4143404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Superficial candidiasis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Persistent, treatment-resistant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Commonest dermatological feature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Start in the napkin area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Extend resembling severe seborrhoeic dermatitis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Pyogenic infections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Necrotic, ecthymatous appearance.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pitchFamily="18" charset="0"/>
              </a:rPr>
              <a:t>Resistance to appropriate antibiotic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5984" y="428604"/>
            <a:ext cx="4357718" cy="571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357158" y="4071942"/>
            <a:ext cx="3929090" cy="228601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Absent tonsils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Small or absent lymph nodes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Absent thymic  shadow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Lymphopenias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Severe agammaglobulinemia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66603"/>
            <a:ext cx="8401080" cy="54245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488" y="571480"/>
            <a:ext cx="3286148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IMMUNODEFICIENCY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14348" y="3143248"/>
            <a:ext cx="3286148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PRIMARY IMMUNODEFICIENCY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5143504" y="3143248"/>
            <a:ext cx="3286148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SECONDARY IMMUNODEFICIENCY</a:t>
            </a:r>
            <a:endParaRPr lang="en-US" sz="1600" dirty="0"/>
          </a:p>
        </p:txBody>
      </p:sp>
      <p:sp>
        <p:nvSpPr>
          <p:cNvPr id="7" name="Curved Right Arrow 6"/>
          <p:cNvSpPr/>
          <p:nvPr/>
        </p:nvSpPr>
        <p:spPr>
          <a:xfrm>
            <a:off x="1357290" y="1571612"/>
            <a:ext cx="1285884" cy="142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6000760" y="1571612"/>
            <a:ext cx="1214446" cy="15001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57158" y="5286388"/>
            <a:ext cx="4000528" cy="10001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defRPr/>
            </a:pPr>
            <a:endParaRPr lang="en-US" sz="1600" dirty="0" smtClean="0">
              <a:solidFill>
                <a:schemeClr val="tx1"/>
              </a:solidFill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tx1"/>
                </a:solidFill>
                <a:cs typeface="Calibri" pitchFamily="34" charset="0"/>
              </a:rPr>
              <a:t>Inherited genetic defects in the immune cell development or function or inherited deficiency in a particular  immune molecule</a:t>
            </a:r>
          </a:p>
          <a:p>
            <a:pPr lvl="1">
              <a:defRPr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500562" y="5286388"/>
            <a:ext cx="3857652" cy="100013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Loss</a:t>
            </a:r>
            <a:r>
              <a:rPr lang="en-US" dirty="0" smtClean="0">
                <a:solidFill>
                  <a:schemeClr val="tx1"/>
                </a:solidFill>
              </a:rPr>
              <a:t> of previously functional Immunity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071670" y="4714884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643702" y="4714884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871" y="1428736"/>
            <a:ext cx="8450095" cy="5143536"/>
          </a:xfrm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43042" y="357166"/>
            <a:ext cx="4857784" cy="7143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PRESENTING FEATURES OF SCID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8929718" cy="50006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Skin infections can be very severe and ulcerating.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43042" y="357166"/>
            <a:ext cx="5429288" cy="571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SKIN MANIFESTATIONS IN SCID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14282" y="1643050"/>
            <a:ext cx="2643206" cy="11430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Deep skin ulceration in the diaper area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2928926" y="3286124"/>
            <a:ext cx="2714644" cy="10001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oro‐perineal candidiasis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5786446" y="1643050"/>
            <a:ext cx="2786082" cy="114300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Erythroderma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14282" y="5357826"/>
            <a:ext cx="2643206" cy="1071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Granulomatous skin lesions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929322" y="5286388"/>
            <a:ext cx="2714644" cy="11430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Bacille Calmette–Guerin infection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786058"/>
            <a:ext cx="267176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18041" b="12371"/>
          <a:stretch>
            <a:fillRect/>
          </a:stretch>
        </p:blipFill>
        <p:spPr bwMode="auto">
          <a:xfrm>
            <a:off x="500034" y="2714620"/>
            <a:ext cx="217169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t="27425" b="24916"/>
          <a:stretch>
            <a:fillRect/>
          </a:stretch>
        </p:blipFill>
        <p:spPr bwMode="auto">
          <a:xfrm>
            <a:off x="6000760" y="4143380"/>
            <a:ext cx="25717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 descr="C:\Users\icu\Desktop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286256"/>
            <a:ext cx="235745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3108" y="285728"/>
            <a:ext cx="4929222" cy="7143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Two atypical forms of SCID</a:t>
            </a:r>
            <a:endParaRPr lang="en-US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928934"/>
            <a:ext cx="3500462" cy="2209800"/>
          </a:xfrm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5720" y="3000372"/>
            <a:ext cx="3714776" cy="21431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Omenn syndrome</a:t>
            </a:r>
          </a:p>
          <a:p>
            <a:pPr lvl="1">
              <a:defRPr/>
            </a:pPr>
            <a:r>
              <a:rPr lang="en-US" dirty="0" smtClean="0"/>
              <a:t>Generalized thickened erythematous rash, often with scaling and </a:t>
            </a:r>
            <a:r>
              <a:rPr lang="en-US" dirty="0" smtClean="0">
                <a:solidFill>
                  <a:srgbClr val="FF0000"/>
                </a:solidFill>
              </a:rPr>
              <a:t>Erythroderma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Lightning Bolt 11"/>
          <p:cNvSpPr/>
          <p:nvPr/>
        </p:nvSpPr>
        <p:spPr>
          <a:xfrm>
            <a:off x="3786182" y="3786190"/>
            <a:ext cx="928694" cy="357190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28596" y="1071546"/>
            <a:ext cx="3571900" cy="20002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Materno-fetal Graft-Versus-Host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214414" y="5357826"/>
            <a:ext cx="6929486" cy="785818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The origin of the T lymphocytes in the blood (maternal or autologous) will differentiate between Omenn syndrome and graft‐versus‐host reaction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35719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Lightning Bolt 18"/>
          <p:cNvSpPr/>
          <p:nvPr/>
        </p:nvSpPr>
        <p:spPr>
          <a:xfrm>
            <a:off x="3929058" y="1857364"/>
            <a:ext cx="714380" cy="571504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</p:nvPr>
        </p:nvGraphicFramePr>
        <p:xfrm>
          <a:off x="214313" y="1219200"/>
          <a:ext cx="8472487" cy="513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643174" y="428604"/>
            <a:ext cx="3286148" cy="571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OMENN SYNDROME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42844" y="1142984"/>
            <a:ext cx="8215402" cy="5143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 l="55797" t="15837" r="3148" b="15943"/>
          <a:stretch>
            <a:fillRect/>
          </a:stretch>
        </p:blipFill>
        <p:spPr bwMode="auto">
          <a:xfrm>
            <a:off x="4214810" y="3786190"/>
            <a:ext cx="40540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1285860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Presentation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early</a:t>
            </a:r>
            <a:r>
              <a:rPr lang="en-US" dirty="0" smtClean="0"/>
              <a:t> </a:t>
            </a:r>
            <a:r>
              <a:rPr lang="en-US" dirty="0" smtClean="0"/>
              <a:t>infancy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</a:t>
            </a:r>
            <a:r>
              <a:rPr lang="en-US" dirty="0" smtClean="0"/>
              <a:t>ash </a:t>
            </a:r>
            <a:r>
              <a:rPr lang="en-US" dirty="0" smtClean="0"/>
              <a:t>may be present at birth or evolve over the first few weeks of Life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Papular lesions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thickened skin with a ‘leathery’ consistency.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Hair loss, </a:t>
            </a:r>
            <a:r>
              <a:rPr lang="en-US" dirty="0" smtClean="0"/>
              <a:t>including the </a:t>
            </a:r>
            <a:r>
              <a:rPr lang="en-US" dirty="0" smtClean="0"/>
              <a:t>eyebrows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Lymphadenopathy particularly of the axillary &amp; Inguinal </a:t>
            </a:r>
            <a:r>
              <a:rPr lang="en-US" dirty="0" smtClean="0"/>
              <a:t>nodes.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 l="18582" t="14195" r="53783" b="19491"/>
          <a:stretch>
            <a:fillRect/>
          </a:stretch>
        </p:blipFill>
        <p:spPr bwMode="auto">
          <a:xfrm>
            <a:off x="4857752" y="1357298"/>
            <a:ext cx="2851686" cy="21431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Diagram 12"/>
          <p:cNvGraphicFramePr/>
          <p:nvPr/>
        </p:nvGraphicFramePr>
        <p:xfrm>
          <a:off x="714348" y="5072074"/>
          <a:ext cx="2333620" cy="7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572560" cy="54292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5786" y="428604"/>
            <a:ext cx="7500990" cy="428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CERTAIN GENOTYPES WITH SPECIFIC SKIN MENIFESTATIONS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3500430" y="928670"/>
            <a:ext cx="4714908" cy="178595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Calcium‐channel deficiencies (</a:t>
            </a:r>
            <a:r>
              <a:rPr lang="en-US" i="1" dirty="0" smtClean="0"/>
              <a:t>ORAI‐1 , STIM‐1 ): some </a:t>
            </a:r>
            <a:r>
              <a:rPr lang="en-US" dirty="0" smtClean="0"/>
              <a:t>have ectodermal dysplasia and myopathy.</a:t>
            </a:r>
            <a:endParaRPr lang="en-US" dirty="0"/>
          </a:p>
        </p:txBody>
      </p:sp>
      <p:sp>
        <p:nvSpPr>
          <p:cNvPr id="8" name="Flowchart: Display 7"/>
          <p:cNvSpPr/>
          <p:nvPr/>
        </p:nvSpPr>
        <p:spPr>
          <a:xfrm>
            <a:off x="0" y="1071546"/>
            <a:ext cx="4071966" cy="3571900"/>
          </a:xfrm>
          <a:prstGeom prst="flowChartDispla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Adenosine deaminase (ADA) deficiency: </a:t>
            </a:r>
          </a:p>
          <a:p>
            <a:r>
              <a:rPr lang="en-US" dirty="0" smtClean="0"/>
              <a:t>Malignant skin tumour, dermatofibrosarcoma protuberans+ Skeletal abnormalities (cupping deformities</a:t>
            </a:r>
          </a:p>
          <a:p>
            <a:r>
              <a:rPr lang="en-US" dirty="0" smtClean="0"/>
              <a:t>of the ends of the ribs, abnormalities of the transverse vertebral processes and the scapulae) are reported in up to 50%of cases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214282" y="4643446"/>
            <a:ext cx="3500462" cy="1571636"/>
          </a:xfrm>
          <a:prstGeom prst="wedge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Winged helix deficiency (nude phenotype – </a:t>
            </a:r>
            <a:r>
              <a:rPr lang="en-US" i="1" dirty="0" smtClean="0"/>
              <a:t>FOXN1 ): this form of </a:t>
            </a:r>
            <a:r>
              <a:rPr lang="en-US" dirty="0" smtClean="0"/>
              <a:t>SCID is associated with congenital alopecia and nail dystrophy.</a:t>
            </a:r>
            <a:endParaRPr lang="en-US" dirty="0"/>
          </a:p>
        </p:txBody>
      </p:sp>
      <p:sp>
        <p:nvSpPr>
          <p:cNvPr id="10" name="Pentagon 9"/>
          <p:cNvSpPr/>
          <p:nvPr/>
        </p:nvSpPr>
        <p:spPr>
          <a:xfrm>
            <a:off x="4000496" y="2714620"/>
            <a:ext cx="4786346" cy="142876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DiGeorge syndrome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C</a:t>
            </a:r>
            <a:r>
              <a:rPr lang="en-US" dirty="0" smtClean="0">
                <a:solidFill>
                  <a:schemeClr val="tx1"/>
                </a:solidFill>
              </a:rPr>
              <a:t>ardiac anomalies, hypoplastic thymus and hypocalcemia+l dysmorphic features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CHARGE syndrome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cardiac and oesophageal anomalies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29058" y="4572008"/>
            <a:ext cx="4786346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 form results in thymic apalsia and absence of T cells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Completer form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Eczematous dermatitis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Partial form Vitiligo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929322" y="4143380"/>
            <a:ext cx="357190" cy="42862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857288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ardrop 4"/>
          <p:cNvSpPr/>
          <p:nvPr/>
        </p:nvSpPr>
        <p:spPr>
          <a:xfrm>
            <a:off x="571472" y="2928934"/>
            <a:ext cx="3357586" cy="2786082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Hematopoietic stem cell transplant </a:t>
            </a:r>
            <a:r>
              <a:rPr lang="en-US" dirty="0" smtClean="0"/>
              <a:t>from HLA-identical or haploidentical T-cell depleted bone marrow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642910" y="2285992"/>
            <a:ext cx="3357586" cy="571504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DEFINIITVE TREATMENT</a:t>
            </a:r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4643438" y="2285992"/>
            <a:ext cx="3429024" cy="571504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PROGNOSIS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lowchart: Display 8"/>
          <p:cNvSpPr/>
          <p:nvPr/>
        </p:nvSpPr>
        <p:spPr>
          <a:xfrm>
            <a:off x="4714876" y="2928934"/>
            <a:ext cx="3429024" cy="2357454"/>
          </a:xfrm>
          <a:prstGeom prst="flowChartDisp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 smtClean="0"/>
              <a:t>Rarely survive beyond 1 year of age without transplantation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3174" y="5500702"/>
            <a:ext cx="3786214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DIGEORGE SYNDROME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2" name="Picture 2" descr="DiGeorge anomal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56436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figure19-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3803" y="1928803"/>
            <a:ext cx="328019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Abnormal cephalic neural crest cell migration into the third and fourth pharyngeal arches in early embryological development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43174" y="357166"/>
            <a:ext cx="3714776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DIGEORGE SYNDROME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3571868" y="4357694"/>
            <a:ext cx="1785950" cy="1714512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DIGEORGE SYNDROME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00034" y="4214818"/>
            <a:ext cx="2000264" cy="14287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dirty="0" smtClean="0">
                <a:solidFill>
                  <a:srgbClr val="FF0000"/>
                </a:solidFill>
              </a:rPr>
              <a:t>Immunodeficiency </a:t>
            </a:r>
            <a:r>
              <a:rPr lang="en-US" dirty="0" smtClean="0"/>
              <a:t>secondary to thymic hypoplasia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500826" y="4214818"/>
            <a:ext cx="2071702" cy="135732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Hypocalcaemia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secondary to parathyroid gland hypoplasia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571868" y="2143116"/>
            <a:ext cx="1857388" cy="14287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Congenital Heart Defects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286248" y="3571876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500298" y="4857760"/>
            <a:ext cx="107157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>
            <a:off x="5357818" y="4857760"/>
            <a:ext cx="114300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1"/>
          <a:ext cx="5043494" cy="392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ircular Arrow 6"/>
          <p:cNvSpPr/>
          <p:nvPr/>
        </p:nvSpPr>
        <p:spPr>
          <a:xfrm>
            <a:off x="5357818" y="2643182"/>
            <a:ext cx="2786082" cy="2357454"/>
          </a:xfrm>
          <a:prstGeom prst="circular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5572132" y="3786190"/>
            <a:ext cx="3571868" cy="264320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/>
              <a:t>Increased risk of autoimmune disorders and malignancy</a:t>
            </a:r>
            <a:endParaRPr lang="en-US" dirty="0"/>
          </a:p>
        </p:txBody>
      </p:sp>
      <p:sp>
        <p:nvSpPr>
          <p:cNvPr id="9" name="Pentagon 8"/>
          <p:cNvSpPr/>
          <p:nvPr/>
        </p:nvSpPr>
        <p:spPr>
          <a:xfrm>
            <a:off x="142844" y="4929198"/>
            <a:ext cx="4929190" cy="50006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WISKOT ALDRICH SYNDROME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00232" y="357166"/>
            <a:ext cx="5286412" cy="7143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WISKOT ALDRICH SYNDROME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3" name="Flowchart: Decision 12"/>
          <p:cNvSpPr/>
          <p:nvPr/>
        </p:nvSpPr>
        <p:spPr>
          <a:xfrm>
            <a:off x="5429256" y="1285860"/>
            <a:ext cx="3286148" cy="1357322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X‐linked recessive condition.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472518" cy="5871232"/>
          </a:xfrm>
        </p:spPr>
        <p:txBody>
          <a:bodyPr/>
          <a:lstStyle/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VS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85918" y="285728"/>
            <a:ext cx="4929222" cy="571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ECZEMA VS WISKOT ALDRICH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472" y="2000240"/>
            <a:ext cx="400052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WISKOT ALDRICH SYNDROME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072066" y="2000240"/>
            <a:ext cx="35719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ECZEMA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57158" y="2714620"/>
            <a:ext cx="8215370" cy="307183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Purpura and bleeding occurs in WAS not in Eczema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WAS has Early onset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WAS is Associated with other infections HSV, VZV,MC,  Imptigo, cellulitis and skin abscess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Autoimmune haemolytic anaemia,  vasculitis, and malignancy,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4414" y="285728"/>
            <a:ext cx="6643734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PRIMARY IMMUNODEFICIENCY DISEASES 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285852" y="2500306"/>
            <a:ext cx="678661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The primary immunodeficiency diseases are a group of disorders in which the primary defect appears to be intrinsic to one or more components of the immune system.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4286248" y="1214422"/>
            <a:ext cx="857256" cy="11430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WISKOTT–ALDRICH SYNDROME</a:t>
            </a:r>
            <a:endParaRPr lang="en-US" dirty="0"/>
          </a:p>
        </p:txBody>
      </p:sp>
      <p:pic>
        <p:nvPicPr>
          <p:cNvPr id="4" name="Content Placeholder 3" descr="C:\Users\Ajmal\Desktop\Wiskott–Aldrich syndrom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85860"/>
            <a:ext cx="3857652" cy="4937125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357298"/>
            <a:ext cx="3857652" cy="4857784"/>
          </a:xfrm>
          <a:prstGeom prst="rect">
            <a:avLst/>
          </a:prstGeom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WISKOTT–ALDRICH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80" cy="52101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57290" y="2214554"/>
            <a:ext cx="5929354" cy="30718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 smtClean="0"/>
              <a:t>Platelet transfusions</a:t>
            </a:r>
          </a:p>
          <a:p>
            <a:pPr lvl="3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Acute bleeding episodes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 smtClean="0"/>
              <a:t>Topical steroids</a:t>
            </a:r>
          </a:p>
          <a:p>
            <a:pPr lvl="3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For eczema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 smtClean="0"/>
              <a:t>Intravenous immunoglobulin, with or without prophylactic antibiotics</a:t>
            </a:r>
          </a:p>
          <a:p>
            <a:pPr lvl="3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Reduces bacterial sinopulmonary infections and in high doses may help treat Autoimmune phenomenon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Haematopoietic stem cell transplantation (HSCT)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28860" y="1571612"/>
            <a:ext cx="4000528" cy="6429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6143636" y="1928802"/>
            <a:ext cx="2428892" cy="192882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Splenectomy and systemic steroids should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 avoided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28860" y="214290"/>
            <a:ext cx="3571900" cy="571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DOCK8 DEFICIENCY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5719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 Diagonal Corner Rectangle 8"/>
          <p:cNvSpPr/>
          <p:nvPr/>
        </p:nvSpPr>
        <p:spPr>
          <a:xfrm>
            <a:off x="4214810" y="1142984"/>
            <a:ext cx="4286280" cy="507209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 Combined Immunodeficiency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Extensive, disfiguring,concurrently occurring cutaneous viral infections, particularly HSV, HPV, MC and VZV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have severe and extensive food allergies.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Increased serum IgE levels &amp; Eosinophilia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 risk of malignancies, particularly lymphomas and squamous carcinomas.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HSCT is curative.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2976" y="214290"/>
            <a:ext cx="7358114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MAJOR HISTOCOMPATIBILITY COMPLEX CLASS 1 DEFICIENCY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58" y="928670"/>
            <a:ext cx="8501122" cy="207170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smtClean="0">
                <a:solidFill>
                  <a:srgbClr val="92D050"/>
                </a:solidFill>
              </a:rPr>
              <a:t>                         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                          FEATURES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Profound Recurrent RTI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Necrotizing granulomatous  lesions, located on the extremities + Midface.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 disease is rare.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4800" dirty="0" smtClean="0"/>
          </a:p>
        </p:txBody>
      </p:sp>
      <p:sp>
        <p:nvSpPr>
          <p:cNvPr id="10" name="Oval 9"/>
          <p:cNvSpPr/>
          <p:nvPr/>
        </p:nvSpPr>
        <p:spPr>
          <a:xfrm>
            <a:off x="500034" y="3286124"/>
            <a:ext cx="3786214" cy="278608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defRPr/>
            </a:pPr>
            <a:r>
              <a:rPr lang="en-US" sz="1600" b="1" dirty="0" smtClean="0">
                <a:solidFill>
                  <a:srgbClr val="92D050"/>
                </a:solidFill>
              </a:rPr>
              <a:t>DIAGNOSIS</a:t>
            </a:r>
          </a:p>
          <a:p>
            <a:r>
              <a:rPr lang="en-US" dirty="0" smtClean="0"/>
              <a:t>Absent HLA class I expression in peripheral blood</a:t>
            </a:r>
            <a:endParaRPr lang="en-US" sz="3200" dirty="0" smtClean="0"/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457200" y="2500306"/>
            <a:ext cx="7472386" cy="365665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4" name="Flowchart: Display 13"/>
          <p:cNvSpPr/>
          <p:nvPr/>
        </p:nvSpPr>
        <p:spPr>
          <a:xfrm>
            <a:off x="4572000" y="3071810"/>
            <a:ext cx="4000528" cy="3000396"/>
          </a:xfrm>
          <a:prstGeom prst="flowChartDispla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Prevention/limitation of lung disease with judicious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of antibiotics (directed by sputum cultures)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Physiotherapy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Bronchodilators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48" y="928670"/>
            <a:ext cx="7643865" cy="4429156"/>
          </a:xfrm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85852" y="152400"/>
            <a:ext cx="6572296" cy="7048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MAJOR HISTOCOMPATIBILITY COMPLEX CLASS 1 DEFICIENCY</a:t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5429264"/>
            <a:ext cx="7643866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Sterile necrotizing granulomatous lesion on the knee of a patient with</a:t>
            </a:r>
          </a:p>
          <a:p>
            <a:r>
              <a:rPr lang="en-US" sz="1600" i="1" dirty="0" smtClean="0"/>
              <a:t>TAP1 deficiency.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5984" y="357166"/>
            <a:ext cx="4643470" cy="7143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 smtClean="0">
                <a:solidFill>
                  <a:schemeClr val="bg1"/>
                </a:solidFill>
              </a:rPr>
              <a:t>X-LINKED HYPER-IGM SYNDROME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"/>
          </p:nvPr>
        </p:nvGraphicFramePr>
        <p:xfrm>
          <a:off x="6572264" y="1857364"/>
          <a:ext cx="207170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Pentagon 15"/>
          <p:cNvSpPr/>
          <p:nvPr/>
        </p:nvSpPr>
        <p:spPr>
          <a:xfrm>
            <a:off x="785786" y="2000240"/>
            <a:ext cx="6215106" cy="357190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T-lymphocyte Defect in CD40 ligand glycopeptide (CD154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Lack of IgA and IgG results in a similar clinical picture to X-linked agammaglobulinaemia (XLA) with sinopulmonary and invasive bacterial infection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In contrast to XLA, opportunistic infections also occur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572264" y="3214686"/>
            <a:ext cx="2143108" cy="16430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Lack of switching from IGM to IGA, IGG and IGE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14480" y="428604"/>
            <a:ext cx="5715040" cy="10001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spcBef>
                <a:spcPct val="50000"/>
              </a:spcBef>
            </a:pPr>
            <a:r>
              <a:rPr lang="en-US" dirty="0" smtClean="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SERUM LEVELS OF IMMUNOGLOBULIN IN HYPER IGM SYNDROME</a:t>
            </a:r>
            <a:endParaRPr lang="en-US" dirty="0">
              <a:solidFill>
                <a:srgbClr val="CC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57422" y="1643050"/>
            <a:ext cx="1643074" cy="142876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IgG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285984" y="3071810"/>
            <a:ext cx="1785950" cy="1500198"/>
          </a:xfrm>
          <a:prstGeom prst="downArrow">
            <a:avLst>
              <a:gd name="adj1" fmla="val 50000"/>
              <a:gd name="adj2" fmla="val 4853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IgA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357422" y="4572008"/>
            <a:ext cx="1785950" cy="157163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IgE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5715008" y="2786058"/>
            <a:ext cx="1643074" cy="1571636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IgM</a:t>
            </a:r>
            <a:endParaRPr lang="en-US" dirty="0"/>
          </a:p>
        </p:txBody>
      </p:sp>
      <p:pic>
        <p:nvPicPr>
          <p:cNvPr id="9" name="Picture 4" descr="antibody98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1643050"/>
            <a:ext cx="1500198" cy="1270000"/>
          </a:xfrm>
        </p:spPr>
      </p:pic>
      <p:pic>
        <p:nvPicPr>
          <p:cNvPr id="10" name="Picture 5" descr="Ig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214686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I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929198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gM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715008" y="4357694"/>
            <a:ext cx="1638300" cy="13462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10" y="2500306"/>
          <a:ext cx="471490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71604" y="357166"/>
            <a:ext cx="5929354" cy="785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X-LINKED LYMPHOPROLIFERATIVE DISEASES (XLP)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5786" y="1500174"/>
            <a:ext cx="4357718" cy="64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THREE COMMON CLINICAL PRESENTATIONS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5786446" y="1285860"/>
            <a:ext cx="2857520" cy="2428892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Less commonly,</a:t>
            </a:r>
          </a:p>
          <a:p>
            <a:r>
              <a:rPr lang="en-US" dirty="0" smtClean="0"/>
              <a:t>patients present with vasculitis, aplastic </a:t>
            </a:r>
            <a:r>
              <a:rPr lang="en-US" dirty="0" err="1" smtClean="0"/>
              <a:t>anaemia,HLH</a:t>
            </a:r>
            <a:r>
              <a:rPr lang="en-US" smtClean="0"/>
              <a:t>, </a:t>
            </a:r>
            <a:r>
              <a:rPr lang="en-US" dirty="0" smtClean="0"/>
              <a:t>pulmonary lymphomatoid granulomatosis or</a:t>
            </a:r>
          </a:p>
          <a:p>
            <a:r>
              <a:rPr lang="en-US" dirty="0" smtClean="0"/>
              <a:t>vasculitis.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57818" y="3786190"/>
            <a:ext cx="3571900" cy="23574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Poor prognosis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igh </a:t>
            </a:r>
            <a:r>
              <a:rPr lang="en-US" dirty="0" smtClean="0">
                <a:solidFill>
                  <a:schemeClr val="tx1"/>
                </a:solidFill>
              </a:rPr>
              <a:t>risk of </a:t>
            </a:r>
            <a:r>
              <a:rPr lang="en-US" dirty="0" smtClean="0">
                <a:solidFill>
                  <a:schemeClr val="tx1"/>
                </a:solidFill>
              </a:rPr>
              <a:t>death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 smtClean="0">
                <a:solidFill>
                  <a:schemeClr val="tx1"/>
                </a:solidFill>
              </a:rPr>
              <a:t>recorded survivors after 40years of age.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2786058"/>
            <a:ext cx="1714512" cy="168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071934" y="4500570"/>
            <a:ext cx="1643074" cy="428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VASCULITIS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7356" y="428604"/>
            <a:ext cx="5429288" cy="7143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IMMUNODEFICIENCY AND SHORT-LIMBED DWARFISM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28596" y="1857364"/>
            <a:ext cx="5000660" cy="39290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Excessively vulnerable herpes virus infections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Autosomal recessive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Personal features </a:t>
            </a:r>
            <a:r>
              <a:rPr lang="en-US" b="1" u="sng" dirty="0" smtClean="0">
                <a:solidFill>
                  <a:schemeClr val="tx1"/>
                </a:solidFill>
              </a:rPr>
              <a:t>(3S)</a:t>
            </a:r>
          </a:p>
          <a:p>
            <a:pPr lvl="3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Severe short limbed </a:t>
            </a:r>
          </a:p>
          <a:p>
            <a:pPr lvl="3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Short stature</a:t>
            </a:r>
          </a:p>
          <a:p>
            <a:pPr lvl="3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</a:rPr>
              <a:t>Sparse light hair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X-ray</a:t>
            </a:r>
          </a:p>
          <a:p>
            <a:pPr lvl="3">
              <a:defRPr/>
            </a:pPr>
            <a:r>
              <a:rPr lang="en-US" dirty="0" smtClean="0">
                <a:solidFill>
                  <a:schemeClr val="tx1"/>
                </a:solidFill>
              </a:rPr>
              <a:t>Metaphyseal and Spondyloepiphyseal dysplasia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14327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14480" y="1428736"/>
            <a:ext cx="5929354" cy="1785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Any child with severe chickenpox or herpes simplex infections who is short and has fine sparse hair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1714480" y="4500570"/>
            <a:ext cx="5857916" cy="12144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Immunodeficiency and short-limbed dwarfism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3000364" y="3500438"/>
            <a:ext cx="3500462" cy="857256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755576" y="1280907"/>
            <a:ext cx="7344816" cy="49685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Infections (HIV)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GB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Immunosuppresivedrugs(Biologicals,chemotherapy, radiotherapy, ciclosporin etc) 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GB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Nutritional deficinces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GB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Splnectomy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GB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Chronic Renal failure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GB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Protein losing states eg enteropathy or nephrotic syndrome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  <a:defRPr/>
            </a:pPr>
            <a:endParaRPr lang="en-GB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Hepatic failure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GB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Metabolic disorders ( Diabetes)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GB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Autoimmune diseases 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GB" dirty="0" smtClean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Malignancy(Leukaemia or Lymphoma)</a:t>
            </a: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GB" dirty="0"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GB" dirty="0" smtClean="0">
                <a:cs typeface="Times New Roman" pitchFamily="18" charset="0"/>
              </a:rPr>
              <a:t>Extremes of age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286544" cy="6333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 smtClean="0"/>
              <a:t>SECONDARY IMMUNODEFICIENCY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72518" cy="85723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71736" y="1214422"/>
            <a:ext cx="3000396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DNA repair defects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0034" y="214290"/>
            <a:ext cx="8215370" cy="857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COMBINED IMMUNODEFICIENCIES WITH ASSOCIATED OR SYNDROMIC FEATURES</a:t>
            </a:r>
            <a:endParaRPr lang="en-US" dirty="0"/>
          </a:p>
        </p:txBody>
      </p:sp>
      <p:pic>
        <p:nvPicPr>
          <p:cNvPr id="3074" name="Picture 2" descr="C:\Users\priya assrani\Desktop\images.jpeg-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2202902" cy="1357305"/>
          </a:xfrm>
          <a:prstGeom prst="ellipse">
            <a:avLst/>
          </a:prstGeom>
          <a:noFill/>
        </p:spPr>
      </p:pic>
      <p:pic>
        <p:nvPicPr>
          <p:cNvPr id="3076" name="Picture 4" descr="C:\Users\priya assrani\Desktop\images.jpeg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71744"/>
            <a:ext cx="2024028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7" name="Picture 5" descr="C:\Users\priya assrani\Desktop\images.jpeg-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2071670" cy="12858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8" name="Picture 6" descr="C:\Users\priya assrani\Desktop\images.jpeg-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357694"/>
            <a:ext cx="2000264" cy="1500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2428860" y="2143116"/>
            <a:ext cx="3643338" cy="35004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Facial </a:t>
            </a:r>
            <a:r>
              <a:rPr lang="en-US" dirty="0" err="1" smtClean="0"/>
              <a:t>dysmorphism</a:t>
            </a:r>
            <a:r>
              <a:rPr lang="en-US" dirty="0" smtClean="0"/>
              <a:t>, often with small stature.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Microcephaly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Photosensitivity,psoriatic‐like lesions and hypo/ </a:t>
            </a:r>
            <a:r>
              <a:rPr lang="en-US" dirty="0" err="1" smtClean="0"/>
              <a:t>hyperpigmented</a:t>
            </a:r>
            <a:r>
              <a:rPr lang="en-US" dirty="0" smtClean="0"/>
              <a:t> lesions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Increased risk of </a:t>
            </a:r>
            <a:r>
              <a:rPr lang="en-US" dirty="0" err="1" smtClean="0"/>
              <a:t>lymphoreticular</a:t>
            </a:r>
            <a:r>
              <a:rPr lang="en-US" dirty="0" smtClean="0"/>
              <a:t> malignancy.</a:t>
            </a:r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16200000">
            <a:off x="1928794" y="2071678"/>
            <a:ext cx="428628" cy="85725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1857356" y="4000504"/>
            <a:ext cx="785818" cy="42862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500694" y="3071810"/>
            <a:ext cx="714380" cy="4286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500694" y="4857760"/>
            <a:ext cx="785818" cy="4286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0" y="928670"/>
          <a:ext cx="328611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571736" y="285728"/>
            <a:ext cx="3500462" cy="7143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COMEL–NETHERTON SYNDROME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0430" y="785794"/>
            <a:ext cx="5500726" cy="53578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Mutations in </a:t>
            </a:r>
            <a:r>
              <a:rPr lang="en-US" i="1" dirty="0" smtClean="0"/>
              <a:t>SPINK5 encoding the serine protease inhibitor LEKTI</a:t>
            </a:r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Hair shaft abnormalities </a:t>
            </a:r>
            <a:r>
              <a:rPr lang="en-US" dirty="0" smtClean="0">
                <a:solidFill>
                  <a:srgbClr val="C00000"/>
                </a:solidFill>
              </a:rPr>
              <a:t>(trichorrhexis invaginata or bamboo hair) </a:t>
            </a:r>
            <a:r>
              <a:rPr lang="en-US" dirty="0" smtClean="0"/>
              <a:t>are diagnostic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Features may resemble those seen in Omenn syndrome or SCID</a:t>
            </a:r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Comel–Netherton syndrome is generally treated with conservative measures Unlike other conditions which require HSCT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t="2522" b="7016"/>
          <a:stretch>
            <a:fillRect/>
          </a:stretch>
        </p:blipFill>
        <p:spPr bwMode="auto">
          <a:xfrm>
            <a:off x="142844" y="3857628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4282" y="1285860"/>
            <a:ext cx="4500594" cy="45005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Recurrent infections, GI involvement and Pancytopenia.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Leucoplakia, oral ulceration and reticulated hyperpigmentation.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Common Sites: Neck, Upper thorax and Upper extremities.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have </a:t>
            </a:r>
            <a:r>
              <a:rPr lang="en-US" dirty="0" err="1" smtClean="0"/>
              <a:t>palmar</a:t>
            </a:r>
            <a:r>
              <a:rPr lang="en-US" dirty="0" smtClean="0"/>
              <a:t> hyperkeratosis and a </a:t>
            </a:r>
            <a:r>
              <a:rPr lang="en-US" dirty="0" smtClean="0">
                <a:solidFill>
                  <a:srgbClr val="C00000"/>
                </a:solidFill>
              </a:rPr>
              <a:t>characteristic </a:t>
            </a:r>
            <a:r>
              <a:rPr lang="en-US" dirty="0" err="1" smtClean="0">
                <a:solidFill>
                  <a:srgbClr val="C00000"/>
                </a:solidFill>
              </a:rPr>
              <a:t>perioral</a:t>
            </a:r>
            <a:r>
              <a:rPr lang="en-US" dirty="0" smtClean="0">
                <a:solidFill>
                  <a:srgbClr val="C00000"/>
                </a:solidFill>
              </a:rPr>
              <a:t> reticular </a:t>
            </a:r>
            <a:r>
              <a:rPr lang="en-US" dirty="0" err="1" smtClean="0">
                <a:solidFill>
                  <a:srgbClr val="C00000"/>
                </a:solidFill>
              </a:rPr>
              <a:t>hyperpigmentation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Nail dystrophy </a:t>
            </a:r>
            <a:r>
              <a:rPr lang="en-US" dirty="0" smtClean="0"/>
              <a:t>is typical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14422"/>
            <a:ext cx="3907640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628" y="478632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Characteristic perioral reticular hyperpigmentation in dyskeratosis</a:t>
            </a:r>
          </a:p>
          <a:p>
            <a:r>
              <a:rPr lang="en-US" dirty="0" smtClean="0"/>
              <a:t>congenita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28860" y="357166"/>
            <a:ext cx="4214842" cy="571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DYSKERATOSIS CONGENITA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1357290" y="2500306"/>
            <a:ext cx="6000792" cy="1000132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ANTIBODY DEFICIENCIES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158" y="0"/>
            <a:ext cx="3786214" cy="1000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X‐LINKED AGAMMAGLOBULINAEMIA (BRUTON DISEASE)</a:t>
            </a:r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7715272" y="2643182"/>
            <a:ext cx="642942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214546" y="307181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85720" y="1071546"/>
            <a:ext cx="3929090" cy="52864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Absence or severe depletion of all serum immunoglobulin classes, and antibody responses to vaccines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 Cells               , B cells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LN</a:t>
            </a:r>
            <a:r>
              <a:rPr lang="en-US" sz="1600" dirty="0" smtClean="0">
                <a:sym typeface="Wingdings" pitchFamily="2" charset="2"/>
              </a:rPr>
              <a:t> A</a:t>
            </a:r>
            <a:r>
              <a:rPr lang="en-US" sz="1600" dirty="0" smtClean="0"/>
              <a:t>bsent follicles &amp; germinal centers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Most common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smtClean="0"/>
              <a:t>Sinopulmonary infections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Most common dermatological features</a:t>
            </a:r>
            <a:r>
              <a:rPr lang="en-US" sz="1600" dirty="0" smtClean="0">
                <a:sym typeface="Wingdings" pitchFamily="2" charset="2"/>
              </a:rPr>
              <a:t>B</a:t>
            </a:r>
            <a:r>
              <a:rPr lang="en-US" sz="1600" dirty="0" smtClean="0"/>
              <a:t>oils or impetigo, usually associated with neutropenia, frequently due to </a:t>
            </a:r>
            <a:r>
              <a:rPr lang="en-US" sz="1600" i="1" dirty="0" smtClean="0"/>
              <a:t>Staphylococcus aureus or Pseudomonas</a:t>
            </a:r>
          </a:p>
          <a:p>
            <a:pPr>
              <a:buFont typeface="Arial" pitchFamily="34" charset="0"/>
              <a:buChar char="•"/>
            </a:pP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Ig therapy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mainstay of treatment.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52"/>
            <a:ext cx="45720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Down Arrow 17"/>
          <p:cNvSpPr/>
          <p:nvPr/>
        </p:nvSpPr>
        <p:spPr>
          <a:xfrm>
            <a:off x="3000364" y="235743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1500166" y="2428868"/>
            <a:ext cx="500066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Teardrop 5"/>
          <p:cNvSpPr/>
          <p:nvPr/>
        </p:nvSpPr>
        <p:spPr>
          <a:xfrm>
            <a:off x="2857488" y="1571612"/>
            <a:ext cx="4214874" cy="4214842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Low total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concentrations of IgG as well as low IgA and/or IgM.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Vitiligo,eczema, vasculitis and petechiae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Autoinflammation</a:t>
            </a:r>
          </a:p>
          <a:p>
            <a:r>
              <a:rPr lang="en-US" sz="2000" dirty="0" smtClean="0"/>
              <a:t>manifests as sarcoid‐like granulomas of the skin.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1736" y="642918"/>
            <a:ext cx="4071966" cy="10001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COMMON VARIABLE </a:t>
            </a:r>
          </a:p>
          <a:p>
            <a:pPr algn="ctr"/>
            <a:r>
              <a:rPr lang="en-US" b="1" dirty="0" smtClean="0"/>
              <a:t>IMMUNODEFICIENCY (CVID)</a:t>
            </a:r>
            <a:endParaRPr lang="en-US" dirty="0"/>
          </a:p>
        </p:txBody>
      </p:sp>
      <p:pic>
        <p:nvPicPr>
          <p:cNvPr id="4098" name="Picture 2" descr="C:\Users\priya assrani\Desktop\images.jpeg-25.jpg"/>
          <p:cNvPicPr>
            <a:picLocks noChangeAspect="1" noChangeArrowheads="1"/>
          </p:cNvPicPr>
          <p:nvPr/>
        </p:nvPicPr>
        <p:blipFill>
          <a:blip r:embed="rId2"/>
          <a:srcRect r="26562"/>
          <a:stretch>
            <a:fillRect/>
          </a:stretch>
        </p:blipFill>
        <p:spPr bwMode="auto">
          <a:xfrm>
            <a:off x="6572264" y="1714488"/>
            <a:ext cx="1566866" cy="1500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Users\priya assrani\Desktop\download.jpeg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b="7894"/>
          <a:stretch>
            <a:fillRect/>
          </a:stretch>
        </p:blipFill>
        <p:spPr bwMode="auto">
          <a:xfrm>
            <a:off x="0" y="2285992"/>
            <a:ext cx="1714480" cy="1000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1" name="Picture 5" descr="C:\Users\priya assrani\Desktop\download.jpeg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86125"/>
            <a:ext cx="1714480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2" name="Picture 6" descr="C:\Users\priya assrani\Desktop\images.jpeg-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1" y="3286124"/>
            <a:ext cx="1571636" cy="1071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3" name="Picture 7" descr="C:\Users\priya assrani\Desktop\images.jpeg-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285992"/>
            <a:ext cx="1571636" cy="1000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4" name="Picture 8" descr="C:\Users\priya assrani\Desktop\download.jpeg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214818"/>
            <a:ext cx="1643074" cy="15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1571604" y="2500306"/>
            <a:ext cx="6357982" cy="1285884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DISEASES WITH IMMUNE DYSREGULATION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928926" y="1000108"/>
            <a:ext cx="2214578" cy="11430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Chediak–</a:t>
            </a:r>
          </a:p>
          <a:p>
            <a:r>
              <a:rPr lang="en-US" dirty="0" smtClean="0"/>
              <a:t>    Higashi</a:t>
            </a:r>
          </a:p>
          <a:p>
            <a:r>
              <a:rPr lang="en-US" dirty="0" smtClean="0"/>
              <a:t>Syndrome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786050" y="2714620"/>
            <a:ext cx="2214578" cy="121444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Hermansky–Pudlak syndrome</a:t>
            </a:r>
          </a:p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57488" y="4643446"/>
            <a:ext cx="2214578" cy="121444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Griscelli Syndrome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86446" y="1214422"/>
            <a:ext cx="2714644" cy="857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Albinism, Recurrent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infections and Neuropathy.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929190" y="1643050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86446" y="2928934"/>
            <a:ext cx="2714644" cy="785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Oculocutaneous albinism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00628" y="3286124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2428892" cy="18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786446" y="4643446"/>
            <a:ext cx="2786082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Peculiar pigmentary dilution of the skin and hair.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5286380" y="2000240"/>
            <a:ext cx="285752" cy="71438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00760" y="221455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PARTIAL ALBINISM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22621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ight Arrow 18"/>
          <p:cNvSpPr/>
          <p:nvPr/>
        </p:nvSpPr>
        <p:spPr>
          <a:xfrm>
            <a:off x="4929190" y="5000636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C:\Users\icu\Desktop\3-Figure1-1.png"/>
          <p:cNvPicPr>
            <a:picLocks noChangeAspect="1" noChangeArrowheads="1"/>
          </p:cNvPicPr>
          <p:nvPr/>
        </p:nvPicPr>
        <p:blipFill>
          <a:blip r:embed="rId4"/>
          <a:srcRect b="9972"/>
          <a:stretch>
            <a:fillRect/>
          </a:stretch>
        </p:blipFill>
        <p:spPr bwMode="auto">
          <a:xfrm>
            <a:off x="428596" y="2285992"/>
            <a:ext cx="228601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8929718" cy="52864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472" y="214290"/>
            <a:ext cx="2286016" cy="9286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CHEDIAK–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HIGASHI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SYNDROME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16" y="214290"/>
            <a:ext cx="2214578" cy="9286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GRISCELLI SYNDROME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00760" y="214290"/>
            <a:ext cx="2357454" cy="9286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HERMANSKY–PUDLAK SYNDROMES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720" y="1142984"/>
            <a:ext cx="2571768" cy="5143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Occular pigment dilution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Photophobia &amp; Nystagmus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Characteristic giant lysosomal granules are seen in the cytoplasm of all cells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Tissue infiltration with activated lymphocytes &amp; macrophages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E</a:t>
            </a:r>
            <a:r>
              <a:rPr lang="en-US" dirty="0" smtClean="0">
                <a:solidFill>
                  <a:schemeClr val="tx1"/>
                </a:solidFill>
              </a:rPr>
              <a:t>nlargement of the liver, spleen &amp; LN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Death usually occurs in the first decade without HSCT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3240" y="1142984"/>
            <a:ext cx="2571768" cy="5143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Hypopigmention of skin and hair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Microscopy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uneven distribution of large pigment granules in the hair shafts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Three genes: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MYO5A </a:t>
            </a: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dirty="0" smtClean="0"/>
              <a:t>ypomelanosis, but No neurological or Immunological involvement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RAB27A</a:t>
            </a:r>
            <a:r>
              <a:rPr lang="en-US" i="1" dirty="0" smtClean="0">
                <a:sym typeface="Wingdings" pitchFamily="2" charset="2"/>
              </a:rPr>
              <a:t>S</a:t>
            </a:r>
            <a:r>
              <a:rPr lang="en-US" dirty="0" smtClean="0"/>
              <a:t>ilvery‐grey hair+Recurrent pyogenic infections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857884" y="1142984"/>
            <a:ext cx="2786082" cy="5143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Oculocutaneous albinism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Nine subtypes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Only Type 2 </a:t>
            </a:r>
            <a:r>
              <a:rPr lang="en-US" i="1" dirty="0" smtClean="0"/>
              <a:t>is associated with </a:t>
            </a:r>
            <a:r>
              <a:rPr lang="en-US" i="1" dirty="0" smtClean="0">
                <a:solidFill>
                  <a:srgbClr val="FF0000"/>
                </a:solidFill>
              </a:rPr>
              <a:t>congenital </a:t>
            </a:r>
            <a:r>
              <a:rPr lang="en-US" dirty="0" smtClean="0">
                <a:solidFill>
                  <a:srgbClr val="FF0000"/>
                </a:solidFill>
              </a:rPr>
              <a:t>neutropenia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472518" cy="49425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7158" y="214290"/>
            <a:ext cx="3786214" cy="9286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IMMUNODYSREGULATION POLYENDOCRINOPATHY ENTEROPATHY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X‐LINKED SYNDROME (IPEX)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1142984"/>
            <a:ext cx="3714776" cy="30003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Present in neonatal or early infancy period with an impressive exanthema or eczema.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There is often early‐onset IDDM, autoimmune enteropathy, thyroiditis and autoimmune cytopenias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857752" y="214290"/>
            <a:ext cx="3429024" cy="857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AUTOIMMUNE LYMPHOPROLIFERATIVE SYNDROME</a:t>
            </a:r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3643306" y="1214422"/>
            <a:ext cx="5500694" cy="507209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Disease is triggered, often by HHV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Lymphoproliferation</a:t>
            </a:r>
            <a:r>
              <a:rPr lang="en-US" sz="2000" dirty="0" smtClean="0">
                <a:sym typeface="Wingdings" pitchFamily="2" charset="2"/>
              </a:rPr>
              <a:t> A</a:t>
            </a:r>
            <a:r>
              <a:rPr lang="en-US" sz="2000" dirty="0" smtClean="0"/>
              <a:t>symmetrical anterior cervical lymphadenopathy, with splenomegaly in nearly all cases and hepatomegaly in some.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High frequency of both Hodgkin and non‐Hodgkin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High lymphocyte counts and normal or high Ig levels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Rx</a:t>
            </a:r>
            <a:r>
              <a:rPr lang="en-US" sz="2000" dirty="0" smtClean="0">
                <a:sym typeface="Wingdings" pitchFamily="2" charset="2"/>
              </a:rPr>
              <a:t> S</a:t>
            </a:r>
            <a:r>
              <a:rPr lang="en-US" sz="2000" dirty="0" smtClean="0"/>
              <a:t>teroids,IVIG and dapsone in ALPS‐associated juvenile bullous dermatosis.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Splenectomy should be avoided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19672" y="2132856"/>
            <a:ext cx="6572296" cy="22860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cs typeface="B Nazanin" pitchFamily="2" charset="-78"/>
              </a:rPr>
              <a:t>Primary or</a:t>
            </a:r>
            <a:br>
              <a:rPr lang="en-US" sz="3200" i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en-US" sz="3200" i="1" dirty="0" smtClean="0">
                <a:solidFill>
                  <a:schemeClr val="tx1"/>
                </a:solidFill>
                <a:cs typeface="B Nazanin" pitchFamily="2" charset="-78"/>
              </a:rPr>
              <a:t>Congenital</a:t>
            </a:r>
            <a:br>
              <a:rPr lang="en-US" sz="3200" i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en-US" sz="3200" i="1" dirty="0" smtClean="0">
                <a:solidFill>
                  <a:schemeClr val="tx1"/>
                </a:solidFill>
                <a:cs typeface="B Nazanin" pitchFamily="2" charset="-78"/>
              </a:rPr>
              <a:t> Immunodeficiency</a:t>
            </a:r>
            <a:endParaRPr lang="en-US" sz="3200" i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1000100" y="2643182"/>
            <a:ext cx="7072362" cy="121444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CONGENITAL DEFECTS OF PHAGOCYTE FUNCTION,</a:t>
            </a:r>
          </a:p>
          <a:p>
            <a:r>
              <a:rPr lang="en-US" b="1" dirty="0" smtClean="0"/>
              <a:t>DIFFERENTIATION AND ADHESION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401080" cy="59426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85720" y="214290"/>
            <a:ext cx="4286280" cy="57864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Functional neutrophil defect</a:t>
            </a:r>
            <a:r>
              <a:rPr lang="en-US" sz="2000" b="1" dirty="0" smtClean="0">
                <a:sym typeface="Wingdings" pitchFamily="2" charset="2"/>
              </a:rPr>
              <a:t> CGD</a:t>
            </a:r>
          </a:p>
          <a:p>
            <a:pPr algn="ctr"/>
            <a:endParaRPr lang="en-US" sz="2000" b="1" dirty="0" smtClean="0">
              <a:sym typeface="Wingdings" pitchFamily="2" charset="2"/>
            </a:endParaRPr>
          </a:p>
          <a:p>
            <a:pPr algn="ctr"/>
            <a:endParaRPr lang="en-US" sz="2000" b="1" dirty="0" smtClean="0"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ym typeface="Wingdings" pitchFamily="2" charset="2"/>
              </a:rPr>
              <a:t>Inherited defect in NADPH oxidase</a:t>
            </a:r>
          </a:p>
          <a:p>
            <a:pPr algn="ctr"/>
            <a:endParaRPr lang="en-US" sz="2000" b="1" dirty="0" smtClean="0"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First Sign</a:t>
            </a:r>
            <a:r>
              <a:rPr lang="en-US" sz="2000" b="1" dirty="0" smtClean="0">
                <a:sym typeface="Wingdings" pitchFamily="2" charset="2"/>
              </a:rPr>
              <a:t> Neonatal pustulosis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ym typeface="Wingdings" pitchFamily="2" charset="2"/>
              </a:rPr>
              <a:t>Hallmark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/>
              <a:t>impetiginized</a:t>
            </a:r>
          </a:p>
          <a:p>
            <a:pPr algn="ctr"/>
            <a:r>
              <a:rPr lang="en-US" sz="2000" b="1" dirty="0" smtClean="0"/>
              <a:t> periorificial rash</a:t>
            </a:r>
          </a:p>
          <a:p>
            <a:pPr algn="ctr"/>
            <a:endParaRPr lang="en-US" sz="2000" b="1" dirty="0" smtClean="0"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sym typeface="Wingdings" pitchFamily="2" charset="2"/>
              </a:rPr>
              <a:t>Common Sites: </a:t>
            </a:r>
            <a:r>
              <a:rPr lang="en-US" sz="2000" dirty="0" smtClean="0"/>
              <a:t>nostrils, ears, mouth and eyes</a:t>
            </a:r>
          </a:p>
          <a:p>
            <a:pPr algn="ctr"/>
            <a:endParaRPr lang="en-US" sz="2000" b="1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Characteristic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Poor healing of surgical wounds, and of the discharging nodular skin lesions</a:t>
            </a:r>
            <a:endParaRPr lang="en-US" sz="2000" b="1" dirty="0" smtClean="0">
              <a:sym typeface="Wingdings" pitchFamily="2" charset="2"/>
            </a:endParaRPr>
          </a:p>
          <a:p>
            <a:pPr algn="ctr"/>
            <a:endParaRPr lang="en-US" sz="2000" b="1" dirty="0" smtClean="0">
              <a:sym typeface="Wingdings" pitchFamily="2" charset="2"/>
            </a:endParaRPr>
          </a:p>
          <a:p>
            <a:pPr algn="ctr"/>
            <a:endParaRPr lang="en-US" sz="2000" b="1" dirty="0" smtClean="0">
              <a:sym typeface="Wingdings" pitchFamily="2" charset="2"/>
            </a:endParaRPr>
          </a:p>
          <a:p>
            <a:pPr algn="ctr"/>
            <a:endParaRPr lang="en-US" sz="2000" b="1" dirty="0" smtClean="0">
              <a:sym typeface="Wingdings" pitchFamily="2" charset="2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357422" y="1285860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714876" y="214290"/>
            <a:ext cx="3929090" cy="571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Defects of neutrophil differentiation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Neutropenia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/>
              <a:t>Poorly healing, deep ulceration of skin and unusual abscesses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Aggressive periodontitis</a:t>
            </a:r>
            <a:r>
              <a:rPr lang="en-US" sz="2000" dirty="0" smtClean="0">
                <a:sym typeface="Wingdings" pitchFamily="2" charset="2"/>
              </a:rPr>
              <a:t></a:t>
            </a:r>
            <a:endParaRPr lang="en-US" sz="2000" dirty="0" smtClean="0"/>
          </a:p>
          <a:p>
            <a:r>
              <a:rPr lang="en-US" sz="2000" dirty="0" smtClean="0"/>
              <a:t>dental loss and palmoplantar hyperkeratosis.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14414" y="285728"/>
            <a:ext cx="6500858" cy="2428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Defects of </a:t>
            </a:r>
            <a:r>
              <a:rPr lang="en-US" sz="2000" b="1" dirty="0" err="1" smtClean="0">
                <a:solidFill>
                  <a:srgbClr val="FF0000"/>
                </a:solidFill>
              </a:rPr>
              <a:t>neutrophil</a:t>
            </a:r>
            <a:r>
              <a:rPr lang="en-US" sz="2000" b="1" dirty="0" smtClean="0">
                <a:solidFill>
                  <a:srgbClr val="FF0000"/>
                </a:solidFill>
              </a:rPr>
              <a:t> adhesion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LAD</a:t>
            </a:r>
          </a:p>
          <a:p>
            <a:pPr algn="ctr"/>
            <a:endParaRPr lang="en-US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/>
              <a:t>Poor wound healing despite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Leukocytosis</a:t>
            </a:r>
          </a:p>
          <a:p>
            <a:pPr algn="ctr"/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most severe phenotype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first weeks of life with delayed umbilical separation (3–4 weeks of age)</a:t>
            </a:r>
            <a:endParaRPr lang="en-US" sz="20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8229600" cy="31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>
          <a:xfrm>
            <a:off x="4286248" y="571480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2285984" y="2428868"/>
            <a:ext cx="4857784" cy="1357322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DEFECTS IN INNATE IMMUNITY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429684" cy="60722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0034" y="928670"/>
            <a:ext cx="3714776" cy="23574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NF‐κB pathway‐related primary immunodeficiencies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/>
              <a:t>Immunodeficiency associated with ectodermal dysplasia.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85984" y="214311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86314" y="857232"/>
            <a:ext cx="3786214" cy="250033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WHIM syndrome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Warts secondary to:</a:t>
            </a:r>
          </a:p>
          <a:p>
            <a:r>
              <a:rPr lang="en-US" sz="2000" dirty="0" smtClean="0"/>
              <a:t> HPV+Neutropenia+</a:t>
            </a:r>
          </a:p>
          <a:p>
            <a:r>
              <a:rPr lang="en-US" sz="2000" dirty="0" smtClean="0"/>
              <a:t>Hypogammaglobulinaemia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857224" y="3643314"/>
            <a:ext cx="7358114" cy="257176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 similar condition with HPV infection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widespread </a:t>
            </a:r>
          </a:p>
          <a:p>
            <a:r>
              <a:rPr lang="en-US" sz="2000" dirty="0" smtClean="0"/>
              <a:t>flat warts and pityriasis versicolor‐like lesions and verrucous skin Carcinomas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EPIDERMODYSPLASIA VERRUCIFORMIS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92971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500034" y="214290"/>
            <a:ext cx="8286808" cy="614366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Hyper‐IgE syndrome aka Job Syndrome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AD in inheritance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Extreme elevation of serum IgE level ( 2000–40 000 U/L), Chronic dermatitis&amp; repeated lung &amp; skin infections.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Staphylococcal pneumatoceles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strongly suggest the diagnosis.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Oral candidiasis and </a:t>
            </a:r>
            <a:r>
              <a:rPr lang="en-US" sz="2000" i="1" dirty="0" smtClean="0"/>
              <a:t>Candida N</a:t>
            </a:r>
            <a:r>
              <a:rPr lang="en-US" sz="2000" dirty="0" smtClean="0"/>
              <a:t>ail infections are common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Coarse often asymmetrical facies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wide nasal Bridge, large head.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Hypodense</a:t>
            </a:r>
            <a:r>
              <a:rPr lang="en-US" sz="2000" dirty="0" smtClean="0"/>
              <a:t> </a:t>
            </a:r>
            <a:r>
              <a:rPr lang="en-US" sz="2000" dirty="0" err="1" smtClean="0"/>
              <a:t>bones</a:t>
            </a:r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err="1" smtClean="0"/>
              <a:t>frequent</a:t>
            </a:r>
            <a:r>
              <a:rPr lang="en-US" sz="2000" dirty="0" smtClean="0"/>
              <a:t> fractures; joint laxity; Scoliosis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Delayed resorption of primary dentition with consequent delayed eruption of secondary teeth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Rx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long‐term Abx prophylaxis usually with </a:t>
            </a:r>
            <a:r>
              <a:rPr lang="en-US" sz="2000" dirty="0" smtClean="0">
                <a:solidFill>
                  <a:srgbClr val="FF0000"/>
                </a:solidFill>
              </a:rPr>
              <a:t>flucloxacillin.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Skin </a:t>
            </a:r>
            <a:r>
              <a:rPr lang="en-US" sz="2000" dirty="0" smtClean="0"/>
              <a:t>hygiene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Topical </a:t>
            </a:r>
            <a:r>
              <a:rPr lang="en-US" sz="2000" dirty="0" smtClean="0"/>
              <a:t>antimicrobials.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/>
              <a:t>Topical or </a:t>
            </a:r>
            <a:r>
              <a:rPr lang="en-US" sz="2000" dirty="0" smtClean="0"/>
              <a:t>oral Antifungal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Excision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Persistent pneumatoceles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786842" cy="5299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Flowchart: Card 7"/>
          <p:cNvSpPr/>
          <p:nvPr/>
        </p:nvSpPr>
        <p:spPr>
          <a:xfrm>
            <a:off x="1000100" y="1071546"/>
            <a:ext cx="7286708" cy="4857784"/>
          </a:xfrm>
          <a:prstGeom prst="flowChartPunchedCar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Chronic </a:t>
            </a:r>
            <a:r>
              <a:rPr lang="en-US" sz="2000" b="1" dirty="0" err="1" smtClean="0">
                <a:solidFill>
                  <a:srgbClr val="FF0000"/>
                </a:solidFill>
              </a:rPr>
              <a:t>mucocutaneous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candidiasis</a:t>
            </a:r>
            <a:r>
              <a:rPr lang="en-US" sz="2000" b="1" dirty="0" smtClean="0">
                <a:solidFill>
                  <a:srgbClr val="FF0000"/>
                </a:solidFill>
              </a:rPr>
              <a:t>   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Non‐invasive </a:t>
            </a:r>
            <a:r>
              <a:rPr lang="en-US" sz="2000" i="1" dirty="0" smtClean="0"/>
              <a:t>Candida infections that affect </a:t>
            </a:r>
            <a:r>
              <a:rPr lang="en-US" sz="2000" dirty="0" smtClean="0"/>
              <a:t>the skin, nails and mucous membranes.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Asso with Autoimmune polyendocrine syndrome type 1, also known as autoimmune polyendocrinopathy candidiasis ectodermal dystrophy (APECED) syndrome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Cutaneous hallmark</a:t>
            </a:r>
            <a:r>
              <a:rPr lang="en-US" sz="2000" dirty="0" smtClean="0">
                <a:sym typeface="Wingdings" pitchFamily="2" charset="2"/>
              </a:rPr>
              <a:t> E</a:t>
            </a:r>
            <a:r>
              <a:rPr lang="en-US" sz="2000" dirty="0" smtClean="0"/>
              <a:t>ctodermal dystrophy with onychomycosis &amp; superfi cial chronic mucocutaneous candidiasis</a:t>
            </a:r>
            <a:endParaRPr lang="en-US" sz="2000" dirty="0"/>
          </a:p>
        </p:txBody>
      </p:sp>
      <p:pic>
        <p:nvPicPr>
          <p:cNvPr id="9" name="Picture 12" descr="C:\Users\icu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2357454" cy="207170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928662" y="2500306"/>
            <a:ext cx="7000924" cy="121444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COMPLEMENT DISEASES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9644098" cy="6143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Folded Corner 7"/>
          <p:cNvSpPr/>
          <p:nvPr/>
        </p:nvSpPr>
        <p:spPr>
          <a:xfrm>
            <a:off x="214282" y="1142984"/>
            <a:ext cx="4572032" cy="450059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Infection with encapsulated organisms Strep Pneumonia, N. Meningitis &amp; </a:t>
            </a:r>
            <a:r>
              <a:rPr lang="en-US" i="1" dirty="0" smtClean="0"/>
              <a:t>H.Influenzae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dirty="0" smtClean="0"/>
              <a:t>Pneumococcal pneumonia &amp; Meningococcal meningitis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Most severe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C3 deficiency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Most common</a:t>
            </a:r>
            <a:r>
              <a:rPr lang="en-US" dirty="0" smtClean="0">
                <a:sym typeface="Wingdings" pitchFamily="2" charset="2"/>
              </a:rPr>
              <a:t> C2 deficiency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Defects in C5–C9</a:t>
            </a:r>
            <a:r>
              <a:rPr lang="en-US" dirty="0" smtClean="0">
                <a:sym typeface="Wingdings" pitchFamily="2" charset="2"/>
              </a:rPr>
              <a:t> R</a:t>
            </a:r>
            <a:r>
              <a:rPr lang="en-US" dirty="0" smtClean="0"/>
              <a:t>ecurrent meningococcal meningitis and disseminated gonococcal infections</a:t>
            </a:r>
          </a:p>
          <a:p>
            <a:pPr>
              <a:buFont typeface="Arial" pitchFamily="34" charset="0"/>
              <a:buChar char="•"/>
            </a:pPr>
            <a:endParaRPr lang="en-US" b="1" i="1" dirty="0" smtClean="0"/>
          </a:p>
          <a:p>
            <a:pPr>
              <a:buFont typeface="Arial" pitchFamily="34" charset="0"/>
              <a:buChar char="•"/>
            </a:pPr>
            <a:r>
              <a:rPr lang="en-US" b="1" i="1" dirty="0" smtClean="0"/>
              <a:t>Skin infections</a:t>
            </a:r>
            <a:r>
              <a:rPr lang="en-US" b="1" i="1" dirty="0" smtClean="0">
                <a:sym typeface="Wingdings" pitchFamily="2" charset="2"/>
              </a:rPr>
              <a:t> Rare</a:t>
            </a:r>
            <a:endParaRPr lang="en-US" b="1" i="1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500034" y="285728"/>
            <a:ext cx="7143800" cy="71438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COMPLEMENT DEFECTS PREDISPOSING TO RECURRENT</a:t>
            </a:r>
          </a:p>
          <a:p>
            <a:r>
              <a:rPr lang="en-US" b="1" dirty="0" smtClean="0"/>
              <a:t>PYOGENIC INFECTION</a:t>
            </a:r>
            <a:endParaRPr lang="en-US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5072066" y="1142984"/>
            <a:ext cx="3714776" cy="785818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COMPLEMENT DEFECTS PREDISPOSING TO AUTOIMMUNITY</a:t>
            </a:r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4929190" y="1928802"/>
            <a:ext cx="4000528" cy="428628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C1q def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Cutaneous vasculitis, SLE, membranous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GN, Meningitis and septicaemia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C4 def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SLE, HSP or Sjogren syndrome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C2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SLE, membranous GN,HSP,RA, dermatomyositis, Crohn disease &amp; ITP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C3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Transient maculopapular rashes,SLE, Membranous 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186634" cy="785818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b="1" dirty="0" smtClean="0"/>
              <a:t>Defects in the regulation of complement activation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857224" y="1571612"/>
            <a:ext cx="4214842" cy="4286280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/>
              <a:t>C1 esterase inhibitor def</a:t>
            </a:r>
            <a:r>
              <a:rPr lang="en-US" sz="2000" dirty="0" smtClean="0">
                <a:sym typeface="Wingdings" pitchFamily="2" charset="2"/>
              </a:rPr>
              <a:t>H</a:t>
            </a:r>
            <a:r>
              <a:rPr lang="en-US" sz="2000" dirty="0" smtClean="0"/>
              <a:t>ereditary angio-oedema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/>
              <a:t>Typically affecting</a:t>
            </a:r>
            <a:r>
              <a:rPr lang="en-US" sz="2000" dirty="0" smtClean="0">
                <a:sym typeface="Wingdings" pitchFamily="2" charset="2"/>
              </a:rPr>
              <a:t>B</a:t>
            </a:r>
            <a:r>
              <a:rPr lang="en-US" sz="2000" dirty="0" smtClean="0"/>
              <a:t>owel mucosa, face or extremities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/>
              <a:t>Deficiency of factor I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unchecked cleavage of C3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/>
              <a:t>Plasma infusions</a:t>
            </a:r>
            <a:r>
              <a:rPr lang="en-US" sz="2000" dirty="0" smtClean="0">
                <a:sym typeface="Wingdings" pitchFamily="2" charset="2"/>
              </a:rPr>
              <a:t>Cleavage of</a:t>
            </a:r>
            <a:r>
              <a:rPr lang="en-US" sz="2000" dirty="0" smtClean="0"/>
              <a:t> contained C3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Anaphylotoxin</a:t>
            </a:r>
            <a:r>
              <a:rPr lang="en-US" sz="2000" dirty="0" smtClean="0">
                <a:sym typeface="Wingdings" pitchFamily="2" charset="2"/>
              </a:rPr>
              <a:t>A</a:t>
            </a:r>
            <a:r>
              <a:rPr lang="en-US" sz="2000" dirty="0" smtClean="0"/>
              <a:t>naphylaxis</a:t>
            </a:r>
            <a:endParaRPr lang="en-US" sz="2000" dirty="0"/>
          </a:p>
        </p:txBody>
      </p:sp>
      <p:pic>
        <p:nvPicPr>
          <p:cNvPr id="1026" name="Picture 2" descr="C:\Users\priya assrani\Desktop\61c1239fca3ff68d54bbedc5883c567d7b7a5ab0-1500x15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736"/>
            <a:ext cx="2854804" cy="2071702"/>
          </a:xfrm>
          <a:prstGeom prst="rect">
            <a:avLst/>
          </a:prstGeom>
          <a:noFill/>
        </p:spPr>
      </p:pic>
      <p:pic>
        <p:nvPicPr>
          <p:cNvPr id="1027" name="Picture 3" descr="C:\Users\priya assrani\Desktop\images.jpe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14752"/>
            <a:ext cx="2847982" cy="2138367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786314" y="2143116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643438" y="5286388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C:\Users\icu\Desktop\thumbnail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9698" b="29341"/>
          <a:stretch>
            <a:fillRect/>
          </a:stretch>
        </p:blipFill>
        <p:spPr bwMode="auto">
          <a:xfrm>
            <a:off x="0" y="0"/>
            <a:ext cx="4500562" cy="6215082"/>
          </a:xfrm>
          <a:prstGeom prst="rect">
            <a:avLst/>
          </a:prstGeom>
          <a:noFill/>
        </p:spPr>
      </p:pic>
      <p:pic>
        <p:nvPicPr>
          <p:cNvPr id="6" name="Picture 2" descr="C:\Users\icu\Desktop\thumbnail (4).jpg"/>
          <p:cNvPicPr>
            <a:picLocks noChangeAspect="1" noChangeArrowheads="1"/>
          </p:cNvPicPr>
          <p:nvPr/>
        </p:nvPicPr>
        <p:blipFill>
          <a:blip r:embed="rId3"/>
          <a:srcRect t="2894" b="49357"/>
          <a:stretch>
            <a:fillRect/>
          </a:stretch>
        </p:blipFill>
        <p:spPr bwMode="auto">
          <a:xfrm>
            <a:off x="4429124" y="0"/>
            <a:ext cx="4714876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1357290" y="2071678"/>
            <a:ext cx="7000924" cy="278608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THANKYOU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C:\Users\icu\Desktop\thumbnail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51109" b="568"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Menifestations of PID: </a:t>
            </a:r>
            <a:br>
              <a:rPr lang="en-US" dirty="0" smtClean="0"/>
            </a:br>
            <a:r>
              <a:rPr lang="en-US" dirty="0" smtClean="0"/>
              <a:t>ACRONYM: </a:t>
            </a:r>
            <a:r>
              <a:rPr lang="en-US" dirty="0" smtClean="0">
                <a:solidFill>
                  <a:srgbClr val="FF0000"/>
                </a:solidFill>
              </a:rPr>
              <a:t>GARFIELD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229600" cy="4937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71604" y="2500306"/>
            <a:ext cx="5976664" cy="2880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ranuloma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utoimmune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ecurring </a:t>
            </a: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ever and Chronic </a:t>
            </a: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nflammation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Unusual 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czema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L</a:t>
            </a:r>
            <a:r>
              <a:rPr lang="en-US" sz="2000" dirty="0" err="1" smtClean="0">
                <a:solidFill>
                  <a:schemeClr val="tx1"/>
                </a:solidFill>
              </a:rPr>
              <a:t>ymphoproliferation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Chronic,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nflammatory Bowel 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iseases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Inherited Immunodeficiency Disorders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E903-0CBA-42D2-B835-3D3C0D2C7CB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C:\Users\priya assrani\Desktop\4147094955_c7d49f89fe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642918"/>
            <a:ext cx="1866895" cy="1238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7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1880</TotalTime>
  <Words>3353</Words>
  <Application>Microsoft Office PowerPoint</Application>
  <PresentationFormat>On-screen Show (4:3)</PresentationFormat>
  <Paragraphs>859</Paragraphs>
  <Slides>70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Origin</vt:lpstr>
      <vt:lpstr>INHERITED IMMUNODEFICIENCY DISORDERS</vt:lpstr>
      <vt:lpstr>What is Immunodeficiency?</vt:lpstr>
      <vt:lpstr>Slide 3</vt:lpstr>
      <vt:lpstr>Slide 4</vt:lpstr>
      <vt:lpstr>SECONDARY IMMUNODEFICIENCY</vt:lpstr>
      <vt:lpstr>Slide 6</vt:lpstr>
      <vt:lpstr>Slide 7</vt:lpstr>
      <vt:lpstr>Slide 8</vt:lpstr>
      <vt:lpstr>Other Menifestations of PID:  ACRONYM: GARFIELD</vt:lpstr>
      <vt:lpstr>   Clinical features associated with Immunodeficiency</vt:lpstr>
      <vt:lpstr>INFECTIOUS DISEASE RELATED MENIFESTATIONS OF PID</vt:lpstr>
      <vt:lpstr>NON INFECTIOUS NON SPECIFIC MENIFESTATIONS OF PID</vt:lpstr>
      <vt:lpstr>INFECTIOUS DISEASE RELATED MENIFESTATIONS OF PID</vt:lpstr>
      <vt:lpstr>Slide 14</vt:lpstr>
      <vt:lpstr>Slide 15</vt:lpstr>
      <vt:lpstr>Slide 16</vt:lpstr>
      <vt:lpstr>Slide 17</vt:lpstr>
      <vt:lpstr>Slide 18</vt:lpstr>
      <vt:lpstr>Slide 19</vt:lpstr>
      <vt:lpstr> PRIMARY IMMUNODEFICIENCY CLASSIFICATION</vt:lpstr>
      <vt:lpstr> PRIMARY IMMUNODEFICIENCY CLASSIFICATION</vt:lpstr>
      <vt:lpstr> PRIMARY IMMUNODEFICIENCY CLASSIFICATION</vt:lpstr>
      <vt:lpstr> PRIMARY IMMUNODEFICIENCY CLASSIFICATION</vt:lpstr>
      <vt:lpstr>`</vt:lpstr>
      <vt:lpstr> PRIMARY IMMUNODEFICIENCY CLASSIFICATION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WISKOTT–ALDRICH SYNDROME</vt:lpstr>
      <vt:lpstr>WISKOTT–ALDRICH SYNDROME</vt:lpstr>
      <vt:lpstr>Slide 42</vt:lpstr>
      <vt:lpstr>Slide 43</vt:lpstr>
      <vt:lpstr> MAJOR HISTOCOMPATIBILITY COMPLEX CLASS 1 DEFICIENCY 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`</vt:lpstr>
      <vt:lpstr>Slide 63</vt:lpstr>
      <vt:lpstr>Slide 64</vt:lpstr>
      <vt:lpstr>Slide 65</vt:lpstr>
      <vt:lpstr>Slide 66</vt:lpstr>
      <vt:lpstr>Slide 67</vt:lpstr>
      <vt:lpstr>Slide 68</vt:lpstr>
      <vt:lpstr>Defects in the regulation of complement activation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IMMUNODEFICIENY DISORDERS</dc:title>
  <dc:creator>icu</dc:creator>
  <cp:lastModifiedBy>priya assrani</cp:lastModifiedBy>
  <cp:revision>455</cp:revision>
  <dcterms:created xsi:type="dcterms:W3CDTF">2021-03-30T19:33:13Z</dcterms:created>
  <dcterms:modified xsi:type="dcterms:W3CDTF">2021-04-05T08:19:24Z</dcterms:modified>
</cp:coreProperties>
</file>