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9" r:id="rId3"/>
    <p:sldId id="258" r:id="rId4"/>
    <p:sldId id="259" r:id="rId5"/>
    <p:sldId id="310" r:id="rId6"/>
    <p:sldId id="330" r:id="rId7"/>
    <p:sldId id="260" r:id="rId8"/>
    <p:sldId id="263" r:id="rId9"/>
    <p:sldId id="264" r:id="rId10"/>
    <p:sldId id="265" r:id="rId11"/>
    <p:sldId id="266" r:id="rId12"/>
    <p:sldId id="267" r:id="rId13"/>
    <p:sldId id="268" r:id="rId14"/>
    <p:sldId id="269" r:id="rId15"/>
    <p:sldId id="270" r:id="rId16"/>
    <p:sldId id="311" r:id="rId17"/>
    <p:sldId id="271" r:id="rId18"/>
    <p:sldId id="272" r:id="rId19"/>
    <p:sldId id="312" r:id="rId20"/>
    <p:sldId id="273" r:id="rId21"/>
    <p:sldId id="274" r:id="rId22"/>
    <p:sldId id="275" r:id="rId23"/>
    <p:sldId id="276" r:id="rId24"/>
    <p:sldId id="331" r:id="rId25"/>
    <p:sldId id="278" r:id="rId26"/>
    <p:sldId id="290" r:id="rId27"/>
    <p:sldId id="279" r:id="rId28"/>
    <p:sldId id="280" r:id="rId29"/>
    <p:sldId id="281" r:id="rId30"/>
    <p:sldId id="282" r:id="rId31"/>
    <p:sldId id="285" r:id="rId32"/>
    <p:sldId id="286" r:id="rId33"/>
    <p:sldId id="288" r:id="rId34"/>
    <p:sldId id="332" r:id="rId35"/>
    <p:sldId id="289" r:id="rId36"/>
    <p:sldId id="291" r:id="rId37"/>
    <p:sldId id="292" r:id="rId38"/>
    <p:sldId id="333" r:id="rId39"/>
    <p:sldId id="293" r:id="rId40"/>
    <p:sldId id="294" r:id="rId41"/>
    <p:sldId id="334" r:id="rId42"/>
    <p:sldId id="295" r:id="rId43"/>
    <p:sldId id="335" r:id="rId44"/>
    <p:sldId id="298" r:id="rId45"/>
    <p:sldId id="299" r:id="rId46"/>
    <p:sldId id="300" r:id="rId47"/>
    <p:sldId id="301" r:id="rId48"/>
    <p:sldId id="302" r:id="rId49"/>
    <p:sldId id="303" r:id="rId50"/>
    <p:sldId id="304" r:id="rId51"/>
    <p:sldId id="305" r:id="rId52"/>
    <p:sldId id="306" r:id="rId5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7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03B67936-CEF9-CC49-BB65-B24C8EE432CD}" type="datetimeFigureOut">
              <a:rPr lang="x-none" smtClean="0"/>
              <a:t>1/23/2020</a:t>
            </a:fld>
            <a:endParaRPr lang="x-none"/>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x-none"/>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536AA99A-516F-F04C-A64D-842B95B130DF}" type="slidenum">
              <a:rPr lang="x-none" smtClean="0"/>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B67936-CEF9-CC49-BB65-B24C8EE432CD}" type="datetimeFigureOut">
              <a:rPr lang="x-none" smtClean="0"/>
              <a:t>1/23/2020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36AA99A-516F-F04C-A64D-842B95B130DF}"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B67936-CEF9-CC49-BB65-B24C8EE432CD}" type="datetimeFigureOut">
              <a:rPr lang="x-none" smtClean="0"/>
              <a:t>1/23/2020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36AA99A-516F-F04C-A64D-842B95B130DF}"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03B67936-CEF9-CC49-BB65-B24C8EE432CD}" type="datetimeFigureOut">
              <a:rPr lang="x-none" smtClean="0"/>
              <a:t>1/23/2020</a:t>
            </a:fld>
            <a:endParaRPr lang="x-none"/>
          </a:p>
        </p:txBody>
      </p:sp>
      <p:sp>
        <p:nvSpPr>
          <p:cNvPr id="5" name="Footer Placeholder 4"/>
          <p:cNvSpPr>
            <a:spLocks noGrp="1"/>
          </p:cNvSpPr>
          <p:nvPr>
            <p:ph type="ftr" sz="quarter" idx="11"/>
          </p:nvPr>
        </p:nvSpPr>
        <p:spPr>
          <a:xfrm>
            <a:off x="609600" y="6480970"/>
            <a:ext cx="5680075" cy="300831"/>
          </a:xfrm>
        </p:spPr>
        <p:txBody>
          <a:bodyPr/>
          <a:lstStyle/>
          <a:p>
            <a:endParaRPr lang="x-none"/>
          </a:p>
        </p:txBody>
      </p:sp>
      <p:sp>
        <p:nvSpPr>
          <p:cNvPr id="6" name="Slide Number Placeholder 5"/>
          <p:cNvSpPr>
            <a:spLocks noGrp="1"/>
          </p:cNvSpPr>
          <p:nvPr>
            <p:ph type="sldNum" sz="quarter" idx="12"/>
          </p:nvPr>
        </p:nvSpPr>
        <p:spPr/>
        <p:txBody>
          <a:bodyPr/>
          <a:lstStyle/>
          <a:p>
            <a:fld id="{536AA99A-516F-F04C-A64D-842B95B130DF}" type="slidenum">
              <a:rPr lang="x-none" smtClean="0"/>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fld id="{03B67936-CEF9-CC49-BB65-B24C8EE432CD}" type="datetimeFigureOut">
              <a:rPr lang="x-none" smtClean="0"/>
              <a:t>1/23/2020</a:t>
            </a:fld>
            <a:endParaRPr lang="x-none"/>
          </a:p>
        </p:txBody>
      </p:sp>
      <p:sp>
        <p:nvSpPr>
          <p:cNvPr id="5" name="Footer Placeholder 4"/>
          <p:cNvSpPr>
            <a:spLocks noGrp="1"/>
          </p:cNvSpPr>
          <p:nvPr>
            <p:ph type="ftr" sz="quarter" idx="11"/>
          </p:nvPr>
        </p:nvSpPr>
        <p:spPr>
          <a:xfrm>
            <a:off x="3492501" y="6480970"/>
            <a:ext cx="5680075" cy="300831"/>
          </a:xfrm>
        </p:spPr>
        <p:txBody>
          <a:bodyPr/>
          <a:lstStyle/>
          <a:p>
            <a:endParaRPr lang="x-none"/>
          </a:p>
        </p:txBody>
      </p:sp>
      <p:sp>
        <p:nvSpPr>
          <p:cNvPr id="6" name="Slide Number Placeholder 5"/>
          <p:cNvSpPr>
            <a:spLocks noGrp="1"/>
          </p:cNvSpPr>
          <p:nvPr>
            <p:ph type="sldNum" sz="quarter" idx="12"/>
          </p:nvPr>
        </p:nvSpPr>
        <p:spPr>
          <a:xfrm>
            <a:off x="11268075" y="809625"/>
            <a:ext cx="670560" cy="300831"/>
          </a:xfrm>
        </p:spPr>
        <p:txBody>
          <a:bodyPr/>
          <a:lstStyle/>
          <a:p>
            <a:fld id="{536AA99A-516F-F04C-A64D-842B95B130DF}" type="slidenum">
              <a:rPr lang="x-none" smtClean="0"/>
              <a:t>‹#›</a:t>
            </a:fld>
            <a:endParaRPr lang="x-none"/>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03B67936-CEF9-CC49-BB65-B24C8EE432CD}" type="datetimeFigureOut">
              <a:rPr lang="x-none" smtClean="0"/>
              <a:t>1/23/2020</a:t>
            </a:fld>
            <a:endParaRPr lang="x-none"/>
          </a:p>
        </p:txBody>
      </p:sp>
      <p:sp>
        <p:nvSpPr>
          <p:cNvPr id="6" name="Footer Placeholder 5"/>
          <p:cNvSpPr>
            <a:spLocks noGrp="1"/>
          </p:cNvSpPr>
          <p:nvPr>
            <p:ph type="ftr" sz="quarter" idx="11"/>
          </p:nvPr>
        </p:nvSpPr>
        <p:spPr>
          <a:xfrm>
            <a:off x="609600" y="6480969"/>
            <a:ext cx="5680075" cy="301752"/>
          </a:xfrm>
        </p:spPr>
        <p:txBody>
          <a:bodyPr/>
          <a:lstStyle/>
          <a:p>
            <a:endParaRPr lang="x-none"/>
          </a:p>
        </p:txBody>
      </p:sp>
      <p:sp>
        <p:nvSpPr>
          <p:cNvPr id="7" name="Slide Number Placeholder 6"/>
          <p:cNvSpPr>
            <a:spLocks noGrp="1"/>
          </p:cNvSpPr>
          <p:nvPr>
            <p:ph type="sldNum" sz="quarter" idx="12"/>
          </p:nvPr>
        </p:nvSpPr>
        <p:spPr>
          <a:xfrm>
            <a:off x="10119360" y="6480969"/>
            <a:ext cx="670560" cy="301752"/>
          </a:xfrm>
        </p:spPr>
        <p:txBody>
          <a:bodyPr/>
          <a:lstStyle/>
          <a:p>
            <a:fld id="{536AA99A-516F-F04C-A64D-842B95B130DF}" type="slidenum">
              <a:rPr lang="x-none" smtClean="0"/>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03B67936-CEF9-CC49-BB65-B24C8EE432CD}" type="datetimeFigureOut">
              <a:rPr lang="x-none" smtClean="0"/>
              <a:t>1/23/2020</a:t>
            </a:fld>
            <a:endParaRPr lang="x-none"/>
          </a:p>
        </p:txBody>
      </p:sp>
      <p:sp>
        <p:nvSpPr>
          <p:cNvPr id="8" name="Footer Placeholder 7"/>
          <p:cNvSpPr>
            <a:spLocks noGrp="1"/>
          </p:cNvSpPr>
          <p:nvPr>
            <p:ph type="ftr" sz="quarter" idx="11"/>
          </p:nvPr>
        </p:nvSpPr>
        <p:spPr>
          <a:xfrm>
            <a:off x="609600" y="6480969"/>
            <a:ext cx="5681472" cy="301752"/>
          </a:xfrm>
        </p:spPr>
        <p:txBody>
          <a:bodyPr/>
          <a:lstStyle/>
          <a:p>
            <a:endParaRPr lang="x-none"/>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536AA99A-516F-F04C-A64D-842B95B130DF}" type="slidenum">
              <a:rPr lang="x-none" smtClean="0"/>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B67936-CEF9-CC49-BB65-B24C8EE432CD}" type="datetimeFigureOut">
              <a:rPr lang="x-none" smtClean="0"/>
              <a:t>1/23/2020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536AA99A-516F-F04C-A64D-842B95B130DF}" type="slidenum">
              <a:rPr lang="x-none" smtClean="0"/>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03B67936-CEF9-CC49-BB65-B24C8EE432CD}" type="datetimeFigureOut">
              <a:rPr lang="x-none" smtClean="0"/>
              <a:t>1/23/2020</a:t>
            </a:fld>
            <a:endParaRPr lang="x-none"/>
          </a:p>
        </p:txBody>
      </p:sp>
      <p:sp>
        <p:nvSpPr>
          <p:cNvPr id="3" name="Footer Placeholder 2"/>
          <p:cNvSpPr>
            <a:spLocks noGrp="1"/>
          </p:cNvSpPr>
          <p:nvPr>
            <p:ph type="ftr" sz="quarter" idx="11"/>
          </p:nvPr>
        </p:nvSpPr>
        <p:spPr>
          <a:xfrm>
            <a:off x="609600" y="6481891"/>
            <a:ext cx="5680075" cy="300831"/>
          </a:xfrm>
        </p:spPr>
        <p:txBody>
          <a:bodyPr/>
          <a:lstStyle/>
          <a:p>
            <a:endParaRPr lang="x-none"/>
          </a:p>
        </p:txBody>
      </p:sp>
      <p:sp>
        <p:nvSpPr>
          <p:cNvPr id="4" name="Slide Number Placeholder 3"/>
          <p:cNvSpPr>
            <a:spLocks noGrp="1"/>
          </p:cNvSpPr>
          <p:nvPr>
            <p:ph type="sldNum" sz="quarter" idx="12"/>
          </p:nvPr>
        </p:nvSpPr>
        <p:spPr>
          <a:xfrm>
            <a:off x="10119360" y="6480969"/>
            <a:ext cx="670560" cy="301752"/>
          </a:xfrm>
        </p:spPr>
        <p:txBody>
          <a:bodyPr/>
          <a:lstStyle/>
          <a:p>
            <a:fld id="{536AA99A-516F-F04C-A64D-842B95B130DF}"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03B67936-CEF9-CC49-BB65-B24C8EE432CD}" type="datetimeFigureOut">
              <a:rPr lang="x-none" smtClean="0"/>
              <a:t>1/23/2020</a:t>
            </a:fld>
            <a:endParaRPr lang="x-none"/>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x-none"/>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536AA99A-516F-F04C-A64D-842B95B130DF}" type="slidenum">
              <a:rPr lang="x-none" smtClean="0"/>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03B67936-CEF9-CC49-BB65-B24C8EE432CD}" type="datetimeFigureOut">
              <a:rPr lang="x-none" smtClean="0"/>
              <a:t>1/23/2020</a:t>
            </a:fld>
            <a:endParaRPr lang="x-none"/>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x-none"/>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536AA99A-516F-F04C-A64D-842B95B130DF}" type="slidenum">
              <a:rPr lang="x-none" smtClean="0"/>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03B67936-CEF9-CC49-BB65-B24C8EE432CD}" type="datetimeFigureOut">
              <a:rPr lang="x-none" smtClean="0"/>
              <a:t>1/23/2020</a:t>
            </a:fld>
            <a:endParaRPr lang="x-none"/>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x-none"/>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536AA99A-516F-F04C-A64D-842B95B130DF}" type="slidenum">
              <a:rPr lang="x-none" smtClean="0"/>
              <a:t>‹#›</a:t>
            </a:fld>
            <a:endParaRPr lang="x-non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38691-5B28-4346-BBB6-52DC0F9317AB}"/>
              </a:ext>
            </a:extLst>
          </p:cNvPr>
          <p:cNvSpPr>
            <a:spLocks noGrp="1"/>
          </p:cNvSpPr>
          <p:nvPr>
            <p:ph type="ctrTitle"/>
          </p:nvPr>
        </p:nvSpPr>
        <p:spPr/>
        <p:txBody>
          <a:bodyPr/>
          <a:lstStyle/>
          <a:p>
            <a:r>
              <a:rPr lang="en-US" dirty="0"/>
              <a:t>Burns and thermal injury</a:t>
            </a:r>
            <a:endParaRPr lang="x-none" dirty="0"/>
          </a:p>
        </p:txBody>
      </p:sp>
      <p:sp>
        <p:nvSpPr>
          <p:cNvPr id="3" name="Subtitle 2">
            <a:extLst>
              <a:ext uri="{FF2B5EF4-FFF2-40B4-BE49-F238E27FC236}">
                <a16:creationId xmlns:a16="http://schemas.microsoft.com/office/drawing/2014/main" xmlns="" id="{F69DACCD-F473-944B-B126-308231F6BB27}"/>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50854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56830-8D5F-3242-B847-7284C7425768}"/>
              </a:ext>
            </a:extLst>
          </p:cNvPr>
          <p:cNvSpPr>
            <a:spLocks noGrp="1"/>
          </p:cNvSpPr>
          <p:nvPr>
            <p:ph type="title"/>
          </p:nvPr>
        </p:nvSpPr>
        <p:spPr/>
        <p:txBody>
          <a:bodyPr/>
          <a:lstStyle/>
          <a:p>
            <a:r>
              <a:rPr lang="en-GB" dirty="0"/>
              <a:t>Resuscitation goal </a:t>
            </a:r>
            <a:endParaRPr lang="x-none"/>
          </a:p>
        </p:txBody>
      </p:sp>
      <p:sp>
        <p:nvSpPr>
          <p:cNvPr id="3" name="Content Placeholder 2">
            <a:extLst>
              <a:ext uri="{FF2B5EF4-FFF2-40B4-BE49-F238E27FC236}">
                <a16:creationId xmlns:a16="http://schemas.microsoft.com/office/drawing/2014/main" xmlns="" id="{7A13D41C-9A6F-904E-9AF7-830A5E80959D}"/>
              </a:ext>
            </a:extLst>
          </p:cNvPr>
          <p:cNvSpPr>
            <a:spLocks noGrp="1"/>
          </p:cNvSpPr>
          <p:nvPr>
            <p:ph idx="1"/>
          </p:nvPr>
        </p:nvSpPr>
        <p:spPr/>
        <p:txBody>
          <a:bodyPr>
            <a:normAutofit/>
          </a:bodyPr>
          <a:lstStyle/>
          <a:p>
            <a:r>
              <a:rPr lang="en-GB" dirty="0" smtClean="0"/>
              <a:t>One </a:t>
            </a:r>
            <a:r>
              <a:rPr lang="en-GB" dirty="0"/>
              <a:t>of the greatest challenges in resuscitation is monitoring whether it is adequate and effective. The traditional endpoints of urine  output  (0.5–1  cl/kg  body  weight/h),  mean  arterial  pressure (&gt;65  mmHg), normal base excess and lactate levels </a:t>
            </a:r>
            <a:r>
              <a:rPr lang="en-GB" dirty="0" smtClean="0"/>
              <a:t>are important physiological markers.</a:t>
            </a:r>
            <a:endParaRPr lang="x-none"/>
          </a:p>
        </p:txBody>
      </p:sp>
    </p:spTree>
    <p:extLst>
      <p:ext uri="{BB962C8B-B14F-4D97-AF65-F5344CB8AC3E}">
        <p14:creationId xmlns:p14="http://schemas.microsoft.com/office/powerpoint/2010/main" val="50808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F02F9-22BB-9A42-89DF-BDF41114AB92}"/>
              </a:ext>
            </a:extLst>
          </p:cNvPr>
          <p:cNvSpPr>
            <a:spLocks noGrp="1"/>
          </p:cNvSpPr>
          <p:nvPr>
            <p:ph type="title"/>
          </p:nvPr>
        </p:nvSpPr>
        <p:spPr/>
        <p:txBody>
          <a:bodyPr/>
          <a:lstStyle/>
          <a:p>
            <a:r>
              <a:rPr lang="en-US" dirty="0" smtClean="0"/>
              <a:t>Type of fluid</a:t>
            </a:r>
            <a:endParaRPr lang="x-none"/>
          </a:p>
        </p:txBody>
      </p:sp>
      <p:sp>
        <p:nvSpPr>
          <p:cNvPr id="3" name="Content Placeholder 2">
            <a:extLst>
              <a:ext uri="{FF2B5EF4-FFF2-40B4-BE49-F238E27FC236}">
                <a16:creationId xmlns:a16="http://schemas.microsoft.com/office/drawing/2014/main" xmlns="" id="{D0A34267-C2AF-5A49-AFEA-997BEB0192CB}"/>
              </a:ext>
            </a:extLst>
          </p:cNvPr>
          <p:cNvSpPr>
            <a:spLocks noGrp="1"/>
          </p:cNvSpPr>
          <p:nvPr>
            <p:ph idx="1"/>
          </p:nvPr>
        </p:nvSpPr>
        <p:spPr/>
        <p:txBody>
          <a:bodyPr>
            <a:normAutofit/>
          </a:bodyPr>
          <a:lstStyle/>
          <a:p>
            <a:r>
              <a:rPr lang="en-GB" dirty="0" smtClean="0"/>
              <a:t>To </a:t>
            </a:r>
            <a:r>
              <a:rPr lang="en-GB" dirty="0"/>
              <a:t>date, no large prospective randomized trial has been conducted to determine whether crystalloids are superior to colloids. However, the majority of specialist burn surgeons use crystalloids (e.g. Ringer lactate) and add colloids (e.g. albumin) as  a rescue </a:t>
            </a:r>
            <a:r>
              <a:rPr lang="en-GB" dirty="0" smtClean="0"/>
              <a:t>modality</a:t>
            </a:r>
            <a:endParaRPr lang="x-none"/>
          </a:p>
        </p:txBody>
      </p:sp>
    </p:spTree>
    <p:extLst>
      <p:ext uri="{BB962C8B-B14F-4D97-AF65-F5344CB8AC3E}">
        <p14:creationId xmlns:p14="http://schemas.microsoft.com/office/powerpoint/2010/main" val="137963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3F5A8-B3DF-CA44-B091-CF8E126930C1}"/>
              </a:ext>
            </a:extLst>
          </p:cNvPr>
          <p:cNvSpPr>
            <a:spLocks noGrp="1"/>
          </p:cNvSpPr>
          <p:nvPr>
            <p:ph type="title"/>
          </p:nvPr>
        </p:nvSpPr>
        <p:spPr/>
        <p:txBody>
          <a:bodyPr/>
          <a:lstStyle/>
          <a:p>
            <a:r>
              <a:rPr lang="en-US" dirty="0" err="1"/>
              <a:t>Inhalational</a:t>
            </a:r>
            <a:r>
              <a:rPr lang="en-US" dirty="0"/>
              <a:t> injury</a:t>
            </a:r>
            <a:endParaRPr lang="x-none" dirty="0"/>
          </a:p>
        </p:txBody>
      </p:sp>
      <p:sp>
        <p:nvSpPr>
          <p:cNvPr id="3" name="Content Placeholder 2">
            <a:extLst>
              <a:ext uri="{FF2B5EF4-FFF2-40B4-BE49-F238E27FC236}">
                <a16:creationId xmlns:a16="http://schemas.microsoft.com/office/drawing/2014/main" xmlns="" id="{520DE3F5-89A0-934E-A07C-DB39B6B6988E}"/>
              </a:ext>
            </a:extLst>
          </p:cNvPr>
          <p:cNvSpPr>
            <a:spLocks noGrp="1"/>
          </p:cNvSpPr>
          <p:nvPr>
            <p:ph idx="1"/>
          </p:nvPr>
        </p:nvSpPr>
        <p:spPr/>
        <p:txBody>
          <a:bodyPr/>
          <a:lstStyle/>
          <a:p>
            <a:r>
              <a:rPr lang="en-GB" dirty="0" smtClean="0"/>
              <a:t>A </a:t>
            </a:r>
            <a:r>
              <a:rPr lang="en-GB" dirty="0"/>
              <a:t>total of  20–30% of  all major burns are associated  with a concomitant inhalation injury, with a mortality of 25–50% when patients required </a:t>
            </a:r>
            <a:r>
              <a:rPr lang="en-GB" dirty="0" err="1"/>
              <a:t>ventilatory</a:t>
            </a:r>
            <a:r>
              <a:rPr lang="en-GB" dirty="0"/>
              <a:t> support for more than 1 week post‐injury </a:t>
            </a:r>
            <a:r>
              <a:rPr lang="en-GB" dirty="0" smtClean="0"/>
              <a:t>.  </a:t>
            </a:r>
            <a:r>
              <a:rPr lang="en-GB" dirty="0"/>
              <a:t>A  significant portion of fire‐related deaths result not from burn  injury but  from  inhalation  of the  toxic products of </a:t>
            </a:r>
            <a:r>
              <a:rPr lang="en-GB" dirty="0" smtClean="0"/>
              <a:t>combustion. </a:t>
            </a:r>
            <a:endParaRPr lang="x-none"/>
          </a:p>
        </p:txBody>
      </p:sp>
    </p:spTree>
    <p:extLst>
      <p:ext uri="{BB962C8B-B14F-4D97-AF65-F5344CB8AC3E}">
        <p14:creationId xmlns:p14="http://schemas.microsoft.com/office/powerpoint/2010/main" val="297282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4FD9F-3F65-F246-9E4D-74BF7A8705F6}"/>
              </a:ext>
            </a:extLst>
          </p:cNvPr>
          <p:cNvSpPr>
            <a:spLocks noGrp="1"/>
          </p:cNvSpPr>
          <p:nvPr>
            <p:ph type="title"/>
          </p:nvPr>
        </p:nvSpPr>
        <p:spPr/>
        <p:txBody>
          <a:bodyPr/>
          <a:lstStyle/>
          <a:p>
            <a:r>
              <a:rPr lang="en-US" dirty="0" smtClean="0"/>
              <a:t>toxins</a:t>
            </a:r>
            <a:endParaRPr lang="x-none"/>
          </a:p>
        </p:txBody>
      </p:sp>
      <p:sp>
        <p:nvSpPr>
          <p:cNvPr id="3" name="Content Placeholder 2">
            <a:extLst>
              <a:ext uri="{FF2B5EF4-FFF2-40B4-BE49-F238E27FC236}">
                <a16:creationId xmlns:a16="http://schemas.microsoft.com/office/drawing/2014/main" xmlns="" id="{A852749F-3053-3747-B6B2-A4643A1F9436}"/>
              </a:ext>
            </a:extLst>
          </p:cNvPr>
          <p:cNvSpPr>
            <a:spLocks noGrp="1"/>
          </p:cNvSpPr>
          <p:nvPr>
            <p:ph idx="1"/>
          </p:nvPr>
        </p:nvSpPr>
        <p:spPr/>
        <p:txBody>
          <a:bodyPr>
            <a:normAutofit fontScale="92500" lnSpcReduction="10000"/>
          </a:bodyPr>
          <a:lstStyle/>
          <a:p>
            <a:r>
              <a:rPr lang="en-GB" dirty="0"/>
              <a:t>of carbon monoxide (CO) and hydrogen cyanide </a:t>
            </a:r>
            <a:r>
              <a:rPr lang="en-GB" dirty="0" smtClean="0"/>
              <a:t>have </a:t>
            </a:r>
            <a:r>
              <a:rPr lang="en-GB" dirty="0"/>
              <a:t>been found to increase tissue hypoxia and acidosis and may also decrease cerebral oxygen consumption and metabolism. </a:t>
            </a:r>
            <a:endParaRPr lang="en-GB" dirty="0" smtClean="0"/>
          </a:p>
          <a:p>
            <a:r>
              <a:rPr lang="en-GB" dirty="0"/>
              <a:t>C</a:t>
            </a:r>
            <a:r>
              <a:rPr lang="en-GB" dirty="0" smtClean="0"/>
              <a:t>ontroversy </a:t>
            </a:r>
            <a:r>
              <a:rPr lang="en-GB" dirty="0"/>
              <a:t>remains as to the need for specific antidotes in CN </a:t>
            </a:r>
            <a:r>
              <a:rPr lang="en-GB" dirty="0" smtClean="0"/>
              <a:t>poisoning. </a:t>
            </a:r>
            <a:r>
              <a:rPr lang="en-GB" dirty="0"/>
              <a:t>The use of </a:t>
            </a:r>
            <a:r>
              <a:rPr lang="en-GB" dirty="0" err="1" smtClean="0"/>
              <a:t>hydroxycobalamine</a:t>
            </a:r>
            <a:r>
              <a:rPr lang="en-GB" dirty="0"/>
              <a:t> </a:t>
            </a:r>
            <a:r>
              <a:rPr lang="en-GB" dirty="0" smtClean="0"/>
              <a:t>is </a:t>
            </a:r>
            <a:r>
              <a:rPr lang="en-GB" dirty="0" err="1" smtClean="0"/>
              <a:t>controversial.There</a:t>
            </a:r>
            <a:r>
              <a:rPr lang="en-GB" dirty="0" smtClean="0"/>
              <a:t> </a:t>
            </a:r>
            <a:r>
              <a:rPr lang="en-GB" dirty="0"/>
              <a:t>is minimal evidence for the role of CN antidotes in smoke inhalation injury, therefore, aggressive supportive therapy aimed at permitting hepatic clearance of CN without specific antidotes should be the first line of treatment</a:t>
            </a:r>
            <a:endParaRPr lang="x-none"/>
          </a:p>
        </p:txBody>
      </p:sp>
    </p:spTree>
    <p:extLst>
      <p:ext uri="{BB962C8B-B14F-4D97-AF65-F5344CB8AC3E}">
        <p14:creationId xmlns:p14="http://schemas.microsoft.com/office/powerpoint/2010/main" val="254542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56BE9-547B-B64D-8F5B-DBAE204C64EA}"/>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EF1689C-483C-F74B-8E75-7A142757AC47}"/>
              </a:ext>
            </a:extLst>
          </p:cNvPr>
          <p:cNvSpPr>
            <a:spLocks noGrp="1"/>
          </p:cNvSpPr>
          <p:nvPr>
            <p:ph idx="1"/>
          </p:nvPr>
        </p:nvSpPr>
        <p:spPr/>
        <p:txBody>
          <a:bodyPr>
            <a:normAutofit lnSpcReduction="10000"/>
          </a:bodyPr>
          <a:lstStyle/>
          <a:p>
            <a:r>
              <a:rPr lang="en-GB" dirty="0"/>
              <a:t>Other possible contributing toxic substances are hydrogen chloride (produced by polyvinyl chloride degradation), nitrogen oxide or aldehydes which can result in pulmonary oedema, chemical pneumonitis or respiratory irritability. Direct thermal damage to the lung is seldom seen except as a result of high pressure steam, which has 4000 times the heat‐carrying capacity of dry air. Laryngeal reflexes and the efficiency of heat dissipation in the upper airway prevent heat damage to the lung parenchyma. </a:t>
            </a:r>
            <a:endParaRPr lang="x-none"/>
          </a:p>
        </p:txBody>
      </p:sp>
    </p:spTree>
    <p:extLst>
      <p:ext uri="{BB962C8B-B14F-4D97-AF65-F5344CB8AC3E}">
        <p14:creationId xmlns:p14="http://schemas.microsoft.com/office/powerpoint/2010/main" val="225808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CA4B1-FFE4-554F-B8A5-7288413A8B65}"/>
              </a:ext>
            </a:extLst>
          </p:cNvPr>
          <p:cNvSpPr>
            <a:spLocks noGrp="1"/>
          </p:cNvSpPr>
          <p:nvPr>
            <p:ph type="title"/>
          </p:nvPr>
        </p:nvSpPr>
        <p:spPr/>
        <p:txBody>
          <a:bodyPr/>
          <a:lstStyle/>
          <a:p>
            <a:r>
              <a:rPr lang="en-US" dirty="0" smtClean="0"/>
              <a:t>stages</a:t>
            </a:r>
            <a:endParaRPr lang="x-none"/>
          </a:p>
        </p:txBody>
      </p:sp>
      <p:sp>
        <p:nvSpPr>
          <p:cNvPr id="3" name="Content Placeholder 2">
            <a:extLst>
              <a:ext uri="{FF2B5EF4-FFF2-40B4-BE49-F238E27FC236}">
                <a16:creationId xmlns:a16="http://schemas.microsoft.com/office/drawing/2014/main" xmlns="" id="{B239E5FB-C655-DA4E-B120-491D5C8E9018}"/>
              </a:ext>
            </a:extLst>
          </p:cNvPr>
          <p:cNvSpPr>
            <a:spLocks noGrp="1"/>
          </p:cNvSpPr>
          <p:nvPr>
            <p:ph idx="1"/>
          </p:nvPr>
        </p:nvSpPr>
        <p:spPr/>
        <p:txBody>
          <a:bodyPr>
            <a:normAutofit lnSpcReduction="10000"/>
          </a:bodyPr>
          <a:lstStyle/>
          <a:p>
            <a:r>
              <a:rPr lang="en-GB" dirty="0"/>
              <a:t>The  clinical  course  of  patients  with  inhalation  injury  is  divided into three stages. </a:t>
            </a:r>
            <a:endParaRPr lang="en-GB" dirty="0" smtClean="0"/>
          </a:p>
          <a:p>
            <a:r>
              <a:rPr lang="en-GB" dirty="0" smtClean="0"/>
              <a:t>•</a:t>
            </a:r>
            <a:r>
              <a:rPr lang="en-GB" b="1" i="1" dirty="0"/>
              <a:t>First  stage</a:t>
            </a:r>
            <a:r>
              <a:rPr lang="en-GB" dirty="0"/>
              <a:t>: acute pulmonary insufficiency. Patients with severe lung injuries show acute pulmonary insufficiency from 0 to 36  h after  injury with asphyxia,  CO poisoning, bronchospasm, upper airway obstruction and parenchymal damage</a:t>
            </a:r>
            <a:r>
              <a:rPr lang="en-GB" dirty="0" smtClean="0"/>
              <a:t>.</a:t>
            </a:r>
          </a:p>
          <a:p>
            <a:r>
              <a:rPr lang="en-GB" dirty="0" smtClean="0"/>
              <a:t> </a:t>
            </a:r>
            <a:r>
              <a:rPr lang="en-GB" b="1" i="1" dirty="0"/>
              <a:t>•Second stage</a:t>
            </a:r>
            <a:r>
              <a:rPr lang="en-GB" dirty="0"/>
              <a:t>: pulmonary oedema. This stage occurs in 5–30% of patients, usually from 6 to 72  h post‐burn and is associated with a high mortality rate. </a:t>
            </a:r>
            <a:endParaRPr lang="x-none"/>
          </a:p>
        </p:txBody>
      </p:sp>
    </p:spTree>
    <p:extLst>
      <p:ext uri="{BB962C8B-B14F-4D97-AF65-F5344CB8AC3E}">
        <p14:creationId xmlns:p14="http://schemas.microsoft.com/office/powerpoint/2010/main" val="179736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a:t>•</a:t>
            </a:r>
            <a:r>
              <a:rPr lang="en-GB" b="1" i="1" dirty="0"/>
              <a:t>Third stage</a:t>
            </a:r>
            <a:r>
              <a:rPr lang="en-GB" dirty="0"/>
              <a:t>: bronchopneumonia appears in 15–60% of these patients and has a reported mortality of 50–86%. Bronchopneumonia occurs typically 3–10 days after burn injury, is often associated with  the expectoration of  large mucous casts formed  in the tracheobronchial </a:t>
            </a:r>
            <a:r>
              <a:rPr lang="en-GB" dirty="0" smtClean="0"/>
              <a:t>tree</a:t>
            </a:r>
            <a:endParaRPr lang="en-US" dirty="0"/>
          </a:p>
        </p:txBody>
      </p:sp>
    </p:spTree>
    <p:extLst>
      <p:ext uri="{BB962C8B-B14F-4D97-AF65-F5344CB8AC3E}">
        <p14:creationId xmlns:p14="http://schemas.microsoft.com/office/powerpoint/2010/main" val="291229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6CE19-999F-AB4B-84C3-F0F9DDC79046}"/>
              </a:ext>
            </a:extLst>
          </p:cNvPr>
          <p:cNvSpPr>
            <a:spLocks noGrp="1"/>
          </p:cNvSpPr>
          <p:nvPr>
            <p:ph type="title"/>
          </p:nvPr>
        </p:nvSpPr>
        <p:spPr/>
        <p:txBody>
          <a:bodyPr/>
          <a:lstStyle/>
          <a:p>
            <a:r>
              <a:rPr lang="en-US" dirty="0" smtClean="0"/>
              <a:t>diagnosis</a:t>
            </a:r>
            <a:endParaRPr lang="x-none"/>
          </a:p>
        </p:txBody>
      </p:sp>
      <p:sp>
        <p:nvSpPr>
          <p:cNvPr id="3" name="Content Placeholder 2">
            <a:extLst>
              <a:ext uri="{FF2B5EF4-FFF2-40B4-BE49-F238E27FC236}">
                <a16:creationId xmlns:a16="http://schemas.microsoft.com/office/drawing/2014/main" xmlns="" id="{42A12AC2-5156-A447-84DF-19000721F3F8}"/>
              </a:ext>
            </a:extLst>
          </p:cNvPr>
          <p:cNvSpPr>
            <a:spLocks noGrp="1"/>
          </p:cNvSpPr>
          <p:nvPr>
            <p:ph idx="1"/>
          </p:nvPr>
        </p:nvSpPr>
        <p:spPr/>
        <p:txBody>
          <a:bodyPr>
            <a:normAutofit fontScale="92500" lnSpcReduction="10000"/>
          </a:bodyPr>
          <a:lstStyle/>
          <a:p>
            <a:r>
              <a:rPr lang="en-GB" dirty="0" smtClean="0"/>
              <a:t>Early </a:t>
            </a:r>
            <a:r>
              <a:rPr lang="en-GB" dirty="0"/>
              <a:t>detection of </a:t>
            </a:r>
            <a:r>
              <a:rPr lang="en-GB" dirty="0" err="1"/>
              <a:t>bronchopulmonary</a:t>
            </a:r>
            <a:r>
              <a:rPr lang="en-GB" dirty="0"/>
              <a:t> injury is critical in improving survival after a suspected inhalation injury. </a:t>
            </a:r>
            <a:r>
              <a:rPr lang="en-GB" b="1" i="1" dirty="0"/>
              <a:t>Clinical signs </a:t>
            </a:r>
            <a:r>
              <a:rPr lang="en-GB" dirty="0"/>
              <a:t>include the following </a:t>
            </a:r>
          </a:p>
          <a:p>
            <a:r>
              <a:rPr lang="en-GB" dirty="0" smtClean="0"/>
              <a:t>•</a:t>
            </a:r>
            <a:r>
              <a:rPr lang="en-GB" b="1" i="1" dirty="0"/>
              <a:t>History</a:t>
            </a:r>
            <a:r>
              <a:rPr lang="en-GB" dirty="0"/>
              <a:t> of exposure to smoke in closed space (patients who are </a:t>
            </a:r>
            <a:r>
              <a:rPr lang="en-GB" dirty="0" err="1"/>
              <a:t>stuporous</a:t>
            </a:r>
            <a:r>
              <a:rPr lang="en-GB" dirty="0"/>
              <a:t> or unconscious). •</a:t>
            </a:r>
            <a:r>
              <a:rPr lang="en-GB" b="1" i="1" dirty="0"/>
              <a:t>Physical findings </a:t>
            </a:r>
            <a:r>
              <a:rPr lang="en-GB" dirty="0"/>
              <a:t>of: facial burns/singed nasal vibrissae/</a:t>
            </a:r>
            <a:r>
              <a:rPr lang="en-GB" dirty="0" err="1"/>
              <a:t>bronchorrhoea</a:t>
            </a:r>
            <a:r>
              <a:rPr lang="en-GB" dirty="0"/>
              <a:t>/sooty  sputum/</a:t>
            </a:r>
            <a:r>
              <a:rPr lang="en-GB" dirty="0" err="1"/>
              <a:t>auscultatory</a:t>
            </a:r>
            <a:r>
              <a:rPr lang="en-GB" dirty="0"/>
              <a:t>  findings  (wheezing or </a:t>
            </a:r>
            <a:r>
              <a:rPr lang="en-GB" dirty="0" err="1"/>
              <a:t>rales</a:t>
            </a:r>
            <a:r>
              <a:rPr lang="en-GB" dirty="0"/>
              <a:t>). •</a:t>
            </a:r>
            <a:r>
              <a:rPr lang="en-GB" b="1" i="1" dirty="0"/>
              <a:t>Laboratory findings</a:t>
            </a:r>
            <a:r>
              <a:rPr lang="en-GB" dirty="0"/>
              <a:t>: </a:t>
            </a:r>
            <a:r>
              <a:rPr lang="en-GB" dirty="0" err="1"/>
              <a:t>hypoxaemia</a:t>
            </a:r>
            <a:r>
              <a:rPr lang="en-GB" dirty="0"/>
              <a:t> and/or elevated levels of CO. •Chest X‐ray (insensitive method because admission studies are very seldom abnormal and may remain normal as long as 7 days post‐burn).</a:t>
            </a:r>
            <a:endParaRPr lang="x-none"/>
          </a:p>
        </p:txBody>
      </p:sp>
    </p:spTree>
    <p:extLst>
      <p:ext uri="{BB962C8B-B14F-4D97-AF65-F5344CB8AC3E}">
        <p14:creationId xmlns:p14="http://schemas.microsoft.com/office/powerpoint/2010/main" val="180128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B1574-E8C7-4E4F-8908-4269AFFD8E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7E661BB2-05BD-6241-8B95-4E69E8737D60}"/>
              </a:ext>
            </a:extLst>
          </p:cNvPr>
          <p:cNvSpPr>
            <a:spLocks noGrp="1"/>
          </p:cNvSpPr>
          <p:nvPr>
            <p:ph idx="1"/>
          </p:nvPr>
        </p:nvSpPr>
        <p:spPr/>
        <p:txBody>
          <a:bodyPr>
            <a:normAutofit/>
          </a:bodyPr>
          <a:lstStyle/>
          <a:p>
            <a:r>
              <a:rPr lang="en-GB" b="1" i="1" dirty="0"/>
              <a:t>Bronchoscopy</a:t>
            </a:r>
            <a:r>
              <a:rPr lang="en-GB" dirty="0"/>
              <a:t> should be the standard diagnostic method on every burn </a:t>
            </a:r>
            <a:r>
              <a:rPr lang="en-GB" dirty="0" smtClean="0"/>
              <a:t>patient</a:t>
            </a:r>
          </a:p>
          <a:p>
            <a:r>
              <a:rPr lang="en-GB" b="1" dirty="0" smtClean="0"/>
              <a:t>GRADING</a:t>
            </a:r>
          </a:p>
          <a:p>
            <a:r>
              <a:rPr lang="en-GB" dirty="0" smtClean="0"/>
              <a:t>•No </a:t>
            </a:r>
            <a:r>
              <a:rPr lang="en-GB" dirty="0"/>
              <a:t>inhalation injury (grade 0): absence of carbonaceous deposits, erythema, oedema, </a:t>
            </a:r>
            <a:r>
              <a:rPr lang="en-GB" dirty="0" err="1"/>
              <a:t>bronchorrhoea</a:t>
            </a:r>
            <a:r>
              <a:rPr lang="en-GB" dirty="0"/>
              <a:t> or obstruction. </a:t>
            </a:r>
            <a:endParaRPr lang="en-GB" dirty="0" smtClean="0"/>
          </a:p>
          <a:p>
            <a:r>
              <a:rPr lang="en-GB" dirty="0" smtClean="0"/>
              <a:t>•</a:t>
            </a:r>
            <a:r>
              <a:rPr lang="en-GB" dirty="0"/>
              <a:t>Mild injury or (grade I): minor or  patchy areas of erythema, carbonaceous deposits in proximal or distal bronchi any or combination. </a:t>
            </a:r>
            <a:endParaRPr lang="x-none"/>
          </a:p>
        </p:txBody>
      </p:sp>
    </p:spTree>
    <p:extLst>
      <p:ext uri="{BB962C8B-B14F-4D97-AF65-F5344CB8AC3E}">
        <p14:creationId xmlns:p14="http://schemas.microsoft.com/office/powerpoint/2010/main" val="202146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•Moderate injury (grade II):  moderate degree of erythema, carbonaceous deposits, </a:t>
            </a:r>
            <a:r>
              <a:rPr lang="en-GB" dirty="0" err="1"/>
              <a:t>bronchorrhoea</a:t>
            </a:r>
            <a:r>
              <a:rPr lang="en-GB" dirty="0"/>
              <a:t> with or without compromise of the bronchi any or combination</a:t>
            </a:r>
            <a:endParaRPr lang="x-none"/>
          </a:p>
          <a:p>
            <a:endParaRPr lang="en-US" dirty="0"/>
          </a:p>
        </p:txBody>
      </p:sp>
    </p:spTree>
    <p:extLst>
      <p:ext uri="{BB962C8B-B14F-4D97-AF65-F5344CB8AC3E}">
        <p14:creationId xmlns:p14="http://schemas.microsoft.com/office/powerpoint/2010/main" val="339118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a:t>
            </a:r>
            <a:r>
              <a:rPr lang="en-US" b="1" dirty="0"/>
              <a:t>burn</a:t>
            </a:r>
            <a:r>
              <a:rPr lang="en-US" dirty="0"/>
              <a:t> is a type of </a:t>
            </a:r>
            <a:r>
              <a:rPr lang="en-US" b="1" dirty="0"/>
              <a:t>injury</a:t>
            </a:r>
            <a:r>
              <a:rPr lang="en-US" dirty="0"/>
              <a:t> to skin, or other tissues, caused by heat, cold, electricity, chemicals, friction, or radiation. </a:t>
            </a:r>
            <a:endParaRPr lang="en-US" dirty="0" smtClean="0"/>
          </a:p>
          <a:p>
            <a:r>
              <a:rPr lang="en-US" dirty="0" smtClean="0"/>
              <a:t>Most </a:t>
            </a:r>
            <a:r>
              <a:rPr lang="en-US" b="1" dirty="0"/>
              <a:t>burns</a:t>
            </a:r>
            <a:r>
              <a:rPr lang="en-US" dirty="0"/>
              <a:t> are due to heat from hot liquids, solids, or fire</a:t>
            </a:r>
          </a:p>
        </p:txBody>
      </p:sp>
    </p:spTree>
    <p:extLst>
      <p:ext uri="{BB962C8B-B14F-4D97-AF65-F5344CB8AC3E}">
        <p14:creationId xmlns:p14="http://schemas.microsoft.com/office/powerpoint/2010/main" val="28302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2D604-E196-BF4A-8A36-D3E54F4594F7}"/>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C113870E-4A58-944C-80AC-749E3A57E04A}"/>
              </a:ext>
            </a:extLst>
          </p:cNvPr>
          <p:cNvSpPr>
            <a:spLocks noGrp="1"/>
          </p:cNvSpPr>
          <p:nvPr>
            <p:ph idx="1"/>
          </p:nvPr>
        </p:nvSpPr>
        <p:spPr/>
        <p:txBody>
          <a:bodyPr>
            <a:normAutofit/>
          </a:bodyPr>
          <a:lstStyle/>
          <a:p>
            <a:r>
              <a:rPr lang="en-GB" dirty="0"/>
              <a:t>Severe injury (grade III): severe inflammation with friability, copious carbonaceous deposits, </a:t>
            </a:r>
            <a:r>
              <a:rPr lang="en-GB" dirty="0" err="1"/>
              <a:t>bronchorrhoea</a:t>
            </a:r>
            <a:r>
              <a:rPr lang="en-GB" dirty="0"/>
              <a:t>, bronchial obstruction any or combination. </a:t>
            </a:r>
            <a:endParaRPr lang="en-GB" dirty="0" smtClean="0"/>
          </a:p>
          <a:p>
            <a:r>
              <a:rPr lang="en-GB" dirty="0" smtClean="0"/>
              <a:t>•</a:t>
            </a:r>
            <a:r>
              <a:rPr lang="en-GB" dirty="0"/>
              <a:t>Massive injury (grade IV): evidence of mucosal sloughing, necrosis, </a:t>
            </a:r>
            <a:r>
              <a:rPr lang="en-GB" dirty="0" err="1"/>
              <a:t>endoluminal</a:t>
            </a:r>
            <a:r>
              <a:rPr lang="en-GB" dirty="0"/>
              <a:t> obliteration any or combination. </a:t>
            </a:r>
            <a:endParaRPr lang="en-GB" dirty="0" smtClean="0"/>
          </a:p>
        </p:txBody>
      </p:sp>
    </p:spTree>
    <p:extLst>
      <p:ext uri="{BB962C8B-B14F-4D97-AF65-F5344CB8AC3E}">
        <p14:creationId xmlns:p14="http://schemas.microsoft.com/office/powerpoint/2010/main" val="3710422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F9F80-DE57-2B43-9AD1-6D793CD3DD04}"/>
              </a:ext>
            </a:extLst>
          </p:cNvPr>
          <p:cNvSpPr>
            <a:spLocks noGrp="1"/>
          </p:cNvSpPr>
          <p:nvPr>
            <p:ph type="title"/>
          </p:nvPr>
        </p:nvSpPr>
        <p:spPr/>
        <p:txBody>
          <a:bodyPr/>
          <a:lstStyle/>
          <a:p>
            <a:r>
              <a:rPr lang="en-US" dirty="0" smtClean="0"/>
              <a:t>Treatment </a:t>
            </a:r>
            <a:endParaRPr lang="x-none"/>
          </a:p>
        </p:txBody>
      </p:sp>
      <p:sp>
        <p:nvSpPr>
          <p:cNvPr id="3" name="Content Placeholder 2">
            <a:extLst>
              <a:ext uri="{FF2B5EF4-FFF2-40B4-BE49-F238E27FC236}">
                <a16:creationId xmlns:a16="http://schemas.microsoft.com/office/drawing/2014/main" xmlns="" id="{36BED067-AFF5-F149-96BE-444725EE4F47}"/>
              </a:ext>
            </a:extLst>
          </p:cNvPr>
          <p:cNvSpPr>
            <a:spLocks noGrp="1"/>
          </p:cNvSpPr>
          <p:nvPr>
            <p:ph idx="1"/>
          </p:nvPr>
        </p:nvSpPr>
        <p:spPr/>
        <p:txBody>
          <a:bodyPr>
            <a:normAutofit lnSpcReduction="10000"/>
          </a:bodyPr>
          <a:lstStyle/>
          <a:p>
            <a:r>
              <a:rPr lang="en-GB" dirty="0" smtClean="0"/>
              <a:t>The </a:t>
            </a:r>
            <a:r>
              <a:rPr lang="en-GB" dirty="0"/>
              <a:t>treatment of inhalation injury should start immediately, with the administration of 100% oxygen via face mask or nasal cannula. This helps reverse the effects of CO poisoning and aids in its clearance, as 100% oxygen lowers its half‐life time from 250 to less than 50  min. </a:t>
            </a:r>
            <a:endParaRPr lang="en-GB" dirty="0" smtClean="0"/>
          </a:p>
          <a:p>
            <a:r>
              <a:rPr lang="en-GB" dirty="0" smtClean="0"/>
              <a:t>Maintenance </a:t>
            </a:r>
            <a:r>
              <a:rPr lang="en-GB" dirty="0"/>
              <a:t>of the airway is critical. If early evidence of upper airway oedema is present, early intubation is required because the upper airway oedema normally increases over 8–12  </a:t>
            </a:r>
            <a:r>
              <a:rPr lang="en-GB" dirty="0" smtClean="0"/>
              <a:t>h</a:t>
            </a:r>
            <a:endParaRPr lang="x-none"/>
          </a:p>
        </p:txBody>
      </p:sp>
    </p:spTree>
    <p:extLst>
      <p:ext uri="{BB962C8B-B14F-4D97-AF65-F5344CB8AC3E}">
        <p14:creationId xmlns:p14="http://schemas.microsoft.com/office/powerpoint/2010/main" val="150356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1560C-14A2-F94C-9A95-67238CC82FF7}"/>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F42D6E78-AD0B-D945-8E15-791825B712A5}"/>
              </a:ext>
            </a:extLst>
          </p:cNvPr>
          <p:cNvSpPr>
            <a:spLocks noGrp="1"/>
          </p:cNvSpPr>
          <p:nvPr>
            <p:ph idx="1"/>
          </p:nvPr>
        </p:nvSpPr>
        <p:spPr/>
        <p:txBody>
          <a:bodyPr>
            <a:normAutofit/>
          </a:bodyPr>
          <a:lstStyle/>
          <a:p>
            <a:r>
              <a:rPr lang="en-GB" b="1" i="1" dirty="0"/>
              <a:t>Prophylactic antibiotics </a:t>
            </a:r>
            <a:r>
              <a:rPr lang="en-GB" dirty="0"/>
              <a:t>for inhalation injury are not indicated, but clearly are indicated for documented lung infections. Empirical choices for the treatment of pneumonias prior to culture results should include coverage of </a:t>
            </a:r>
            <a:r>
              <a:rPr lang="en-GB" dirty="0" err="1"/>
              <a:t>meticillin</a:t>
            </a:r>
            <a:r>
              <a:rPr lang="en-GB" dirty="0"/>
              <a:t>‐resistant  Staphylococcus </a:t>
            </a:r>
            <a:r>
              <a:rPr lang="en-GB" dirty="0" err="1"/>
              <a:t>aureus</a:t>
            </a:r>
            <a:r>
              <a:rPr lang="en-GB" dirty="0"/>
              <a:t>  in the first few days post‐burn (these develop within the </a:t>
            </a:r>
            <a:r>
              <a:rPr lang="en-GB" dirty="0" smtClean="0"/>
              <a:t>first </a:t>
            </a:r>
            <a:r>
              <a:rPr lang="en-GB" dirty="0"/>
              <a:t>week after burn) and of Gram‐negative organisms (especially Pseudomonas  or  </a:t>
            </a:r>
            <a:r>
              <a:rPr lang="en-GB" dirty="0" err="1"/>
              <a:t>Klebsiella</a:t>
            </a:r>
            <a:r>
              <a:rPr lang="en-GB" dirty="0"/>
              <a:t>) which mostly occur after 1 week </a:t>
            </a:r>
            <a:r>
              <a:rPr lang="en-GB" dirty="0" err="1"/>
              <a:t>postburn</a:t>
            </a:r>
            <a:r>
              <a:rPr lang="en-GB" dirty="0" smtClean="0"/>
              <a:t>.</a:t>
            </a:r>
            <a:endParaRPr lang="x-none"/>
          </a:p>
        </p:txBody>
      </p:sp>
    </p:spTree>
    <p:extLst>
      <p:ext uri="{BB962C8B-B14F-4D97-AF65-F5344CB8AC3E}">
        <p14:creationId xmlns:p14="http://schemas.microsoft.com/office/powerpoint/2010/main" val="266688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D72B4-8DEF-8640-960C-5FC505C409E7}"/>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750FB03D-C9BB-3047-B287-7E5F4B93DDCB}"/>
              </a:ext>
            </a:extLst>
          </p:cNvPr>
          <p:cNvSpPr>
            <a:spLocks noGrp="1"/>
          </p:cNvSpPr>
          <p:nvPr>
            <p:ph idx="1"/>
          </p:nvPr>
        </p:nvSpPr>
        <p:spPr/>
        <p:txBody>
          <a:bodyPr/>
          <a:lstStyle/>
          <a:p>
            <a:r>
              <a:rPr lang="en-GB" b="1" i="1" dirty="0"/>
              <a:t>Pharmacological management </a:t>
            </a:r>
            <a:r>
              <a:rPr lang="en-GB" dirty="0"/>
              <a:t>•Bronchodilators: every 2 h. •Nebulized  heparin:  5000–10  000  units  with  3  mL  normal  saline  4 hourly which alternates </a:t>
            </a:r>
            <a:r>
              <a:rPr lang="en-GB" dirty="0"/>
              <a:t>with </a:t>
            </a:r>
            <a:endParaRPr lang="en-GB" dirty="0" smtClean="0"/>
          </a:p>
          <a:p>
            <a:r>
              <a:rPr lang="en-GB" dirty="0" smtClean="0"/>
              <a:t>Nebulized </a:t>
            </a:r>
            <a:r>
              <a:rPr lang="en-GB" dirty="0" err="1"/>
              <a:t>acetylcysteine</a:t>
            </a:r>
            <a:r>
              <a:rPr lang="en-GB" dirty="0"/>
              <a:t>: 20%, 3 mL  4 hourly. •Hypertonic saline: to induce effective coughing. </a:t>
            </a:r>
            <a:endParaRPr lang="x-none"/>
          </a:p>
        </p:txBody>
      </p:sp>
    </p:spTree>
    <p:extLst>
      <p:ext uri="{BB962C8B-B14F-4D97-AF65-F5344CB8AC3E}">
        <p14:creationId xmlns:p14="http://schemas.microsoft.com/office/powerpoint/2010/main" val="393765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inhalational burn injury</a:t>
            </a:r>
            <a:endParaRPr lang="en-US" dirty="0"/>
          </a:p>
        </p:txBody>
      </p:sp>
      <p:sp>
        <p:nvSpPr>
          <p:cNvPr id="3" name="Content Placeholder 2"/>
          <p:cNvSpPr>
            <a:spLocks noGrp="1"/>
          </p:cNvSpPr>
          <p:nvPr>
            <p:ph idx="1"/>
          </p:nvPr>
        </p:nvSpPr>
        <p:spPr/>
        <p:txBody>
          <a:bodyPr/>
          <a:lstStyle/>
          <a:p>
            <a:r>
              <a:rPr lang="en-US" dirty="0" err="1" smtClean="0"/>
              <a:t>Calcualting</a:t>
            </a:r>
            <a:r>
              <a:rPr lang="en-US" dirty="0" smtClean="0"/>
              <a:t> BSA </a:t>
            </a:r>
            <a:endParaRPr lang="en-US" dirty="0"/>
          </a:p>
        </p:txBody>
      </p:sp>
      <p:pic>
        <p:nvPicPr>
          <p:cNvPr id="4" name="Picture 4">
            <a:extLst>
              <a:ext uri="{FF2B5EF4-FFF2-40B4-BE49-F238E27FC236}">
                <a16:creationId xmlns:a16="http://schemas.microsoft.com/office/drawing/2014/main" xmlns="" id="{2E4027B3-C918-5A4D-9617-CE89683E1A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t="30819" r="2568" b="27180"/>
          <a:stretch/>
        </p:blipFill>
        <p:spPr>
          <a:xfrm>
            <a:off x="4343400" y="1447800"/>
            <a:ext cx="6629400" cy="5257800"/>
          </a:xfrm>
          <a:prstGeom prst="rect">
            <a:avLst/>
          </a:prstGeom>
        </p:spPr>
      </p:pic>
    </p:spTree>
    <p:extLst>
      <p:ext uri="{BB962C8B-B14F-4D97-AF65-F5344CB8AC3E}">
        <p14:creationId xmlns:p14="http://schemas.microsoft.com/office/powerpoint/2010/main" val="392072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42528-EC0D-5849-8337-CC73DFE32327}"/>
              </a:ext>
            </a:extLst>
          </p:cNvPr>
          <p:cNvSpPr>
            <a:spLocks noGrp="1"/>
          </p:cNvSpPr>
          <p:nvPr>
            <p:ph type="title"/>
          </p:nvPr>
        </p:nvSpPr>
        <p:spPr/>
        <p:txBody>
          <a:bodyPr/>
          <a:lstStyle/>
          <a:p>
            <a:r>
              <a:rPr lang="en-US" dirty="0" smtClean="0"/>
              <a:t>management</a:t>
            </a:r>
            <a:endParaRPr lang="x-none"/>
          </a:p>
        </p:txBody>
      </p:sp>
      <p:sp>
        <p:nvSpPr>
          <p:cNvPr id="3" name="Content Placeholder 2">
            <a:extLst>
              <a:ext uri="{FF2B5EF4-FFF2-40B4-BE49-F238E27FC236}">
                <a16:creationId xmlns:a16="http://schemas.microsoft.com/office/drawing/2014/main" xmlns="" id="{0AA659F5-D316-2A42-94F1-99D1EAF74940}"/>
              </a:ext>
            </a:extLst>
          </p:cNvPr>
          <p:cNvSpPr>
            <a:spLocks noGrp="1"/>
          </p:cNvSpPr>
          <p:nvPr>
            <p:ph idx="1"/>
          </p:nvPr>
        </p:nvSpPr>
        <p:spPr/>
        <p:txBody>
          <a:bodyPr>
            <a:normAutofit/>
          </a:bodyPr>
          <a:lstStyle/>
          <a:p>
            <a:r>
              <a:rPr lang="en-GB" dirty="0" smtClean="0"/>
              <a:t>First‐degree  </a:t>
            </a:r>
            <a:r>
              <a:rPr lang="en-GB" dirty="0"/>
              <a:t>burns are of minimal concern. They only involve the epidermis  with  erythema  and  no  blisters  and  do  not  require  </a:t>
            </a:r>
            <a:r>
              <a:rPr lang="en-GB" dirty="0" smtClean="0"/>
              <a:t>grafting</a:t>
            </a:r>
            <a:endParaRPr lang="x-none"/>
          </a:p>
        </p:txBody>
      </p:sp>
    </p:spTree>
    <p:extLst>
      <p:ext uri="{BB962C8B-B14F-4D97-AF65-F5344CB8AC3E}">
        <p14:creationId xmlns:p14="http://schemas.microsoft.com/office/powerpoint/2010/main" val="372700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848A-AC9C-8146-88B9-4A68227ADFCE}"/>
              </a:ext>
            </a:extLst>
          </p:cNvPr>
          <p:cNvSpPr>
            <a:spLocks noGrp="1"/>
          </p:cNvSpPr>
          <p:nvPr>
            <p:ph type="title"/>
          </p:nvPr>
        </p:nvSpPr>
        <p:spPr/>
        <p:txBody>
          <a:bodyPr/>
          <a:lstStyle/>
          <a:p>
            <a:r>
              <a:rPr lang="en-US" dirty="0" smtClean="0"/>
              <a:t>Topical </a:t>
            </a:r>
            <a:r>
              <a:rPr lang="en-US" dirty="0" smtClean="0"/>
              <a:t>therapy</a:t>
            </a:r>
            <a:endParaRPr lang="x-none"/>
          </a:p>
        </p:txBody>
      </p:sp>
      <p:pic>
        <p:nvPicPr>
          <p:cNvPr id="4" name="Picture 4">
            <a:extLst>
              <a:ext uri="{FF2B5EF4-FFF2-40B4-BE49-F238E27FC236}">
                <a16:creationId xmlns:a16="http://schemas.microsoft.com/office/drawing/2014/main" xmlns="" id="{D264D105-8708-584A-8A19-649F85FB9FB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822" r="7508" b="-20820"/>
          <a:stretch/>
        </p:blipFill>
        <p:spPr>
          <a:xfrm>
            <a:off x="5867400" y="899160"/>
            <a:ext cx="4790432" cy="6644640"/>
          </a:xfrm>
        </p:spPr>
      </p:pic>
    </p:spTree>
    <p:extLst>
      <p:ext uri="{BB962C8B-B14F-4D97-AF65-F5344CB8AC3E}">
        <p14:creationId xmlns:p14="http://schemas.microsoft.com/office/powerpoint/2010/main" val="28424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F1AFE-A4A7-3C48-9D81-6A5D8970D9B2}"/>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CEBF691-1DDE-CC44-83B1-F32FE4055FED}"/>
              </a:ext>
            </a:extLst>
          </p:cNvPr>
          <p:cNvSpPr>
            <a:spLocks noGrp="1"/>
          </p:cNvSpPr>
          <p:nvPr>
            <p:ph idx="1"/>
          </p:nvPr>
        </p:nvSpPr>
        <p:spPr/>
        <p:txBody>
          <a:bodyPr>
            <a:normAutofit/>
          </a:bodyPr>
          <a:lstStyle/>
          <a:p>
            <a:r>
              <a:rPr lang="en-GB" b="1" i="1" dirty="0" smtClean="0"/>
              <a:t>Second‐degree </a:t>
            </a:r>
            <a:r>
              <a:rPr lang="en-GB" b="1" i="1" dirty="0"/>
              <a:t>burns  </a:t>
            </a:r>
            <a:r>
              <a:rPr lang="en-GB" dirty="0"/>
              <a:t>(dermal burns) and beyond are those that will require medical attention. </a:t>
            </a:r>
            <a:endParaRPr lang="en-GB" dirty="0" smtClean="0"/>
          </a:p>
          <a:p>
            <a:r>
              <a:rPr lang="en-GB" dirty="0" smtClean="0"/>
              <a:t>Dermal </a:t>
            </a:r>
            <a:r>
              <a:rPr lang="en-GB" dirty="0"/>
              <a:t>burns are divided into superficial and deep. </a:t>
            </a:r>
          </a:p>
          <a:p>
            <a:r>
              <a:rPr lang="en-GB" dirty="0" smtClean="0"/>
              <a:t>The </a:t>
            </a:r>
            <a:r>
              <a:rPr lang="en-GB" dirty="0"/>
              <a:t>ideal </a:t>
            </a:r>
            <a:r>
              <a:rPr lang="en-GB" b="1" dirty="0"/>
              <a:t>treatment</a:t>
            </a:r>
            <a:r>
              <a:rPr lang="en-GB" dirty="0"/>
              <a:t> for all burns, which will  not heal between 14 and 21 days, is operative excision and skin grafting. </a:t>
            </a:r>
            <a:r>
              <a:rPr lang="en-GB" dirty="0" smtClean="0"/>
              <a:t> </a:t>
            </a:r>
            <a:r>
              <a:rPr lang="en-GB" dirty="0"/>
              <a:t>The conservative management of burns includes appropriate wound  care  and  therapy  aimed  at  maintaining  range  of  motion and overall function.</a:t>
            </a:r>
            <a:endParaRPr lang="x-none"/>
          </a:p>
        </p:txBody>
      </p:sp>
    </p:spTree>
    <p:extLst>
      <p:ext uri="{BB962C8B-B14F-4D97-AF65-F5344CB8AC3E}">
        <p14:creationId xmlns:p14="http://schemas.microsoft.com/office/powerpoint/2010/main" val="296520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A0012B-A068-A54E-9E30-C506C4084B78}"/>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51F9ACCC-336C-374D-A171-E945E3855D98}"/>
              </a:ext>
            </a:extLst>
          </p:cNvPr>
          <p:cNvSpPr>
            <a:spLocks noGrp="1"/>
          </p:cNvSpPr>
          <p:nvPr>
            <p:ph idx="1"/>
          </p:nvPr>
        </p:nvSpPr>
        <p:spPr/>
        <p:txBody>
          <a:bodyPr>
            <a:normAutofit/>
          </a:bodyPr>
          <a:lstStyle/>
          <a:p>
            <a:r>
              <a:rPr lang="en-GB" b="1" i="1" dirty="0"/>
              <a:t>Partial‐thickness burns</a:t>
            </a:r>
            <a:r>
              <a:rPr lang="en-GB" dirty="0"/>
              <a:t> can be categorized as superficial or deep burns. </a:t>
            </a:r>
            <a:endParaRPr lang="en-GB" dirty="0" smtClean="0"/>
          </a:p>
          <a:p>
            <a:r>
              <a:rPr lang="en-GB" b="1" i="1" dirty="0" smtClean="0"/>
              <a:t>Superficial </a:t>
            </a:r>
            <a:r>
              <a:rPr lang="en-GB" b="1" i="1" dirty="0"/>
              <a:t>wounds</a:t>
            </a:r>
            <a:r>
              <a:rPr lang="en-GB" dirty="0"/>
              <a:t> usually heal between 7 and 14 days. Conversely, complete re‐epithelialization of deep dermal burns can take up to 4–6 weeks, with scarring often resulting from the loss of dermis. </a:t>
            </a:r>
            <a:r>
              <a:rPr lang="en-GB" dirty="0" smtClean="0"/>
              <a:t> </a:t>
            </a:r>
            <a:endParaRPr lang="x-none"/>
          </a:p>
        </p:txBody>
      </p:sp>
    </p:spTree>
    <p:extLst>
      <p:ext uri="{BB962C8B-B14F-4D97-AF65-F5344CB8AC3E}">
        <p14:creationId xmlns:p14="http://schemas.microsoft.com/office/powerpoint/2010/main" val="268892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B1CC7-9F80-4E46-ACF9-560174D713F8}"/>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E93C69F9-3DAE-7246-9983-754EB56C1A75}"/>
              </a:ext>
            </a:extLst>
          </p:cNvPr>
          <p:cNvSpPr>
            <a:spLocks noGrp="1"/>
          </p:cNvSpPr>
          <p:nvPr>
            <p:ph idx="1"/>
          </p:nvPr>
        </p:nvSpPr>
        <p:spPr/>
        <p:txBody>
          <a:bodyPr>
            <a:normAutofit/>
          </a:bodyPr>
          <a:lstStyle/>
          <a:p>
            <a:r>
              <a:rPr lang="en-GB" dirty="0"/>
              <a:t>Bioengineered approaches have also been tested for use in  partial‐thickness burns. Examples include keratinocyte‐fibrin sealant sprays, fibrin sealant‐containing growth factors and cell suspensions. </a:t>
            </a:r>
            <a:endParaRPr lang="en-GB" dirty="0" smtClean="0"/>
          </a:p>
          <a:p>
            <a:r>
              <a:rPr lang="en-GB" dirty="0" smtClean="0"/>
              <a:t> </a:t>
            </a:r>
            <a:r>
              <a:rPr lang="en-GB" dirty="0"/>
              <a:t>An autologous cell suspension known as </a:t>
            </a:r>
            <a:r>
              <a:rPr lang="en-GB" dirty="0" err="1"/>
              <a:t>ReCell</a:t>
            </a:r>
            <a:r>
              <a:rPr lang="en-GB" dirty="0"/>
              <a:t>®  has </a:t>
            </a:r>
            <a:r>
              <a:rPr lang="en-GB" dirty="0" smtClean="0"/>
              <a:t>contains  </a:t>
            </a:r>
            <a:r>
              <a:rPr lang="en-GB" dirty="0"/>
              <a:t>autologous keratinocytes, melanocytes, fibroblasts and Langerhans cells that are harvested from  a  split‐thickness biopsy. </a:t>
            </a:r>
            <a:endParaRPr lang="x-none"/>
          </a:p>
        </p:txBody>
      </p:sp>
    </p:spTree>
    <p:extLst>
      <p:ext uri="{BB962C8B-B14F-4D97-AF65-F5344CB8AC3E}">
        <p14:creationId xmlns:p14="http://schemas.microsoft.com/office/powerpoint/2010/main" val="277918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565B0-26CB-004F-A2E7-BE88CDB3A4D7}"/>
              </a:ext>
            </a:extLst>
          </p:cNvPr>
          <p:cNvSpPr>
            <a:spLocks noGrp="1"/>
          </p:cNvSpPr>
          <p:nvPr>
            <p:ph type="title"/>
          </p:nvPr>
        </p:nvSpPr>
        <p:spPr/>
        <p:txBody>
          <a:bodyPr/>
          <a:lstStyle/>
          <a:p>
            <a:r>
              <a:rPr lang="en-US" dirty="0" smtClean="0"/>
              <a:t>Types of burns</a:t>
            </a:r>
            <a:endParaRPr lang="x-none"/>
          </a:p>
        </p:txBody>
      </p:sp>
      <p:pic>
        <p:nvPicPr>
          <p:cNvPr id="4" name="Picture 4">
            <a:extLst>
              <a:ext uri="{FF2B5EF4-FFF2-40B4-BE49-F238E27FC236}">
                <a16:creationId xmlns:a16="http://schemas.microsoft.com/office/drawing/2014/main" xmlns="" id="{3E41ADDD-56E9-F347-9474-8DC376FB61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817" b="45183"/>
          <a:stretch/>
        </p:blipFill>
        <p:spPr>
          <a:xfrm>
            <a:off x="4810768" y="1447800"/>
            <a:ext cx="5933432" cy="4419600"/>
          </a:xfrm>
        </p:spPr>
      </p:pic>
    </p:spTree>
    <p:extLst>
      <p:ext uri="{BB962C8B-B14F-4D97-AF65-F5344CB8AC3E}">
        <p14:creationId xmlns:p14="http://schemas.microsoft.com/office/powerpoint/2010/main" val="282262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8BF0B-F615-2E4E-A337-05644FE90D99}"/>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E3D1F257-EDED-CA4A-8AAF-521B2610E573}"/>
              </a:ext>
            </a:extLst>
          </p:cNvPr>
          <p:cNvSpPr>
            <a:spLocks noGrp="1"/>
          </p:cNvSpPr>
          <p:nvPr>
            <p:ph idx="1"/>
          </p:nvPr>
        </p:nvSpPr>
        <p:spPr/>
        <p:txBody>
          <a:bodyPr>
            <a:normAutofit fontScale="92500" lnSpcReduction="10000"/>
          </a:bodyPr>
          <a:lstStyle/>
          <a:p>
            <a:r>
              <a:rPr lang="en-GB" dirty="0" smtClean="0"/>
              <a:t> </a:t>
            </a:r>
            <a:r>
              <a:rPr lang="en-GB" b="1" i="1" dirty="0"/>
              <a:t>Full‐thickness burns </a:t>
            </a:r>
            <a:r>
              <a:rPr lang="en-GB" dirty="0"/>
              <a:t>will not heal and are treated by excision and coverage with </a:t>
            </a:r>
            <a:r>
              <a:rPr lang="en-GB" dirty="0" err="1"/>
              <a:t>autograft</a:t>
            </a:r>
            <a:r>
              <a:rPr lang="en-GB" dirty="0"/>
              <a:t>. </a:t>
            </a:r>
            <a:r>
              <a:rPr lang="en-GB" dirty="0" smtClean="0"/>
              <a:t>allograft </a:t>
            </a:r>
            <a:r>
              <a:rPr lang="en-GB" dirty="0"/>
              <a:t>or other dermal/ epidermal substitutions are </a:t>
            </a:r>
            <a:r>
              <a:rPr lang="en-GB" dirty="0" smtClean="0"/>
              <a:t>required.</a:t>
            </a:r>
          </a:p>
          <a:p>
            <a:r>
              <a:rPr lang="en-GB" dirty="0" smtClean="0"/>
              <a:t> </a:t>
            </a:r>
            <a:r>
              <a:rPr lang="en-GB" dirty="0"/>
              <a:t>The oldest and best studied dermal substitute is Integra® </a:t>
            </a:r>
            <a:r>
              <a:rPr lang="en-GB" dirty="0" smtClean="0"/>
              <a:t>.</a:t>
            </a:r>
          </a:p>
          <a:p>
            <a:r>
              <a:rPr lang="en-GB" dirty="0" smtClean="0"/>
              <a:t>Integra </a:t>
            </a:r>
            <a:r>
              <a:rPr lang="en-GB" dirty="0"/>
              <a:t>is  composed  of  bovine  collagen  and  </a:t>
            </a:r>
            <a:r>
              <a:rPr lang="en-GB" dirty="0" err="1"/>
              <a:t>glucosaminoglycans</a:t>
            </a:r>
            <a:r>
              <a:rPr lang="en-GB" dirty="0"/>
              <a:t>  which allow </a:t>
            </a:r>
            <a:r>
              <a:rPr lang="en-GB" dirty="0" err="1"/>
              <a:t>fibrovascular</a:t>
            </a:r>
            <a:r>
              <a:rPr lang="en-GB" dirty="0"/>
              <a:t> </a:t>
            </a:r>
            <a:r>
              <a:rPr lang="en-GB" dirty="0" smtClean="0"/>
              <a:t>ingrowth.</a:t>
            </a:r>
          </a:p>
          <a:p>
            <a:r>
              <a:rPr lang="en-GB" dirty="0" smtClean="0"/>
              <a:t>Another </a:t>
            </a:r>
            <a:r>
              <a:rPr lang="en-GB" dirty="0"/>
              <a:t>dermal analogue available for the treatment of full‐ thickness burns is  </a:t>
            </a:r>
            <a:r>
              <a:rPr lang="en-GB" dirty="0" err="1"/>
              <a:t>Alloderm</a:t>
            </a:r>
            <a:r>
              <a:rPr lang="en-GB" dirty="0"/>
              <a:t>®.  </a:t>
            </a:r>
            <a:r>
              <a:rPr lang="en-GB" dirty="0" err="1"/>
              <a:t>Alloderm</a:t>
            </a:r>
            <a:r>
              <a:rPr lang="en-GB" dirty="0"/>
              <a:t> consists of cadaveric dermis devoid of cells and epithelial elements. Its use is very similar to that of other dermal analogues, and it has shown favourable </a:t>
            </a:r>
            <a:r>
              <a:rPr lang="en-GB" dirty="0" smtClean="0"/>
              <a:t>results.</a:t>
            </a:r>
          </a:p>
        </p:txBody>
      </p:sp>
    </p:spTree>
    <p:extLst>
      <p:ext uri="{BB962C8B-B14F-4D97-AF65-F5344CB8AC3E}">
        <p14:creationId xmlns:p14="http://schemas.microsoft.com/office/powerpoint/2010/main" val="317492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CEFE5-5045-764A-BDB7-B7106CB20AFA}"/>
              </a:ext>
            </a:extLst>
          </p:cNvPr>
          <p:cNvSpPr>
            <a:spLocks noGrp="1"/>
          </p:cNvSpPr>
          <p:nvPr>
            <p:ph type="title"/>
          </p:nvPr>
        </p:nvSpPr>
        <p:spPr/>
        <p:txBody>
          <a:bodyPr/>
          <a:lstStyle/>
          <a:p>
            <a:r>
              <a:rPr lang="en-US" dirty="0" smtClean="0"/>
              <a:t>Latest </a:t>
            </a:r>
            <a:endParaRPr lang="x-none"/>
          </a:p>
        </p:txBody>
      </p:sp>
      <p:sp>
        <p:nvSpPr>
          <p:cNvPr id="3" name="Content Placeholder 2">
            <a:extLst>
              <a:ext uri="{FF2B5EF4-FFF2-40B4-BE49-F238E27FC236}">
                <a16:creationId xmlns:a16="http://schemas.microsoft.com/office/drawing/2014/main" xmlns="" id="{1EBED32F-36FF-A141-8568-2DC48F8BC183}"/>
              </a:ext>
            </a:extLst>
          </p:cNvPr>
          <p:cNvSpPr>
            <a:spLocks noGrp="1"/>
          </p:cNvSpPr>
          <p:nvPr>
            <p:ph idx="1"/>
          </p:nvPr>
        </p:nvSpPr>
        <p:spPr/>
        <p:txBody>
          <a:bodyPr>
            <a:normAutofit fontScale="92500" lnSpcReduction="10000"/>
          </a:bodyPr>
          <a:lstStyle/>
          <a:p>
            <a:r>
              <a:rPr lang="en-GB" b="1" i="1" dirty="0"/>
              <a:t>Stem cells </a:t>
            </a:r>
            <a:r>
              <a:rPr lang="en-GB" dirty="0"/>
              <a:t>represent a new hope in the management of burns. These cells play an important role in wound healing, both locally and </a:t>
            </a:r>
            <a:r>
              <a:rPr lang="en-GB" dirty="0" smtClean="0"/>
              <a:t>systemically. </a:t>
            </a:r>
          </a:p>
          <a:p>
            <a:r>
              <a:rPr lang="en-GB" dirty="0" smtClean="0"/>
              <a:t>In </a:t>
            </a:r>
            <a:r>
              <a:rPr lang="en-GB" dirty="0"/>
              <a:t>humans, stem cells can be found in adipose tissue, bone marrow, umbilical blood and the </a:t>
            </a:r>
            <a:r>
              <a:rPr lang="en-GB" dirty="0" err="1"/>
              <a:t>blastocystic</a:t>
            </a:r>
            <a:r>
              <a:rPr lang="en-GB" dirty="0"/>
              <a:t> mass of embryos </a:t>
            </a:r>
            <a:r>
              <a:rPr lang="en-GB" dirty="0" smtClean="0"/>
              <a:t>.</a:t>
            </a:r>
          </a:p>
          <a:p>
            <a:r>
              <a:rPr lang="en-GB" dirty="0" smtClean="0"/>
              <a:t>Given  </a:t>
            </a:r>
            <a:r>
              <a:rPr lang="en-GB" dirty="0"/>
              <a:t>their  </a:t>
            </a:r>
            <a:r>
              <a:rPr lang="en-GB" dirty="0" err="1"/>
              <a:t>clonicity</a:t>
            </a:r>
            <a:r>
              <a:rPr lang="en-GB" dirty="0"/>
              <a:t>  and  </a:t>
            </a:r>
            <a:r>
              <a:rPr lang="en-GB" dirty="0" err="1"/>
              <a:t>pluripotency</a:t>
            </a:r>
            <a:r>
              <a:rPr lang="en-GB" dirty="0"/>
              <a:t>, they can be used to regenerate dermis and expedite </a:t>
            </a:r>
            <a:r>
              <a:rPr lang="en-GB" dirty="0" err="1"/>
              <a:t>reepithelialization</a:t>
            </a:r>
            <a:r>
              <a:rPr lang="en-GB" dirty="0"/>
              <a:t>.  Another important characteristic of stem cells is their lack of immunogenicity, which would allow them to be transplanted with relative ease </a:t>
            </a:r>
            <a:r>
              <a:rPr lang="en-GB" dirty="0" smtClean="0"/>
              <a:t>. </a:t>
            </a:r>
            <a:endParaRPr lang="x-none"/>
          </a:p>
        </p:txBody>
      </p:sp>
    </p:spTree>
    <p:extLst>
      <p:ext uri="{BB962C8B-B14F-4D97-AF65-F5344CB8AC3E}">
        <p14:creationId xmlns:p14="http://schemas.microsoft.com/office/powerpoint/2010/main" val="272808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50027-F645-294C-A279-5B99A2B73263}"/>
              </a:ext>
            </a:extLst>
          </p:cNvPr>
          <p:cNvSpPr>
            <a:spLocks noGrp="1"/>
          </p:cNvSpPr>
          <p:nvPr>
            <p:ph type="title"/>
          </p:nvPr>
        </p:nvSpPr>
        <p:spPr/>
        <p:txBody>
          <a:bodyPr/>
          <a:lstStyle/>
          <a:p>
            <a:r>
              <a:rPr lang="en-US" dirty="0" err="1" smtClean="0"/>
              <a:t>escharotomy</a:t>
            </a:r>
            <a:endParaRPr lang="x-none"/>
          </a:p>
        </p:txBody>
      </p:sp>
      <p:sp>
        <p:nvSpPr>
          <p:cNvPr id="3" name="Content Placeholder 2">
            <a:extLst>
              <a:ext uri="{FF2B5EF4-FFF2-40B4-BE49-F238E27FC236}">
                <a16:creationId xmlns:a16="http://schemas.microsoft.com/office/drawing/2014/main" xmlns="" id="{4B8BFD06-3011-664F-ADA1-A752A1ACEC1C}"/>
              </a:ext>
            </a:extLst>
          </p:cNvPr>
          <p:cNvSpPr>
            <a:spLocks noGrp="1"/>
          </p:cNvSpPr>
          <p:nvPr>
            <p:ph idx="1"/>
          </p:nvPr>
        </p:nvSpPr>
        <p:spPr/>
        <p:txBody>
          <a:bodyPr>
            <a:normAutofit lnSpcReduction="10000"/>
          </a:bodyPr>
          <a:lstStyle/>
          <a:p>
            <a:r>
              <a:rPr lang="en-GB" b="1" i="1" dirty="0" err="1" smtClean="0"/>
              <a:t>escharotomy</a:t>
            </a:r>
            <a:r>
              <a:rPr lang="en-GB" b="1" i="1" dirty="0" smtClean="0"/>
              <a:t> </a:t>
            </a:r>
            <a:r>
              <a:rPr lang="en-GB" b="1" i="1" dirty="0"/>
              <a:t>I</a:t>
            </a:r>
            <a:r>
              <a:rPr lang="en-GB" dirty="0"/>
              <a:t>n  the  evaluation  of  wounds,  consideration  also  needs  to  be  given to the possible need for </a:t>
            </a:r>
            <a:r>
              <a:rPr lang="en-GB" dirty="0" err="1"/>
              <a:t>escharotomy</a:t>
            </a:r>
            <a:r>
              <a:rPr lang="en-GB" dirty="0"/>
              <a:t>.  All deep circumferential burns to the extremity have the potential to cause neurovascular compromise and therefore benefit from </a:t>
            </a:r>
            <a:r>
              <a:rPr lang="en-GB" dirty="0" err="1"/>
              <a:t>escharotomy</a:t>
            </a:r>
            <a:r>
              <a:rPr lang="en-GB" dirty="0"/>
              <a:t>. The typical clinical signs of impaired perfusion in the burned extremity/hand include cool temperature, decreased or absent capillary refill, tense compartments with the hand held in the claw position and, as  a  late  sign,  absence  of  pulses. </a:t>
            </a:r>
            <a:endParaRPr lang="x-none"/>
          </a:p>
        </p:txBody>
      </p:sp>
    </p:spTree>
    <p:extLst>
      <p:ext uri="{BB962C8B-B14F-4D97-AF65-F5344CB8AC3E}">
        <p14:creationId xmlns:p14="http://schemas.microsoft.com/office/powerpoint/2010/main" val="313286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CC0A-76EF-AE4F-ABDB-5287ED30E6AB}"/>
              </a:ext>
            </a:extLst>
          </p:cNvPr>
          <p:cNvSpPr>
            <a:spLocks noGrp="1"/>
          </p:cNvSpPr>
          <p:nvPr>
            <p:ph type="title"/>
          </p:nvPr>
        </p:nvSpPr>
        <p:spPr/>
        <p:txBody>
          <a:bodyPr/>
          <a:lstStyle/>
          <a:p>
            <a:r>
              <a:rPr lang="en-US" dirty="0" smtClean="0"/>
              <a:t>Managing Infections</a:t>
            </a:r>
            <a:endParaRPr lang="x-none"/>
          </a:p>
        </p:txBody>
      </p:sp>
      <p:sp>
        <p:nvSpPr>
          <p:cNvPr id="3" name="Content Placeholder 2">
            <a:extLst>
              <a:ext uri="{FF2B5EF4-FFF2-40B4-BE49-F238E27FC236}">
                <a16:creationId xmlns:a16="http://schemas.microsoft.com/office/drawing/2014/main" xmlns="" id="{607E70C5-2F90-FE4F-91F7-CF46EA5AAF21}"/>
              </a:ext>
            </a:extLst>
          </p:cNvPr>
          <p:cNvSpPr>
            <a:spLocks noGrp="1"/>
          </p:cNvSpPr>
          <p:nvPr>
            <p:ph idx="1"/>
          </p:nvPr>
        </p:nvSpPr>
        <p:spPr/>
        <p:txBody>
          <a:bodyPr>
            <a:normAutofit fontScale="92500" lnSpcReduction="20000"/>
          </a:bodyPr>
          <a:lstStyle/>
          <a:p>
            <a:r>
              <a:rPr lang="en-GB" dirty="0" smtClean="0"/>
              <a:t>infections </a:t>
            </a:r>
            <a:r>
              <a:rPr lang="en-GB" dirty="0"/>
              <a:t>remain one of the leading causes of death in burn </a:t>
            </a:r>
            <a:r>
              <a:rPr lang="en-GB" dirty="0" smtClean="0"/>
              <a:t>patients.</a:t>
            </a:r>
          </a:p>
          <a:p>
            <a:r>
              <a:rPr lang="en-GB" dirty="0" smtClean="0"/>
              <a:t> </a:t>
            </a:r>
            <a:r>
              <a:rPr lang="en-GB" dirty="0"/>
              <a:t>This  is  not  only  the  result  of  loss  of  the environmental barrier function, but also due to a combination of immunosuppression, inflammation, </a:t>
            </a:r>
            <a:r>
              <a:rPr lang="en-GB" dirty="0" err="1"/>
              <a:t>hypermetabolism</a:t>
            </a:r>
            <a:r>
              <a:rPr lang="en-GB" dirty="0"/>
              <a:t> and </a:t>
            </a:r>
            <a:r>
              <a:rPr lang="en-GB" dirty="0" smtClean="0"/>
              <a:t>catabolism.</a:t>
            </a:r>
          </a:p>
          <a:p>
            <a:r>
              <a:rPr lang="en-GB" dirty="0" smtClean="0"/>
              <a:t> </a:t>
            </a:r>
            <a:r>
              <a:rPr lang="en-GB" dirty="0"/>
              <a:t>The pathophysiological progression of burn wound infection runs the spectrum from bacterial wound colonization to infection to invasive wound </a:t>
            </a:r>
            <a:r>
              <a:rPr lang="en-GB" dirty="0" smtClean="0"/>
              <a:t>infection. </a:t>
            </a:r>
            <a:r>
              <a:rPr lang="en-GB" dirty="0"/>
              <a:t>The characteristics of each are as follows: </a:t>
            </a:r>
            <a:endParaRPr lang="en-GB" dirty="0" smtClean="0"/>
          </a:p>
          <a:p>
            <a:r>
              <a:rPr lang="en-GB" dirty="0" smtClean="0"/>
              <a:t>•</a:t>
            </a:r>
            <a:r>
              <a:rPr lang="en-GB" dirty="0"/>
              <a:t>Bacterial colonization: •Bacterial levels of &lt;105. •Does not necessarily prevent wound healing. </a:t>
            </a:r>
            <a:endParaRPr lang="en-GB" dirty="0" smtClean="0"/>
          </a:p>
        </p:txBody>
      </p:sp>
    </p:spTree>
    <p:extLst>
      <p:ext uri="{BB962C8B-B14F-4D97-AF65-F5344CB8AC3E}">
        <p14:creationId xmlns:p14="http://schemas.microsoft.com/office/powerpoint/2010/main" val="4023015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GB" dirty="0"/>
              <a:t>•Bacterial infection: •Bacterial levels &gt;105. •Can result in impaired wound healing and graft failure. •Can lead to systemic infection. </a:t>
            </a:r>
          </a:p>
          <a:p>
            <a:r>
              <a:rPr lang="en-GB" dirty="0"/>
              <a:t>•Invasive wound infection: •Clinically, can have separation of the </a:t>
            </a:r>
            <a:r>
              <a:rPr lang="en-GB" dirty="0" err="1"/>
              <a:t>eschar</a:t>
            </a:r>
            <a:r>
              <a:rPr lang="en-GB" dirty="0"/>
              <a:t> from the wound bed. •Appearance of focal dark brown, black or </a:t>
            </a:r>
            <a:r>
              <a:rPr lang="en-GB" dirty="0" err="1"/>
              <a:t>violaceous</a:t>
            </a:r>
            <a:r>
              <a:rPr lang="en-GB" dirty="0"/>
              <a:t> discoloration of the wound. •Presence of </a:t>
            </a:r>
            <a:r>
              <a:rPr lang="en-GB" dirty="0" err="1"/>
              <a:t>pyocyanin</a:t>
            </a:r>
            <a:r>
              <a:rPr lang="en-GB" dirty="0"/>
              <a:t> (green pigment) in subcutaneous fat. •Erythema, oedema, pain and warmth of the surrounding skin. •Associated with signs of systemic infection/sepsis and positive blood cultures</a:t>
            </a:r>
            <a:endParaRPr lang="x-none"/>
          </a:p>
          <a:p>
            <a:endParaRPr lang="en-US" dirty="0"/>
          </a:p>
        </p:txBody>
      </p:sp>
    </p:spTree>
    <p:extLst>
      <p:ext uri="{BB962C8B-B14F-4D97-AF65-F5344CB8AC3E}">
        <p14:creationId xmlns:p14="http://schemas.microsoft.com/office/powerpoint/2010/main" val="61189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26646-30A1-6343-B36A-6F61E8A84B9C}"/>
              </a:ext>
            </a:extLst>
          </p:cNvPr>
          <p:cNvSpPr>
            <a:spLocks noGrp="1"/>
          </p:cNvSpPr>
          <p:nvPr>
            <p:ph type="title"/>
          </p:nvPr>
        </p:nvSpPr>
        <p:spPr/>
        <p:txBody>
          <a:bodyPr/>
          <a:lstStyle/>
          <a:p>
            <a:endParaRPr lang="x-none"/>
          </a:p>
        </p:txBody>
      </p:sp>
      <p:pic>
        <p:nvPicPr>
          <p:cNvPr id="4" name="Picture 4">
            <a:extLst>
              <a:ext uri="{FF2B5EF4-FFF2-40B4-BE49-F238E27FC236}">
                <a16:creationId xmlns:a16="http://schemas.microsoft.com/office/drawing/2014/main" xmlns="" id="{E5CE5542-5D45-814D-A8CB-A7DF281A2E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820" r="11065" b="29180"/>
          <a:stretch/>
        </p:blipFill>
        <p:spPr>
          <a:xfrm>
            <a:off x="4810768" y="1676400"/>
            <a:ext cx="5781032" cy="4953000"/>
          </a:xfrm>
        </p:spPr>
      </p:pic>
    </p:spTree>
    <p:extLst>
      <p:ext uri="{BB962C8B-B14F-4D97-AF65-F5344CB8AC3E}">
        <p14:creationId xmlns:p14="http://schemas.microsoft.com/office/powerpoint/2010/main" val="24042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81F91-425F-5444-A7E0-6CAC71082302}"/>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EF16748-5D50-1F4A-B9A2-D2966A8F8475}"/>
              </a:ext>
            </a:extLst>
          </p:cNvPr>
          <p:cNvSpPr>
            <a:spLocks noGrp="1"/>
          </p:cNvSpPr>
          <p:nvPr>
            <p:ph idx="1"/>
          </p:nvPr>
        </p:nvSpPr>
        <p:spPr/>
        <p:txBody>
          <a:bodyPr/>
          <a:lstStyle/>
          <a:p>
            <a:r>
              <a:rPr lang="en-GB" b="1" i="1" dirty="0"/>
              <a:t>Central line associated infections </a:t>
            </a:r>
            <a:r>
              <a:rPr lang="en-GB" dirty="0"/>
              <a:t>Central catheters inserted into veins and arteries are common practice in the management of the burn patient and are necessary, but are associated with an increased risk of infection and thrombosis. </a:t>
            </a:r>
            <a:endParaRPr lang="x-none"/>
          </a:p>
        </p:txBody>
      </p:sp>
    </p:spTree>
    <p:extLst>
      <p:ext uri="{BB962C8B-B14F-4D97-AF65-F5344CB8AC3E}">
        <p14:creationId xmlns:p14="http://schemas.microsoft.com/office/powerpoint/2010/main" val="27686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5C034-3731-3C49-AD1E-3638E844A225}"/>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DC395EC7-7057-3A40-808F-01AEA58A8549}"/>
              </a:ext>
            </a:extLst>
          </p:cNvPr>
          <p:cNvSpPr>
            <a:spLocks noGrp="1"/>
          </p:cNvSpPr>
          <p:nvPr>
            <p:ph idx="1"/>
          </p:nvPr>
        </p:nvSpPr>
        <p:spPr/>
        <p:txBody>
          <a:bodyPr>
            <a:normAutofit/>
          </a:bodyPr>
          <a:lstStyle/>
          <a:p>
            <a:r>
              <a:rPr lang="en-GB" b="1" i="1" dirty="0"/>
              <a:t>Ventilator‐associated pneumonia </a:t>
            </a:r>
            <a:r>
              <a:rPr lang="en-GB" dirty="0" smtClean="0"/>
              <a:t>is </a:t>
            </a:r>
            <a:r>
              <a:rPr lang="en-GB" dirty="0"/>
              <a:t>an infection that occurs in a mechanically ventilated patient with an endotracheal or tracheostomy tube (by definition &gt; 48  h after hospital admission). </a:t>
            </a:r>
            <a:endParaRPr lang="en-GB" dirty="0" smtClean="0"/>
          </a:p>
          <a:p>
            <a:r>
              <a:rPr lang="en-GB" dirty="0" smtClean="0"/>
              <a:t>The </a:t>
            </a:r>
            <a:r>
              <a:rPr lang="en-GB" dirty="0"/>
              <a:t>diagnosis of VAP  in burn patients can be challenging, as the symptoms such as fever, </a:t>
            </a:r>
            <a:r>
              <a:rPr lang="en-GB" dirty="0" err="1"/>
              <a:t>leukocytosis</a:t>
            </a:r>
            <a:r>
              <a:rPr lang="en-GB" dirty="0"/>
              <a:t>, tachycardia and </a:t>
            </a:r>
            <a:r>
              <a:rPr lang="en-GB" dirty="0" err="1"/>
              <a:t>tachypnoea</a:t>
            </a:r>
            <a:r>
              <a:rPr lang="en-GB" dirty="0"/>
              <a:t> are typically present due to the inflammatory response. </a:t>
            </a:r>
            <a:endParaRPr lang="x-none"/>
          </a:p>
        </p:txBody>
      </p:sp>
    </p:spTree>
    <p:extLst>
      <p:ext uri="{BB962C8B-B14F-4D97-AF65-F5344CB8AC3E}">
        <p14:creationId xmlns:p14="http://schemas.microsoft.com/office/powerpoint/2010/main" val="2242851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organisms also have a temporal pattern,  community‐acquired  organisms  (Streptococcus  </a:t>
            </a:r>
            <a:r>
              <a:rPr lang="en-GB" dirty="0" err="1"/>
              <a:t>pneumoniae</a:t>
            </a:r>
            <a:r>
              <a:rPr lang="en-GB" dirty="0"/>
              <a:t>  and  </a:t>
            </a:r>
            <a:r>
              <a:rPr lang="en-GB" dirty="0" err="1"/>
              <a:t>Haemophilus</a:t>
            </a:r>
            <a:r>
              <a:rPr lang="en-GB" dirty="0"/>
              <a:t> </a:t>
            </a:r>
            <a:r>
              <a:rPr lang="en-GB" dirty="0" err="1"/>
              <a:t>influenzae</a:t>
            </a:r>
            <a:r>
              <a:rPr lang="en-GB" dirty="0"/>
              <a:t>) are dominant in the early phase of VAP  and Gram‐negative and </a:t>
            </a:r>
            <a:r>
              <a:rPr lang="en-GB" dirty="0" err="1"/>
              <a:t>multiresistant</a:t>
            </a:r>
            <a:r>
              <a:rPr lang="en-GB" dirty="0"/>
              <a:t> organisms (i.e. </a:t>
            </a:r>
            <a:r>
              <a:rPr lang="en-GB" dirty="0" err="1"/>
              <a:t>meticillin</a:t>
            </a:r>
            <a:r>
              <a:rPr lang="en-GB" dirty="0"/>
              <a:t>‐resistant  Staphylococcus </a:t>
            </a:r>
            <a:r>
              <a:rPr lang="en-GB" dirty="0" err="1"/>
              <a:t>aureus</a:t>
            </a:r>
            <a:r>
              <a:rPr lang="en-GB" dirty="0"/>
              <a:t>  (MRSA)) are the common pathogens in late‐stage VAP</a:t>
            </a:r>
            <a:endParaRPr lang="x-none"/>
          </a:p>
          <a:p>
            <a:endParaRPr lang="en-US" dirty="0"/>
          </a:p>
        </p:txBody>
      </p:sp>
    </p:spTree>
    <p:extLst>
      <p:ext uri="{BB962C8B-B14F-4D97-AF65-F5344CB8AC3E}">
        <p14:creationId xmlns:p14="http://schemas.microsoft.com/office/powerpoint/2010/main" val="3769584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9D4D6-5E51-AD49-AF59-E9B2554E409D}"/>
              </a:ext>
            </a:extLst>
          </p:cNvPr>
          <p:cNvSpPr>
            <a:spLocks noGrp="1"/>
          </p:cNvSpPr>
          <p:nvPr>
            <p:ph type="title"/>
          </p:nvPr>
        </p:nvSpPr>
        <p:spPr/>
        <p:txBody>
          <a:bodyPr/>
          <a:lstStyle/>
          <a:p>
            <a:r>
              <a:rPr lang="en-US" dirty="0" err="1" smtClean="0"/>
              <a:t>hypermetabolism</a:t>
            </a:r>
            <a:endParaRPr lang="x-none"/>
          </a:p>
        </p:txBody>
      </p:sp>
      <p:sp>
        <p:nvSpPr>
          <p:cNvPr id="3" name="Content Placeholder 2">
            <a:extLst>
              <a:ext uri="{FF2B5EF4-FFF2-40B4-BE49-F238E27FC236}">
                <a16:creationId xmlns:a16="http://schemas.microsoft.com/office/drawing/2014/main" xmlns="" id="{C4595DBA-B8EE-F947-8FF8-050F709E1169}"/>
              </a:ext>
            </a:extLst>
          </p:cNvPr>
          <p:cNvSpPr>
            <a:spLocks noGrp="1"/>
          </p:cNvSpPr>
          <p:nvPr>
            <p:ph idx="1"/>
          </p:nvPr>
        </p:nvSpPr>
        <p:spPr/>
        <p:txBody>
          <a:bodyPr>
            <a:normAutofit/>
          </a:bodyPr>
          <a:lstStyle/>
          <a:p>
            <a:r>
              <a:rPr lang="en-GB" b="1" i="1" dirty="0" err="1"/>
              <a:t>hypermetabolism</a:t>
            </a:r>
            <a:r>
              <a:rPr lang="en-GB" dirty="0"/>
              <a:t> A key cause of poor outcomes after burn injury is the </a:t>
            </a:r>
            <a:r>
              <a:rPr lang="en-GB" dirty="0" err="1"/>
              <a:t>hypermetabolic</a:t>
            </a:r>
            <a:r>
              <a:rPr lang="en-GB" dirty="0"/>
              <a:t> response, which is associated with severe alterations in glucose, lipid and amino acid metabolism </a:t>
            </a:r>
            <a:r>
              <a:rPr lang="en-GB" dirty="0" smtClean="0"/>
              <a:t>. </a:t>
            </a:r>
            <a:r>
              <a:rPr lang="en-GB" dirty="0" err="1"/>
              <a:t>Hypermetabolism</a:t>
            </a:r>
            <a:r>
              <a:rPr lang="en-GB" dirty="0"/>
              <a:t> leads to vast  catabolism  that  is  associated  with  protein  breakdown  in  muscle and specific organs, leading to multiple organ dysfunction. Therefore, </a:t>
            </a:r>
            <a:r>
              <a:rPr lang="en-GB" dirty="0" err="1"/>
              <a:t>hypermetabolism</a:t>
            </a:r>
            <a:r>
              <a:rPr lang="en-GB" dirty="0"/>
              <a:t>, organ function and, consequently, survival are  likely  closely  linked  with  one  another.  </a:t>
            </a:r>
            <a:endParaRPr lang="x-none"/>
          </a:p>
        </p:txBody>
      </p:sp>
    </p:spTree>
    <p:extLst>
      <p:ext uri="{BB962C8B-B14F-4D97-AF65-F5344CB8AC3E}">
        <p14:creationId xmlns:p14="http://schemas.microsoft.com/office/powerpoint/2010/main" val="305363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C8167-2CAC-3F40-B58A-9E71918F0FE0}"/>
              </a:ext>
            </a:extLst>
          </p:cNvPr>
          <p:cNvSpPr>
            <a:spLocks noGrp="1"/>
          </p:cNvSpPr>
          <p:nvPr>
            <p:ph type="title"/>
          </p:nvPr>
        </p:nvSpPr>
        <p:spPr/>
        <p:txBody>
          <a:bodyPr/>
          <a:lstStyle/>
          <a:p>
            <a:r>
              <a:rPr lang="en-US" dirty="0" smtClean="0"/>
              <a:t>	LAYERS</a:t>
            </a:r>
            <a:endParaRPr lang="x-none"/>
          </a:p>
        </p:txBody>
      </p:sp>
      <p:pic>
        <p:nvPicPr>
          <p:cNvPr id="4" name="Picture 4">
            <a:extLst>
              <a:ext uri="{FF2B5EF4-FFF2-40B4-BE49-F238E27FC236}">
                <a16:creationId xmlns:a16="http://schemas.microsoft.com/office/drawing/2014/main" xmlns="" id="{3B860498-772F-3842-A081-459DB94593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940" t="10818" r="-11659" b="41181"/>
          <a:stretch/>
        </p:blipFill>
        <p:spPr>
          <a:xfrm>
            <a:off x="4937760" y="1219200"/>
            <a:ext cx="5501640" cy="3352800"/>
          </a:xfrm>
        </p:spPr>
      </p:pic>
    </p:spTree>
    <p:extLst>
      <p:ext uri="{BB962C8B-B14F-4D97-AF65-F5344CB8AC3E}">
        <p14:creationId xmlns:p14="http://schemas.microsoft.com/office/powerpoint/2010/main" val="821593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F754C-1CF5-0048-ADF6-63DD8B63602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21D410A-58C9-3F44-AECB-7C3D12F9C31A}"/>
              </a:ext>
            </a:extLst>
          </p:cNvPr>
          <p:cNvSpPr>
            <a:spLocks noGrp="1"/>
          </p:cNvSpPr>
          <p:nvPr>
            <p:ph idx="1"/>
          </p:nvPr>
        </p:nvSpPr>
        <p:spPr/>
        <p:txBody>
          <a:bodyPr>
            <a:normAutofit fontScale="85000" lnSpcReduction="10000"/>
          </a:bodyPr>
          <a:lstStyle/>
          <a:p>
            <a:r>
              <a:rPr lang="en-GB" dirty="0"/>
              <a:t>Burn‐induced changes in metabolism occur in two separate phases </a:t>
            </a:r>
            <a:r>
              <a:rPr lang="en-GB" dirty="0" smtClean="0"/>
              <a:t>. </a:t>
            </a:r>
            <a:endParaRPr lang="en-GB" dirty="0"/>
          </a:p>
          <a:p>
            <a:r>
              <a:rPr lang="en-GB" dirty="0" smtClean="0"/>
              <a:t>The </a:t>
            </a:r>
            <a:r>
              <a:rPr lang="en-GB" dirty="0"/>
              <a:t>‘</a:t>
            </a:r>
            <a:r>
              <a:rPr lang="en-GB" b="1" i="1" dirty="0"/>
              <a:t>ebb phase</a:t>
            </a:r>
            <a:r>
              <a:rPr lang="en-GB" dirty="0"/>
              <a:t>’ usually occurs within 48  h of burn </a:t>
            </a:r>
            <a:r>
              <a:rPr lang="en-GB" dirty="0" smtClean="0"/>
              <a:t>and </a:t>
            </a:r>
            <a:r>
              <a:rPr lang="en-GB" dirty="0"/>
              <a:t>is associated with a reduction in cardiac output, oxygen consumption and metabolism. It is also associated with diminished glucose tolerance and a hyperglycaemic state.  </a:t>
            </a:r>
            <a:endParaRPr lang="en-GB" dirty="0" smtClean="0"/>
          </a:p>
          <a:p>
            <a:r>
              <a:rPr lang="en-GB" dirty="0" smtClean="0"/>
              <a:t>After </a:t>
            </a:r>
            <a:r>
              <a:rPr lang="en-GB" dirty="0"/>
              <a:t>the ebb phase, the metabolic rate slowly increases within the first 5 days after injury to a </a:t>
            </a:r>
            <a:r>
              <a:rPr lang="en-GB" b="1" i="1" dirty="0"/>
              <a:t>plateau or ‘flow’ phase</a:t>
            </a:r>
            <a:r>
              <a:rPr lang="en-GB" dirty="0"/>
              <a:t>. This phase is associated with  </a:t>
            </a:r>
            <a:r>
              <a:rPr lang="en-GB" dirty="0" err="1"/>
              <a:t>hypermetabolism</a:t>
            </a:r>
            <a:r>
              <a:rPr lang="en-GB" dirty="0"/>
              <a:t>  and  </a:t>
            </a:r>
            <a:r>
              <a:rPr lang="en-GB" dirty="0" err="1"/>
              <a:t>hyperdynamic</a:t>
            </a:r>
            <a:r>
              <a:rPr lang="en-GB" dirty="0"/>
              <a:t> circulation.  The  flow phase is also associated with insulin resistance (IR) </a:t>
            </a:r>
            <a:r>
              <a:rPr lang="en-GB" dirty="0" smtClean="0"/>
              <a:t>, </a:t>
            </a:r>
            <a:r>
              <a:rPr lang="en-GB" dirty="0"/>
              <a:t>as seen by a two‐fold increase in insulin release in response to glucose load </a:t>
            </a:r>
            <a:r>
              <a:rPr lang="en-GB" dirty="0" smtClean="0"/>
              <a:t> </a:t>
            </a:r>
            <a:r>
              <a:rPr lang="en-GB" dirty="0"/>
              <a:t>and elevated blood glucose  </a:t>
            </a:r>
            <a:r>
              <a:rPr lang="en-GB" dirty="0" smtClean="0"/>
              <a:t>levels</a:t>
            </a:r>
            <a:endParaRPr lang="x-none"/>
          </a:p>
        </p:txBody>
      </p:sp>
    </p:spTree>
    <p:extLst>
      <p:ext uri="{BB962C8B-B14F-4D97-AF65-F5344CB8AC3E}">
        <p14:creationId xmlns:p14="http://schemas.microsoft.com/office/powerpoint/2010/main" val="2162869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In </a:t>
            </a:r>
            <a:r>
              <a:rPr lang="en-GB" dirty="0"/>
              <a:t>addition, lipolysis is tremendously  increased,  leading  to elevated levels  of  free  fatty acids and triglycerides. </a:t>
            </a:r>
            <a:endParaRPr lang="en-US" dirty="0"/>
          </a:p>
        </p:txBody>
      </p:sp>
    </p:spTree>
    <p:extLst>
      <p:ext uri="{BB962C8B-B14F-4D97-AF65-F5344CB8AC3E}">
        <p14:creationId xmlns:p14="http://schemas.microsoft.com/office/powerpoint/2010/main" val="421779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5165A-593E-1748-B416-06A8F87B986C}"/>
              </a:ext>
            </a:extLst>
          </p:cNvPr>
          <p:cNvSpPr>
            <a:spLocks noGrp="1"/>
          </p:cNvSpPr>
          <p:nvPr>
            <p:ph type="title"/>
          </p:nvPr>
        </p:nvSpPr>
        <p:spPr/>
        <p:txBody>
          <a:bodyPr/>
          <a:lstStyle/>
          <a:p>
            <a:r>
              <a:rPr lang="en-US" dirty="0" smtClean="0"/>
              <a:t>Nutrition care</a:t>
            </a:r>
            <a:endParaRPr lang="x-none"/>
          </a:p>
        </p:txBody>
      </p:sp>
      <p:sp>
        <p:nvSpPr>
          <p:cNvPr id="3" name="Content Placeholder 2">
            <a:extLst>
              <a:ext uri="{FF2B5EF4-FFF2-40B4-BE49-F238E27FC236}">
                <a16:creationId xmlns:a16="http://schemas.microsoft.com/office/drawing/2014/main" xmlns="" id="{1A94109E-E759-C749-A6E6-2758DA45B37D}"/>
              </a:ext>
            </a:extLst>
          </p:cNvPr>
          <p:cNvSpPr>
            <a:spLocks noGrp="1"/>
          </p:cNvSpPr>
          <p:nvPr>
            <p:ph idx="1"/>
          </p:nvPr>
        </p:nvSpPr>
        <p:spPr/>
        <p:txBody>
          <a:bodyPr>
            <a:normAutofit/>
          </a:bodyPr>
          <a:lstStyle/>
          <a:p>
            <a:r>
              <a:rPr lang="en-GB" dirty="0" smtClean="0"/>
              <a:t>The </a:t>
            </a:r>
            <a:r>
              <a:rPr lang="en-GB" dirty="0"/>
              <a:t>primary goal of nutritional support is to provide an adequate energy  supply  and  the  nutrients  necessary  to  maintain  organ  function and  </a:t>
            </a:r>
            <a:r>
              <a:rPr lang="en-GB" dirty="0" smtClean="0"/>
              <a:t>survival </a:t>
            </a:r>
          </a:p>
          <a:p>
            <a:r>
              <a:rPr lang="en-GB" dirty="0" smtClean="0"/>
              <a:t>however</a:t>
            </a:r>
            <a:r>
              <a:rPr lang="en-GB" dirty="0"/>
              <a:t>, overfeeding in the form of excess calories and/or protein is associated with hyperglycaemia, carbon dioxide retention, fatty infiltration of organs and </a:t>
            </a:r>
            <a:r>
              <a:rPr lang="en-GB" dirty="0" smtClean="0"/>
              <a:t>azotaemia.  </a:t>
            </a:r>
            <a:endParaRPr lang="x-none"/>
          </a:p>
        </p:txBody>
      </p:sp>
    </p:spTree>
    <p:extLst>
      <p:ext uri="{BB962C8B-B14F-4D97-AF65-F5344CB8AC3E}">
        <p14:creationId xmlns:p14="http://schemas.microsoft.com/office/powerpoint/2010/main" val="2133392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2019935"/>
          <a:ext cx="10972800" cy="4297680"/>
        </p:xfrm>
        <a:graphic>
          <a:graphicData uri="http://schemas.openxmlformats.org/drawingml/2006/table">
            <a:tbl>
              <a:tblPr/>
              <a:tblGrid>
                <a:gridCol w="3657600"/>
                <a:gridCol w="3657600"/>
                <a:gridCol w="3657600"/>
              </a:tblGrid>
              <a:tr h="0">
                <a:tc>
                  <a:txBody>
                    <a:bodyPr/>
                    <a:lstStyle/>
                    <a:p>
                      <a:r>
                        <a:rPr lang="en-US"/>
                        <a:t>Harris Benedict </a:t>
                      </a:r>
                    </a:p>
                  </a:txBody>
                  <a:tcPr anchor="ctr">
                    <a:lnL>
                      <a:noFill/>
                    </a:lnL>
                    <a:lnR>
                      <a:noFill/>
                    </a:lnR>
                    <a:lnT>
                      <a:noFill/>
                    </a:lnT>
                    <a:lnB>
                      <a:noFill/>
                    </a:lnB>
                  </a:tcPr>
                </a:tc>
                <a:tc>
                  <a:txBody>
                    <a:bodyPr/>
                    <a:lstStyle/>
                    <a:p>
                      <a:r>
                        <a:rPr lang="en-US"/>
                        <a:t>Men:</a:t>
                      </a:r>
                      <a:br>
                        <a:rPr lang="en-US"/>
                      </a:br>
                      <a:r>
                        <a:rPr lang="en-US"/>
                        <a:t>66.5 + 13.8(weight in kg) + 5(height in cm) − 6.76(age in years)</a:t>
                      </a:r>
                      <a:br>
                        <a:rPr lang="en-US"/>
                      </a:br>
                      <a:r>
                        <a:rPr lang="en-US"/>
                        <a:t>Women:</a:t>
                      </a:r>
                      <a:br>
                        <a:rPr lang="en-US"/>
                      </a:br>
                      <a:r>
                        <a:rPr lang="en-US"/>
                        <a:t>655 + 9.6(weight in kg) + 1.85(height in cm) − 4.68(age in years) </a:t>
                      </a:r>
                    </a:p>
                  </a:txBody>
                  <a:tcPr anchor="ctr">
                    <a:lnL>
                      <a:noFill/>
                    </a:lnL>
                    <a:lnR>
                      <a:noFill/>
                    </a:lnR>
                    <a:lnT>
                      <a:noFill/>
                    </a:lnT>
                    <a:lnB>
                      <a:noFill/>
                    </a:lnB>
                  </a:tcPr>
                </a:tc>
                <a:tc>
                  <a:txBody>
                    <a:bodyPr/>
                    <a:lstStyle/>
                    <a:p>
                      <a:r>
                        <a:rPr lang="en-US"/>
                        <a:t>Estimates basal energy expenditure; can be adjusted by both activity and stress factor, multiply by 1.5 for common burn stress adjustment </a:t>
                      </a:r>
                    </a:p>
                  </a:txBody>
                  <a:tcPr anchor="ctr">
                    <a:lnL>
                      <a:noFill/>
                    </a:lnL>
                    <a:lnR>
                      <a:noFill/>
                    </a:lnR>
                    <a:lnT>
                      <a:noFill/>
                    </a:lnT>
                    <a:lnB>
                      <a:noFill/>
                    </a:lnB>
                  </a:tcPr>
                </a:tc>
              </a:tr>
              <a:tr h="0">
                <a:tc>
                  <a:txBody>
                    <a:bodyPr/>
                    <a:lstStyle/>
                    <a:p>
                      <a:r>
                        <a:rPr lang="en-US"/>
                        <a:t>Toronto Formula </a:t>
                      </a:r>
                    </a:p>
                  </a:txBody>
                  <a:tcPr anchor="ctr">
                    <a:lnL>
                      <a:noFill/>
                    </a:lnL>
                    <a:lnR>
                      <a:noFill/>
                    </a:lnR>
                    <a:lnT>
                      <a:noFill/>
                    </a:lnT>
                    <a:lnB>
                      <a:noFill/>
                    </a:lnB>
                  </a:tcPr>
                </a:tc>
                <a:tc>
                  <a:txBody>
                    <a:bodyPr/>
                    <a:lstStyle/>
                    <a:p>
                      <a:r>
                        <a:rPr lang="en-US"/>
                        <a:t>−4343 + 10.5(TBSA) + 0.23(calorie intake in last 24 h) + 0.84(Harris Benedict estimation without adjustment) + 114(temperature) − 4.5(number of postburn days) </a:t>
                      </a:r>
                    </a:p>
                  </a:txBody>
                  <a:tcPr anchor="ctr">
                    <a:lnL>
                      <a:noFill/>
                    </a:lnL>
                    <a:lnR>
                      <a:noFill/>
                    </a:lnR>
                    <a:lnT>
                      <a:noFill/>
                    </a:lnT>
                    <a:lnB>
                      <a:noFill/>
                    </a:lnB>
                  </a:tcPr>
                </a:tc>
                <a:tc>
                  <a:txBody>
                    <a:bodyPr/>
                    <a:lstStyle/>
                    <a:p>
                      <a:endParaRPr lang="en-US" dirty="0"/>
                    </a:p>
                  </a:txBody>
                  <a:tcPr>
                    <a:lnL>
                      <a:noFill/>
                    </a:lnL>
                    <a:lnT>
                      <a:noFill/>
                    </a:lnT>
                  </a:tcPr>
                </a:tc>
              </a:tr>
            </a:tbl>
          </a:graphicData>
        </a:graphic>
      </p:graphicFrame>
    </p:spTree>
    <p:extLst>
      <p:ext uri="{BB962C8B-B14F-4D97-AF65-F5344CB8AC3E}">
        <p14:creationId xmlns:p14="http://schemas.microsoft.com/office/powerpoint/2010/main" val="2118403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64090-37AB-B34F-8C4A-9D3475AE3619}"/>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659A76A8-56F3-F342-BE82-B23414522374}"/>
              </a:ext>
            </a:extLst>
          </p:cNvPr>
          <p:cNvSpPr>
            <a:spLocks noGrp="1"/>
          </p:cNvSpPr>
          <p:nvPr>
            <p:ph idx="1"/>
          </p:nvPr>
        </p:nvSpPr>
        <p:spPr/>
        <p:txBody>
          <a:bodyPr>
            <a:normAutofit fontScale="92500" lnSpcReduction="20000"/>
          </a:bodyPr>
          <a:lstStyle/>
          <a:p>
            <a:r>
              <a:rPr lang="en-GB" dirty="0"/>
              <a:t>No ideal nutrition or gold standard for burn patients exists. Many experts recommend using high‐glucose, high‐protein/ amino  acid  and low‐fat  nutrition  with  some  unsaturated  fatty </a:t>
            </a:r>
            <a:r>
              <a:rPr lang="en-GB" dirty="0" smtClean="0"/>
              <a:t>acids </a:t>
            </a:r>
          </a:p>
          <a:p>
            <a:r>
              <a:rPr lang="en-GB" dirty="0" smtClean="0"/>
              <a:t>Carbohydrates </a:t>
            </a:r>
            <a:r>
              <a:rPr lang="en-GB" dirty="0"/>
              <a:t>and amino acids should serve as the chief energy source, sparing protein from oxidation for energy and allowing it to be effectively used by the skin and </a:t>
            </a:r>
            <a:r>
              <a:rPr lang="en-GB" dirty="0" smtClean="0"/>
              <a:t>organs. </a:t>
            </a:r>
            <a:r>
              <a:rPr lang="en-GB" dirty="0"/>
              <a:t>Plasma levels of vitamins and trace  elements  are  significantly  depressed  for  prolonged  </a:t>
            </a:r>
            <a:r>
              <a:rPr lang="en-GB" dirty="0" smtClean="0"/>
              <a:t>period </a:t>
            </a:r>
            <a:r>
              <a:rPr lang="en-GB" dirty="0"/>
              <a:t>Replacement of these micronutrients reduces morbidity in severely burned </a:t>
            </a:r>
            <a:r>
              <a:rPr lang="en-GB" dirty="0" smtClean="0"/>
              <a:t>patients. </a:t>
            </a:r>
            <a:r>
              <a:rPr lang="en-GB" dirty="0"/>
              <a:t>Therefore,  a  complete  daily  multivitamin/mineral  supplement  should be given.</a:t>
            </a:r>
            <a:endParaRPr lang="x-none"/>
          </a:p>
        </p:txBody>
      </p:sp>
    </p:spTree>
    <p:extLst>
      <p:ext uri="{BB962C8B-B14F-4D97-AF65-F5344CB8AC3E}">
        <p14:creationId xmlns:p14="http://schemas.microsoft.com/office/powerpoint/2010/main" val="85774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9CDAF-6D60-974C-96AA-418BC300AB5B}"/>
              </a:ext>
            </a:extLst>
          </p:cNvPr>
          <p:cNvSpPr>
            <a:spLocks noGrp="1"/>
          </p:cNvSpPr>
          <p:nvPr>
            <p:ph type="title"/>
          </p:nvPr>
        </p:nvSpPr>
        <p:spPr/>
        <p:txBody>
          <a:bodyPr/>
          <a:lstStyle/>
          <a:p>
            <a:r>
              <a:rPr lang="en-US" dirty="0" smtClean="0"/>
              <a:t>Excision and dressing</a:t>
            </a:r>
            <a:endParaRPr lang="x-none"/>
          </a:p>
        </p:txBody>
      </p:sp>
      <p:sp>
        <p:nvSpPr>
          <p:cNvPr id="3" name="Content Placeholder 2">
            <a:extLst>
              <a:ext uri="{FF2B5EF4-FFF2-40B4-BE49-F238E27FC236}">
                <a16:creationId xmlns:a16="http://schemas.microsoft.com/office/drawing/2014/main" xmlns="" id="{B2542B59-3499-AD43-BCDE-675EA7E07001}"/>
              </a:ext>
            </a:extLst>
          </p:cNvPr>
          <p:cNvSpPr>
            <a:spLocks noGrp="1"/>
          </p:cNvSpPr>
          <p:nvPr>
            <p:ph idx="1"/>
          </p:nvPr>
        </p:nvSpPr>
        <p:spPr/>
        <p:txBody>
          <a:bodyPr>
            <a:normAutofit/>
          </a:bodyPr>
          <a:lstStyle/>
          <a:p>
            <a:r>
              <a:rPr lang="en-GB" dirty="0"/>
              <a:t>Other non‐pharmacological strategies Of the advances in burn care occurring over the past few decades, early wound excision and closure has been the greatest. It has considerably reduced basal energy expenditure, mortality and costs </a:t>
            </a:r>
            <a:r>
              <a:rPr lang="en-GB" dirty="0" smtClean="0"/>
              <a:t>. </a:t>
            </a:r>
            <a:r>
              <a:rPr lang="en-GB" dirty="0"/>
              <a:t>Excising burn wounds early and covering the excised areas with temporary cover materials or autologous skin is imperative. This will diminish burn‐induced inflammatory and stress responses, in turn decreasing </a:t>
            </a:r>
            <a:r>
              <a:rPr lang="en-GB" dirty="0" err="1" smtClean="0"/>
              <a:t>hypermetabolism</a:t>
            </a:r>
            <a:r>
              <a:rPr lang="en-GB" dirty="0" smtClean="0"/>
              <a:t>.</a:t>
            </a:r>
            <a:endParaRPr lang="x-none"/>
          </a:p>
        </p:txBody>
      </p:sp>
    </p:spTree>
    <p:extLst>
      <p:ext uri="{BB962C8B-B14F-4D97-AF65-F5344CB8AC3E}">
        <p14:creationId xmlns:p14="http://schemas.microsoft.com/office/powerpoint/2010/main" val="522524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7DC70-4F1A-0647-8124-38DE1D6A7D2D}"/>
              </a:ext>
            </a:extLst>
          </p:cNvPr>
          <p:cNvSpPr>
            <a:spLocks noGrp="1"/>
          </p:cNvSpPr>
          <p:nvPr>
            <p:ph type="title"/>
          </p:nvPr>
        </p:nvSpPr>
        <p:spPr/>
        <p:txBody>
          <a:bodyPr/>
          <a:lstStyle/>
          <a:p>
            <a:r>
              <a:rPr lang="en-US" dirty="0" smtClean="0"/>
              <a:t>Temp regulation</a:t>
            </a:r>
            <a:endParaRPr lang="x-none"/>
          </a:p>
        </p:txBody>
      </p:sp>
      <p:sp>
        <p:nvSpPr>
          <p:cNvPr id="3" name="Content Placeholder 2">
            <a:extLst>
              <a:ext uri="{FF2B5EF4-FFF2-40B4-BE49-F238E27FC236}">
                <a16:creationId xmlns:a16="http://schemas.microsoft.com/office/drawing/2014/main" xmlns="" id="{879E8EC2-38B8-2442-AC63-58A447677919}"/>
              </a:ext>
            </a:extLst>
          </p:cNvPr>
          <p:cNvSpPr>
            <a:spLocks noGrp="1"/>
          </p:cNvSpPr>
          <p:nvPr>
            <p:ph idx="1"/>
          </p:nvPr>
        </p:nvSpPr>
        <p:spPr/>
        <p:txBody>
          <a:bodyPr>
            <a:normAutofit fontScale="85000" lnSpcReduction="10000"/>
          </a:bodyPr>
          <a:lstStyle/>
          <a:p>
            <a:r>
              <a:rPr lang="en-GB" dirty="0"/>
              <a:t>Accordingly, the skin  and core body  temperature  are elevated by 2°C. It is not often realized that increasing ambient room temperature is a simple approach to counteracting this response to burn injury </a:t>
            </a:r>
            <a:r>
              <a:rPr lang="en-GB" dirty="0" smtClean="0"/>
              <a:t>. </a:t>
            </a:r>
            <a:r>
              <a:rPr lang="en-GB" dirty="0"/>
              <a:t>In fact, a change in temperature from 25°C to 33°C has been shown to reduce resting energy expenditure in seriously burned </a:t>
            </a:r>
            <a:r>
              <a:rPr lang="en-GB" dirty="0" smtClean="0"/>
              <a:t>patients. </a:t>
            </a:r>
          </a:p>
          <a:p>
            <a:r>
              <a:rPr lang="en-GB" dirty="0" smtClean="0"/>
              <a:t>Providing  </a:t>
            </a:r>
            <a:r>
              <a:rPr lang="en-GB" dirty="0"/>
              <a:t>burn  patients  with  </a:t>
            </a:r>
            <a:r>
              <a:rPr lang="en-GB" b="1" i="1" dirty="0"/>
              <a:t>physical  therapy  </a:t>
            </a:r>
            <a:r>
              <a:rPr lang="en-GB" dirty="0"/>
              <a:t>is  a  crucial  yet easy intervention that can ameliorate metabolic disruptions and prevent contractures of the burn wound</a:t>
            </a:r>
            <a:r>
              <a:rPr lang="en-GB" dirty="0" smtClean="0"/>
              <a:t>.</a:t>
            </a:r>
          </a:p>
          <a:p>
            <a:r>
              <a:rPr lang="en-GB" dirty="0" smtClean="0"/>
              <a:t> </a:t>
            </a:r>
            <a:r>
              <a:rPr lang="en-GB" dirty="0"/>
              <a:t>Progressive resistance exercises have been shown to promote muscle protein synthesis, increase body mass, strengthen muscles and build </a:t>
            </a:r>
            <a:r>
              <a:rPr lang="en-GB" dirty="0" smtClean="0"/>
              <a:t>endurance.</a:t>
            </a:r>
            <a:endParaRPr lang="x-none"/>
          </a:p>
        </p:txBody>
      </p:sp>
    </p:spTree>
    <p:extLst>
      <p:ext uri="{BB962C8B-B14F-4D97-AF65-F5344CB8AC3E}">
        <p14:creationId xmlns:p14="http://schemas.microsoft.com/office/powerpoint/2010/main" val="45952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C1D88-D7F7-3442-A59B-BB26B3AEC8C1}"/>
              </a:ext>
            </a:extLst>
          </p:cNvPr>
          <p:cNvSpPr>
            <a:spLocks noGrp="1"/>
          </p:cNvSpPr>
          <p:nvPr>
            <p:ph type="title"/>
          </p:nvPr>
        </p:nvSpPr>
        <p:spPr/>
        <p:txBody>
          <a:bodyPr/>
          <a:lstStyle/>
          <a:p>
            <a:r>
              <a:rPr lang="en-GB" dirty="0"/>
              <a:t>Recombinant human growth hormone</a:t>
            </a:r>
            <a:endParaRPr lang="x-none"/>
          </a:p>
        </p:txBody>
      </p:sp>
      <p:sp>
        <p:nvSpPr>
          <p:cNvPr id="3" name="Content Placeholder 2">
            <a:extLst>
              <a:ext uri="{FF2B5EF4-FFF2-40B4-BE49-F238E27FC236}">
                <a16:creationId xmlns:a16="http://schemas.microsoft.com/office/drawing/2014/main" xmlns="" id="{C625B0B1-A2D9-7842-8129-C9BB6F3CBAE0}"/>
              </a:ext>
            </a:extLst>
          </p:cNvPr>
          <p:cNvSpPr>
            <a:spLocks noGrp="1"/>
          </p:cNvSpPr>
          <p:nvPr>
            <p:ph idx="1"/>
          </p:nvPr>
        </p:nvSpPr>
        <p:spPr/>
        <p:txBody>
          <a:bodyPr>
            <a:normAutofit/>
          </a:bodyPr>
          <a:lstStyle/>
          <a:p>
            <a:r>
              <a:rPr lang="en-GB" dirty="0" smtClean="0"/>
              <a:t>Acute </a:t>
            </a:r>
            <a:r>
              <a:rPr lang="en-GB" dirty="0"/>
              <a:t>administration of recombinant human growth hormone (</a:t>
            </a:r>
            <a:r>
              <a:rPr lang="en-GB" dirty="0" err="1"/>
              <a:t>rhGH</a:t>
            </a:r>
            <a:r>
              <a:rPr lang="en-GB" dirty="0"/>
              <a:t>) (0.1–0.2  mg/kg/day IM) has been shown to have a host of beneficial effects. It increases donor site healing and quality of wound healing </a:t>
            </a:r>
            <a:r>
              <a:rPr lang="en-GB" dirty="0" smtClean="0"/>
              <a:t>, </a:t>
            </a:r>
            <a:r>
              <a:rPr lang="en-GB" dirty="0"/>
              <a:t>diminishes stress responses and inflammation </a:t>
            </a:r>
            <a:r>
              <a:rPr lang="en-GB" dirty="0" smtClean="0"/>
              <a:t>, </a:t>
            </a:r>
            <a:r>
              <a:rPr lang="en-GB" dirty="0"/>
              <a:t>elevates levels of insulin‐like growth factor 1 (IGF‐1) </a:t>
            </a:r>
            <a:r>
              <a:rPr lang="en-GB" dirty="0" smtClean="0"/>
              <a:t>, </a:t>
            </a:r>
            <a:r>
              <a:rPr lang="en-GB" dirty="0"/>
              <a:t>decreases basal energy expenditure and cardiac output </a:t>
            </a:r>
            <a:r>
              <a:rPr lang="en-GB" dirty="0" smtClean="0"/>
              <a:t> </a:t>
            </a:r>
            <a:r>
              <a:rPr lang="en-GB" dirty="0"/>
              <a:t>and augments muscle protein and preserves muscle </a:t>
            </a:r>
            <a:r>
              <a:rPr lang="en-GB" dirty="0" smtClean="0"/>
              <a:t>growth. </a:t>
            </a:r>
            <a:endParaRPr lang="x-none"/>
          </a:p>
        </p:txBody>
      </p:sp>
    </p:spTree>
    <p:extLst>
      <p:ext uri="{BB962C8B-B14F-4D97-AF65-F5344CB8AC3E}">
        <p14:creationId xmlns:p14="http://schemas.microsoft.com/office/powerpoint/2010/main" val="189482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588F0-B9A2-EC41-B997-3D3CD7FAB88B}"/>
              </a:ext>
            </a:extLst>
          </p:cNvPr>
          <p:cNvSpPr>
            <a:spLocks noGrp="1"/>
          </p:cNvSpPr>
          <p:nvPr>
            <p:ph type="title"/>
          </p:nvPr>
        </p:nvSpPr>
        <p:spPr/>
        <p:txBody>
          <a:bodyPr/>
          <a:lstStyle/>
          <a:p>
            <a:r>
              <a:rPr lang="en-GB" dirty="0"/>
              <a:t>Insulin‐like growth factor</a:t>
            </a:r>
            <a:endParaRPr lang="x-none"/>
          </a:p>
        </p:txBody>
      </p:sp>
      <p:sp>
        <p:nvSpPr>
          <p:cNvPr id="3" name="Content Placeholder 2">
            <a:extLst>
              <a:ext uri="{FF2B5EF4-FFF2-40B4-BE49-F238E27FC236}">
                <a16:creationId xmlns:a16="http://schemas.microsoft.com/office/drawing/2014/main" xmlns="" id="{B8FDC592-9D6E-1147-88F3-1EA1FFB9F2DE}"/>
              </a:ext>
            </a:extLst>
          </p:cNvPr>
          <p:cNvSpPr>
            <a:spLocks noGrp="1"/>
          </p:cNvSpPr>
          <p:nvPr>
            <p:ph idx="1"/>
          </p:nvPr>
        </p:nvSpPr>
        <p:spPr/>
        <p:txBody>
          <a:bodyPr>
            <a:normAutofit lnSpcReduction="10000"/>
          </a:bodyPr>
          <a:lstStyle/>
          <a:p>
            <a:r>
              <a:rPr lang="en-GB" dirty="0" smtClean="0"/>
              <a:t>administering </a:t>
            </a:r>
            <a:r>
              <a:rPr lang="en-GB" dirty="0"/>
              <a:t>IGF‐1/binding protein‐3 (BP‐3) complex (i.e. </a:t>
            </a:r>
            <a:r>
              <a:rPr lang="en-GB" dirty="0" err="1"/>
              <a:t>equimolar</a:t>
            </a:r>
            <a:r>
              <a:rPr lang="en-GB" dirty="0"/>
              <a:t> amount of recombinant human IGF‐1 and IGFBP‐3) ameliorates protein metabolism in burned children and adults with fewer episodes of hypoglycaemia than </a:t>
            </a:r>
            <a:r>
              <a:rPr lang="en-GB" dirty="0" err="1"/>
              <a:t>rhGH</a:t>
            </a:r>
            <a:r>
              <a:rPr lang="en-GB" dirty="0"/>
              <a:t> </a:t>
            </a:r>
            <a:r>
              <a:rPr lang="en-GB" dirty="0" smtClean="0"/>
              <a:t>.</a:t>
            </a:r>
          </a:p>
          <a:p>
            <a:r>
              <a:rPr lang="en-GB" dirty="0" smtClean="0"/>
              <a:t> </a:t>
            </a:r>
            <a:r>
              <a:rPr lang="en-GB" dirty="0"/>
              <a:t>IGF‐1/ BP‐3  reduces muscle protein  breakdown, ameliorates gut  mucosal integrity, improves immune function, attenuates the acute‐phase response, elevates constitutive proteins in the serum and decreases inflammatory  </a:t>
            </a:r>
            <a:r>
              <a:rPr lang="en-GB" dirty="0" smtClean="0"/>
              <a:t>responses</a:t>
            </a:r>
            <a:endParaRPr lang="x-none"/>
          </a:p>
        </p:txBody>
      </p:sp>
    </p:spTree>
    <p:extLst>
      <p:ext uri="{BB962C8B-B14F-4D97-AF65-F5344CB8AC3E}">
        <p14:creationId xmlns:p14="http://schemas.microsoft.com/office/powerpoint/2010/main" val="1437441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7DB8A-FCD2-1D4C-A507-D07B141907B4}"/>
              </a:ext>
            </a:extLst>
          </p:cNvPr>
          <p:cNvSpPr>
            <a:spLocks noGrp="1"/>
          </p:cNvSpPr>
          <p:nvPr>
            <p:ph type="title"/>
          </p:nvPr>
        </p:nvSpPr>
        <p:spPr/>
        <p:txBody>
          <a:bodyPr/>
          <a:lstStyle/>
          <a:p>
            <a:r>
              <a:rPr lang="en-GB" dirty="0" err="1"/>
              <a:t>Oxandrolone</a:t>
            </a:r>
            <a:endParaRPr lang="x-none"/>
          </a:p>
        </p:txBody>
      </p:sp>
      <p:sp>
        <p:nvSpPr>
          <p:cNvPr id="3" name="Content Placeholder 2">
            <a:extLst>
              <a:ext uri="{FF2B5EF4-FFF2-40B4-BE49-F238E27FC236}">
                <a16:creationId xmlns:a16="http://schemas.microsoft.com/office/drawing/2014/main" xmlns="" id="{5DF8A2C4-BCA7-A44B-BC60-46CAF84CBB79}"/>
              </a:ext>
            </a:extLst>
          </p:cNvPr>
          <p:cNvSpPr>
            <a:spLocks noGrp="1"/>
          </p:cNvSpPr>
          <p:nvPr>
            <p:ph idx="1"/>
          </p:nvPr>
        </p:nvSpPr>
        <p:spPr/>
        <p:txBody>
          <a:bodyPr/>
          <a:lstStyle/>
          <a:p>
            <a:r>
              <a:rPr lang="en-GB" dirty="0" smtClean="0"/>
              <a:t>is </a:t>
            </a:r>
            <a:r>
              <a:rPr lang="en-GB" dirty="0"/>
              <a:t>structurally similar to testosterone but, for the most part, lacks the </a:t>
            </a:r>
            <a:r>
              <a:rPr lang="en-GB" dirty="0" err="1"/>
              <a:t>virilizing</a:t>
            </a:r>
            <a:r>
              <a:rPr lang="en-GB" dirty="0"/>
              <a:t> effects of this hormone. This anabolic agent has been shown to stimulate muscle protein synthesis </a:t>
            </a:r>
            <a:r>
              <a:rPr lang="en-GB" dirty="0" smtClean="0"/>
              <a:t>, </a:t>
            </a:r>
            <a:r>
              <a:rPr lang="en-GB" dirty="0"/>
              <a:t>reduce weight loss and promote wound healing </a:t>
            </a:r>
            <a:r>
              <a:rPr lang="en-GB" dirty="0" smtClean="0"/>
              <a:t>. </a:t>
            </a:r>
            <a:endParaRPr lang="x-none"/>
          </a:p>
        </p:txBody>
      </p:sp>
    </p:spTree>
    <p:extLst>
      <p:ext uri="{BB962C8B-B14F-4D97-AF65-F5344CB8AC3E}">
        <p14:creationId xmlns:p14="http://schemas.microsoft.com/office/powerpoint/2010/main" val="213396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2438400"/>
            <a:ext cx="5905500" cy="3333750"/>
          </a:xfrm>
        </p:spPr>
      </p:pic>
    </p:spTree>
    <p:extLst>
      <p:ext uri="{BB962C8B-B14F-4D97-AF65-F5344CB8AC3E}">
        <p14:creationId xmlns:p14="http://schemas.microsoft.com/office/powerpoint/2010/main" val="3036314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7C902-5228-8044-8C15-4C43F9FFED86}"/>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100F0B1-6A01-A646-8BAF-F6D0A1962B77}"/>
              </a:ext>
            </a:extLst>
          </p:cNvPr>
          <p:cNvSpPr>
            <a:spLocks noGrp="1"/>
          </p:cNvSpPr>
          <p:nvPr>
            <p:ph idx="1"/>
          </p:nvPr>
        </p:nvSpPr>
        <p:spPr/>
        <p:txBody>
          <a:bodyPr>
            <a:normAutofit/>
          </a:bodyPr>
          <a:lstStyle/>
          <a:p>
            <a:r>
              <a:rPr lang="en-GB" dirty="0" smtClean="0"/>
              <a:t> </a:t>
            </a:r>
            <a:r>
              <a:rPr lang="en-GB" dirty="0"/>
              <a:t>Finally, </a:t>
            </a:r>
            <a:r>
              <a:rPr lang="en-GB" dirty="0" err="1"/>
              <a:t>longterm</a:t>
            </a:r>
            <a:r>
              <a:rPr lang="en-GB" dirty="0"/>
              <a:t> treatment with </a:t>
            </a:r>
            <a:r>
              <a:rPr lang="en-GB" dirty="0" err="1"/>
              <a:t>oxandrolone</a:t>
            </a:r>
            <a:r>
              <a:rPr lang="en-GB" dirty="0"/>
              <a:t> decreases </a:t>
            </a:r>
            <a:r>
              <a:rPr lang="en-GB" dirty="0" err="1"/>
              <a:t>hypermetabolism</a:t>
            </a:r>
            <a:r>
              <a:rPr lang="en-GB" dirty="0"/>
              <a:t> and  promotes  weight  gain,  with  lean  body  mass  and  bone  mineral content increasing from 6 to 12 months post‐burn </a:t>
            </a:r>
            <a:endParaRPr lang="x-none"/>
          </a:p>
        </p:txBody>
      </p:sp>
    </p:spTree>
    <p:extLst>
      <p:ext uri="{BB962C8B-B14F-4D97-AF65-F5344CB8AC3E}">
        <p14:creationId xmlns:p14="http://schemas.microsoft.com/office/powerpoint/2010/main" val="533924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9F911-34E7-E445-95C8-3F9E036D9677}"/>
              </a:ext>
            </a:extLst>
          </p:cNvPr>
          <p:cNvSpPr>
            <a:spLocks noGrp="1"/>
          </p:cNvSpPr>
          <p:nvPr>
            <p:ph type="title"/>
          </p:nvPr>
        </p:nvSpPr>
        <p:spPr/>
        <p:txBody>
          <a:bodyPr/>
          <a:lstStyle/>
          <a:p>
            <a:r>
              <a:rPr lang="en-US" dirty="0" smtClean="0"/>
              <a:t>Proprano</a:t>
            </a:r>
            <a:r>
              <a:rPr lang="en-US" dirty="0" smtClean="0"/>
              <a:t>lol</a:t>
            </a:r>
            <a:endParaRPr lang="x-none"/>
          </a:p>
        </p:txBody>
      </p:sp>
      <p:sp>
        <p:nvSpPr>
          <p:cNvPr id="3" name="Content Placeholder 2">
            <a:extLst>
              <a:ext uri="{FF2B5EF4-FFF2-40B4-BE49-F238E27FC236}">
                <a16:creationId xmlns:a16="http://schemas.microsoft.com/office/drawing/2014/main" xmlns="" id="{EE4F1E82-CADD-D340-AE18-C22CFD071236}"/>
              </a:ext>
            </a:extLst>
          </p:cNvPr>
          <p:cNvSpPr>
            <a:spLocks noGrp="1"/>
          </p:cNvSpPr>
          <p:nvPr>
            <p:ph idx="1"/>
          </p:nvPr>
        </p:nvSpPr>
        <p:spPr/>
        <p:txBody>
          <a:bodyPr>
            <a:normAutofit/>
          </a:bodyPr>
          <a:lstStyle/>
          <a:p>
            <a:r>
              <a:rPr lang="en-GB" dirty="0" smtClean="0"/>
              <a:t>Of </a:t>
            </a:r>
            <a:r>
              <a:rPr lang="en-GB" dirty="0"/>
              <a:t>the </a:t>
            </a:r>
            <a:r>
              <a:rPr lang="en-GB" dirty="0" err="1"/>
              <a:t>anticatabolic</a:t>
            </a:r>
            <a:r>
              <a:rPr lang="en-GB" dirty="0"/>
              <a:t> therapies for burns, the  </a:t>
            </a:r>
            <a:r>
              <a:rPr lang="el-GR" dirty="0"/>
              <a:t>β‐</a:t>
            </a:r>
            <a:r>
              <a:rPr lang="en-GB" dirty="0"/>
              <a:t>adrenergic blocker, propranolol,  is perhaps the most </a:t>
            </a:r>
            <a:r>
              <a:rPr lang="en-GB" dirty="0" smtClean="0"/>
              <a:t>effective. </a:t>
            </a:r>
            <a:r>
              <a:rPr lang="en-GB" dirty="0"/>
              <a:t>When administered acutely, propranolol exerts anti‐inflammatory and </a:t>
            </a:r>
            <a:r>
              <a:rPr lang="en-GB" dirty="0" err="1"/>
              <a:t>antistress</a:t>
            </a:r>
            <a:r>
              <a:rPr lang="en-GB" dirty="0"/>
              <a:t> effects </a:t>
            </a:r>
            <a:r>
              <a:rPr lang="en-GB" dirty="0" smtClean="0"/>
              <a:t>. </a:t>
            </a:r>
            <a:r>
              <a:rPr lang="en-GB" dirty="0"/>
              <a:t>In burn patients, propranolol counters loss of skeletal muscle, augments lean body mass </a:t>
            </a:r>
            <a:r>
              <a:rPr lang="en-GB" dirty="0" smtClean="0"/>
              <a:t>and </a:t>
            </a:r>
            <a:r>
              <a:rPr lang="en-GB" dirty="0"/>
              <a:t>decreases IR </a:t>
            </a:r>
            <a:r>
              <a:rPr lang="en-GB" dirty="0" smtClean="0"/>
              <a:t>. </a:t>
            </a:r>
            <a:endParaRPr lang="x-none"/>
          </a:p>
        </p:txBody>
      </p:sp>
    </p:spTree>
    <p:extLst>
      <p:ext uri="{BB962C8B-B14F-4D97-AF65-F5344CB8AC3E}">
        <p14:creationId xmlns:p14="http://schemas.microsoft.com/office/powerpoint/2010/main" val="407049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39FC4-E7A5-AE4D-A549-1F25498FDD86}"/>
              </a:ext>
            </a:extLst>
          </p:cNvPr>
          <p:cNvSpPr>
            <a:spLocks noGrp="1"/>
          </p:cNvSpPr>
          <p:nvPr>
            <p:ph type="title"/>
          </p:nvPr>
        </p:nvSpPr>
        <p:spPr/>
        <p:txBody>
          <a:bodyPr/>
          <a:lstStyle/>
          <a:p>
            <a:r>
              <a:rPr lang="en-US" dirty="0" smtClean="0"/>
              <a:t>insulin</a:t>
            </a:r>
            <a:endParaRPr lang="x-none"/>
          </a:p>
        </p:txBody>
      </p:sp>
      <p:sp>
        <p:nvSpPr>
          <p:cNvPr id="3" name="Content Placeholder 2">
            <a:extLst>
              <a:ext uri="{FF2B5EF4-FFF2-40B4-BE49-F238E27FC236}">
                <a16:creationId xmlns:a16="http://schemas.microsoft.com/office/drawing/2014/main" xmlns="" id="{FA31F597-DDC9-0D4E-BB38-78A975EF9A6E}"/>
              </a:ext>
            </a:extLst>
          </p:cNvPr>
          <p:cNvSpPr>
            <a:spLocks noGrp="1"/>
          </p:cNvSpPr>
          <p:nvPr>
            <p:ph idx="1"/>
          </p:nvPr>
        </p:nvSpPr>
        <p:spPr/>
        <p:txBody>
          <a:bodyPr>
            <a:normAutofit/>
          </a:bodyPr>
          <a:lstStyle/>
          <a:p>
            <a:r>
              <a:rPr lang="en-GB" dirty="0" smtClean="0"/>
              <a:t>Burn </a:t>
            </a:r>
            <a:r>
              <a:rPr lang="en-GB" dirty="0"/>
              <a:t>patients with stress‐induced hyperglycaemia have a greater incidence of bacteraemia/</a:t>
            </a:r>
            <a:r>
              <a:rPr lang="en-GB" dirty="0" err="1"/>
              <a:t>fungaemia</a:t>
            </a:r>
            <a:r>
              <a:rPr lang="en-GB" dirty="0"/>
              <a:t>, poorer wound healing, more pronounced protein catabolism and lower likelihood of survival than burn patients with adequate glucose control </a:t>
            </a:r>
            <a:r>
              <a:rPr lang="en-GB" dirty="0" smtClean="0"/>
              <a:t>. </a:t>
            </a:r>
            <a:r>
              <a:rPr lang="en-GB" dirty="0"/>
              <a:t>Normalization  of  blood  glucose  levels  with  insulin  is  an  effective therapy for stress‐induced diabetes and coincident IR and hyperglycaemia. </a:t>
            </a:r>
            <a:endParaRPr lang="x-none"/>
          </a:p>
        </p:txBody>
      </p:sp>
    </p:spTree>
    <p:extLst>
      <p:ext uri="{BB962C8B-B14F-4D97-AF65-F5344CB8AC3E}">
        <p14:creationId xmlns:p14="http://schemas.microsoft.com/office/powerpoint/2010/main" val="66186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363" y="2133601"/>
            <a:ext cx="5893837" cy="3504746"/>
          </a:xfrm>
        </p:spPr>
      </p:pic>
    </p:spTree>
    <p:extLst>
      <p:ext uri="{BB962C8B-B14F-4D97-AF65-F5344CB8AC3E}">
        <p14:creationId xmlns:p14="http://schemas.microsoft.com/office/powerpoint/2010/main" val="381376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E3903-F2BA-A341-90F9-0FB20136DC93}"/>
              </a:ext>
            </a:extLst>
          </p:cNvPr>
          <p:cNvSpPr>
            <a:spLocks noGrp="1"/>
          </p:cNvSpPr>
          <p:nvPr>
            <p:ph type="title"/>
          </p:nvPr>
        </p:nvSpPr>
        <p:spPr/>
        <p:txBody>
          <a:bodyPr/>
          <a:lstStyle/>
          <a:p>
            <a:r>
              <a:rPr lang="en-US" dirty="0" smtClean="0"/>
              <a:t>ABC</a:t>
            </a:r>
            <a:endParaRPr lang="x-none"/>
          </a:p>
        </p:txBody>
      </p:sp>
      <p:pic>
        <p:nvPicPr>
          <p:cNvPr id="4" name="Picture 4">
            <a:extLst>
              <a:ext uri="{FF2B5EF4-FFF2-40B4-BE49-F238E27FC236}">
                <a16:creationId xmlns:a16="http://schemas.microsoft.com/office/drawing/2014/main" xmlns="" id="{B979E4C4-7995-4B47-834D-D7F40E14AA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497" t="21944" r="13240" b="12671"/>
          <a:stretch/>
        </p:blipFill>
        <p:spPr>
          <a:xfrm>
            <a:off x="5029200" y="838200"/>
            <a:ext cx="5334000" cy="5105400"/>
          </a:xfrm>
        </p:spPr>
      </p:pic>
    </p:spTree>
    <p:extLst>
      <p:ext uri="{BB962C8B-B14F-4D97-AF65-F5344CB8AC3E}">
        <p14:creationId xmlns:p14="http://schemas.microsoft.com/office/powerpoint/2010/main" val="276175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3D85C-ED8F-7F45-A1AB-BA8CCD7134F2}"/>
              </a:ext>
            </a:extLst>
          </p:cNvPr>
          <p:cNvSpPr>
            <a:spLocks noGrp="1"/>
          </p:cNvSpPr>
          <p:nvPr>
            <p:ph type="title"/>
          </p:nvPr>
        </p:nvSpPr>
        <p:spPr/>
        <p:txBody>
          <a:bodyPr/>
          <a:lstStyle/>
          <a:p>
            <a:r>
              <a:rPr lang="en-US" dirty="0" smtClean="0"/>
              <a:t>resuscitation</a:t>
            </a:r>
            <a:endParaRPr lang="x-none"/>
          </a:p>
        </p:txBody>
      </p:sp>
      <p:sp>
        <p:nvSpPr>
          <p:cNvPr id="3" name="Content Placeholder 2">
            <a:extLst>
              <a:ext uri="{FF2B5EF4-FFF2-40B4-BE49-F238E27FC236}">
                <a16:creationId xmlns:a16="http://schemas.microsoft.com/office/drawing/2014/main" xmlns="" id="{3A34AA63-6EFB-4145-984E-60029AB900A1}"/>
              </a:ext>
            </a:extLst>
          </p:cNvPr>
          <p:cNvSpPr>
            <a:spLocks noGrp="1"/>
          </p:cNvSpPr>
          <p:nvPr>
            <p:ph idx="1"/>
          </p:nvPr>
        </p:nvSpPr>
        <p:spPr/>
        <p:txBody>
          <a:bodyPr/>
          <a:lstStyle/>
          <a:p>
            <a:r>
              <a:rPr lang="en-GB" dirty="0" smtClean="0"/>
              <a:t>Many </a:t>
            </a:r>
            <a:r>
              <a:rPr lang="en-GB" dirty="0"/>
              <a:t>formulas have  been  studied,  with  all having the same goal: ×× </a:t>
            </a:r>
            <a:endParaRPr lang="en-GB" dirty="0" smtClean="0"/>
          </a:p>
          <a:p>
            <a:r>
              <a:rPr lang="en-GB" dirty="0" smtClean="0"/>
              <a:t>4mL%TBSA x weight(kg</a:t>
            </a:r>
            <a:r>
              <a:rPr lang="en-GB" dirty="0"/>
              <a:t>)=</a:t>
            </a:r>
            <a:r>
              <a:rPr lang="en-GB" dirty="0" smtClean="0"/>
              <a:t>24h fluid </a:t>
            </a:r>
            <a:r>
              <a:rPr lang="en-GB" dirty="0" err="1" smtClean="0"/>
              <a:t>requirement,with</a:t>
            </a:r>
            <a:r>
              <a:rPr lang="en-GB" dirty="0" smtClean="0"/>
              <a:t> half given over the first 8hand </a:t>
            </a:r>
            <a:r>
              <a:rPr lang="en-GB" dirty="0"/>
              <a:t>the </a:t>
            </a:r>
            <a:r>
              <a:rPr lang="en-GB" dirty="0" smtClean="0"/>
              <a:t>remainder over the </a:t>
            </a:r>
            <a:r>
              <a:rPr lang="en-GB" dirty="0"/>
              <a:t>following 16 </a:t>
            </a:r>
            <a:r>
              <a:rPr lang="en-GB" dirty="0" smtClean="0"/>
              <a:t>h</a:t>
            </a:r>
            <a:endParaRPr lang="x-none"/>
          </a:p>
        </p:txBody>
      </p:sp>
    </p:spTree>
    <p:extLst>
      <p:ext uri="{BB962C8B-B14F-4D97-AF65-F5344CB8AC3E}">
        <p14:creationId xmlns:p14="http://schemas.microsoft.com/office/powerpoint/2010/main" val="101423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45F9B-FCF4-5444-A085-E65C05DE89F5}"/>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99CF1CF2-F66C-0D47-B1B3-024C645B7746}"/>
              </a:ext>
            </a:extLst>
          </p:cNvPr>
          <p:cNvSpPr>
            <a:spLocks noGrp="1"/>
          </p:cNvSpPr>
          <p:nvPr>
            <p:ph idx="1"/>
          </p:nvPr>
        </p:nvSpPr>
        <p:spPr/>
        <p:txBody>
          <a:bodyPr>
            <a:normAutofit fontScale="92500" lnSpcReduction="10000"/>
          </a:bodyPr>
          <a:lstStyle/>
          <a:p>
            <a:r>
              <a:rPr lang="en-GB" dirty="0"/>
              <a:t>The catastrophic events associated with </a:t>
            </a:r>
            <a:r>
              <a:rPr lang="en-GB" b="1" i="1" dirty="0" err="1"/>
              <a:t>underresuscitation</a:t>
            </a:r>
            <a:r>
              <a:rPr lang="en-GB" b="1" i="1" dirty="0"/>
              <a:t> </a:t>
            </a:r>
            <a:r>
              <a:rPr lang="en-GB" dirty="0"/>
              <a:t>include multiple organ failure and death. </a:t>
            </a:r>
            <a:endParaRPr lang="en-GB" dirty="0" smtClean="0"/>
          </a:p>
          <a:p>
            <a:r>
              <a:rPr lang="en-GB" b="1" i="1" dirty="0" err="1" smtClean="0"/>
              <a:t>Overresuscitation</a:t>
            </a:r>
            <a:r>
              <a:rPr lang="en-GB" dirty="0" smtClean="0"/>
              <a:t> </a:t>
            </a:r>
            <a:r>
              <a:rPr lang="en-GB" dirty="0"/>
              <a:t>induces ‘fluid creep’ with its inherent complications such as pulmonary oedema, pleural effusions, pericardial effusions, abdominal compartment syndrome, extremity compartment syndrome and conversion of burns to deeper wounds </a:t>
            </a:r>
            <a:r>
              <a:rPr lang="en-GB" dirty="0" smtClean="0"/>
              <a:t>.</a:t>
            </a:r>
          </a:p>
          <a:p>
            <a:r>
              <a:rPr lang="en-GB" dirty="0" smtClean="0"/>
              <a:t> </a:t>
            </a:r>
            <a:r>
              <a:rPr lang="en-GB" dirty="0"/>
              <a:t>In addition, providing greater fluid than required in burn patients significantly increases the risk of developing acute respiratory distress syndrome, pneumonia, bloodstream infections, multiple organ failure and </a:t>
            </a:r>
            <a:r>
              <a:rPr lang="en-GB" dirty="0" smtClean="0"/>
              <a:t>death.</a:t>
            </a:r>
            <a:endParaRPr lang="x-none"/>
          </a:p>
        </p:txBody>
      </p:sp>
    </p:spTree>
    <p:extLst>
      <p:ext uri="{BB962C8B-B14F-4D97-AF65-F5344CB8AC3E}">
        <p14:creationId xmlns:p14="http://schemas.microsoft.com/office/powerpoint/2010/main" val="2217760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76</TotalTime>
  <Words>2402</Words>
  <Application>Microsoft Office PowerPoint</Application>
  <PresentationFormat>Custom</PresentationFormat>
  <Paragraphs>111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Verve</vt:lpstr>
      <vt:lpstr>Burns and thermal injury</vt:lpstr>
      <vt:lpstr>PowerPoint Presentation</vt:lpstr>
      <vt:lpstr>Types of burns</vt:lpstr>
      <vt:lpstr> LAYERS</vt:lpstr>
      <vt:lpstr>CLINICALLY</vt:lpstr>
      <vt:lpstr>PowerPoint Presentation</vt:lpstr>
      <vt:lpstr>ABC</vt:lpstr>
      <vt:lpstr>resuscitation</vt:lpstr>
      <vt:lpstr>PowerPoint Presentation</vt:lpstr>
      <vt:lpstr>Resuscitation goal </vt:lpstr>
      <vt:lpstr>Type of fluid</vt:lpstr>
      <vt:lpstr>Inhalational injury</vt:lpstr>
      <vt:lpstr>toxins</vt:lpstr>
      <vt:lpstr>PowerPoint Presentation</vt:lpstr>
      <vt:lpstr>stages</vt:lpstr>
      <vt:lpstr>PowerPoint Presentation</vt:lpstr>
      <vt:lpstr>diagnosis</vt:lpstr>
      <vt:lpstr>PowerPoint Presentation</vt:lpstr>
      <vt:lpstr>PowerPoint Presentation</vt:lpstr>
      <vt:lpstr>PowerPoint Presentation</vt:lpstr>
      <vt:lpstr>Treatment </vt:lpstr>
      <vt:lpstr>PowerPoint Presentation</vt:lpstr>
      <vt:lpstr>PowerPoint Presentation</vt:lpstr>
      <vt:lpstr>Non inhalational burn injury</vt:lpstr>
      <vt:lpstr>management</vt:lpstr>
      <vt:lpstr>Topical therapy</vt:lpstr>
      <vt:lpstr>PowerPoint Presentation</vt:lpstr>
      <vt:lpstr>PowerPoint Presentation</vt:lpstr>
      <vt:lpstr>PowerPoint Presentation</vt:lpstr>
      <vt:lpstr>PowerPoint Presentation</vt:lpstr>
      <vt:lpstr>Latest </vt:lpstr>
      <vt:lpstr>escharotomy</vt:lpstr>
      <vt:lpstr>Managing Infections</vt:lpstr>
      <vt:lpstr>PowerPoint Presentation</vt:lpstr>
      <vt:lpstr>PowerPoint Presentation</vt:lpstr>
      <vt:lpstr>PowerPoint Presentation</vt:lpstr>
      <vt:lpstr>PowerPoint Presentation</vt:lpstr>
      <vt:lpstr>PowerPoint Presentation</vt:lpstr>
      <vt:lpstr>hypermetabolism</vt:lpstr>
      <vt:lpstr>PowerPoint Presentation</vt:lpstr>
      <vt:lpstr>PowerPoint Presentation</vt:lpstr>
      <vt:lpstr>Nutrition care</vt:lpstr>
      <vt:lpstr>PowerPoint Presentation</vt:lpstr>
      <vt:lpstr>PowerPoint Presentation</vt:lpstr>
      <vt:lpstr>Excision and dressing</vt:lpstr>
      <vt:lpstr>Temp regulation</vt:lpstr>
      <vt:lpstr>Recombinant human growth hormone</vt:lpstr>
      <vt:lpstr>Insulin‐like growth factor</vt:lpstr>
      <vt:lpstr>Oxandrolone</vt:lpstr>
      <vt:lpstr>PowerPoint Presentation</vt:lpstr>
      <vt:lpstr>Propranolol</vt:lpstr>
      <vt:lpstr>insulin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and thermal injury</dc:title>
  <dc:creator>Rabia G Saddal</dc:creator>
  <cp:lastModifiedBy>Rabia G Saddal</cp:lastModifiedBy>
  <cp:revision>10</cp:revision>
  <dcterms:created xsi:type="dcterms:W3CDTF">2020-01-23T10:32:21Z</dcterms:created>
  <dcterms:modified xsi:type="dcterms:W3CDTF">2020-01-23T17:55:19Z</dcterms:modified>
</cp:coreProperties>
</file>