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66" r:id="rId16"/>
    <p:sldId id="271" r:id="rId17"/>
    <p:sldId id="272" r:id="rId18"/>
    <p:sldId id="273" r:id="rId19"/>
    <p:sldId id="274" r:id="rId20"/>
    <p:sldId id="277" r:id="rId21"/>
    <p:sldId id="278" r:id="rId22"/>
    <p:sldId id="275" r:id="rId23"/>
    <p:sldId id="279" r:id="rId24"/>
    <p:sldId id="276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Benign Melanocytic Proliferations and</a:t>
            </a:r>
            <a:br>
              <a:rPr lang="en-US" b="1" dirty="0"/>
            </a:br>
            <a:r>
              <a:rPr lang="en-US" b="1" dirty="0"/>
              <a:t>Melanocytic </a:t>
            </a:r>
            <a:r>
              <a:rPr lang="en-US" b="1" dirty="0" err="1"/>
              <a:t>Naevi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56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</a:t>
            </a:r>
            <a:r>
              <a:rPr lang="en-US" dirty="0" err="1"/>
              <a:t>lentigo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/>
              <a:t>This is a light‐ to dark‐brown or black macule that does not </a:t>
            </a:r>
            <a:r>
              <a:rPr lang="en-US" sz="2000" dirty="0" smtClean="0"/>
              <a:t>fade away </a:t>
            </a:r>
            <a:r>
              <a:rPr lang="en-US" sz="2000" dirty="0"/>
              <a:t>once it appears, and is characterized histologically </a:t>
            </a:r>
            <a:r>
              <a:rPr lang="en-US" sz="2000" dirty="0" smtClean="0"/>
              <a:t>by increased </a:t>
            </a:r>
            <a:r>
              <a:rPr lang="en-US" sz="2000" dirty="0"/>
              <a:t>melanocytes at the dermal–epidermal </a:t>
            </a:r>
            <a:r>
              <a:rPr lang="en-US" sz="2000" dirty="0" smtClean="0"/>
              <a:t>junction</a:t>
            </a:r>
          </a:p>
          <a:p>
            <a:r>
              <a:rPr lang="en-US" sz="2000" dirty="0"/>
              <a:t>Synonyms and </a:t>
            </a:r>
            <a:r>
              <a:rPr lang="en-US" sz="2000" dirty="0" smtClean="0"/>
              <a:t>inclusions • </a:t>
            </a:r>
            <a:r>
              <a:rPr lang="en-US" sz="2000" dirty="0" err="1"/>
              <a:t>Lentigo</a:t>
            </a:r>
            <a:r>
              <a:rPr lang="en-US" sz="2000" dirty="0"/>
              <a:t> </a:t>
            </a:r>
            <a:r>
              <a:rPr lang="en-US" sz="2000" dirty="0" smtClean="0"/>
              <a:t>simplex</a:t>
            </a:r>
          </a:p>
          <a:p>
            <a:r>
              <a:rPr lang="en-US" sz="2000" b="1" dirty="0"/>
              <a:t>Predisposing </a:t>
            </a:r>
            <a:r>
              <a:rPr lang="en-US" sz="2000" b="1" dirty="0" err="1" smtClean="0"/>
              <a:t>factors:</a:t>
            </a:r>
            <a:r>
              <a:rPr lang="en-US" sz="2000" dirty="0" err="1" smtClean="0"/>
              <a:t>There</a:t>
            </a:r>
            <a:r>
              <a:rPr lang="en-US" sz="2000" dirty="0" smtClean="0"/>
              <a:t> </a:t>
            </a:r>
            <a:r>
              <a:rPr lang="en-US" sz="2000" dirty="0"/>
              <a:t>have been reports of </a:t>
            </a:r>
            <a:r>
              <a:rPr lang="en-US" sz="2000" dirty="0" err="1"/>
              <a:t>lentigines</a:t>
            </a:r>
            <a:r>
              <a:rPr lang="en-US" sz="2000" dirty="0"/>
              <a:t> developing after </a:t>
            </a:r>
            <a:r>
              <a:rPr lang="en-US" sz="2000" dirty="0" smtClean="0"/>
              <a:t>topical immunotherapy </a:t>
            </a:r>
            <a:r>
              <a:rPr lang="en-US" sz="2000" dirty="0"/>
              <a:t>with </a:t>
            </a:r>
            <a:r>
              <a:rPr lang="en-US" sz="2000" dirty="0" err="1"/>
              <a:t>tacrolimus</a:t>
            </a:r>
            <a:r>
              <a:rPr lang="en-US" sz="2000" dirty="0"/>
              <a:t>, </a:t>
            </a:r>
            <a:r>
              <a:rPr lang="en-US" sz="2000" dirty="0" err="1"/>
              <a:t>squaric</a:t>
            </a:r>
            <a:r>
              <a:rPr lang="en-US" sz="2000" dirty="0"/>
              <a:t> acid </a:t>
            </a:r>
            <a:r>
              <a:rPr lang="en-US" sz="2000" dirty="0" err="1"/>
              <a:t>dibutylester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 err="1" smtClean="0"/>
              <a:t>diphencyprone</a:t>
            </a:r>
            <a:r>
              <a:rPr lang="en-US" sz="2000" dirty="0" smtClean="0"/>
              <a:t> </a:t>
            </a:r>
            <a:endParaRPr lang="en-US" sz="2000" dirty="0"/>
          </a:p>
          <a:p>
            <a:r>
              <a:rPr lang="en-US" sz="2000" b="1" dirty="0" err="1" smtClean="0"/>
              <a:t>Pathology:</a:t>
            </a:r>
            <a:r>
              <a:rPr lang="en-US" sz="2000" dirty="0" err="1" smtClean="0"/>
              <a:t>There</a:t>
            </a:r>
            <a:r>
              <a:rPr lang="en-US" sz="2000" dirty="0" smtClean="0"/>
              <a:t> </a:t>
            </a:r>
            <a:r>
              <a:rPr lang="en-US" sz="2000" dirty="0"/>
              <a:t>is a slight increase in the number of melanocytes along </a:t>
            </a:r>
            <a:r>
              <a:rPr lang="en-US" sz="2000" dirty="0" smtClean="0"/>
              <a:t>the dermal–epidermal </a:t>
            </a:r>
            <a:r>
              <a:rPr lang="en-US" sz="2000" dirty="0"/>
              <a:t>junction, without nesting. Melanin </a:t>
            </a:r>
            <a:r>
              <a:rPr lang="en-US" sz="2000" dirty="0" smtClean="0"/>
              <a:t>hyperpigmentation is </a:t>
            </a:r>
            <a:r>
              <a:rPr lang="en-US" sz="2000" dirty="0"/>
              <a:t>noted in melanocytes, adjacent keratinocytes </a:t>
            </a:r>
            <a:r>
              <a:rPr lang="en-US" sz="2000" dirty="0" smtClean="0"/>
              <a:t>and </a:t>
            </a:r>
            <a:r>
              <a:rPr lang="en-US" sz="2000" dirty="0" err="1" smtClean="0"/>
              <a:t>melanophages</a:t>
            </a:r>
            <a:r>
              <a:rPr lang="en-US" sz="2000" dirty="0" smtClean="0"/>
              <a:t> </a:t>
            </a:r>
            <a:r>
              <a:rPr lang="en-US" sz="2000" dirty="0"/>
              <a:t>in the papillary </a:t>
            </a:r>
            <a:r>
              <a:rPr lang="en-US" sz="2000" dirty="0" smtClean="0"/>
              <a:t>dermis</a:t>
            </a:r>
          </a:p>
          <a:p>
            <a:r>
              <a:rPr lang="en-US" sz="2000" b="1" dirty="0" smtClean="0"/>
              <a:t>Environmental </a:t>
            </a:r>
            <a:r>
              <a:rPr lang="en-US" sz="2000" b="1" dirty="0" err="1" smtClean="0"/>
              <a:t>factors:</a:t>
            </a:r>
            <a:r>
              <a:rPr lang="en-US" sz="2000" dirty="0" err="1" smtClean="0"/>
              <a:t>The</a:t>
            </a:r>
            <a:r>
              <a:rPr lang="en-US" sz="2000" dirty="0" smtClean="0"/>
              <a:t> </a:t>
            </a:r>
            <a:r>
              <a:rPr lang="en-US" sz="2000" dirty="0"/>
              <a:t>role of sunlight is the most important </a:t>
            </a:r>
            <a:r>
              <a:rPr lang="en-US" sz="2000" dirty="0" smtClean="0"/>
              <a:t>environmental factor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819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Presentation</a:t>
            </a:r>
            <a:endParaRPr lang="en-US" b="1" dirty="0"/>
          </a:p>
          <a:p>
            <a:r>
              <a:rPr lang="en-US" dirty="0" err="1"/>
              <a:t>Lentigines</a:t>
            </a:r>
            <a:r>
              <a:rPr lang="en-US" dirty="0"/>
              <a:t> are poorly circumscribed, uniformly pigmented </a:t>
            </a:r>
            <a:r>
              <a:rPr lang="en-US" dirty="0" err="1" smtClean="0"/>
              <a:t>macules,with</a:t>
            </a:r>
            <a:r>
              <a:rPr lang="en-US" dirty="0" smtClean="0"/>
              <a:t> </a:t>
            </a:r>
            <a:r>
              <a:rPr lang="en-US" dirty="0"/>
              <a:t>a round or oval shape and a diameter of up to 5 </a:t>
            </a:r>
            <a:r>
              <a:rPr lang="en-US" dirty="0" smtClean="0"/>
              <a:t>mm  </a:t>
            </a:r>
            <a:r>
              <a:rPr lang="en-US" dirty="0"/>
              <a:t>There may be slight scaling of the surface, </a:t>
            </a:r>
            <a:r>
              <a:rPr lang="en-US" dirty="0" smtClean="0"/>
              <a:t>and several </a:t>
            </a:r>
            <a:r>
              <a:rPr lang="en-US" dirty="0" err="1"/>
              <a:t>neighbouring</a:t>
            </a:r>
            <a:r>
              <a:rPr lang="en-US" dirty="0"/>
              <a:t> lesions may coalesce. Their </a:t>
            </a:r>
            <a:r>
              <a:rPr lang="en-US" dirty="0" err="1"/>
              <a:t>colour</a:t>
            </a:r>
            <a:r>
              <a:rPr lang="en-US" dirty="0"/>
              <a:t> is pale </a:t>
            </a:r>
            <a:r>
              <a:rPr lang="en-US" dirty="0" smtClean="0"/>
              <a:t>to deep </a:t>
            </a:r>
            <a:r>
              <a:rPr lang="en-US" dirty="0"/>
              <a:t>brown, depending on the skin </a:t>
            </a:r>
            <a:r>
              <a:rPr lang="en-US" dirty="0" err="1"/>
              <a:t>colour</a:t>
            </a:r>
            <a:r>
              <a:rPr lang="en-US" dirty="0"/>
              <a:t> of the individual. </a:t>
            </a:r>
            <a:r>
              <a:rPr lang="en-US" dirty="0" smtClean="0"/>
              <a:t>They are </a:t>
            </a:r>
            <a:r>
              <a:rPr lang="en-US" dirty="0"/>
              <a:t>primarily located on photo‐exposed areas as they are part </a:t>
            </a:r>
            <a:r>
              <a:rPr lang="en-US" dirty="0" smtClean="0"/>
              <a:t>of the </a:t>
            </a:r>
            <a:r>
              <a:rPr lang="en-US" dirty="0"/>
              <a:t>spectrum </a:t>
            </a:r>
            <a:r>
              <a:rPr lang="en-US" dirty="0" smtClean="0"/>
              <a:t>of lesions resulting from UV exposure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58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221" y="2160588"/>
            <a:ext cx="7134894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18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Multiple </a:t>
            </a:r>
            <a:r>
              <a:rPr lang="en-US" sz="2800" dirty="0" err="1"/>
              <a:t>lentigines</a:t>
            </a:r>
            <a:r>
              <a:rPr lang="en-US" sz="2800" dirty="0"/>
              <a:t> in a patient with the Carney complex and a</a:t>
            </a:r>
            <a:br>
              <a:rPr lang="en-US" sz="2800" dirty="0"/>
            </a:br>
            <a:r>
              <a:rPr lang="en-US" sz="2800" dirty="0"/>
              <a:t>PRKAR1A mutation</a:t>
            </a:r>
            <a:r>
              <a:rPr lang="en-US" sz="1600" dirty="0"/>
              <a:t>. </a:t>
            </a:r>
            <a:endParaRPr lang="en-US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5043" y="2227994"/>
            <a:ext cx="5221951" cy="374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21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</a:t>
            </a:r>
            <a:r>
              <a:rPr lang="en-US" dirty="0" err="1" smtClean="0"/>
              <a:t>lentigo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8603" y="2160588"/>
            <a:ext cx="4834831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66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Dermoscpoic</a:t>
            </a:r>
            <a:r>
              <a:rPr lang="en-US" dirty="0" smtClean="0"/>
              <a:t> image of simple </a:t>
            </a:r>
            <a:r>
              <a:rPr lang="en-US" dirty="0" err="1" smtClean="0"/>
              <a:t>lentigo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345" y="2259822"/>
            <a:ext cx="6800044" cy="368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52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Disease course and </a:t>
            </a:r>
            <a:r>
              <a:rPr lang="en-US" b="1" dirty="0" err="1" smtClean="0"/>
              <a:t>prognosis:</a:t>
            </a:r>
            <a:r>
              <a:rPr lang="en-US" dirty="0" err="1" smtClean="0"/>
              <a:t>These</a:t>
            </a:r>
            <a:r>
              <a:rPr lang="en-US" dirty="0" smtClean="0"/>
              <a:t> </a:t>
            </a:r>
            <a:r>
              <a:rPr lang="en-US" dirty="0"/>
              <a:t>are benign, relatively static lesions.</a:t>
            </a:r>
          </a:p>
          <a:p>
            <a:r>
              <a:rPr lang="en-US" b="1" dirty="0" err="1" smtClean="0"/>
              <a:t>Investigations:</a:t>
            </a:r>
            <a:r>
              <a:rPr lang="en-US" dirty="0" err="1" smtClean="0"/>
              <a:t>With</a:t>
            </a:r>
            <a:r>
              <a:rPr lang="en-US" dirty="0" smtClean="0"/>
              <a:t> </a:t>
            </a:r>
            <a:r>
              <a:rPr lang="en-US" dirty="0" err="1"/>
              <a:t>dermoscopy</a:t>
            </a:r>
            <a:r>
              <a:rPr lang="en-US" dirty="0"/>
              <a:t>, </a:t>
            </a:r>
            <a:r>
              <a:rPr lang="en-US" dirty="0" err="1"/>
              <a:t>lentigines</a:t>
            </a:r>
            <a:r>
              <a:rPr lang="en-US" dirty="0"/>
              <a:t> show scalloped borders, a faint </a:t>
            </a:r>
            <a:r>
              <a:rPr lang="en-US" dirty="0" smtClean="0"/>
              <a:t>irregular network </a:t>
            </a:r>
            <a:r>
              <a:rPr lang="en-US" dirty="0"/>
              <a:t>or pseudo‐network and </a:t>
            </a:r>
            <a:r>
              <a:rPr lang="en-US" dirty="0" err="1"/>
              <a:t>structureless</a:t>
            </a:r>
            <a:r>
              <a:rPr lang="en-US" dirty="0"/>
              <a:t> areas </a:t>
            </a:r>
            <a:endParaRPr lang="en-US" dirty="0" smtClean="0"/>
          </a:p>
          <a:p>
            <a:r>
              <a:rPr lang="en-US" b="1" dirty="0" err="1" smtClean="0"/>
              <a:t>Management:</a:t>
            </a:r>
            <a:r>
              <a:rPr lang="en-US" dirty="0" err="1" smtClean="0"/>
              <a:t>There</a:t>
            </a:r>
            <a:r>
              <a:rPr lang="en-US" dirty="0" smtClean="0"/>
              <a:t> </a:t>
            </a:r>
            <a:r>
              <a:rPr lang="en-US" dirty="0"/>
              <a:t>is no need for treatment. As the majority arise in </a:t>
            </a:r>
            <a:r>
              <a:rPr lang="en-US" dirty="0" smtClean="0"/>
              <a:t>sun‐exposed areas</a:t>
            </a:r>
            <a:r>
              <a:rPr lang="en-US" dirty="0"/>
              <a:t>, </a:t>
            </a:r>
            <a:r>
              <a:rPr lang="en-US" dirty="0" err="1"/>
              <a:t>photoprotection</a:t>
            </a:r>
            <a:r>
              <a:rPr lang="en-US" dirty="0"/>
              <a:t> could decrease the rate of new </a:t>
            </a:r>
            <a:r>
              <a:rPr lang="en-US" dirty="0" smtClean="0"/>
              <a:t>lesions developing</a:t>
            </a:r>
            <a:r>
              <a:rPr lang="en-US" dirty="0"/>
              <a:t>. For cosmetic reasons, a variety of </a:t>
            </a:r>
            <a:r>
              <a:rPr lang="en-US" dirty="0" err="1"/>
              <a:t>depigmenting</a:t>
            </a:r>
            <a:r>
              <a:rPr lang="en-US" dirty="0"/>
              <a:t> </a:t>
            </a:r>
            <a:r>
              <a:rPr lang="en-US" dirty="0" smtClean="0"/>
              <a:t>topical agents </a:t>
            </a:r>
            <a:r>
              <a:rPr lang="en-US" dirty="0"/>
              <a:t>and dermatological procedures such as chemical </a:t>
            </a:r>
            <a:r>
              <a:rPr lang="en-US" dirty="0" err="1" smtClean="0"/>
              <a:t>peels,lasers</a:t>
            </a:r>
            <a:r>
              <a:rPr lang="en-US" dirty="0" smtClean="0"/>
              <a:t> </a:t>
            </a:r>
            <a:r>
              <a:rPr lang="en-US" dirty="0"/>
              <a:t>and photodynamic therapy reduces their </a:t>
            </a:r>
            <a:r>
              <a:rPr lang="en-US" dirty="0" smtClean="0"/>
              <a:t>pigmentation. </a:t>
            </a:r>
            <a:r>
              <a:rPr lang="en-US" dirty="0"/>
              <a:t>In patients with multiple </a:t>
            </a:r>
            <a:r>
              <a:rPr lang="en-US" dirty="0" err="1"/>
              <a:t>lentigines</a:t>
            </a:r>
            <a:r>
              <a:rPr lang="en-US" dirty="0"/>
              <a:t> </a:t>
            </a:r>
            <a:r>
              <a:rPr lang="en-US" dirty="0" smtClean="0"/>
              <a:t>arising early </a:t>
            </a:r>
            <a:r>
              <a:rPr lang="en-US" dirty="0"/>
              <a:t>in life on non‐sun‐exposed sites, the possibility of a </a:t>
            </a:r>
            <a:r>
              <a:rPr lang="en-US" dirty="0" smtClean="0"/>
              <a:t>hereditary multisystem </a:t>
            </a:r>
            <a:r>
              <a:rPr lang="en-US" dirty="0" smtClean="0"/>
              <a:t>syndrome should be considered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026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or actinic </a:t>
            </a:r>
            <a:r>
              <a:rPr lang="en-US" dirty="0" err="1"/>
              <a:t>lentigo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 and nomenclature</a:t>
            </a:r>
          </a:p>
          <a:p>
            <a:r>
              <a:rPr lang="en-US" dirty="0"/>
              <a:t>A solar </a:t>
            </a:r>
            <a:r>
              <a:rPr lang="en-US" dirty="0" err="1"/>
              <a:t>lentigo</a:t>
            </a:r>
            <a:r>
              <a:rPr lang="en-US" dirty="0"/>
              <a:t> is a brown macule </a:t>
            </a:r>
            <a:r>
              <a:rPr lang="en-US" dirty="0" smtClean="0"/>
              <a:t>appearing after excessive sun exposure </a:t>
            </a:r>
          </a:p>
          <a:p>
            <a:r>
              <a:rPr lang="en-US" dirty="0" smtClean="0"/>
              <a:t>Synonyms </a:t>
            </a:r>
            <a:r>
              <a:rPr lang="en-US" dirty="0"/>
              <a:t>and inclusions</a:t>
            </a:r>
          </a:p>
          <a:p>
            <a:r>
              <a:rPr lang="en-US" dirty="0"/>
              <a:t>• Senile freckle</a:t>
            </a:r>
          </a:p>
          <a:p>
            <a:r>
              <a:rPr lang="en-US" dirty="0"/>
              <a:t>• </a:t>
            </a:r>
            <a:r>
              <a:rPr lang="en-US" dirty="0" err="1"/>
              <a:t>Lentigo</a:t>
            </a:r>
            <a:r>
              <a:rPr lang="en-US" dirty="0"/>
              <a:t> </a:t>
            </a:r>
            <a:r>
              <a:rPr lang="en-US" dirty="0" err="1"/>
              <a:t>senilis</a:t>
            </a:r>
            <a:endParaRPr lang="en-US" dirty="0"/>
          </a:p>
          <a:p>
            <a:r>
              <a:rPr lang="en-US" dirty="0"/>
              <a:t>• Old age </a:t>
            </a:r>
            <a:r>
              <a:rPr lang="en-US" dirty="0" smtClean="0"/>
              <a:t>spot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7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pathogenetic</a:t>
            </a:r>
            <a:r>
              <a:rPr lang="en-US" dirty="0"/>
              <a:t> mechanism leading to the development </a:t>
            </a:r>
            <a:r>
              <a:rPr lang="en-US" dirty="0" smtClean="0"/>
              <a:t>of solar </a:t>
            </a:r>
            <a:r>
              <a:rPr lang="en-US" dirty="0" err="1"/>
              <a:t>lentigines</a:t>
            </a:r>
            <a:r>
              <a:rPr lang="en-US" dirty="0"/>
              <a:t> remains unclear. UVB stimulates keratinocytes </a:t>
            </a:r>
            <a:r>
              <a:rPr lang="en-US" dirty="0" smtClean="0"/>
              <a:t>to produce </a:t>
            </a:r>
            <a:r>
              <a:rPr lang="en-US" dirty="0"/>
              <a:t>interleukin 1α (IL‐1α), leading to secretion of </a:t>
            </a:r>
            <a:r>
              <a:rPr lang="en-US" dirty="0" smtClean="0"/>
              <a:t>keratinocyte growth </a:t>
            </a:r>
            <a:r>
              <a:rPr lang="en-US" dirty="0"/>
              <a:t>factor (</a:t>
            </a:r>
            <a:r>
              <a:rPr lang="en-US" dirty="0" smtClean="0"/>
              <a:t>KGF)</a:t>
            </a:r>
          </a:p>
          <a:p>
            <a:r>
              <a:rPr lang="en-US" b="1" dirty="0"/>
              <a:t>Predisposing </a:t>
            </a:r>
            <a:r>
              <a:rPr lang="en-US" b="1" dirty="0" err="1" smtClean="0"/>
              <a:t>factors: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/>
              <a:t>history of occupational radon exposure, as well as </a:t>
            </a:r>
            <a:r>
              <a:rPr lang="en-US" dirty="0" smtClean="0"/>
              <a:t>recreational sun </a:t>
            </a:r>
            <a:r>
              <a:rPr lang="en-US" dirty="0"/>
              <a:t>exposure, has been implicated in the development of </a:t>
            </a:r>
            <a:r>
              <a:rPr lang="en-US" dirty="0" smtClean="0"/>
              <a:t>multiple </a:t>
            </a:r>
            <a:r>
              <a:rPr lang="en-US" dirty="0" err="1" smtClean="0"/>
              <a:t>lentigines</a:t>
            </a:r>
            <a:r>
              <a:rPr lang="en-US" dirty="0" smtClean="0"/>
              <a:t> </a:t>
            </a:r>
            <a:r>
              <a:rPr lang="en-US" dirty="0"/>
              <a:t>in a single case </a:t>
            </a:r>
          </a:p>
          <a:p>
            <a:r>
              <a:rPr lang="en-US" b="1" dirty="0" smtClean="0"/>
              <a:t>Environmental </a:t>
            </a:r>
            <a:r>
              <a:rPr lang="en-US" b="1" dirty="0" err="1" smtClean="0"/>
              <a:t>factors:</a:t>
            </a:r>
            <a:r>
              <a:rPr lang="en-US" dirty="0" err="1" smtClean="0"/>
              <a:t>Solar</a:t>
            </a:r>
            <a:r>
              <a:rPr lang="en-US" dirty="0" smtClean="0"/>
              <a:t> </a:t>
            </a:r>
            <a:r>
              <a:rPr lang="en-US" dirty="0" err="1"/>
              <a:t>lentigines</a:t>
            </a:r>
            <a:r>
              <a:rPr lang="en-US" dirty="0"/>
              <a:t> are associated with both intermittent and </a:t>
            </a:r>
            <a:r>
              <a:rPr lang="en-US" dirty="0" smtClean="0"/>
              <a:t>chronic </a:t>
            </a:r>
            <a:r>
              <a:rPr lang="fr-FR" dirty="0" err="1" smtClean="0"/>
              <a:t>sun</a:t>
            </a:r>
            <a:r>
              <a:rPr lang="fr-FR" dirty="0" smtClean="0"/>
              <a:t> </a:t>
            </a:r>
            <a:r>
              <a:rPr lang="fr-FR" dirty="0" err="1"/>
              <a:t>exposure</a:t>
            </a:r>
            <a:r>
              <a:rPr lang="fr-FR" dirty="0"/>
              <a:t> </a:t>
            </a:r>
            <a:r>
              <a:rPr lang="fr-FR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248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In younger </a:t>
            </a:r>
            <a:r>
              <a:rPr lang="en-US" dirty="0"/>
              <a:t>patients, solar </a:t>
            </a:r>
            <a:r>
              <a:rPr lang="en-US" dirty="0" err="1"/>
              <a:t>lentigines</a:t>
            </a:r>
            <a:r>
              <a:rPr lang="en-US" dirty="0"/>
              <a:t> are most commonly seen </a:t>
            </a:r>
            <a:r>
              <a:rPr lang="en-US" dirty="0" smtClean="0"/>
              <a:t>on sun‐exposed </a:t>
            </a:r>
            <a:r>
              <a:rPr lang="en-US" dirty="0"/>
              <a:t>sites, such as the face in both sexes and the </a:t>
            </a:r>
            <a:r>
              <a:rPr lang="en-US" dirty="0" smtClean="0"/>
              <a:t>shoulders in </a:t>
            </a:r>
            <a:r>
              <a:rPr lang="en-US" dirty="0"/>
              <a:t>males. They are macular, tan </a:t>
            </a:r>
            <a:r>
              <a:rPr lang="en-US" dirty="0" err="1"/>
              <a:t>coloured</a:t>
            </a:r>
            <a:r>
              <a:rPr lang="en-US" dirty="0"/>
              <a:t> and may be very </a:t>
            </a:r>
            <a:r>
              <a:rPr lang="en-US" dirty="0" err="1" smtClean="0"/>
              <a:t>large,with</a:t>
            </a:r>
            <a:r>
              <a:rPr lang="en-US" dirty="0" smtClean="0"/>
              <a:t> </a:t>
            </a:r>
            <a:r>
              <a:rPr lang="en-US" dirty="0"/>
              <a:t>a striking irregular border. There is frequently a history </a:t>
            </a:r>
            <a:r>
              <a:rPr lang="en-US" dirty="0" smtClean="0"/>
              <a:t>of acute </a:t>
            </a:r>
            <a:r>
              <a:rPr lang="en-US" dirty="0"/>
              <a:t>sunburn, followed by the sudden appearance of large </a:t>
            </a:r>
            <a:r>
              <a:rPr lang="en-US" dirty="0" smtClean="0"/>
              <a:t>numbers of </a:t>
            </a:r>
            <a:r>
              <a:rPr lang="en-US" dirty="0"/>
              <a:t>these irregular macular </a:t>
            </a:r>
            <a:r>
              <a:rPr lang="en-US" dirty="0" smtClean="0"/>
              <a:t>lesions</a:t>
            </a:r>
            <a:endParaRPr lang="en-US" dirty="0"/>
          </a:p>
          <a:p>
            <a:r>
              <a:rPr lang="en-US" dirty="0"/>
              <a:t>Solar </a:t>
            </a:r>
            <a:r>
              <a:rPr lang="en-US" dirty="0" err="1"/>
              <a:t>lentigines</a:t>
            </a:r>
            <a:r>
              <a:rPr lang="en-US" dirty="0"/>
              <a:t> are also seen on older, fair‐skinned patients </a:t>
            </a:r>
            <a:r>
              <a:rPr lang="en-US" dirty="0" smtClean="0"/>
              <a:t>who have </a:t>
            </a:r>
            <a:r>
              <a:rPr lang="en-US" dirty="0"/>
              <a:t>had excessive sun exposure </a:t>
            </a:r>
            <a:r>
              <a:rPr lang="en-US" dirty="0" smtClean="0"/>
              <a:t>. </a:t>
            </a:r>
            <a:r>
              <a:rPr lang="en-US" dirty="0"/>
              <a:t>The backs </a:t>
            </a:r>
            <a:r>
              <a:rPr lang="en-US" dirty="0" smtClean="0"/>
              <a:t>of the </a:t>
            </a:r>
            <a:r>
              <a:rPr lang="en-US" dirty="0"/>
              <a:t>hands and the face are common sites</a:t>
            </a:r>
            <a:r>
              <a:rPr lang="en-US" dirty="0" smtClean="0"/>
              <a:t>.</a:t>
            </a:r>
          </a:p>
          <a:p>
            <a:r>
              <a:rPr lang="en-US" dirty="0"/>
              <a:t>Differential diagnosis includes simple </a:t>
            </a:r>
            <a:r>
              <a:rPr lang="en-US" dirty="0" err="1"/>
              <a:t>lentigo</a:t>
            </a:r>
            <a:r>
              <a:rPr lang="en-US" dirty="0"/>
              <a:t>, </a:t>
            </a:r>
            <a:r>
              <a:rPr lang="en-US" dirty="0" err="1"/>
              <a:t>seborrhoeic</a:t>
            </a:r>
            <a:r>
              <a:rPr lang="en-US" dirty="0"/>
              <a:t> </a:t>
            </a:r>
            <a:r>
              <a:rPr lang="en-US" dirty="0" smtClean="0"/>
              <a:t>keratosis and</a:t>
            </a:r>
            <a:r>
              <a:rPr lang="en-US" dirty="0"/>
              <a:t>, in some cases, </a:t>
            </a:r>
            <a:r>
              <a:rPr lang="en-US" dirty="0" err="1"/>
              <a:t>lentigo</a:t>
            </a:r>
            <a:r>
              <a:rPr lang="en-US" dirty="0"/>
              <a:t> </a:t>
            </a:r>
            <a:r>
              <a:rPr lang="en-US" dirty="0" err="1"/>
              <a:t>maligna</a:t>
            </a:r>
            <a:r>
              <a:rPr lang="en-US" dirty="0"/>
              <a:t> and melanoma </a:t>
            </a:r>
            <a:r>
              <a:rPr lang="en-US" i="1" dirty="0"/>
              <a:t>in </a:t>
            </a:r>
            <a:r>
              <a:rPr lang="en-US" i="1" dirty="0" smtClean="0"/>
              <a:t>situ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85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Freckle or </a:t>
            </a:r>
            <a:r>
              <a:rPr lang="en-US" dirty="0" err="1" smtClean="0"/>
              <a:t>ephelis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Definition</a:t>
            </a:r>
            <a:endParaRPr lang="en-US" sz="2400" b="1" dirty="0"/>
          </a:p>
          <a:p>
            <a:r>
              <a:rPr lang="en-US" sz="2400" dirty="0"/>
              <a:t>A freckle is a small reddish or pale to dark brown macule with </a:t>
            </a:r>
            <a:r>
              <a:rPr lang="en-US" sz="2400" dirty="0" smtClean="0"/>
              <a:t>a poorly </a:t>
            </a:r>
            <a:r>
              <a:rPr lang="en-US" sz="2400" dirty="0"/>
              <a:t>defined border, on sun‐exposed areas of the skin </a:t>
            </a:r>
          </a:p>
          <a:p>
            <a:r>
              <a:rPr lang="en-US" sz="2400" dirty="0"/>
              <a:t>Freckles appear or darken during periods of UV exposure</a:t>
            </a:r>
          </a:p>
        </p:txBody>
      </p:sp>
    </p:spTree>
    <p:extLst>
      <p:ext uri="{BB962C8B-B14F-4D97-AF65-F5344CB8AC3E}">
        <p14:creationId xmlns:p14="http://schemas.microsoft.com/office/powerpoint/2010/main" val="1832720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 </a:t>
            </a:r>
            <a:r>
              <a:rPr lang="en-US" sz="3200" dirty="0"/>
              <a:t>Solar </a:t>
            </a:r>
            <a:r>
              <a:rPr lang="en-US" sz="3200" dirty="0" err="1"/>
              <a:t>lentigo</a:t>
            </a:r>
            <a:r>
              <a:rPr lang="en-US" sz="3200" dirty="0"/>
              <a:t> in the middle of the left cheek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192" y="2160588"/>
            <a:ext cx="6671256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29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/>
              <a:t>Dermoscopic</a:t>
            </a:r>
            <a:r>
              <a:rPr lang="en-US" sz="2400" dirty="0"/>
              <a:t> image of</a:t>
            </a:r>
            <a:br>
              <a:rPr lang="en-US" sz="2400" dirty="0"/>
            </a:br>
            <a:r>
              <a:rPr lang="en-US" sz="2400" dirty="0"/>
              <a:t>solar </a:t>
            </a:r>
            <a:r>
              <a:rPr lang="en-US" sz="2400" dirty="0" err="1"/>
              <a:t>lentigo</a:t>
            </a:r>
            <a:r>
              <a:rPr lang="en-US" sz="2400" dirty="0"/>
              <a:t> showing a uniform </a:t>
            </a:r>
            <a:r>
              <a:rPr lang="en-US" sz="2400" dirty="0" err="1"/>
              <a:t>structureless</a:t>
            </a:r>
            <a:r>
              <a:rPr lang="en-US" sz="2400" dirty="0"/>
              <a:t> macule with sharply demarcated </a:t>
            </a:r>
            <a:r>
              <a:rPr lang="en-US" sz="2400" dirty="0" smtClean="0"/>
              <a:t>borders 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0163" y="2160588"/>
            <a:ext cx="660686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4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Dermoscopy</a:t>
            </a:r>
            <a:r>
              <a:rPr lang="en-US" dirty="0" smtClean="0"/>
              <a:t> </a:t>
            </a:r>
            <a:r>
              <a:rPr lang="en-US" dirty="0"/>
              <a:t>is the same as in simple </a:t>
            </a:r>
            <a:r>
              <a:rPr lang="en-US" dirty="0" err="1"/>
              <a:t>lentigo</a:t>
            </a:r>
            <a:r>
              <a:rPr lang="en-US" dirty="0"/>
              <a:t>, while </a:t>
            </a:r>
            <a:r>
              <a:rPr lang="en-US" dirty="0" smtClean="0"/>
              <a:t>adjacent skin </a:t>
            </a:r>
            <a:r>
              <a:rPr lang="en-US" dirty="0"/>
              <a:t>may show features of </a:t>
            </a:r>
            <a:r>
              <a:rPr lang="en-US" dirty="0" err="1"/>
              <a:t>photodamage</a:t>
            </a:r>
            <a:r>
              <a:rPr lang="en-US" dirty="0"/>
              <a:t>. Solar </a:t>
            </a:r>
            <a:r>
              <a:rPr lang="en-US" dirty="0" err="1"/>
              <a:t>lentigo</a:t>
            </a:r>
            <a:r>
              <a:rPr lang="en-US" dirty="0"/>
              <a:t> </a:t>
            </a:r>
            <a:r>
              <a:rPr lang="en-US" dirty="0" smtClean="0"/>
              <a:t>should be </a:t>
            </a:r>
            <a:r>
              <a:rPr lang="en-US" dirty="0"/>
              <a:t>differentiated from </a:t>
            </a:r>
            <a:r>
              <a:rPr lang="en-US" dirty="0" err="1"/>
              <a:t>seborrhoeic</a:t>
            </a:r>
            <a:r>
              <a:rPr lang="en-US" dirty="0"/>
              <a:t> keratosis exhibiting </a:t>
            </a:r>
            <a:r>
              <a:rPr lang="en-US" dirty="0" err="1" smtClean="0"/>
              <a:t>milia</a:t>
            </a:r>
            <a:r>
              <a:rPr lang="en-US" dirty="0" smtClean="0"/>
              <a:t> like cysts</a:t>
            </a:r>
            <a:r>
              <a:rPr lang="en-US" dirty="0"/>
              <a:t>, </a:t>
            </a:r>
            <a:r>
              <a:rPr lang="en-US" dirty="0" err="1"/>
              <a:t>cerebriform</a:t>
            </a:r>
            <a:r>
              <a:rPr lang="en-US" dirty="0"/>
              <a:t> patterns and sharply demarcated </a:t>
            </a:r>
            <a:r>
              <a:rPr lang="en-US" dirty="0" err="1" smtClean="0"/>
              <a:t>borders.Pigmented</a:t>
            </a:r>
            <a:r>
              <a:rPr lang="en-US" dirty="0" smtClean="0"/>
              <a:t> </a:t>
            </a:r>
            <a:r>
              <a:rPr lang="en-US" dirty="0"/>
              <a:t>actinic </a:t>
            </a:r>
            <a:r>
              <a:rPr lang="en-US" dirty="0" err="1"/>
              <a:t>keratoses</a:t>
            </a:r>
            <a:r>
              <a:rPr lang="en-US" dirty="0"/>
              <a:t> show a prominent </a:t>
            </a:r>
            <a:r>
              <a:rPr lang="en-US" dirty="0" smtClean="0"/>
              <a:t>pigmented pseudo‐network </a:t>
            </a:r>
            <a:r>
              <a:rPr lang="en-US" dirty="0"/>
              <a:t>and a background erythema with a red </a:t>
            </a:r>
            <a:r>
              <a:rPr lang="en-US" dirty="0" err="1" smtClean="0"/>
              <a:t>pseudonetwork</a:t>
            </a:r>
            <a:r>
              <a:rPr lang="en-US" dirty="0"/>
              <a:t> </a:t>
            </a:r>
            <a:r>
              <a:rPr lang="en-US" dirty="0" smtClean="0"/>
              <a:t>.</a:t>
            </a:r>
            <a:r>
              <a:rPr lang="en-US" dirty="0" err="1" smtClean="0"/>
              <a:t>Lentigo</a:t>
            </a:r>
            <a:r>
              <a:rPr lang="en-US" dirty="0" smtClean="0"/>
              <a:t> </a:t>
            </a:r>
            <a:r>
              <a:rPr lang="en-US" dirty="0" err="1"/>
              <a:t>maligna</a:t>
            </a:r>
            <a:r>
              <a:rPr lang="en-US" dirty="0"/>
              <a:t> presents </a:t>
            </a:r>
            <a:r>
              <a:rPr lang="en-US" dirty="0" smtClean="0"/>
              <a:t>with specific </a:t>
            </a:r>
            <a:r>
              <a:rPr lang="en-US" dirty="0" err="1"/>
              <a:t>dermoscopic</a:t>
            </a:r>
            <a:r>
              <a:rPr lang="en-US" dirty="0"/>
              <a:t> </a:t>
            </a:r>
            <a:r>
              <a:rPr lang="en-US" dirty="0" err="1"/>
              <a:t>feautures</a:t>
            </a:r>
            <a:r>
              <a:rPr lang="en-US" dirty="0"/>
              <a:t>, such as asymmetrical </a:t>
            </a:r>
            <a:r>
              <a:rPr lang="en-US" dirty="0" smtClean="0"/>
              <a:t>follicular openings</a:t>
            </a:r>
            <a:r>
              <a:rPr lang="en-US" dirty="0"/>
              <a:t>, ‘annular–granular’ pattern, pigmented </a:t>
            </a:r>
            <a:r>
              <a:rPr lang="en-US" dirty="0" smtClean="0"/>
              <a:t>rhomboidal structures </a:t>
            </a:r>
            <a:r>
              <a:rPr lang="en-US" dirty="0"/>
              <a:t>and obliterated hair follicles, that are absent in </a:t>
            </a:r>
            <a:r>
              <a:rPr lang="en-US" dirty="0" smtClean="0"/>
              <a:t>solar antigen </a:t>
            </a:r>
          </a:p>
          <a:p>
            <a:r>
              <a:rPr lang="en-US" b="1" dirty="0" err="1" smtClean="0"/>
              <a:t>Management:</a:t>
            </a:r>
            <a:r>
              <a:rPr lang="en-US" dirty="0" err="1" smtClean="0"/>
              <a:t>Patients</a:t>
            </a:r>
            <a:r>
              <a:rPr lang="en-US" dirty="0" smtClean="0"/>
              <a:t> </a:t>
            </a:r>
            <a:r>
              <a:rPr lang="en-US" dirty="0"/>
              <a:t>often request treatment for these pigmented </a:t>
            </a:r>
            <a:r>
              <a:rPr lang="en-US" dirty="0" smtClean="0"/>
              <a:t>lesions located </a:t>
            </a:r>
            <a:r>
              <a:rPr lang="en-US" dirty="0"/>
              <a:t>in visible body areas such as the face and back of hands</a:t>
            </a:r>
            <a:r>
              <a:rPr lang="en-US" dirty="0" smtClean="0"/>
              <a:t>.</a:t>
            </a:r>
            <a:r>
              <a:rPr lang="en-US" dirty="0"/>
              <a:t> A consensus has supported the use </a:t>
            </a:r>
            <a:r>
              <a:rPr lang="en-US" dirty="0" smtClean="0"/>
              <a:t>of </a:t>
            </a:r>
            <a:r>
              <a:rPr lang="en-US" dirty="0" err="1" smtClean="0"/>
              <a:t>cryotherapy</a:t>
            </a:r>
            <a:r>
              <a:rPr lang="en-US" dirty="0" smtClean="0"/>
              <a:t> </a:t>
            </a:r>
            <a:r>
              <a:rPr lang="en-US" dirty="0"/>
              <a:t>as first line therapy, with topical therapy (e.g. </a:t>
            </a:r>
            <a:r>
              <a:rPr lang="en-US" dirty="0" smtClean="0"/>
              <a:t>topical </a:t>
            </a:r>
            <a:r>
              <a:rPr lang="en-US" dirty="0" err="1" smtClean="0"/>
              <a:t>retinoids</a:t>
            </a:r>
            <a:r>
              <a:rPr lang="en-US" dirty="0"/>
              <a:t>) as an alternative or used for maintenance. </a:t>
            </a:r>
            <a:r>
              <a:rPr lang="en-US" dirty="0" smtClean="0"/>
              <a:t>There is</a:t>
            </a:r>
            <a:r>
              <a:rPr lang="en-US" dirty="0"/>
              <a:t>, however, an extensive literature on the cosmetic </a:t>
            </a:r>
            <a:r>
              <a:rPr lang="en-US" dirty="0" smtClean="0"/>
              <a:t>treatment of </a:t>
            </a:r>
            <a:r>
              <a:rPr lang="en-US" dirty="0" err="1"/>
              <a:t>lentigines</a:t>
            </a:r>
            <a:r>
              <a:rPr lang="en-US" dirty="0"/>
              <a:t> using a variety of other treatments such as </a:t>
            </a:r>
            <a:r>
              <a:rPr lang="en-US" dirty="0" smtClean="0"/>
              <a:t>intense pulsed </a:t>
            </a:r>
            <a:r>
              <a:rPr lang="en-US" dirty="0"/>
              <a:t>light and pigment‐specific (Q‐switched) laser systems</a:t>
            </a:r>
          </a:p>
        </p:txBody>
      </p:sp>
    </p:spTree>
    <p:extLst>
      <p:ext uri="{BB962C8B-B14F-4D97-AF65-F5344CB8AC3E}">
        <p14:creationId xmlns:p14="http://schemas.microsoft.com/office/powerpoint/2010/main" val="2100381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Photochemotherapy</a:t>
            </a:r>
            <a:r>
              <a:rPr lang="en-US" dirty="0"/>
              <a:t> (PUVA) </a:t>
            </a:r>
            <a:r>
              <a:rPr lang="en-US" dirty="0" err="1"/>
              <a:t>lentigo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Lentigines</a:t>
            </a:r>
            <a:r>
              <a:rPr lang="en-US" dirty="0"/>
              <a:t> can arise after long‐term use of PUVA </a:t>
            </a:r>
            <a:r>
              <a:rPr lang="en-US" dirty="0" smtClean="0"/>
              <a:t>therapy</a:t>
            </a:r>
          </a:p>
          <a:p>
            <a:r>
              <a:rPr lang="en-US" b="1" dirty="0"/>
              <a:t>Predisposing </a:t>
            </a:r>
            <a:r>
              <a:rPr lang="en-US" b="1" dirty="0" err="1" smtClean="0"/>
              <a:t>factors:</a:t>
            </a:r>
            <a:r>
              <a:rPr lang="en-US" dirty="0" err="1" smtClean="0"/>
              <a:t>Fair‐skinned</a:t>
            </a:r>
            <a:r>
              <a:rPr lang="en-US" dirty="0" smtClean="0"/>
              <a:t> </a:t>
            </a:r>
            <a:r>
              <a:rPr lang="en-US" dirty="0"/>
              <a:t>individuals and patients who have received a </a:t>
            </a:r>
            <a:r>
              <a:rPr lang="en-US" dirty="0" smtClean="0"/>
              <a:t>greater number </a:t>
            </a:r>
            <a:r>
              <a:rPr lang="en-US" dirty="0"/>
              <a:t>of PUVA treatments are at greater </a:t>
            </a:r>
            <a:r>
              <a:rPr lang="en-US" dirty="0" smtClean="0"/>
              <a:t>risk </a:t>
            </a:r>
          </a:p>
          <a:p>
            <a:r>
              <a:rPr lang="en-US" b="1" dirty="0" smtClean="0"/>
              <a:t>Clinical </a:t>
            </a:r>
            <a:r>
              <a:rPr lang="en-US" b="1" dirty="0"/>
              <a:t>features</a:t>
            </a:r>
          </a:p>
          <a:p>
            <a:r>
              <a:rPr lang="en-US" b="1" dirty="0" err="1" smtClean="0"/>
              <a:t>Presentation:</a:t>
            </a:r>
            <a:r>
              <a:rPr lang="en-US" dirty="0" err="1" smtClean="0"/>
              <a:t>PUVA</a:t>
            </a:r>
            <a:r>
              <a:rPr lang="en-US" dirty="0" smtClean="0"/>
              <a:t> </a:t>
            </a:r>
            <a:r>
              <a:rPr lang="en-US" dirty="0" err="1"/>
              <a:t>lentigines</a:t>
            </a:r>
            <a:r>
              <a:rPr lang="en-US" dirty="0"/>
              <a:t> are relatively large, pigmented macules </a:t>
            </a:r>
            <a:r>
              <a:rPr lang="en-US" dirty="0" smtClean="0"/>
              <a:t>that develop </a:t>
            </a:r>
            <a:r>
              <a:rPr lang="en-US" dirty="0"/>
              <a:t>on the skin of patients receiving </a:t>
            </a:r>
            <a:r>
              <a:rPr lang="en-US" dirty="0" err="1"/>
              <a:t>photochemotherapy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728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 </a:t>
            </a:r>
            <a:r>
              <a:rPr lang="en-US" dirty="0"/>
              <a:t>PUVA‐induced </a:t>
            </a:r>
            <a:r>
              <a:rPr lang="en-US" dirty="0" err="1"/>
              <a:t>lentigines</a:t>
            </a:r>
            <a:r>
              <a:rPr lang="en-US" dirty="0"/>
              <a:t> in a patient with psoriasis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9555" y="2350759"/>
            <a:ext cx="6157439" cy="350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29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Disease course and </a:t>
            </a:r>
            <a:r>
              <a:rPr lang="en-US" sz="2000" b="1" dirty="0" err="1" smtClean="0"/>
              <a:t>prognosis:</a:t>
            </a:r>
            <a:r>
              <a:rPr lang="en-US" sz="2000" dirty="0" err="1" smtClean="0"/>
              <a:t>Some</a:t>
            </a:r>
            <a:r>
              <a:rPr lang="en-US" sz="2000" dirty="0" smtClean="0"/>
              <a:t> </a:t>
            </a:r>
            <a:r>
              <a:rPr lang="en-US" sz="2000" dirty="0"/>
              <a:t>of the lesions persist for several months after completion </a:t>
            </a:r>
            <a:r>
              <a:rPr lang="en-US" sz="2000" dirty="0" smtClean="0"/>
              <a:t>of PUVA </a:t>
            </a:r>
            <a:r>
              <a:rPr lang="en-US" sz="2000" dirty="0"/>
              <a:t>therapy.</a:t>
            </a:r>
          </a:p>
          <a:p>
            <a:r>
              <a:rPr lang="en-US" sz="2000" b="1" dirty="0"/>
              <a:t>Investigations</a:t>
            </a:r>
          </a:p>
          <a:p>
            <a:r>
              <a:rPr lang="en-US" sz="2000" dirty="0" err="1"/>
              <a:t>Dermoscopy</a:t>
            </a:r>
            <a:r>
              <a:rPr lang="en-US" sz="2000" dirty="0"/>
              <a:t> helps to establish the diagnosis, revealing </a:t>
            </a:r>
            <a:r>
              <a:rPr lang="en-US" sz="2000" dirty="0" smtClean="0"/>
              <a:t>similar findings </a:t>
            </a:r>
            <a:r>
              <a:rPr lang="en-US" sz="2000" dirty="0"/>
              <a:t>to solar </a:t>
            </a:r>
            <a:r>
              <a:rPr lang="en-US" sz="2000" dirty="0" err="1"/>
              <a:t>lentigines</a:t>
            </a:r>
            <a:r>
              <a:rPr lang="en-US" sz="2000" dirty="0"/>
              <a:t>.</a:t>
            </a:r>
          </a:p>
          <a:p>
            <a:r>
              <a:rPr lang="en-US" sz="2000" b="1" dirty="0"/>
              <a:t>Management</a:t>
            </a:r>
          </a:p>
          <a:p>
            <a:r>
              <a:rPr lang="en-US" sz="2000" dirty="0"/>
              <a:t>PUVA </a:t>
            </a:r>
            <a:r>
              <a:rPr lang="en-US" sz="2000" dirty="0" err="1"/>
              <a:t>lentigines</a:t>
            </a:r>
            <a:r>
              <a:rPr lang="en-US" sz="2000" dirty="0"/>
              <a:t> do not require treatment. Since they are </a:t>
            </a:r>
            <a:r>
              <a:rPr lang="en-US" sz="2000" dirty="0" smtClean="0"/>
              <a:t>considered potential </a:t>
            </a:r>
            <a:r>
              <a:rPr lang="en-US" sz="2000" dirty="0"/>
              <a:t>markers for the development of non‐melanoma skin </a:t>
            </a:r>
            <a:r>
              <a:rPr lang="en-US" sz="2000" dirty="0" smtClean="0"/>
              <a:t>cancer, patients </a:t>
            </a:r>
            <a:r>
              <a:rPr lang="en-US" sz="2000" dirty="0"/>
              <a:t>with PUVA </a:t>
            </a:r>
            <a:r>
              <a:rPr lang="en-US" sz="2000" dirty="0" err="1"/>
              <a:t>lentigines</a:t>
            </a:r>
            <a:r>
              <a:rPr lang="en-US" sz="2000" dirty="0"/>
              <a:t> should have a regular follow</a:t>
            </a:r>
          </a:p>
        </p:txBody>
      </p:sp>
    </p:spTree>
    <p:extLst>
      <p:ext uri="{BB962C8B-B14F-4D97-AF65-F5344CB8AC3E}">
        <p14:creationId xmlns:p14="http://schemas.microsoft.com/office/powerpoint/2010/main" val="2536696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Ink‐spot </a:t>
            </a:r>
            <a:r>
              <a:rPr lang="en-US" dirty="0" err="1"/>
              <a:t>lentigo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An ink-spot </a:t>
            </a:r>
            <a:r>
              <a:rPr lang="en-US" sz="2000" dirty="0" err="1"/>
              <a:t>lentigo</a:t>
            </a:r>
            <a:r>
              <a:rPr lang="en-US" sz="2000" dirty="0"/>
              <a:t> is a small, densely black macule resembling </a:t>
            </a:r>
            <a:r>
              <a:rPr lang="en-US" sz="2000" dirty="0" smtClean="0"/>
              <a:t>an ink </a:t>
            </a:r>
            <a:r>
              <a:rPr lang="en-US" sz="2000" dirty="0"/>
              <a:t>spot displaying a markedly irregular outline, with a </a:t>
            </a:r>
            <a:r>
              <a:rPr lang="en-US" sz="2000" dirty="0" smtClean="0"/>
              <a:t>distribution similar </a:t>
            </a:r>
            <a:r>
              <a:rPr lang="en-US" sz="2000" dirty="0"/>
              <a:t>to solar </a:t>
            </a:r>
            <a:r>
              <a:rPr lang="en-US" sz="2000" dirty="0" err="1"/>
              <a:t>lentigo</a:t>
            </a:r>
            <a:r>
              <a:rPr lang="en-US" sz="2000" dirty="0" smtClean="0"/>
              <a:t>.</a:t>
            </a:r>
          </a:p>
          <a:p>
            <a:r>
              <a:rPr lang="en-US" sz="2000" b="1" dirty="0"/>
              <a:t>Presentation</a:t>
            </a:r>
          </a:p>
          <a:p>
            <a:r>
              <a:rPr lang="en-US" sz="2000" dirty="0"/>
              <a:t>Ink‐spot </a:t>
            </a:r>
            <a:r>
              <a:rPr lang="en-US" sz="2000" dirty="0" err="1"/>
              <a:t>lentigines</a:t>
            </a:r>
            <a:r>
              <a:rPr lang="en-US" sz="2000" dirty="0"/>
              <a:t> are sharply demarcated macules with a </a:t>
            </a:r>
            <a:r>
              <a:rPr lang="en-US" sz="2000" dirty="0" smtClean="0"/>
              <a:t>jet‐black </a:t>
            </a:r>
            <a:r>
              <a:rPr lang="en-US" sz="2000" dirty="0" err="1" smtClean="0"/>
              <a:t>colour</a:t>
            </a:r>
            <a:r>
              <a:rPr lang="en-US" sz="2000" dirty="0" smtClean="0"/>
              <a:t> </a:t>
            </a:r>
            <a:r>
              <a:rPr lang="en-US" sz="2000" dirty="0"/>
              <a:t>and </a:t>
            </a:r>
            <a:r>
              <a:rPr lang="en-US" sz="2000" dirty="0" err="1" smtClean="0"/>
              <a:t>irregula</a:t>
            </a:r>
            <a:r>
              <a:rPr lang="en-US" sz="2000" dirty="0" err="1"/>
              <a:t>on</a:t>
            </a:r>
            <a:r>
              <a:rPr lang="en-US" sz="2000" dirty="0"/>
              <a:t> exposed areas, such as the upper </a:t>
            </a:r>
            <a:r>
              <a:rPr lang="en-US" sz="2000" dirty="0" smtClean="0"/>
              <a:t>back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0823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(a) Epidermis with </a:t>
            </a:r>
            <a:r>
              <a:rPr lang="en-US" dirty="0" err="1"/>
              <a:t>lentiginous</a:t>
            </a:r>
            <a:r>
              <a:rPr lang="en-US" dirty="0"/>
              <a:t> hyperplasia and </a:t>
            </a:r>
            <a:r>
              <a:rPr lang="en-US" dirty="0" smtClean="0"/>
              <a:t>intensely</a:t>
            </a:r>
            <a:r>
              <a:rPr lang="en-US" dirty="0"/>
              <a:t> </a:t>
            </a:r>
            <a:r>
              <a:rPr lang="en-US" dirty="0" err="1" smtClean="0"/>
              <a:t>hyperpigmented</a:t>
            </a:r>
            <a:r>
              <a:rPr lang="en-US" dirty="0" smtClean="0"/>
              <a:t> basal cell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1527" y="2160588"/>
            <a:ext cx="628488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18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b</a:t>
            </a:r>
            <a:r>
              <a:rPr lang="en-US" sz="1800" dirty="0"/>
              <a:t>) Hyperpigmentation is prominent to the lateral</a:t>
            </a:r>
            <a:br>
              <a:rPr lang="en-US" sz="1800" dirty="0"/>
            </a:br>
            <a:r>
              <a:rPr lang="en-US" sz="1800" dirty="0"/>
              <a:t>borders and the tips of the rete. There is a slight increase of melanocytes between the</a:t>
            </a:r>
            <a:br>
              <a:rPr lang="en-US" sz="1800" dirty="0"/>
            </a:br>
            <a:r>
              <a:rPr lang="en-US" sz="1800" dirty="0"/>
              <a:t>epidermal basal cells, and </a:t>
            </a:r>
            <a:r>
              <a:rPr lang="en-US" sz="1800" dirty="0" err="1"/>
              <a:t>melanophages</a:t>
            </a:r>
            <a:r>
              <a:rPr lang="en-US" sz="1800" dirty="0"/>
              <a:t> in the papillary dermis can be seen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5008" y="2160588"/>
            <a:ext cx="7572777" cy="443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20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Ink spot </a:t>
            </a:r>
            <a:r>
              <a:rPr lang="en-US" dirty="0" err="1" smtClean="0"/>
              <a:t>lentigo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5043" y="2368947"/>
            <a:ext cx="5221951" cy="346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45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 err="1" smtClean="0"/>
              <a:t>Pathophysiology:</a:t>
            </a:r>
            <a:r>
              <a:rPr lang="en-US" sz="2000" dirty="0" err="1" smtClean="0"/>
              <a:t>Exposure</a:t>
            </a:r>
            <a:r>
              <a:rPr lang="en-US" sz="2000" dirty="0" smtClean="0"/>
              <a:t> </a:t>
            </a:r>
            <a:r>
              <a:rPr lang="en-US" sz="2000" dirty="0"/>
              <a:t>to UV radiation leads to overproduction of melanin </a:t>
            </a:r>
            <a:r>
              <a:rPr lang="en-US" sz="2000" dirty="0" smtClean="0"/>
              <a:t>by melanocytes</a:t>
            </a:r>
            <a:r>
              <a:rPr lang="en-US" sz="2000" dirty="0"/>
              <a:t>, which is subsequently transferred to </a:t>
            </a:r>
            <a:r>
              <a:rPr lang="en-US" sz="2000" dirty="0" err="1" smtClean="0"/>
              <a:t>neighbouring</a:t>
            </a:r>
            <a:r>
              <a:rPr lang="en-US" sz="2000" dirty="0"/>
              <a:t> </a:t>
            </a:r>
            <a:r>
              <a:rPr lang="en-US" sz="2000" dirty="0" smtClean="0"/>
              <a:t>keratinocytes</a:t>
            </a:r>
            <a:r>
              <a:rPr lang="en-US" sz="2000" dirty="0"/>
              <a:t>. </a:t>
            </a:r>
            <a:r>
              <a:rPr lang="en-US" sz="2000" dirty="0" smtClean="0"/>
              <a:t>Freckles could be consider as hyperactive </a:t>
            </a:r>
            <a:r>
              <a:rPr lang="en-US" sz="2000" dirty="0"/>
              <a:t>response of melanocytes to UV </a:t>
            </a:r>
            <a:r>
              <a:rPr lang="en-US" sz="2000" dirty="0" smtClean="0"/>
              <a:t>radiation in predisposed individual </a:t>
            </a:r>
          </a:p>
          <a:p>
            <a:r>
              <a:rPr lang="en-US" sz="2000" b="1" dirty="0" err="1" smtClean="0"/>
              <a:t>Pathology</a:t>
            </a:r>
            <a:r>
              <a:rPr lang="en-US" sz="2000" b="1" dirty="0" err="1"/>
              <a:t>:</a:t>
            </a:r>
            <a:r>
              <a:rPr lang="en-US" sz="2000" dirty="0" err="1" smtClean="0"/>
              <a:t>The</a:t>
            </a:r>
            <a:r>
              <a:rPr lang="en-US" sz="2000" dirty="0" smtClean="0"/>
              <a:t> </a:t>
            </a:r>
            <a:r>
              <a:rPr lang="en-US" sz="2000" dirty="0"/>
              <a:t>basal cell layer appears </a:t>
            </a:r>
            <a:r>
              <a:rPr lang="en-US" sz="2000" dirty="0" err="1"/>
              <a:t>hyperpigmented</a:t>
            </a:r>
            <a:r>
              <a:rPr lang="en-US" sz="2000" dirty="0"/>
              <a:t>, without </a:t>
            </a:r>
            <a:r>
              <a:rPr lang="en-US" sz="2000" dirty="0" smtClean="0"/>
              <a:t>alteration of </a:t>
            </a:r>
            <a:r>
              <a:rPr lang="en-US" sz="2000" dirty="0"/>
              <a:t>the epidermal architecture </a:t>
            </a:r>
            <a:r>
              <a:rPr lang="en-US" sz="2000" dirty="0" smtClean="0"/>
              <a:t>. </a:t>
            </a:r>
            <a:r>
              <a:rPr lang="en-US" sz="2000" dirty="0"/>
              <a:t>In contrast to </a:t>
            </a:r>
            <a:r>
              <a:rPr lang="en-US" sz="2000" dirty="0" err="1" smtClean="0"/>
              <a:t>lentigines,the</a:t>
            </a:r>
            <a:r>
              <a:rPr lang="en-US" sz="2000" dirty="0" smtClean="0"/>
              <a:t> </a:t>
            </a:r>
            <a:r>
              <a:rPr lang="en-US" sz="2000" dirty="0"/>
              <a:t>number of melanocytes is </a:t>
            </a:r>
            <a:r>
              <a:rPr lang="en-US" sz="2000" dirty="0" smtClean="0"/>
              <a:t>normal</a:t>
            </a:r>
          </a:p>
          <a:p>
            <a:r>
              <a:rPr lang="en-US" sz="2000" b="1" dirty="0" err="1" smtClean="0"/>
              <a:t>Genetics:</a:t>
            </a:r>
            <a:r>
              <a:rPr lang="en-US" sz="2000" dirty="0" err="1" smtClean="0"/>
              <a:t>The</a:t>
            </a:r>
            <a:r>
              <a:rPr lang="en-US" sz="2000" dirty="0" smtClean="0"/>
              <a:t> </a:t>
            </a:r>
            <a:r>
              <a:rPr lang="en-US" sz="2000" dirty="0" err="1"/>
              <a:t>melanocortin</a:t>
            </a:r>
            <a:r>
              <a:rPr lang="en-US" sz="2000" dirty="0"/>
              <a:t> 1 receptor gene (</a:t>
            </a:r>
            <a:r>
              <a:rPr lang="en-US" sz="2000" i="1" dirty="0"/>
              <a:t>MCR1</a:t>
            </a:r>
            <a:r>
              <a:rPr lang="en-US" sz="2000" dirty="0"/>
              <a:t>) has been </a:t>
            </a:r>
            <a:r>
              <a:rPr lang="en-US" sz="2000" dirty="0" smtClean="0"/>
              <a:t>characterized as </a:t>
            </a:r>
            <a:r>
              <a:rPr lang="en-US" sz="2000" dirty="0"/>
              <a:t>the major freckle </a:t>
            </a:r>
            <a:r>
              <a:rPr lang="en-US" sz="2000" dirty="0" smtClean="0"/>
              <a:t>gene</a:t>
            </a:r>
          </a:p>
          <a:p>
            <a:r>
              <a:rPr lang="en-US" sz="2000" b="1" dirty="0"/>
              <a:t>Environmental </a:t>
            </a:r>
            <a:r>
              <a:rPr lang="en-US" sz="2000" b="1" dirty="0" err="1" smtClean="0"/>
              <a:t>factors:</a:t>
            </a:r>
            <a:r>
              <a:rPr lang="en-US" sz="2000" dirty="0" err="1" smtClean="0"/>
              <a:t>UV</a:t>
            </a:r>
            <a:r>
              <a:rPr lang="en-US" sz="2000" dirty="0" smtClean="0"/>
              <a:t> </a:t>
            </a:r>
            <a:r>
              <a:rPr lang="en-US" sz="2000" dirty="0"/>
              <a:t>exposure is responsible for the exacerbated pigment </a:t>
            </a:r>
            <a:r>
              <a:rPr lang="en-US" sz="2000" dirty="0" smtClean="0"/>
              <a:t>production by </a:t>
            </a:r>
            <a:r>
              <a:rPr lang="en-US" sz="2000" dirty="0"/>
              <a:t>melanocytes that results in the </a:t>
            </a:r>
            <a:r>
              <a:rPr lang="en-US" sz="2000" dirty="0" smtClean="0"/>
              <a:t>development of freckle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237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Dermoscpoic</a:t>
            </a:r>
            <a:r>
              <a:rPr lang="en-US" dirty="0" smtClean="0"/>
              <a:t> image of ink spot </a:t>
            </a:r>
            <a:r>
              <a:rPr lang="en-US" dirty="0" err="1" smtClean="0"/>
              <a:t>lentigo</a:t>
            </a: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8496" y="2160588"/>
            <a:ext cx="6967470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1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Dermoscopical</a:t>
            </a:r>
            <a:r>
              <a:rPr lang="en-US" sz="2400" dirty="0"/>
              <a:t> features include a prominent black network </a:t>
            </a:r>
            <a:r>
              <a:rPr lang="en-US" sz="2400" dirty="0" smtClean="0"/>
              <a:t>with thin </a:t>
            </a:r>
            <a:r>
              <a:rPr lang="en-US" sz="2400" dirty="0"/>
              <a:t>and/or thick lines.</a:t>
            </a:r>
          </a:p>
          <a:p>
            <a:r>
              <a:rPr lang="en-US" sz="2400" b="1" dirty="0"/>
              <a:t>Management</a:t>
            </a:r>
          </a:p>
          <a:p>
            <a:r>
              <a:rPr lang="en-US" sz="2400" dirty="0"/>
              <a:t>No treatment is required</a:t>
            </a:r>
          </a:p>
        </p:txBody>
      </p:sp>
    </p:spTree>
    <p:extLst>
      <p:ext uri="{BB962C8B-B14F-4D97-AF65-F5344CB8AC3E}">
        <p14:creationId xmlns:p14="http://schemas.microsoft.com/office/powerpoint/2010/main" val="654966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Mucosal </a:t>
            </a:r>
            <a:r>
              <a:rPr lang="en-US" b="1" dirty="0" err="1"/>
              <a:t>melanotic</a:t>
            </a:r>
            <a:r>
              <a:rPr lang="en-US" b="1" dirty="0"/>
              <a:t> </a:t>
            </a:r>
            <a:r>
              <a:rPr lang="en-US" b="1" dirty="0" smtClean="0"/>
              <a:t>lesions</a:t>
            </a:r>
            <a:br>
              <a:rPr lang="en-US" b="1" dirty="0" smtClean="0"/>
            </a:br>
            <a:r>
              <a:rPr lang="en-US" dirty="0"/>
              <a:t>Pigmented </a:t>
            </a:r>
            <a:r>
              <a:rPr lang="en-US" dirty="0" err="1"/>
              <a:t>melanotic</a:t>
            </a:r>
            <a:r>
              <a:rPr lang="en-US" dirty="0"/>
              <a:t> macules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Mucosal </a:t>
            </a:r>
            <a:r>
              <a:rPr lang="en-US" dirty="0" err="1"/>
              <a:t>melanotic</a:t>
            </a:r>
            <a:r>
              <a:rPr lang="en-US" dirty="0"/>
              <a:t> macules (or </a:t>
            </a:r>
            <a:r>
              <a:rPr lang="en-US" dirty="0" err="1"/>
              <a:t>lentigines</a:t>
            </a:r>
            <a:r>
              <a:rPr lang="en-US" dirty="0"/>
              <a:t>) are benign </a:t>
            </a:r>
            <a:r>
              <a:rPr lang="en-US" dirty="0" smtClean="0"/>
              <a:t>pigmented patches </a:t>
            </a:r>
            <a:r>
              <a:rPr lang="en-US" dirty="0"/>
              <a:t>of the mucosa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Although they occasionally have </a:t>
            </a:r>
            <a:r>
              <a:rPr lang="en-US" dirty="0" smtClean="0"/>
              <a:t>an alarming </a:t>
            </a:r>
            <a:r>
              <a:rPr lang="en-US" dirty="0"/>
              <a:t>clinical appearance, histologically they are </a:t>
            </a:r>
            <a:r>
              <a:rPr lang="en-US" dirty="0" smtClean="0"/>
              <a:t>characterized by </a:t>
            </a:r>
            <a:r>
              <a:rPr lang="en-US" dirty="0"/>
              <a:t>hyperpigmentation of basal keratinocytes and a </a:t>
            </a:r>
            <a:r>
              <a:rPr lang="en-US" dirty="0" smtClean="0"/>
              <a:t>normal or </a:t>
            </a:r>
            <a:r>
              <a:rPr lang="en-US" dirty="0"/>
              <a:t>slightly increased number of melanocytes without atypical </a:t>
            </a:r>
            <a:r>
              <a:rPr lang="en-US" dirty="0" smtClean="0"/>
              <a:t>features or confluent proliferation </a:t>
            </a:r>
          </a:p>
          <a:p>
            <a:r>
              <a:rPr lang="en-US" dirty="0"/>
              <a:t>Synonyms and inclusions</a:t>
            </a:r>
          </a:p>
          <a:p>
            <a:r>
              <a:rPr lang="en-US" dirty="0"/>
              <a:t>• Mucosal </a:t>
            </a:r>
            <a:r>
              <a:rPr lang="en-US" dirty="0" err="1"/>
              <a:t>melanosis</a:t>
            </a:r>
            <a:r>
              <a:rPr lang="en-US" dirty="0"/>
              <a:t>/genital </a:t>
            </a:r>
            <a:r>
              <a:rPr lang="en-US" dirty="0" err="1"/>
              <a:t>lentiginosis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b="1" dirty="0"/>
              <a:t>Predisposing </a:t>
            </a:r>
            <a:r>
              <a:rPr lang="en-US" b="1" dirty="0" err="1" smtClean="0"/>
              <a:t>factors:</a:t>
            </a:r>
            <a:r>
              <a:rPr lang="en-US" dirty="0" err="1" smtClean="0"/>
              <a:t>In</a:t>
            </a:r>
            <a:r>
              <a:rPr lang="en-US" dirty="0" smtClean="0"/>
              <a:t> </a:t>
            </a:r>
            <a:r>
              <a:rPr lang="en-US" dirty="0"/>
              <a:t>oral lesions, pigmentation is more pronounced at sites </a:t>
            </a:r>
            <a:r>
              <a:rPr lang="en-US" dirty="0" smtClean="0"/>
              <a:t>of trauma</a:t>
            </a:r>
            <a:r>
              <a:rPr lang="en-US" dirty="0"/>
              <a:t>. Smoking may also result in </a:t>
            </a:r>
            <a:r>
              <a:rPr lang="en-US" dirty="0" err="1"/>
              <a:t>melanosis</a:t>
            </a:r>
            <a:r>
              <a:rPr lang="en-US" dirty="0"/>
              <a:t>. </a:t>
            </a:r>
            <a:r>
              <a:rPr lang="en-US" dirty="0" smtClean="0"/>
              <a:t>Post‐inflammatory pigmentation </a:t>
            </a:r>
            <a:r>
              <a:rPr lang="en-US" dirty="0"/>
              <a:t>can be observed, for </a:t>
            </a:r>
            <a:r>
              <a:rPr lang="en-US" dirty="0" smtClean="0"/>
              <a:t>example following oral lichen </a:t>
            </a:r>
            <a:r>
              <a:rPr lang="en-US" dirty="0" err="1" smtClean="0"/>
              <a:t>planus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322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  <a:p>
            <a:r>
              <a:rPr lang="en-US" dirty="0"/>
              <a:t>A mild </a:t>
            </a:r>
            <a:r>
              <a:rPr lang="en-US" dirty="0" err="1"/>
              <a:t>acanthosis</a:t>
            </a:r>
            <a:r>
              <a:rPr lang="en-US" dirty="0"/>
              <a:t> of the epidermis, hyperpigmentation of </a:t>
            </a:r>
            <a:r>
              <a:rPr lang="en-US" dirty="0" smtClean="0"/>
              <a:t>basal layer </a:t>
            </a:r>
            <a:r>
              <a:rPr lang="en-US" dirty="0"/>
              <a:t>keratinocytes and a slight increase in the number of </a:t>
            </a:r>
            <a:r>
              <a:rPr lang="en-US" dirty="0" smtClean="0"/>
              <a:t>melanocytes without </a:t>
            </a:r>
            <a:r>
              <a:rPr lang="en-US" dirty="0"/>
              <a:t>nesting is </a:t>
            </a:r>
            <a:r>
              <a:rPr lang="en-US" dirty="0" smtClean="0"/>
              <a:t>observed  (mucosal </a:t>
            </a:r>
            <a:r>
              <a:rPr lang="en-US" dirty="0" err="1" smtClean="0"/>
              <a:t>melanosis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692" y="3451538"/>
            <a:ext cx="5221951" cy="258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8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are macules of uniform brown, black or grey </a:t>
            </a:r>
            <a:r>
              <a:rPr lang="en-US" dirty="0" smtClean="0"/>
              <a:t>pigmentation arising </a:t>
            </a:r>
            <a:r>
              <a:rPr lang="en-US" dirty="0"/>
              <a:t>in the oral cavity (primarily on the lips and gingiva, </a:t>
            </a:r>
            <a:r>
              <a:rPr lang="en-US" dirty="0" smtClean="0"/>
              <a:t>followed by </a:t>
            </a:r>
            <a:r>
              <a:rPr lang="en-US" dirty="0"/>
              <a:t>the palate and </a:t>
            </a:r>
            <a:r>
              <a:rPr lang="en-US" dirty="0" err="1"/>
              <a:t>buccal</a:t>
            </a:r>
            <a:r>
              <a:rPr lang="en-US" dirty="0"/>
              <a:t> mucosa) or the genitalia (mainly in </a:t>
            </a:r>
            <a:r>
              <a:rPr lang="en-US" dirty="0" smtClean="0"/>
              <a:t>the vulva</a:t>
            </a:r>
            <a:r>
              <a:rPr lang="en-US" dirty="0"/>
              <a:t>, but also the penis or perineum)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692" y="3184126"/>
            <a:ext cx="5221951" cy="30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06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Differential diagnosis</a:t>
            </a:r>
          </a:p>
          <a:p>
            <a:r>
              <a:rPr lang="en-US" dirty="0"/>
              <a:t>Oral </a:t>
            </a:r>
            <a:r>
              <a:rPr lang="en-US" dirty="0" err="1"/>
              <a:t>melanotic</a:t>
            </a:r>
            <a:r>
              <a:rPr lang="en-US" dirty="0"/>
              <a:t> macules should be distinguished from </a:t>
            </a:r>
            <a:r>
              <a:rPr lang="en-US" dirty="0" smtClean="0"/>
              <a:t>other solitary </a:t>
            </a:r>
            <a:r>
              <a:rPr lang="en-US" dirty="0"/>
              <a:t>pigmented melanocytic lesions, including oral </a:t>
            </a:r>
            <a:r>
              <a:rPr lang="en-US" dirty="0" smtClean="0"/>
              <a:t>melanocytic </a:t>
            </a:r>
            <a:r>
              <a:rPr lang="en-US" dirty="0" err="1" smtClean="0"/>
              <a:t>naevi</a:t>
            </a:r>
            <a:r>
              <a:rPr lang="en-US" dirty="0"/>
              <a:t>, blue </a:t>
            </a:r>
            <a:r>
              <a:rPr lang="en-US" dirty="0" err="1"/>
              <a:t>naevi</a:t>
            </a:r>
            <a:r>
              <a:rPr lang="en-US" dirty="0"/>
              <a:t>, oral </a:t>
            </a:r>
            <a:r>
              <a:rPr lang="en-US" dirty="0" err="1"/>
              <a:t>melanoacanthomas</a:t>
            </a:r>
            <a:r>
              <a:rPr lang="en-US" dirty="0"/>
              <a:t> and </a:t>
            </a:r>
            <a:r>
              <a:rPr lang="en-US" dirty="0" smtClean="0"/>
              <a:t>oral melanomas</a:t>
            </a:r>
            <a:r>
              <a:rPr lang="en-US" dirty="0"/>
              <a:t>. </a:t>
            </a:r>
          </a:p>
          <a:p>
            <a:r>
              <a:rPr lang="en-US" b="1" dirty="0"/>
              <a:t>Investigations</a:t>
            </a:r>
          </a:p>
          <a:p>
            <a:r>
              <a:rPr lang="en-US" dirty="0" err="1"/>
              <a:t>Dermoscopic</a:t>
            </a:r>
            <a:r>
              <a:rPr lang="en-US" dirty="0"/>
              <a:t> patterns of </a:t>
            </a:r>
            <a:r>
              <a:rPr lang="en-US" dirty="0" err="1"/>
              <a:t>melanotic</a:t>
            </a:r>
            <a:r>
              <a:rPr lang="en-US" dirty="0"/>
              <a:t> macules demonstrate a </a:t>
            </a:r>
            <a:r>
              <a:rPr lang="en-US" dirty="0" smtClean="0"/>
              <a:t>parallel, reticular</a:t>
            </a:r>
            <a:r>
              <a:rPr lang="en-US" dirty="0"/>
              <a:t>, </a:t>
            </a:r>
            <a:r>
              <a:rPr lang="en-US" dirty="0" err="1"/>
              <a:t>structureless</a:t>
            </a:r>
            <a:r>
              <a:rPr lang="en-US" dirty="0"/>
              <a:t> pattern or globular pattern. A </a:t>
            </a:r>
            <a:r>
              <a:rPr lang="en-US" dirty="0" smtClean="0"/>
              <a:t>ring‐like pattern</a:t>
            </a:r>
            <a:r>
              <a:rPr lang="en-US" dirty="0"/>
              <a:t>, characterized by multiple white to tan structures </a:t>
            </a:r>
            <a:r>
              <a:rPr lang="en-US" dirty="0" smtClean="0"/>
              <a:t>with dark </a:t>
            </a:r>
            <a:r>
              <a:rPr lang="en-US" dirty="0"/>
              <a:t>brown, well‐defined regular borders, has been </a:t>
            </a:r>
            <a:r>
              <a:rPr lang="en-US" dirty="0" smtClean="0"/>
              <a:t>described in </a:t>
            </a:r>
            <a:r>
              <a:rPr lang="en-US" dirty="0" err="1" smtClean="0"/>
              <a:t>vulvular</a:t>
            </a:r>
            <a:r>
              <a:rPr lang="en-US" dirty="0" smtClean="0"/>
              <a:t> </a:t>
            </a:r>
            <a:r>
              <a:rPr lang="en-US" dirty="0" err="1" smtClean="0"/>
              <a:t>melanosis</a:t>
            </a:r>
            <a:endParaRPr lang="en-US" dirty="0" smtClean="0"/>
          </a:p>
          <a:p>
            <a:r>
              <a:rPr lang="en-US" b="1" dirty="0" err="1" smtClean="0"/>
              <a:t>Management:</a:t>
            </a:r>
            <a:r>
              <a:rPr lang="en-US" dirty="0" err="1" smtClean="0"/>
              <a:t>If</a:t>
            </a:r>
            <a:r>
              <a:rPr lang="en-US" dirty="0" smtClean="0"/>
              <a:t> </a:t>
            </a:r>
            <a:r>
              <a:rPr lang="en-US" dirty="0"/>
              <a:t>in clinical doubt, an incisional biopsy of an appropriately </a:t>
            </a:r>
            <a:r>
              <a:rPr lang="en-US" dirty="0" smtClean="0"/>
              <a:t>representative area </a:t>
            </a:r>
            <a:r>
              <a:rPr lang="en-US" dirty="0"/>
              <a:t>is necessary to exclude melanoma. No </a:t>
            </a:r>
            <a:r>
              <a:rPr lang="en-US" dirty="0" smtClean="0"/>
              <a:t>treatment is </a:t>
            </a:r>
            <a:r>
              <a:rPr lang="en-US" dirty="0"/>
              <a:t>needed if histology rules out malignancy. It is reasonable to </a:t>
            </a:r>
            <a:r>
              <a:rPr lang="en-US" dirty="0" smtClean="0"/>
              <a:t>follow up </a:t>
            </a:r>
            <a:r>
              <a:rPr lang="en-US" dirty="0"/>
              <a:t>lesions with atypical clinical appearance in order to </a:t>
            </a:r>
            <a:r>
              <a:rPr lang="en-US" dirty="0" smtClean="0"/>
              <a:t>detect changes </a:t>
            </a:r>
            <a:r>
              <a:rPr lang="en-US" dirty="0"/>
              <a:t>suggestive of melanoma</a:t>
            </a:r>
          </a:p>
        </p:txBody>
      </p:sp>
    </p:spTree>
    <p:extLst>
      <p:ext uri="{BB962C8B-B14F-4D97-AF65-F5344CB8AC3E}">
        <p14:creationId xmlns:p14="http://schemas.microsoft.com/office/powerpoint/2010/main" val="2734815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Labial </a:t>
            </a:r>
            <a:r>
              <a:rPr lang="en-US" dirty="0" err="1"/>
              <a:t>melanotic</a:t>
            </a:r>
            <a:r>
              <a:rPr lang="en-US" dirty="0"/>
              <a:t> macules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 and </a:t>
            </a:r>
            <a:r>
              <a:rPr lang="en-US" b="1" dirty="0" err="1" smtClean="0"/>
              <a:t>nomenclature: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/>
              <a:t>labial </a:t>
            </a:r>
            <a:r>
              <a:rPr lang="en-US" dirty="0" err="1"/>
              <a:t>melanotic</a:t>
            </a:r>
            <a:r>
              <a:rPr lang="en-US" dirty="0"/>
              <a:t> macule is a benign, </a:t>
            </a:r>
            <a:r>
              <a:rPr lang="en-US" dirty="0" err="1"/>
              <a:t>hyperpigmented</a:t>
            </a:r>
            <a:r>
              <a:rPr lang="en-US" dirty="0"/>
              <a:t> </a:t>
            </a:r>
            <a:r>
              <a:rPr lang="en-US" dirty="0" smtClean="0"/>
              <a:t>macule of the lip quite similar to a freckle or simple </a:t>
            </a:r>
            <a:r>
              <a:rPr lang="en-US" dirty="0" err="1" smtClean="0"/>
              <a:t>lentigo</a:t>
            </a:r>
            <a:r>
              <a:rPr lang="en-US" dirty="0" smtClean="0"/>
              <a:t> </a:t>
            </a:r>
          </a:p>
          <a:p>
            <a:r>
              <a:rPr lang="en-US" dirty="0"/>
              <a:t>Synonyms and </a:t>
            </a:r>
            <a:r>
              <a:rPr lang="en-US" dirty="0" smtClean="0"/>
              <a:t>inclusions:• </a:t>
            </a:r>
            <a:r>
              <a:rPr lang="en-US" dirty="0"/>
              <a:t>Labial </a:t>
            </a:r>
            <a:r>
              <a:rPr lang="en-US" dirty="0" err="1" smtClean="0"/>
              <a:t>lentigo</a:t>
            </a:r>
            <a:endParaRPr lang="en-US" dirty="0" smtClean="0"/>
          </a:p>
          <a:p>
            <a:r>
              <a:rPr lang="en-US" b="1" dirty="0" err="1" smtClean="0"/>
              <a:t>Presentation:</a:t>
            </a:r>
            <a:r>
              <a:rPr lang="en-US" dirty="0" err="1" smtClean="0"/>
              <a:t>Such</a:t>
            </a:r>
            <a:r>
              <a:rPr lang="en-US" dirty="0" smtClean="0"/>
              <a:t> </a:t>
            </a:r>
            <a:r>
              <a:rPr lang="en-US" dirty="0"/>
              <a:t>macules are brown to black and measure less than </a:t>
            </a:r>
            <a:r>
              <a:rPr lang="en-US" dirty="0" smtClean="0"/>
              <a:t>6–7mm,The </a:t>
            </a:r>
            <a:r>
              <a:rPr lang="en-US" dirty="0"/>
              <a:t>most </a:t>
            </a:r>
            <a:r>
              <a:rPr lang="en-US" dirty="0" smtClean="0"/>
              <a:t>common location is the lower lip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389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Labial </a:t>
            </a:r>
            <a:r>
              <a:rPr lang="en-US" dirty="0" err="1" smtClean="0"/>
              <a:t>melanotic</a:t>
            </a:r>
            <a:r>
              <a:rPr lang="en-US" dirty="0" smtClean="0"/>
              <a:t> macules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254" y="2346212"/>
            <a:ext cx="6735649" cy="351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23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err="1"/>
              <a:t>Dermoscopic</a:t>
            </a:r>
            <a:r>
              <a:rPr lang="en-US" sz="1800" dirty="0"/>
              <a:t> image of a labial</a:t>
            </a:r>
            <a:br>
              <a:rPr lang="en-US" sz="1800" dirty="0"/>
            </a:br>
            <a:r>
              <a:rPr lang="en-US" sz="1800" dirty="0" err="1"/>
              <a:t>melanotic</a:t>
            </a:r>
            <a:r>
              <a:rPr lang="en-US" sz="1800" dirty="0"/>
              <a:t> macule reveals a combination of grey‐brown dots arranged in parallel </a:t>
            </a:r>
            <a:r>
              <a:rPr lang="en-US" sz="1800" dirty="0" smtClean="0"/>
              <a:t>lines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and a background of light brownish homogeneous pigmentation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223" y="2346212"/>
            <a:ext cx="7031864" cy="351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58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Investigations :</a:t>
            </a:r>
            <a:r>
              <a:rPr lang="en-US" dirty="0" err="1" smtClean="0"/>
              <a:t>Dermoscopy</a:t>
            </a:r>
            <a:r>
              <a:rPr lang="en-US" dirty="0" smtClean="0"/>
              <a:t> </a:t>
            </a:r>
            <a:r>
              <a:rPr lang="en-US" dirty="0"/>
              <a:t>confirms that this is a benign lesion, revealing a </a:t>
            </a:r>
            <a:r>
              <a:rPr lang="en-US" dirty="0" smtClean="0"/>
              <a:t>uniform brown </a:t>
            </a:r>
            <a:r>
              <a:rPr lang="en-US" dirty="0" err="1"/>
              <a:t>colour</a:t>
            </a:r>
            <a:r>
              <a:rPr lang="en-US" dirty="0"/>
              <a:t> with parallel lines (‘fingerprint’ </a:t>
            </a:r>
            <a:r>
              <a:rPr lang="en-US" dirty="0" smtClean="0"/>
              <a:t>pattern</a:t>
            </a:r>
            <a:endParaRPr lang="en-US" dirty="0"/>
          </a:p>
          <a:p>
            <a:r>
              <a:rPr lang="en-US" b="1" dirty="0"/>
              <a:t>Management</a:t>
            </a:r>
          </a:p>
          <a:p>
            <a:r>
              <a:rPr lang="en-US" dirty="0"/>
              <a:t>Patients should be reassured about the benign nature of labial </a:t>
            </a:r>
            <a:r>
              <a:rPr lang="en-US" dirty="0" smtClean="0"/>
              <a:t>melanocytic macules</a:t>
            </a:r>
            <a:r>
              <a:rPr lang="en-US" dirty="0"/>
              <a:t>. Removal for cosmetic purposes can be </a:t>
            </a:r>
            <a:r>
              <a:rPr lang="en-US" dirty="0" smtClean="0"/>
              <a:t>achieved using </a:t>
            </a:r>
            <a:r>
              <a:rPr lang="en-US" dirty="0"/>
              <a:t>a variety of methods including </a:t>
            </a:r>
            <a:r>
              <a:rPr lang="en-US" dirty="0" err="1"/>
              <a:t>cryotherapy</a:t>
            </a:r>
            <a:r>
              <a:rPr lang="en-US" dirty="0"/>
              <a:t>, infrared </a:t>
            </a:r>
            <a:r>
              <a:rPr lang="en-US" dirty="0" smtClean="0"/>
              <a:t>coagulation or </a:t>
            </a:r>
            <a:r>
              <a:rPr lang="en-US" dirty="0"/>
              <a:t>laser therapy .</a:t>
            </a:r>
            <a:r>
              <a:rPr lang="en-US" dirty="0" smtClean="0"/>
              <a:t> </a:t>
            </a:r>
            <a:r>
              <a:rPr lang="en-US" dirty="0"/>
              <a:t>In the case of a newly formed </a:t>
            </a:r>
            <a:r>
              <a:rPr lang="en-US" dirty="0" smtClean="0"/>
              <a:t>lesion, or </a:t>
            </a:r>
            <a:r>
              <a:rPr lang="en-US" dirty="0"/>
              <a:t>of changes in </a:t>
            </a:r>
            <a:r>
              <a:rPr lang="en-US" dirty="0" err="1"/>
              <a:t>colour</a:t>
            </a:r>
            <a:r>
              <a:rPr lang="en-US" dirty="0"/>
              <a:t> or size in a pre‐existing lesion, a </a:t>
            </a:r>
            <a:r>
              <a:rPr lang="en-US" dirty="0" smtClean="0"/>
              <a:t>prompt evaluation </a:t>
            </a:r>
            <a:r>
              <a:rPr lang="en-US" dirty="0"/>
              <a:t>of the patient is necessary</a:t>
            </a:r>
          </a:p>
        </p:txBody>
      </p:sp>
    </p:spTree>
    <p:extLst>
      <p:ext uri="{BB962C8B-B14F-4D97-AF65-F5344CB8AC3E}">
        <p14:creationId xmlns:p14="http://schemas.microsoft.com/office/powerpoint/2010/main" val="2325108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epidermis of a freckle showing </a:t>
            </a:r>
            <a:r>
              <a:rPr lang="en-US" sz="2000" dirty="0" err="1" smtClean="0"/>
              <a:t>hyperpigmented</a:t>
            </a:r>
            <a:r>
              <a:rPr lang="en-US" sz="2000" dirty="0" smtClean="0"/>
              <a:t> basal cell layer without elongated rete ridges or melanocytic hyperplasia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462" y="2160588"/>
            <a:ext cx="744398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34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Mongolian spot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Mongolian spots are congenital macular areas of blue‐grey </a:t>
            </a:r>
            <a:r>
              <a:rPr lang="en-US" dirty="0" smtClean="0"/>
              <a:t>pigmentation of </a:t>
            </a:r>
            <a:r>
              <a:rPr lang="en-US" dirty="0"/>
              <a:t>varying </a:t>
            </a:r>
            <a:r>
              <a:rPr lang="en-US" dirty="0" smtClean="0"/>
              <a:t>size and shape located on the sacral area in normal infant </a:t>
            </a:r>
          </a:p>
          <a:p>
            <a:r>
              <a:rPr lang="en-US" b="1" dirty="0" smtClean="0"/>
              <a:t>Pathology</a:t>
            </a:r>
            <a:endParaRPr lang="en-US" b="1" dirty="0"/>
          </a:p>
          <a:p>
            <a:r>
              <a:rPr lang="en-US" dirty="0"/>
              <a:t>Elongated dendritic melanocytes are present around </a:t>
            </a:r>
            <a:r>
              <a:rPr lang="en-US" dirty="0" smtClean="0"/>
              <a:t>neurovascular bundles </a:t>
            </a:r>
            <a:r>
              <a:rPr lang="en-US" dirty="0"/>
              <a:t>and in a ribbon‐like pattern between collagen </a:t>
            </a:r>
            <a:r>
              <a:rPr lang="en-US" dirty="0" err="1" smtClean="0"/>
              <a:t>fibres</a:t>
            </a:r>
            <a:r>
              <a:rPr lang="en-US" dirty="0"/>
              <a:t> </a:t>
            </a:r>
            <a:r>
              <a:rPr lang="en-US" dirty="0" smtClean="0"/>
              <a:t>of </a:t>
            </a:r>
            <a:r>
              <a:rPr lang="en-US" dirty="0"/>
              <a:t>the middle and lower dermis distributed in parallel levels </a:t>
            </a:r>
            <a:r>
              <a:rPr lang="en-US" dirty="0" smtClean="0"/>
              <a:t>to the </a:t>
            </a:r>
            <a:r>
              <a:rPr lang="en-US" dirty="0"/>
              <a:t>skin surface. No fibrosis or dermal </a:t>
            </a:r>
            <a:r>
              <a:rPr lang="en-US" dirty="0" err="1"/>
              <a:t>melanophages</a:t>
            </a:r>
            <a:r>
              <a:rPr lang="en-US" dirty="0"/>
              <a:t> are </a:t>
            </a:r>
            <a:r>
              <a:rPr lang="en-US" dirty="0" smtClean="0"/>
              <a:t>present, distinguishing </a:t>
            </a:r>
            <a:r>
              <a:rPr lang="en-US" dirty="0"/>
              <a:t>a Mongolian spot from a blue </a:t>
            </a:r>
            <a:r>
              <a:rPr lang="en-US" dirty="0" err="1" smtClean="0"/>
              <a:t>naevus</a:t>
            </a:r>
            <a:endParaRPr lang="en-US" dirty="0" smtClean="0"/>
          </a:p>
          <a:p>
            <a:r>
              <a:rPr lang="en-US" dirty="0" smtClean="0"/>
              <a:t>Clinical features:</a:t>
            </a:r>
            <a:r>
              <a:rPr lang="en-US" dirty="0"/>
              <a:t> </a:t>
            </a:r>
            <a:r>
              <a:rPr lang="en-US" dirty="0" smtClean="0"/>
              <a:t>The </a:t>
            </a:r>
            <a:r>
              <a:rPr lang="en-US" dirty="0"/>
              <a:t>lesion is a diffuse macule with rather uniform, </a:t>
            </a:r>
            <a:r>
              <a:rPr lang="en-US" dirty="0" smtClean="0"/>
              <a:t>relatively faint </a:t>
            </a:r>
            <a:r>
              <a:rPr lang="en-US" dirty="0"/>
              <a:t>blue to grey </a:t>
            </a:r>
            <a:r>
              <a:rPr lang="en-US" dirty="0" err="1"/>
              <a:t>colour</a:t>
            </a:r>
            <a:r>
              <a:rPr lang="en-US" dirty="0"/>
              <a:t>. It has a round or oval shape, with </a:t>
            </a:r>
            <a:r>
              <a:rPr lang="en-US" dirty="0" smtClean="0"/>
              <a:t>a diameter </a:t>
            </a:r>
            <a:r>
              <a:rPr lang="en-US" dirty="0"/>
              <a:t>of a few – usually up to 10 – </a:t>
            </a:r>
            <a:r>
              <a:rPr lang="en-US" dirty="0" err="1"/>
              <a:t>centimetres</a:t>
            </a:r>
            <a:r>
              <a:rPr lang="en-US" dirty="0"/>
              <a:t>. Normally </a:t>
            </a:r>
            <a:r>
              <a:rPr lang="en-US" dirty="0" smtClean="0"/>
              <a:t>it presents </a:t>
            </a:r>
            <a:r>
              <a:rPr lang="en-US" dirty="0"/>
              <a:t>as a single lesion, but multiple Mongolian spots </a:t>
            </a:r>
            <a:r>
              <a:rPr lang="en-US" dirty="0" smtClean="0"/>
              <a:t>may occasionally occur. </a:t>
            </a:r>
            <a:r>
              <a:rPr lang="en-US" dirty="0"/>
              <a:t>The most common </a:t>
            </a:r>
            <a:r>
              <a:rPr lang="en-US" dirty="0" err="1" smtClean="0"/>
              <a:t>location</a:t>
            </a:r>
            <a:r>
              <a:rPr lang="en-US" dirty="0" err="1"/>
              <a:t>is</a:t>
            </a:r>
            <a:r>
              <a:rPr lang="en-US" dirty="0"/>
              <a:t> the lumbosacral region. In the case of generalized </a:t>
            </a:r>
            <a:r>
              <a:rPr lang="en-US" dirty="0" err="1" smtClean="0"/>
              <a:t>lesions,the</a:t>
            </a:r>
            <a:r>
              <a:rPr lang="en-US" dirty="0" smtClean="0"/>
              <a:t> </a:t>
            </a:r>
            <a:r>
              <a:rPr lang="en-US" dirty="0"/>
              <a:t>buttocks, flanks or even shoulders and lower legs may </a:t>
            </a:r>
            <a:r>
              <a:rPr lang="en-US" dirty="0" smtClean="0"/>
              <a:t>be affected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32853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 </a:t>
            </a:r>
            <a:r>
              <a:rPr lang="en-US" dirty="0"/>
              <a:t>Mongolian spot in the lumbosacral area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4107" y="2160588"/>
            <a:ext cx="419291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593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Differential </a:t>
            </a:r>
            <a:r>
              <a:rPr lang="en-US" b="1" dirty="0" smtClean="0"/>
              <a:t>diagnosis :</a:t>
            </a:r>
            <a:r>
              <a:rPr lang="en-US" dirty="0" smtClean="0"/>
              <a:t>Mongolian </a:t>
            </a:r>
            <a:r>
              <a:rPr lang="en-US" dirty="0"/>
              <a:t>spots can be clinically differentiated from </a:t>
            </a:r>
            <a:r>
              <a:rPr lang="en-US" dirty="0" smtClean="0"/>
              <a:t>congenital </a:t>
            </a:r>
            <a:r>
              <a:rPr lang="en-US" dirty="0" err="1" smtClean="0"/>
              <a:t>naevi</a:t>
            </a:r>
            <a:r>
              <a:rPr lang="en-US" dirty="0"/>
              <a:t>, which are also macular and present at birth, by </a:t>
            </a:r>
            <a:r>
              <a:rPr lang="en-US" dirty="0" smtClean="0"/>
              <a:t>their grey‐blue </a:t>
            </a:r>
            <a:r>
              <a:rPr lang="en-US" dirty="0" err="1"/>
              <a:t>colour</a:t>
            </a:r>
            <a:r>
              <a:rPr lang="en-US" dirty="0"/>
              <a:t>. Histologically, Mongolian spots </a:t>
            </a:r>
            <a:r>
              <a:rPr lang="en-US" dirty="0" smtClean="0"/>
              <a:t>resemble blue </a:t>
            </a:r>
            <a:r>
              <a:rPr lang="en-US" dirty="0" err="1" smtClean="0"/>
              <a:t>naevi</a:t>
            </a:r>
            <a:r>
              <a:rPr lang="en-US" dirty="0" smtClean="0"/>
              <a:t> </a:t>
            </a:r>
          </a:p>
          <a:p>
            <a:r>
              <a:rPr lang="en-US" b="1" dirty="0"/>
              <a:t>Disease course and </a:t>
            </a:r>
            <a:r>
              <a:rPr lang="en-US" b="1" dirty="0" err="1" smtClean="0"/>
              <a:t>prognosis:</a:t>
            </a:r>
            <a:r>
              <a:rPr lang="en-US" dirty="0" err="1" smtClean="0"/>
              <a:t>Mongolian</a:t>
            </a:r>
            <a:r>
              <a:rPr lang="en-US" dirty="0" smtClean="0"/>
              <a:t> </a:t>
            </a:r>
            <a:r>
              <a:rPr lang="en-US" dirty="0"/>
              <a:t>spots typically resolve during childhood, but </a:t>
            </a:r>
            <a:r>
              <a:rPr lang="en-US" dirty="0" smtClean="0"/>
              <a:t>may occasionally </a:t>
            </a:r>
            <a:r>
              <a:rPr lang="en-US" dirty="0"/>
              <a:t>persist into adult life.</a:t>
            </a:r>
          </a:p>
          <a:p>
            <a:r>
              <a:rPr lang="en-US" b="1" dirty="0"/>
              <a:t>Management</a:t>
            </a:r>
          </a:p>
          <a:p>
            <a:r>
              <a:rPr lang="en-US" dirty="0"/>
              <a:t>No treatment is required. Q‐switched lasers, intense pulsed </a:t>
            </a:r>
            <a:r>
              <a:rPr lang="en-US" dirty="0" smtClean="0"/>
              <a:t>light and </a:t>
            </a:r>
            <a:r>
              <a:rPr lang="en-US" dirty="0"/>
              <a:t>bleaching creams have been used in </a:t>
            </a:r>
            <a:r>
              <a:rPr lang="en-US" dirty="0" smtClean="0"/>
              <a:t>persistent cases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7491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Naevus</a:t>
            </a:r>
            <a:r>
              <a:rPr lang="en-US" dirty="0"/>
              <a:t> of Ota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</a:t>
            </a:r>
            <a:r>
              <a:rPr lang="en-US" dirty="0" err="1"/>
              <a:t>naevus</a:t>
            </a:r>
            <a:r>
              <a:rPr lang="en-US" dirty="0"/>
              <a:t> of Ota is an extensive, bluish, patchy, dermal </a:t>
            </a:r>
            <a:r>
              <a:rPr lang="en-US" dirty="0" err="1" smtClean="0"/>
              <a:t>melanocytosis</a:t>
            </a:r>
            <a:r>
              <a:rPr lang="en-US" dirty="0" smtClean="0"/>
              <a:t> that </a:t>
            </a:r>
            <a:r>
              <a:rPr lang="en-US" dirty="0"/>
              <a:t>affects the sclera and the skin adjacent to the eye, </a:t>
            </a:r>
            <a:r>
              <a:rPr lang="en-US" dirty="0" smtClean="0"/>
              <a:t>distributed along </a:t>
            </a:r>
            <a:r>
              <a:rPr lang="en-US" dirty="0"/>
              <a:t>the first and the second branches of the </a:t>
            </a:r>
            <a:r>
              <a:rPr lang="en-US" dirty="0" smtClean="0"/>
              <a:t>trigeminal nerve</a:t>
            </a:r>
            <a:r>
              <a:rPr lang="en-US" dirty="0"/>
              <a:t>. </a:t>
            </a:r>
            <a:r>
              <a:rPr lang="en-US" dirty="0" err="1"/>
              <a:t>Extracutaneous</a:t>
            </a:r>
            <a:r>
              <a:rPr lang="en-US" dirty="0"/>
              <a:t> lesions may also present in the </a:t>
            </a:r>
            <a:r>
              <a:rPr lang="en-US" dirty="0" err="1"/>
              <a:t>uveal</a:t>
            </a:r>
            <a:r>
              <a:rPr lang="en-US" dirty="0"/>
              <a:t> </a:t>
            </a:r>
            <a:r>
              <a:rPr lang="en-US" dirty="0" smtClean="0"/>
              <a:t>tract, </a:t>
            </a:r>
            <a:r>
              <a:rPr lang="en-US" dirty="0" err="1" smtClean="0"/>
              <a:t>dura</a:t>
            </a:r>
            <a:r>
              <a:rPr lang="en-US" dirty="0"/>
              <a:t>, </a:t>
            </a:r>
            <a:r>
              <a:rPr lang="en-US" dirty="0" err="1"/>
              <a:t>nasopharynx</a:t>
            </a:r>
            <a:r>
              <a:rPr lang="en-US" dirty="0"/>
              <a:t>, tympanum and </a:t>
            </a:r>
            <a:r>
              <a:rPr lang="en-US" dirty="0" smtClean="0"/>
              <a:t>palate </a:t>
            </a:r>
          </a:p>
          <a:p>
            <a:r>
              <a:rPr lang="en-US" dirty="0"/>
              <a:t>Synonyms and inclusions</a:t>
            </a:r>
          </a:p>
          <a:p>
            <a:r>
              <a:rPr lang="en-US" dirty="0"/>
              <a:t>• </a:t>
            </a:r>
            <a:r>
              <a:rPr lang="en-US" dirty="0" err="1"/>
              <a:t>Naevus</a:t>
            </a:r>
            <a:r>
              <a:rPr lang="en-US" dirty="0"/>
              <a:t> </a:t>
            </a:r>
            <a:r>
              <a:rPr lang="en-US" dirty="0" err="1"/>
              <a:t>fuscoceruleus</a:t>
            </a:r>
            <a:r>
              <a:rPr lang="en-US" dirty="0"/>
              <a:t> </a:t>
            </a:r>
            <a:r>
              <a:rPr lang="en-US" dirty="0" err="1"/>
              <a:t>ophthalmomaxillaris</a:t>
            </a:r>
            <a:endParaRPr lang="en-US" dirty="0"/>
          </a:p>
          <a:p>
            <a:r>
              <a:rPr lang="en-US" dirty="0"/>
              <a:t>• Congenital </a:t>
            </a:r>
            <a:r>
              <a:rPr lang="en-US" dirty="0" err="1"/>
              <a:t>melanosis</a:t>
            </a:r>
            <a:r>
              <a:rPr lang="en-US" dirty="0"/>
              <a:t> </a:t>
            </a:r>
            <a:r>
              <a:rPr lang="en-US" dirty="0" err="1"/>
              <a:t>bulbi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Oculodermal</a:t>
            </a:r>
            <a:r>
              <a:rPr lang="en-US" dirty="0"/>
              <a:t> </a:t>
            </a:r>
            <a:r>
              <a:rPr lang="en-US" dirty="0" err="1"/>
              <a:t>melanocytosis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Oculomucodermal</a:t>
            </a:r>
            <a:r>
              <a:rPr lang="en-US" dirty="0"/>
              <a:t> </a:t>
            </a:r>
            <a:r>
              <a:rPr lang="en-US" dirty="0" err="1"/>
              <a:t>melanocytosis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Melanosis</a:t>
            </a:r>
            <a:r>
              <a:rPr lang="en-US" dirty="0"/>
              <a:t> </a:t>
            </a:r>
            <a:r>
              <a:rPr lang="en-US" dirty="0" err="1"/>
              <a:t>bulborum</a:t>
            </a:r>
            <a:endParaRPr lang="en-US" dirty="0"/>
          </a:p>
          <a:p>
            <a:r>
              <a:rPr lang="en-US" dirty="0"/>
              <a:t>• Aberrant dermal </a:t>
            </a:r>
            <a:r>
              <a:rPr lang="en-US" dirty="0" err="1"/>
              <a:t>melanocytosis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53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Naevus</a:t>
            </a:r>
            <a:r>
              <a:rPr lang="en-US" dirty="0" smtClean="0"/>
              <a:t> of </a:t>
            </a:r>
            <a:r>
              <a:rPr lang="en-US" dirty="0" err="1" smtClean="0"/>
              <a:t>ota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7741" y="2160588"/>
            <a:ext cx="620761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705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Presentation :</a:t>
            </a:r>
            <a:r>
              <a:rPr lang="en-US" dirty="0" smtClean="0"/>
              <a:t>The </a:t>
            </a:r>
            <a:r>
              <a:rPr lang="en-US" dirty="0"/>
              <a:t>lesion is often speckled, and is composed of blue and </a:t>
            </a:r>
            <a:r>
              <a:rPr lang="en-US" dirty="0" smtClean="0"/>
              <a:t>brown components </a:t>
            </a:r>
            <a:r>
              <a:rPr lang="en-US" dirty="0"/>
              <a:t>that do not always coincide. This phenomenon </a:t>
            </a:r>
            <a:r>
              <a:rPr lang="en-US" dirty="0" smtClean="0"/>
              <a:t>can be </a:t>
            </a:r>
            <a:r>
              <a:rPr lang="en-US" dirty="0"/>
              <a:t>better observed in the proximal eye, where the sclera </a:t>
            </a:r>
            <a:r>
              <a:rPr lang="en-US" dirty="0" smtClean="0"/>
              <a:t>appears blue and the conjunctiva brown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725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Skin </a:t>
            </a:r>
            <a:r>
              <a:rPr lang="en-US" sz="1800" dirty="0"/>
              <a:t>with sparse dendritic melanocytes in the upper</a:t>
            </a:r>
            <a:br>
              <a:rPr lang="en-US" sz="1800" dirty="0"/>
            </a:br>
            <a:r>
              <a:rPr lang="en-US" sz="1800" dirty="0"/>
              <a:t>dermis and no melanocytic hyperplasia in the overlying epidermis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521" y="2160588"/>
            <a:ext cx="8255358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558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Unlike </a:t>
            </a:r>
            <a:r>
              <a:rPr lang="en-US" dirty="0"/>
              <a:t>Mongolian spots, it does not disappear with time.</a:t>
            </a:r>
          </a:p>
          <a:p>
            <a:r>
              <a:rPr lang="en-US" b="1" dirty="0"/>
              <a:t>Management</a:t>
            </a:r>
          </a:p>
          <a:p>
            <a:r>
              <a:rPr lang="en-US" dirty="0"/>
              <a:t>Q‐switched lasers are the first line treatment, achieving a </a:t>
            </a:r>
            <a:r>
              <a:rPr lang="en-US" dirty="0" smtClean="0"/>
              <a:t>high rate </a:t>
            </a:r>
            <a:r>
              <a:rPr lang="en-US" dirty="0"/>
              <a:t>of pigment clearing, depending on the age of the </a:t>
            </a:r>
            <a:r>
              <a:rPr lang="en-US" dirty="0" smtClean="0"/>
              <a:t>patient, the </a:t>
            </a:r>
            <a:r>
              <a:rPr lang="en-US" dirty="0" err="1"/>
              <a:t>colour</a:t>
            </a:r>
            <a:r>
              <a:rPr lang="en-US" dirty="0"/>
              <a:t> and histological depth of the lesion </a:t>
            </a:r>
            <a:r>
              <a:rPr lang="en-US" dirty="0" smtClean="0"/>
              <a:t>. Post‐treatment hypo</a:t>
            </a:r>
            <a:r>
              <a:rPr lang="en-US" dirty="0"/>
              <a:t>‐ or hyperpigmentation, scarring and recurrence </a:t>
            </a:r>
            <a:r>
              <a:rPr lang="en-US" dirty="0" smtClean="0"/>
              <a:t>of the </a:t>
            </a:r>
            <a:r>
              <a:rPr lang="en-US" dirty="0"/>
              <a:t>lesion can </a:t>
            </a:r>
            <a:r>
              <a:rPr lang="en-US" dirty="0" smtClean="0"/>
              <a:t>occur. </a:t>
            </a:r>
            <a:r>
              <a:rPr lang="en-US" dirty="0"/>
              <a:t>Cosmetic </a:t>
            </a:r>
            <a:r>
              <a:rPr lang="en-US" dirty="0" smtClean="0"/>
              <a:t>camouflage can also be used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8304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Naevus</a:t>
            </a:r>
            <a:r>
              <a:rPr lang="en-US" dirty="0" smtClean="0"/>
              <a:t> of </a:t>
            </a:r>
            <a:r>
              <a:rPr lang="en-US" dirty="0" err="1" smtClean="0"/>
              <a:t>ito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Definition and nomenclature</a:t>
            </a:r>
          </a:p>
          <a:p>
            <a:r>
              <a:rPr lang="en-US" dirty="0" err="1"/>
              <a:t>Naevus</a:t>
            </a:r>
            <a:r>
              <a:rPr lang="en-US" dirty="0"/>
              <a:t> of Ito is a dermal </a:t>
            </a:r>
            <a:r>
              <a:rPr lang="en-US" dirty="0" err="1"/>
              <a:t>melanocytosis</a:t>
            </a:r>
            <a:r>
              <a:rPr lang="en-US" dirty="0"/>
              <a:t> involving the </a:t>
            </a:r>
            <a:r>
              <a:rPr lang="en-US" dirty="0" err="1" smtClean="0"/>
              <a:t>acromioclavicular</a:t>
            </a:r>
            <a:r>
              <a:rPr lang="en-US" dirty="0"/>
              <a:t> </a:t>
            </a:r>
            <a:r>
              <a:rPr lang="en-US" dirty="0" smtClean="0"/>
              <a:t>region </a:t>
            </a:r>
            <a:r>
              <a:rPr lang="en-US" dirty="0"/>
              <a:t>and the upper chest.</a:t>
            </a:r>
          </a:p>
          <a:p>
            <a:r>
              <a:rPr lang="en-US" dirty="0"/>
              <a:t>Synonyms and inclusions</a:t>
            </a:r>
          </a:p>
          <a:p>
            <a:r>
              <a:rPr lang="en-US" dirty="0"/>
              <a:t>• </a:t>
            </a:r>
            <a:r>
              <a:rPr lang="en-US" dirty="0" err="1"/>
              <a:t>Naevus</a:t>
            </a:r>
            <a:r>
              <a:rPr lang="en-US" dirty="0"/>
              <a:t> </a:t>
            </a:r>
            <a:r>
              <a:rPr lang="en-US" dirty="0" err="1"/>
              <a:t>fusoceruleus</a:t>
            </a:r>
            <a:r>
              <a:rPr lang="en-US" dirty="0"/>
              <a:t> </a:t>
            </a:r>
            <a:r>
              <a:rPr lang="en-US" dirty="0" err="1" smtClean="0"/>
              <a:t>acromiodeltoideus</a:t>
            </a:r>
            <a:endParaRPr lang="en-US" dirty="0"/>
          </a:p>
          <a:p>
            <a:r>
              <a:rPr lang="en-US" b="1" dirty="0"/>
              <a:t>Presentation</a:t>
            </a:r>
          </a:p>
          <a:p>
            <a:r>
              <a:rPr lang="en-US" dirty="0" err="1"/>
              <a:t>Naevus</a:t>
            </a:r>
            <a:r>
              <a:rPr lang="en-US" dirty="0"/>
              <a:t> of Ito presents as a unilateral, blue‐greyish macular </a:t>
            </a:r>
            <a:r>
              <a:rPr lang="en-US" dirty="0" smtClean="0"/>
              <a:t>discoloration. It </a:t>
            </a:r>
            <a:r>
              <a:rPr lang="en-US" dirty="0"/>
              <a:t>is distinguished from </a:t>
            </a:r>
            <a:r>
              <a:rPr lang="en-US" dirty="0" err="1"/>
              <a:t>naevus</a:t>
            </a:r>
            <a:r>
              <a:rPr lang="en-US" dirty="0"/>
              <a:t> of Ota by its </a:t>
            </a:r>
            <a:r>
              <a:rPr lang="en-US" dirty="0" smtClean="0"/>
              <a:t>location in </a:t>
            </a:r>
            <a:r>
              <a:rPr lang="en-US" dirty="0"/>
              <a:t>the area innervated by the posterior supraclavicular and </a:t>
            </a:r>
            <a:r>
              <a:rPr lang="en-US" dirty="0" smtClean="0"/>
              <a:t>lateral cutaneous </a:t>
            </a:r>
            <a:r>
              <a:rPr lang="en-US" dirty="0"/>
              <a:t>brachial nerves ,</a:t>
            </a:r>
            <a:r>
              <a:rPr lang="en-US" dirty="0" smtClean="0"/>
              <a:t> </a:t>
            </a:r>
            <a:r>
              <a:rPr lang="en-US" dirty="0"/>
              <a:t>Bilateral </a:t>
            </a:r>
            <a:r>
              <a:rPr lang="en-US" dirty="0" smtClean="0"/>
              <a:t>distribution has </a:t>
            </a:r>
            <a:r>
              <a:rPr lang="en-US" dirty="0"/>
              <a:t>been reported </a:t>
            </a:r>
            <a:r>
              <a:rPr lang="en-US" dirty="0" smtClean="0"/>
              <a:t>occasionally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7749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Naevus</a:t>
            </a:r>
            <a:r>
              <a:rPr lang="en-US" dirty="0" smtClean="0"/>
              <a:t> of </a:t>
            </a:r>
            <a:r>
              <a:rPr lang="en-US" dirty="0" err="1" smtClean="0"/>
              <a:t>ito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0311" y="2373494"/>
            <a:ext cx="7250804" cy="414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66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r>
              <a:rPr lang="en-US" sz="2000" b="1" dirty="0" smtClean="0"/>
              <a:t>Presentation :</a:t>
            </a:r>
            <a:r>
              <a:rPr lang="en-US" sz="2000" dirty="0" smtClean="0"/>
              <a:t>Freckles </a:t>
            </a:r>
            <a:r>
              <a:rPr lang="en-US" sz="2000" dirty="0"/>
              <a:t>typically appear after excessive sun exposure (</a:t>
            </a:r>
            <a:r>
              <a:rPr lang="en-US" sz="2000" dirty="0" smtClean="0"/>
              <a:t>either chronic </a:t>
            </a:r>
            <a:r>
              <a:rPr lang="en-US" sz="2000" dirty="0"/>
              <a:t>or intermittent) in light‐skinned red‐ or </a:t>
            </a:r>
            <a:r>
              <a:rPr lang="en-US" sz="2000" dirty="0" smtClean="0"/>
              <a:t>fair‐haired. </a:t>
            </a:r>
            <a:r>
              <a:rPr lang="en-US" sz="2000" dirty="0" smtClean="0"/>
              <a:t>They </a:t>
            </a:r>
            <a:r>
              <a:rPr lang="en-US" sz="2000" dirty="0"/>
              <a:t>present as macular </a:t>
            </a:r>
            <a:r>
              <a:rPr lang="en-US" sz="2000" dirty="0" err="1"/>
              <a:t>hyperpigmentations</a:t>
            </a:r>
            <a:r>
              <a:rPr lang="en-US" sz="2000" dirty="0"/>
              <a:t> with  </a:t>
            </a:r>
            <a:r>
              <a:rPr lang="en-US" sz="2000" dirty="0" smtClean="0"/>
              <a:t>round </a:t>
            </a:r>
            <a:r>
              <a:rPr lang="en-US" sz="2000" dirty="0"/>
              <a:t>or oval shape and ill‐defined </a:t>
            </a:r>
            <a:r>
              <a:rPr lang="en-US" sz="2000" dirty="0" smtClean="0"/>
              <a:t>borders. </a:t>
            </a:r>
            <a:r>
              <a:rPr lang="en-US" sz="2000" dirty="0"/>
              <a:t>In </a:t>
            </a:r>
            <a:r>
              <a:rPr lang="en-US" sz="2000" dirty="0" smtClean="0"/>
              <a:t>winter months </a:t>
            </a:r>
            <a:r>
              <a:rPr lang="en-US" sz="2000" dirty="0"/>
              <a:t>freckles tend to lighten or even </a:t>
            </a:r>
            <a:r>
              <a:rPr lang="en-US" sz="2000" dirty="0" smtClean="0"/>
              <a:t>disappear </a:t>
            </a:r>
          </a:p>
          <a:p>
            <a:r>
              <a:rPr lang="en-US" sz="2000" b="1" dirty="0"/>
              <a:t>Differential </a:t>
            </a:r>
            <a:r>
              <a:rPr lang="en-US" sz="2000" b="1" dirty="0" err="1" smtClean="0"/>
              <a:t>diagnosis:</a:t>
            </a:r>
            <a:r>
              <a:rPr lang="en-US" sz="2000" dirty="0" err="1" smtClean="0"/>
              <a:t>Freckles</a:t>
            </a:r>
            <a:r>
              <a:rPr lang="en-US" sz="2000" dirty="0" smtClean="0"/>
              <a:t> </a:t>
            </a:r>
            <a:r>
              <a:rPr lang="en-US" sz="2000" dirty="0"/>
              <a:t>and solar </a:t>
            </a:r>
            <a:r>
              <a:rPr lang="en-US" sz="2000" dirty="0" err="1"/>
              <a:t>lentigines</a:t>
            </a:r>
            <a:r>
              <a:rPr lang="en-US" sz="2000" dirty="0"/>
              <a:t> are often grouped together in </a:t>
            </a:r>
            <a:r>
              <a:rPr lang="en-US" sz="2000" dirty="0" smtClean="0"/>
              <a:t>most studies</a:t>
            </a:r>
            <a:r>
              <a:rPr lang="en-US" sz="2000" dirty="0"/>
              <a:t>, even though they are different. They are generally </a:t>
            </a:r>
            <a:r>
              <a:rPr lang="en-US" sz="2000" dirty="0" smtClean="0"/>
              <a:t>viewed as </a:t>
            </a:r>
            <a:r>
              <a:rPr lang="en-US" sz="2000" dirty="0"/>
              <a:t>a response to sun exposure – solar </a:t>
            </a:r>
            <a:r>
              <a:rPr lang="en-US" sz="2000" dirty="0" err="1"/>
              <a:t>lentigines</a:t>
            </a:r>
            <a:r>
              <a:rPr lang="en-US" sz="2000" dirty="0"/>
              <a:t> to a </a:t>
            </a:r>
            <a:r>
              <a:rPr lang="en-US" sz="2000" dirty="0" smtClean="0"/>
              <a:t>greater extent </a:t>
            </a:r>
            <a:r>
              <a:rPr lang="en-US" sz="2000" dirty="0"/>
              <a:t>– and both confer an increased risk for melanoma and </a:t>
            </a:r>
            <a:r>
              <a:rPr lang="en-US" sz="2000" dirty="0" smtClean="0"/>
              <a:t>epithelial skin </a:t>
            </a:r>
            <a:r>
              <a:rPr lang="en-US" sz="2000" dirty="0"/>
              <a:t>cancers. They are distinguished from each other by </a:t>
            </a:r>
            <a:r>
              <a:rPr lang="en-US" sz="2000" dirty="0" smtClean="0"/>
              <a:t>the fact </a:t>
            </a:r>
            <a:r>
              <a:rPr lang="en-US" sz="2000" dirty="0"/>
              <a:t>that </a:t>
            </a:r>
            <a:r>
              <a:rPr lang="en-US" sz="2000" dirty="0" err="1"/>
              <a:t>lentigines</a:t>
            </a:r>
            <a:r>
              <a:rPr lang="en-US" sz="2000" dirty="0"/>
              <a:t> persist even without UV exposure, and </a:t>
            </a:r>
            <a:r>
              <a:rPr lang="en-US" sz="2000" dirty="0" smtClean="0"/>
              <a:t>tend to </a:t>
            </a:r>
            <a:r>
              <a:rPr lang="en-US" sz="2000" dirty="0"/>
              <a:t>appear more frequently in older ages. </a:t>
            </a:r>
            <a:r>
              <a:rPr lang="en-US" sz="2000" dirty="0" smtClean="0"/>
              <a:t>Freckling </a:t>
            </a:r>
            <a:r>
              <a:rPr lang="en-US" sz="2000" dirty="0"/>
              <a:t>can occur </a:t>
            </a:r>
            <a:r>
              <a:rPr lang="en-US" sz="2000" dirty="0" smtClean="0"/>
              <a:t>in neurofibromatosis </a:t>
            </a:r>
            <a:r>
              <a:rPr lang="en-US" sz="2000" dirty="0"/>
              <a:t>type 1 in which it is more commonly located </a:t>
            </a:r>
            <a:r>
              <a:rPr lang="en-US" sz="2000" dirty="0" smtClean="0"/>
              <a:t>in non‐exposed </a:t>
            </a:r>
            <a:r>
              <a:rPr lang="en-US" sz="2000" dirty="0"/>
              <a:t>areas (trunk and </a:t>
            </a:r>
            <a:r>
              <a:rPr lang="en-US" sz="2000" dirty="0" smtClean="0"/>
              <a:t>axilla</a:t>
            </a:r>
            <a:r>
              <a:rPr lang="en-US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670812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Speckled </a:t>
            </a:r>
            <a:r>
              <a:rPr lang="en-US" dirty="0" err="1"/>
              <a:t>lentiginous</a:t>
            </a:r>
            <a:r>
              <a:rPr lang="en-US" dirty="0"/>
              <a:t> </a:t>
            </a:r>
            <a:r>
              <a:rPr lang="en-US" dirty="0" err="1"/>
              <a:t>naevus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Definition and nomenclature</a:t>
            </a:r>
          </a:p>
          <a:p>
            <a:r>
              <a:rPr lang="en-US" dirty="0"/>
              <a:t>Speckled </a:t>
            </a:r>
            <a:r>
              <a:rPr lang="en-US" dirty="0" err="1"/>
              <a:t>lentiginous</a:t>
            </a:r>
            <a:r>
              <a:rPr lang="en-US" dirty="0"/>
              <a:t> </a:t>
            </a:r>
            <a:r>
              <a:rPr lang="en-US" dirty="0" err="1"/>
              <a:t>naevus</a:t>
            </a:r>
            <a:r>
              <a:rPr lang="en-US" dirty="0"/>
              <a:t> (SLN) is a congenital </a:t>
            </a:r>
            <a:r>
              <a:rPr lang="en-US" dirty="0" smtClean="0"/>
              <a:t>melanocytic </a:t>
            </a:r>
            <a:r>
              <a:rPr lang="en-US" dirty="0" err="1" smtClean="0"/>
              <a:t>naevus</a:t>
            </a:r>
            <a:r>
              <a:rPr lang="en-US" dirty="0" smtClean="0"/>
              <a:t> </a:t>
            </a:r>
            <a:r>
              <a:rPr lang="en-US" dirty="0"/>
              <a:t>presenting as a </a:t>
            </a:r>
            <a:r>
              <a:rPr lang="en-US" dirty="0" err="1"/>
              <a:t>lentiginous</a:t>
            </a:r>
            <a:r>
              <a:rPr lang="en-US" dirty="0"/>
              <a:t> macule early in life, </a:t>
            </a:r>
            <a:r>
              <a:rPr lang="en-US" dirty="0" smtClean="0"/>
              <a:t>and subsequently </a:t>
            </a:r>
            <a:r>
              <a:rPr lang="en-US" dirty="0"/>
              <a:t>developing multiple darkly pigmented macules </a:t>
            </a:r>
            <a:r>
              <a:rPr lang="en-US" dirty="0" smtClean="0"/>
              <a:t>or papules </a:t>
            </a:r>
            <a:r>
              <a:rPr lang="en-US" dirty="0"/>
              <a:t>in a speckled distribution </a:t>
            </a:r>
          </a:p>
          <a:p>
            <a:r>
              <a:rPr lang="en-US" dirty="0"/>
              <a:t>Synonyms and inclusions</a:t>
            </a:r>
          </a:p>
          <a:p>
            <a:r>
              <a:rPr lang="en-US" dirty="0"/>
              <a:t>• </a:t>
            </a:r>
            <a:r>
              <a:rPr lang="en-US" dirty="0" err="1"/>
              <a:t>Naevus</a:t>
            </a:r>
            <a:r>
              <a:rPr lang="en-US" dirty="0"/>
              <a:t> </a:t>
            </a:r>
            <a:r>
              <a:rPr lang="en-US" dirty="0" err="1"/>
              <a:t>spilus</a:t>
            </a:r>
            <a:endParaRPr lang="en-US" dirty="0"/>
          </a:p>
          <a:p>
            <a:r>
              <a:rPr lang="en-US" dirty="0"/>
              <a:t>• Speckled </a:t>
            </a:r>
            <a:r>
              <a:rPr lang="en-US" dirty="0" err="1"/>
              <a:t>naevus</a:t>
            </a:r>
            <a:r>
              <a:rPr lang="en-US" dirty="0"/>
              <a:t> </a:t>
            </a:r>
            <a:r>
              <a:rPr lang="en-US" dirty="0" err="1"/>
              <a:t>spilus</a:t>
            </a:r>
            <a:endParaRPr lang="en-US" dirty="0"/>
          </a:p>
          <a:p>
            <a:r>
              <a:rPr lang="en-US" dirty="0"/>
              <a:t>• Speckled </a:t>
            </a:r>
            <a:r>
              <a:rPr lang="en-US" dirty="0" err="1"/>
              <a:t>lentiginous</a:t>
            </a:r>
            <a:r>
              <a:rPr lang="en-US" dirty="0"/>
              <a:t> </a:t>
            </a:r>
            <a:r>
              <a:rPr lang="en-US" dirty="0" err="1"/>
              <a:t>spilus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Zosteriform</a:t>
            </a:r>
            <a:r>
              <a:rPr lang="en-US" dirty="0"/>
              <a:t> </a:t>
            </a:r>
            <a:r>
              <a:rPr lang="en-US" dirty="0" err="1"/>
              <a:t>lentiginus</a:t>
            </a:r>
            <a:r>
              <a:rPr lang="en-US" dirty="0"/>
              <a:t> </a:t>
            </a:r>
            <a:r>
              <a:rPr lang="en-US" dirty="0" err="1"/>
              <a:t>naevus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243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Presentation</a:t>
            </a:r>
          </a:p>
          <a:p>
            <a:r>
              <a:rPr lang="en-US" dirty="0"/>
              <a:t>A SLN comprises a flat macule on a tan background, often </a:t>
            </a:r>
            <a:r>
              <a:rPr lang="en-US" dirty="0" smtClean="0"/>
              <a:t>faintly appearing</a:t>
            </a:r>
            <a:r>
              <a:rPr lang="en-US" dirty="0"/>
              <a:t>, and more darkly pigmented </a:t>
            </a:r>
            <a:r>
              <a:rPr lang="en-US" dirty="0" err="1"/>
              <a:t>lentigo</a:t>
            </a:r>
            <a:r>
              <a:rPr lang="en-US" dirty="0"/>
              <a:t>‐like lesions </a:t>
            </a:r>
            <a:r>
              <a:rPr lang="en-US" dirty="0" smtClean="0"/>
              <a:t>or </a:t>
            </a:r>
            <a:r>
              <a:rPr lang="en-US" dirty="0" err="1" smtClean="0"/>
              <a:t>naevi</a:t>
            </a:r>
            <a:r>
              <a:rPr lang="en-US" dirty="0" smtClean="0"/>
              <a:t> </a:t>
            </a:r>
            <a:r>
              <a:rPr lang="en-US" dirty="0"/>
              <a:t>(Figure 132.18). Other types of </a:t>
            </a:r>
            <a:r>
              <a:rPr lang="en-US" dirty="0" err="1"/>
              <a:t>naevi</a:t>
            </a:r>
            <a:r>
              <a:rPr lang="en-US" dirty="0"/>
              <a:t>, such as blue </a:t>
            </a:r>
            <a:r>
              <a:rPr lang="en-US" dirty="0" err="1"/>
              <a:t>naevi</a:t>
            </a:r>
            <a:r>
              <a:rPr lang="en-US" dirty="0"/>
              <a:t>, </a:t>
            </a:r>
            <a:r>
              <a:rPr lang="en-US" dirty="0" smtClean="0"/>
              <a:t>Spitz </a:t>
            </a:r>
            <a:r>
              <a:rPr lang="en-US" dirty="0" err="1" smtClean="0"/>
              <a:t>naevi</a:t>
            </a:r>
            <a:r>
              <a:rPr lang="en-US" dirty="0" smtClean="0"/>
              <a:t> </a:t>
            </a:r>
            <a:r>
              <a:rPr lang="en-US" dirty="0"/>
              <a:t>or rarely congenital melanocytic </a:t>
            </a:r>
            <a:r>
              <a:rPr lang="en-US" dirty="0" err="1"/>
              <a:t>naevi</a:t>
            </a:r>
            <a:r>
              <a:rPr lang="en-US" dirty="0"/>
              <a:t>, can occur within </a:t>
            </a:r>
            <a:r>
              <a:rPr lang="en-US" dirty="0" smtClean="0"/>
              <a:t>the lesion</a:t>
            </a:r>
            <a:r>
              <a:rPr lang="en-US" dirty="0"/>
              <a:t>. The sites more commonly involved are the trunk and </a:t>
            </a:r>
            <a:r>
              <a:rPr lang="en-US" dirty="0" smtClean="0"/>
              <a:t>the upper </a:t>
            </a:r>
            <a:r>
              <a:rPr lang="en-US" dirty="0"/>
              <a:t>and lower extremities.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9235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Speckled </a:t>
            </a:r>
            <a:r>
              <a:rPr lang="en-US" sz="2800" dirty="0" err="1"/>
              <a:t>lentiginous</a:t>
            </a:r>
            <a:r>
              <a:rPr lang="en-US" sz="2800" dirty="0"/>
              <a:t> </a:t>
            </a:r>
            <a:r>
              <a:rPr lang="en-US" sz="2800" dirty="0" err="1"/>
              <a:t>naevi</a:t>
            </a:r>
            <a:r>
              <a:rPr lang="en-US" sz="2800" dirty="0"/>
              <a:t>: numerous darker macules and papules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4704" y="2096194"/>
            <a:ext cx="744398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017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Management</a:t>
            </a:r>
          </a:p>
          <a:p>
            <a:r>
              <a:rPr lang="en-US" dirty="0"/>
              <a:t>There is no standardized management algorithm for </a:t>
            </a:r>
            <a:r>
              <a:rPr lang="en-US" dirty="0" smtClean="0"/>
              <a:t>SLN. Although </a:t>
            </a:r>
            <a:r>
              <a:rPr lang="en-US" dirty="0"/>
              <a:t>they are not considered a melanoma or true melanoma precursors, patients should </a:t>
            </a:r>
            <a:r>
              <a:rPr lang="en-US" dirty="0" smtClean="0"/>
              <a:t>be instructed </a:t>
            </a:r>
            <a:r>
              <a:rPr lang="en-US" dirty="0"/>
              <a:t>to monitor their </a:t>
            </a:r>
            <a:r>
              <a:rPr lang="en-US" dirty="0" err="1"/>
              <a:t>naevi</a:t>
            </a:r>
            <a:r>
              <a:rPr lang="en-US" dirty="0"/>
              <a:t>. Baseline photos and </a:t>
            </a:r>
            <a:r>
              <a:rPr lang="en-US" dirty="0" smtClean="0"/>
              <a:t>subsequent documenting </a:t>
            </a:r>
            <a:r>
              <a:rPr lang="en-US" dirty="0"/>
              <a:t>of clinical changes could be useful. </a:t>
            </a:r>
            <a:r>
              <a:rPr lang="en-US" dirty="0" smtClean="0"/>
              <a:t>For patients </a:t>
            </a:r>
            <a:r>
              <a:rPr lang="en-US" dirty="0"/>
              <a:t>with large </a:t>
            </a:r>
            <a:r>
              <a:rPr lang="en-US" dirty="0" err="1"/>
              <a:t>naevi</a:t>
            </a:r>
            <a:r>
              <a:rPr lang="en-US" dirty="0"/>
              <a:t> covering extensive body surface </a:t>
            </a:r>
            <a:r>
              <a:rPr lang="en-US" dirty="0" smtClean="0"/>
              <a:t>areas that </a:t>
            </a:r>
            <a:r>
              <a:rPr lang="en-US" dirty="0"/>
              <a:t>are difficult for the patient to self‐examine, clinical </a:t>
            </a:r>
            <a:r>
              <a:rPr lang="en-US" dirty="0" smtClean="0"/>
              <a:t>surveillance and </a:t>
            </a:r>
            <a:r>
              <a:rPr lang="en-US" dirty="0"/>
              <a:t>sequential </a:t>
            </a:r>
            <a:r>
              <a:rPr lang="en-US" dirty="0" err="1"/>
              <a:t>dermoscopic</a:t>
            </a:r>
            <a:r>
              <a:rPr lang="en-US" dirty="0"/>
              <a:t> examination should </a:t>
            </a:r>
            <a:r>
              <a:rPr lang="en-US" dirty="0" smtClean="0"/>
              <a:t>be offered</a:t>
            </a:r>
            <a:r>
              <a:rPr lang="en-US" dirty="0"/>
              <a:t>. Prophylactic excision is not justified, but </a:t>
            </a:r>
            <a:r>
              <a:rPr lang="en-US" dirty="0" smtClean="0"/>
              <a:t>suspicious lesions </a:t>
            </a:r>
            <a:r>
              <a:rPr lang="en-US" dirty="0"/>
              <a:t>should be </a:t>
            </a:r>
            <a:r>
              <a:rPr lang="en-US" dirty="0" smtClean="0"/>
              <a:t>biopsied.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544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Acquired melanocytic </a:t>
            </a:r>
            <a:r>
              <a:rPr lang="en-US" dirty="0" err="1"/>
              <a:t>naevi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 and nomenclature</a:t>
            </a:r>
          </a:p>
          <a:p>
            <a:r>
              <a:rPr lang="en-US" dirty="0"/>
              <a:t>These are common benign proliferations of uniform </a:t>
            </a:r>
            <a:r>
              <a:rPr lang="en-US" dirty="0" smtClean="0"/>
              <a:t>melanocytes that </a:t>
            </a:r>
            <a:r>
              <a:rPr lang="en-US" dirty="0"/>
              <a:t>are located initially at the dermal–epidermal junction, </a:t>
            </a:r>
            <a:r>
              <a:rPr lang="en-US" dirty="0" smtClean="0"/>
              <a:t>and over </a:t>
            </a:r>
            <a:r>
              <a:rPr lang="en-US" dirty="0"/>
              <a:t>time tend to migrate into the dermis and regress with </a:t>
            </a:r>
            <a:r>
              <a:rPr lang="en-US" dirty="0" smtClean="0"/>
              <a:t>subsequent morphological </a:t>
            </a:r>
            <a:r>
              <a:rPr lang="en-US" dirty="0"/>
              <a:t>changes.</a:t>
            </a:r>
          </a:p>
          <a:p>
            <a:r>
              <a:rPr lang="en-US" dirty="0"/>
              <a:t>Synonyms and inclusions</a:t>
            </a:r>
          </a:p>
          <a:p>
            <a:r>
              <a:rPr lang="en-US" dirty="0"/>
              <a:t>• Cellular </a:t>
            </a:r>
            <a:r>
              <a:rPr lang="en-US" dirty="0" err="1"/>
              <a:t>naevus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Naevocytic</a:t>
            </a:r>
            <a:r>
              <a:rPr lang="en-US" dirty="0"/>
              <a:t> </a:t>
            </a:r>
            <a:r>
              <a:rPr lang="en-US" dirty="0" err="1"/>
              <a:t>naevus</a:t>
            </a:r>
            <a:endParaRPr lang="en-US" dirty="0"/>
          </a:p>
          <a:p>
            <a:r>
              <a:rPr lang="en-US" dirty="0"/>
              <a:t>• Mole</a:t>
            </a:r>
          </a:p>
        </p:txBody>
      </p:sp>
    </p:spTree>
    <p:extLst>
      <p:ext uri="{BB962C8B-B14F-4D97-AF65-F5344CB8AC3E}">
        <p14:creationId xmlns:p14="http://schemas.microsoft.com/office/powerpoint/2010/main" val="6493733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 err="1"/>
              <a:t>Junctional</a:t>
            </a:r>
            <a:r>
              <a:rPr lang="en-US" sz="2200" dirty="0"/>
              <a:t> </a:t>
            </a:r>
            <a:r>
              <a:rPr lang="en-US" sz="2200" dirty="0" err="1" smtClean="0"/>
              <a:t>naevus:Aggregates</a:t>
            </a:r>
            <a:r>
              <a:rPr lang="en-US" sz="2200" dirty="0" smtClean="0"/>
              <a:t> </a:t>
            </a:r>
            <a:r>
              <a:rPr lang="en-US" sz="2200" dirty="0"/>
              <a:t>of </a:t>
            </a:r>
            <a:r>
              <a:rPr lang="en-US" sz="2200" dirty="0" err="1"/>
              <a:t>naevomelanocytic</a:t>
            </a:r>
            <a:r>
              <a:rPr lang="en-US" sz="2200" dirty="0"/>
              <a:t> cells in the rete ridges of a hyperplastic epidermis. There is no dermal </a:t>
            </a:r>
            <a:r>
              <a:rPr lang="en-US" dirty="0"/>
              <a:t>component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2232541"/>
            <a:ext cx="8440907" cy="434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775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 </a:t>
            </a:r>
            <a:r>
              <a:rPr lang="en-US" sz="1800" dirty="0" smtClean="0"/>
              <a:t>acquired compound </a:t>
            </a:r>
            <a:r>
              <a:rPr lang="en-US" sz="1800" dirty="0" err="1" smtClean="0"/>
              <a:t>naevus:Naevomelanocytic</a:t>
            </a:r>
            <a:r>
              <a:rPr lang="en-US" sz="1800" dirty="0" smtClean="0"/>
              <a:t> </a:t>
            </a:r>
            <a:r>
              <a:rPr lang="en-US" sz="1800" dirty="0"/>
              <a:t>proliferation in the </a:t>
            </a:r>
            <a:r>
              <a:rPr lang="en-US" sz="1800" dirty="0" err="1"/>
              <a:t>junctional</a:t>
            </a:r>
            <a:r>
              <a:rPr lang="en-US" sz="1800" dirty="0"/>
              <a:t> area and the dermis. The dermal component extends beyond the boundaries of</a:t>
            </a:r>
            <a:br>
              <a:rPr lang="en-US" sz="1800" dirty="0"/>
            </a:br>
            <a:r>
              <a:rPr lang="en-US" sz="1800" dirty="0"/>
              <a:t>the </a:t>
            </a:r>
            <a:r>
              <a:rPr lang="en-US" sz="1800" dirty="0" err="1"/>
              <a:t>junctional</a:t>
            </a:r>
            <a:r>
              <a:rPr lang="en-US" sz="1800" dirty="0"/>
              <a:t> component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250" y="2160588"/>
            <a:ext cx="8024751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701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Presentation</a:t>
            </a:r>
          </a:p>
          <a:p>
            <a:r>
              <a:rPr lang="en-US" dirty="0"/>
              <a:t>A newly formed melanocytic </a:t>
            </a:r>
            <a:r>
              <a:rPr lang="en-US" dirty="0" err="1"/>
              <a:t>naevus</a:t>
            </a:r>
            <a:r>
              <a:rPr lang="en-US" dirty="0"/>
              <a:t> is a </a:t>
            </a:r>
            <a:r>
              <a:rPr lang="en-US" dirty="0" err="1"/>
              <a:t>junctional</a:t>
            </a:r>
            <a:r>
              <a:rPr lang="en-US" dirty="0"/>
              <a:t> </a:t>
            </a:r>
            <a:r>
              <a:rPr lang="en-US" dirty="0" err="1"/>
              <a:t>naevus</a:t>
            </a:r>
            <a:r>
              <a:rPr lang="en-US" dirty="0"/>
              <a:t>, </a:t>
            </a:r>
            <a:r>
              <a:rPr lang="en-US" dirty="0" smtClean="0"/>
              <a:t>presenting as </a:t>
            </a:r>
            <a:r>
              <a:rPr lang="en-US" dirty="0"/>
              <a:t>a uniformly pigmented brown macule, with a </a:t>
            </a:r>
            <a:r>
              <a:rPr lang="en-US" dirty="0" smtClean="0"/>
              <a:t>diameter of </a:t>
            </a:r>
            <a:r>
              <a:rPr lang="en-US" dirty="0"/>
              <a:t>2–10 mm (Figure 132.22). </a:t>
            </a:r>
            <a:r>
              <a:rPr lang="en-US" dirty="0" err="1"/>
              <a:t>Naevus</a:t>
            </a:r>
            <a:r>
              <a:rPr lang="en-US" dirty="0"/>
              <a:t> pigmentation is </a:t>
            </a:r>
            <a:r>
              <a:rPr lang="en-US" dirty="0" smtClean="0"/>
              <a:t>related to </a:t>
            </a:r>
            <a:r>
              <a:rPr lang="en-US" dirty="0"/>
              <a:t>individual skin </a:t>
            </a:r>
            <a:r>
              <a:rPr lang="en-US" dirty="0" err="1"/>
              <a:t>colour</a:t>
            </a:r>
            <a:r>
              <a:rPr lang="en-US" dirty="0"/>
              <a:t>, with lighter </a:t>
            </a:r>
            <a:r>
              <a:rPr lang="en-US" dirty="0" err="1"/>
              <a:t>phototypes</a:t>
            </a:r>
            <a:r>
              <a:rPr lang="en-US" dirty="0"/>
              <a:t> </a:t>
            </a:r>
            <a:r>
              <a:rPr lang="en-US" dirty="0" smtClean="0"/>
              <a:t>typically presenting </a:t>
            </a:r>
            <a:r>
              <a:rPr lang="en-US" dirty="0"/>
              <a:t>paler </a:t>
            </a:r>
            <a:r>
              <a:rPr lang="en-US" dirty="0" err="1"/>
              <a:t>naevi</a:t>
            </a:r>
            <a:r>
              <a:rPr lang="en-US" dirty="0"/>
              <a:t>. It is also associated with UV </a:t>
            </a:r>
            <a:r>
              <a:rPr lang="en-US" dirty="0" err="1" smtClean="0"/>
              <a:t>exposure,gaining</a:t>
            </a:r>
            <a:r>
              <a:rPr lang="en-US" dirty="0" smtClean="0"/>
              <a:t> </a:t>
            </a:r>
            <a:r>
              <a:rPr lang="en-US" dirty="0"/>
              <a:t>a darker shade after exposure to sunlight (e.g. </a:t>
            </a:r>
            <a:r>
              <a:rPr lang="en-US" dirty="0" smtClean="0"/>
              <a:t>after a </a:t>
            </a:r>
            <a:r>
              <a:rPr lang="en-US" dirty="0"/>
              <a:t>summer vacation) or artificial UV sources</a:t>
            </a:r>
          </a:p>
        </p:txBody>
      </p:sp>
    </p:spTree>
    <p:extLst>
      <p:ext uri="{BB962C8B-B14F-4D97-AF65-F5344CB8AC3E}">
        <p14:creationId xmlns:p14="http://schemas.microsoft.com/office/powerpoint/2010/main" val="28283390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Compound </a:t>
            </a:r>
            <a:r>
              <a:rPr lang="en-US" dirty="0" err="1" smtClean="0"/>
              <a:t>naevus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373" y="2047741"/>
            <a:ext cx="7302320" cy="43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349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err="1"/>
              <a:t>Hyperpigmented</a:t>
            </a:r>
            <a:r>
              <a:rPr lang="en-US" sz="1800" dirty="0"/>
              <a:t> papule surrounded by</a:t>
            </a:r>
            <a:br>
              <a:rPr lang="en-US" sz="1800" dirty="0"/>
            </a:br>
            <a:r>
              <a:rPr lang="en-US" sz="1800" dirty="0"/>
              <a:t>symmetrical, lighter brown, macular </a:t>
            </a:r>
            <a:r>
              <a:rPr lang="en-US" sz="1800" dirty="0" smtClean="0"/>
              <a:t>area</a:t>
            </a:r>
            <a:r>
              <a:rPr lang="en-US" sz="1800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676" y="2160588"/>
            <a:ext cx="7534141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10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Freckles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8953" y="2346212"/>
            <a:ext cx="6233374" cy="351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151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83316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Investigations</a:t>
            </a:r>
          </a:p>
          <a:p>
            <a:r>
              <a:rPr lang="en-US" dirty="0" err="1"/>
              <a:t>Dermoscopy</a:t>
            </a:r>
            <a:r>
              <a:rPr lang="en-US" dirty="0"/>
              <a:t> </a:t>
            </a:r>
            <a:r>
              <a:rPr lang="en-US" dirty="0" smtClean="0"/>
              <a:t>, </a:t>
            </a:r>
            <a:r>
              <a:rPr lang="en-US" dirty="0"/>
              <a:t>digital </a:t>
            </a:r>
            <a:r>
              <a:rPr lang="en-US" dirty="0" err="1" smtClean="0"/>
              <a:t>dermoscopic</a:t>
            </a:r>
            <a:r>
              <a:rPr lang="en-US" dirty="0"/>
              <a:t> </a:t>
            </a:r>
            <a:r>
              <a:rPr lang="en-US" dirty="0" smtClean="0"/>
              <a:t>follow‐up </a:t>
            </a:r>
            <a:r>
              <a:rPr lang="en-US" dirty="0"/>
              <a:t>and reflectance confocal microscopy </a:t>
            </a:r>
            <a:r>
              <a:rPr lang="en-US" dirty="0" smtClean="0"/>
              <a:t>have </a:t>
            </a:r>
            <a:r>
              <a:rPr lang="en-US" dirty="0"/>
              <a:t>allowed a detailed depiction of distinct </a:t>
            </a:r>
            <a:r>
              <a:rPr lang="en-US" dirty="0" smtClean="0"/>
              <a:t>morphological features</a:t>
            </a:r>
            <a:r>
              <a:rPr lang="en-US" dirty="0"/>
              <a:t>. Upon </a:t>
            </a:r>
            <a:r>
              <a:rPr lang="en-US" dirty="0" err="1"/>
              <a:t>dermoscopy</a:t>
            </a:r>
            <a:r>
              <a:rPr lang="en-US" dirty="0"/>
              <a:t>, common acquired </a:t>
            </a:r>
            <a:r>
              <a:rPr lang="en-US" dirty="0" smtClean="0"/>
              <a:t>melanocytic </a:t>
            </a:r>
            <a:r>
              <a:rPr lang="en-US" dirty="0" err="1" smtClean="0"/>
              <a:t>naevi</a:t>
            </a:r>
            <a:r>
              <a:rPr lang="en-US" dirty="0" smtClean="0"/>
              <a:t> </a:t>
            </a:r>
            <a:r>
              <a:rPr lang="en-US" dirty="0"/>
              <a:t>can be classified into globular, reticular, </a:t>
            </a:r>
            <a:r>
              <a:rPr lang="en-US" dirty="0" err="1"/>
              <a:t>structureless</a:t>
            </a:r>
            <a:r>
              <a:rPr lang="en-US" dirty="0"/>
              <a:t> </a:t>
            </a:r>
            <a:r>
              <a:rPr lang="en-US" dirty="0" smtClean="0"/>
              <a:t>brown and </a:t>
            </a:r>
            <a:r>
              <a:rPr lang="en-US" dirty="0"/>
              <a:t>mixed patterns, which correlate to different </a:t>
            </a:r>
            <a:r>
              <a:rPr lang="en-US" dirty="0" err="1" smtClean="0"/>
              <a:t>histopathological</a:t>
            </a:r>
            <a:r>
              <a:rPr lang="en-US" dirty="0"/>
              <a:t> </a:t>
            </a:r>
            <a:r>
              <a:rPr lang="en-US" dirty="0" smtClean="0"/>
              <a:t>feature</a:t>
            </a:r>
          </a:p>
          <a:p>
            <a:r>
              <a:rPr lang="en-US" b="1" dirty="0" err="1" smtClean="0"/>
              <a:t>Management:</a:t>
            </a:r>
            <a:r>
              <a:rPr lang="en-US" dirty="0" err="1" smtClean="0"/>
              <a:t>No</a:t>
            </a:r>
            <a:r>
              <a:rPr lang="en-US" dirty="0" smtClean="0"/>
              <a:t> </a:t>
            </a:r>
            <a:r>
              <a:rPr lang="en-US" dirty="0"/>
              <a:t>treatment is required. Surgical removal is performed </a:t>
            </a:r>
            <a:r>
              <a:rPr lang="en-US" dirty="0" smtClean="0"/>
              <a:t>only for </a:t>
            </a:r>
            <a:r>
              <a:rPr lang="en-US" dirty="0"/>
              <a:t>aesthetic purposes, but has the potential risk of </a:t>
            </a:r>
            <a:r>
              <a:rPr lang="en-US" dirty="0" smtClean="0"/>
              <a:t>scarring. Superficial </a:t>
            </a:r>
            <a:r>
              <a:rPr lang="en-US" dirty="0"/>
              <a:t>removal techniques, like curettage, </a:t>
            </a:r>
            <a:r>
              <a:rPr lang="en-US" dirty="0" err="1" smtClean="0"/>
              <a:t>dermabrasionshave</a:t>
            </a:r>
            <a:r>
              <a:rPr lang="en-US" dirty="0" smtClean="0"/>
              <a:t> </a:t>
            </a:r>
            <a:r>
              <a:rPr lang="en-US" dirty="0"/>
              <a:t>excision, </a:t>
            </a:r>
            <a:r>
              <a:rPr lang="en-US" dirty="0" err="1"/>
              <a:t>electrosurgery</a:t>
            </a:r>
            <a:r>
              <a:rPr lang="en-US" dirty="0"/>
              <a:t> and lasers do not destroy all </a:t>
            </a:r>
            <a:r>
              <a:rPr lang="en-US" dirty="0" err="1" smtClean="0"/>
              <a:t>naevus</a:t>
            </a:r>
            <a:r>
              <a:rPr lang="en-US" dirty="0"/>
              <a:t> </a:t>
            </a:r>
            <a:r>
              <a:rPr lang="en-US" dirty="0" smtClean="0"/>
              <a:t>cells</a:t>
            </a:r>
            <a:r>
              <a:rPr lang="en-US" dirty="0"/>
              <a:t>, so that the </a:t>
            </a:r>
            <a:r>
              <a:rPr lang="en-US" dirty="0" err="1"/>
              <a:t>naevus</a:t>
            </a:r>
            <a:r>
              <a:rPr lang="en-US" dirty="0"/>
              <a:t> can recur with an atypical </a:t>
            </a:r>
            <a:r>
              <a:rPr lang="en-US" dirty="0" smtClean="0"/>
              <a:t>presentation(‘</a:t>
            </a:r>
            <a:r>
              <a:rPr lang="en-US" dirty="0"/>
              <a:t>pseudo‐melanoma’). Scarring, inflammation, </a:t>
            </a:r>
            <a:r>
              <a:rPr lang="en-US" dirty="0" smtClean="0"/>
              <a:t>neovascularization and </a:t>
            </a:r>
            <a:r>
              <a:rPr lang="en-US" dirty="0"/>
              <a:t>post‐inflammatory hyper‐ or hypopigmentation are also </a:t>
            </a:r>
            <a:r>
              <a:rPr lang="en-US" dirty="0" smtClean="0"/>
              <a:t>frequent </a:t>
            </a:r>
            <a:r>
              <a:rPr lang="en-US" dirty="0" err="1" smtClean="0"/>
              <a:t>sequelae</a:t>
            </a:r>
            <a:r>
              <a:rPr lang="en-US" dirty="0" smtClean="0"/>
              <a:t> </a:t>
            </a:r>
            <a:r>
              <a:rPr lang="en-US" dirty="0"/>
              <a:t>associated with these methods</a:t>
            </a:r>
          </a:p>
        </p:txBody>
      </p:sp>
    </p:spTree>
    <p:extLst>
      <p:ext uri="{BB962C8B-B14F-4D97-AF65-F5344CB8AC3E}">
        <p14:creationId xmlns:p14="http://schemas.microsoft.com/office/powerpoint/2010/main" val="41308963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Acral</a:t>
            </a:r>
            <a:r>
              <a:rPr lang="en-US" dirty="0"/>
              <a:t> </a:t>
            </a:r>
            <a:r>
              <a:rPr lang="en-US" dirty="0" err="1"/>
              <a:t>naevi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Synonyms and inclusions</a:t>
            </a:r>
          </a:p>
          <a:p>
            <a:r>
              <a:rPr lang="en-US" dirty="0"/>
              <a:t>• Melanocytic </a:t>
            </a:r>
            <a:r>
              <a:rPr lang="en-US" dirty="0" err="1"/>
              <a:t>naevus</a:t>
            </a:r>
            <a:r>
              <a:rPr lang="en-US" dirty="0"/>
              <a:t> of the </a:t>
            </a:r>
            <a:r>
              <a:rPr lang="en-US" dirty="0" err="1"/>
              <a:t>acral</a:t>
            </a:r>
            <a:r>
              <a:rPr lang="en-US" dirty="0"/>
              <a:t> skin</a:t>
            </a:r>
          </a:p>
          <a:p>
            <a:r>
              <a:rPr lang="en-US" dirty="0"/>
              <a:t>• Melanocytic </a:t>
            </a:r>
            <a:r>
              <a:rPr lang="en-US" dirty="0" err="1"/>
              <a:t>naevus</a:t>
            </a:r>
            <a:r>
              <a:rPr lang="en-US" dirty="0"/>
              <a:t> with </a:t>
            </a:r>
            <a:r>
              <a:rPr lang="en-US" dirty="0" err="1"/>
              <a:t>intraepidermal</a:t>
            </a:r>
            <a:r>
              <a:rPr lang="en-US" dirty="0"/>
              <a:t> ascent of cells</a:t>
            </a:r>
          </a:p>
          <a:p>
            <a:r>
              <a:rPr lang="en-US" b="1" dirty="0"/>
              <a:t>Pathophysiology</a:t>
            </a:r>
          </a:p>
          <a:p>
            <a:r>
              <a:rPr lang="en-US" b="1" dirty="0"/>
              <a:t>Pathology</a:t>
            </a:r>
          </a:p>
          <a:p>
            <a:r>
              <a:rPr lang="en-US" dirty="0"/>
              <a:t>Histologically, these </a:t>
            </a:r>
            <a:r>
              <a:rPr lang="en-US" dirty="0" err="1"/>
              <a:t>naevi</a:t>
            </a:r>
            <a:r>
              <a:rPr lang="en-US" dirty="0"/>
              <a:t> share the same features with </a:t>
            </a:r>
            <a:r>
              <a:rPr lang="en-US" dirty="0" smtClean="0"/>
              <a:t>common acquired </a:t>
            </a:r>
            <a:r>
              <a:rPr lang="en-US" dirty="0" err="1"/>
              <a:t>naevi</a:t>
            </a:r>
            <a:r>
              <a:rPr lang="en-US" dirty="0"/>
              <a:t> in other locations. They can be </a:t>
            </a:r>
            <a:r>
              <a:rPr lang="en-US" dirty="0" err="1"/>
              <a:t>junctional</a:t>
            </a:r>
            <a:r>
              <a:rPr lang="en-US" dirty="0"/>
              <a:t>, </a:t>
            </a:r>
            <a:r>
              <a:rPr lang="en-US" dirty="0" smtClean="0"/>
              <a:t>compound or </a:t>
            </a:r>
            <a:r>
              <a:rPr lang="en-US" dirty="0" err="1"/>
              <a:t>intraepidermal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Lentiginous</a:t>
            </a:r>
            <a:r>
              <a:rPr lang="en-US" dirty="0"/>
              <a:t> </a:t>
            </a:r>
            <a:r>
              <a:rPr lang="en-US" dirty="0" smtClean="0"/>
              <a:t>melanocytic </a:t>
            </a:r>
            <a:r>
              <a:rPr lang="en-US" dirty="0"/>
              <a:t>proliferation and some </a:t>
            </a:r>
            <a:r>
              <a:rPr lang="en-US" dirty="0" smtClean="0"/>
              <a:t>degree of upward migration of </a:t>
            </a:r>
            <a:r>
              <a:rPr lang="en-US" dirty="0" err="1" smtClean="0"/>
              <a:t>naevus</a:t>
            </a:r>
            <a:r>
              <a:rPr lang="en-US" dirty="0" smtClean="0"/>
              <a:t> cells are seen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2176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Compound </a:t>
            </a:r>
            <a:r>
              <a:rPr lang="en-US" sz="2000" dirty="0" err="1"/>
              <a:t>acral</a:t>
            </a:r>
            <a:r>
              <a:rPr lang="en-US" sz="2000" dirty="0"/>
              <a:t> </a:t>
            </a:r>
            <a:r>
              <a:rPr lang="en-US" sz="2000" dirty="0" err="1" smtClean="0"/>
              <a:t>naevus:The</a:t>
            </a:r>
            <a:r>
              <a:rPr lang="en-US" sz="2000" dirty="0" smtClean="0"/>
              <a:t> </a:t>
            </a:r>
            <a:r>
              <a:rPr lang="en-US" sz="2000" dirty="0" err="1"/>
              <a:t>junctional</a:t>
            </a:r>
            <a:r>
              <a:rPr lang="en-US" sz="2000" dirty="0"/>
              <a:t> component predominates,</a:t>
            </a:r>
            <a:br>
              <a:rPr lang="en-US" sz="2000" dirty="0"/>
            </a:br>
            <a:r>
              <a:rPr lang="en-US" sz="2000" dirty="0"/>
              <a:t>with variable sized and shaped nests located mainly to the tips of the rete ridges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735" y="2060620"/>
            <a:ext cx="7778840" cy="444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718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Presentation </a:t>
            </a:r>
            <a:r>
              <a:rPr lang="en-US" dirty="0" err="1" smtClean="0"/>
              <a:t>Acral</a:t>
            </a:r>
            <a:r>
              <a:rPr lang="en-US" dirty="0" smtClean="0"/>
              <a:t> </a:t>
            </a:r>
            <a:r>
              <a:rPr lang="en-US" dirty="0" err="1"/>
              <a:t>naevi</a:t>
            </a:r>
            <a:r>
              <a:rPr lang="en-US" dirty="0"/>
              <a:t> are usually macular or slightly elevated, </a:t>
            </a:r>
            <a:r>
              <a:rPr lang="en-US" dirty="0" smtClean="0"/>
              <a:t>uniformly pigmented </a:t>
            </a:r>
            <a:r>
              <a:rPr lang="en-US" dirty="0"/>
              <a:t>lesions with irregular and sharp borders [120]. </a:t>
            </a:r>
            <a:r>
              <a:rPr lang="en-US" dirty="0" smtClean="0"/>
              <a:t>Their </a:t>
            </a:r>
            <a:r>
              <a:rPr lang="en-US" dirty="0" err="1" smtClean="0"/>
              <a:t>colour</a:t>
            </a:r>
            <a:r>
              <a:rPr lang="en-US" dirty="0" smtClean="0"/>
              <a:t> </a:t>
            </a:r>
            <a:r>
              <a:rPr lang="en-US" dirty="0"/>
              <a:t>can range from brown to dark brown and they often </a:t>
            </a:r>
            <a:r>
              <a:rPr lang="en-US" dirty="0" smtClean="0"/>
              <a:t>present with </a:t>
            </a:r>
            <a:r>
              <a:rPr lang="en-US" dirty="0"/>
              <a:t>a striated appearance, distributed along the parallel </a:t>
            </a:r>
            <a:r>
              <a:rPr lang="en-US" dirty="0" smtClean="0"/>
              <a:t>furrows of </a:t>
            </a:r>
            <a:r>
              <a:rPr lang="en-US" dirty="0" err="1"/>
              <a:t>acral</a:t>
            </a:r>
            <a:r>
              <a:rPr lang="en-US" dirty="0"/>
              <a:t> skin (Figure 132.28), in contrast to melanomas that are </a:t>
            </a:r>
            <a:r>
              <a:rPr lang="en-US" dirty="0" smtClean="0"/>
              <a:t>situated along </a:t>
            </a:r>
            <a:r>
              <a:rPr lang="en-US" dirty="0"/>
              <a:t>the ridges of the palms and soles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232" y="3863662"/>
            <a:ext cx="5221951" cy="217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51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Conjunctival</a:t>
            </a:r>
            <a:r>
              <a:rPr lang="en-US" dirty="0"/>
              <a:t> </a:t>
            </a:r>
            <a:r>
              <a:rPr lang="en-US" dirty="0" err="1"/>
              <a:t>naevi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Conjunctival</a:t>
            </a:r>
            <a:r>
              <a:rPr lang="en-US" dirty="0"/>
              <a:t> </a:t>
            </a:r>
            <a:r>
              <a:rPr lang="en-US" dirty="0" err="1"/>
              <a:t>naevi</a:t>
            </a:r>
            <a:r>
              <a:rPr lang="en-US" dirty="0"/>
              <a:t> are the most common </a:t>
            </a:r>
            <a:r>
              <a:rPr lang="en-US" dirty="0" err="1"/>
              <a:t>tumours</a:t>
            </a:r>
            <a:r>
              <a:rPr lang="en-US" dirty="0"/>
              <a:t> of the </a:t>
            </a:r>
            <a:r>
              <a:rPr lang="en-US" dirty="0" smtClean="0"/>
              <a:t>conjunctiva and </a:t>
            </a:r>
            <a:r>
              <a:rPr lang="en-US" dirty="0"/>
              <a:t>can be of the acquired or congenital type </a:t>
            </a:r>
          </a:p>
          <a:p>
            <a:r>
              <a:rPr lang="en-US" b="1" dirty="0" err="1"/>
              <a:t>Patholphysiology</a:t>
            </a:r>
            <a:endParaRPr lang="en-US" b="1" dirty="0"/>
          </a:p>
          <a:p>
            <a:r>
              <a:rPr lang="en-US" b="1" dirty="0" smtClean="0"/>
              <a:t>Pathology :</a:t>
            </a:r>
            <a:r>
              <a:rPr lang="en-US" dirty="0" smtClean="0"/>
              <a:t>Histologically</a:t>
            </a:r>
            <a:r>
              <a:rPr lang="en-US" dirty="0"/>
              <a:t>, the compound type predominates although all </a:t>
            </a:r>
            <a:r>
              <a:rPr lang="en-US" dirty="0" smtClean="0"/>
              <a:t>histological variants </a:t>
            </a:r>
            <a:r>
              <a:rPr lang="en-US" dirty="0"/>
              <a:t>have been reported, including a rapidly </a:t>
            </a:r>
            <a:r>
              <a:rPr lang="en-US" dirty="0" smtClean="0"/>
              <a:t>growing and </a:t>
            </a:r>
            <a:r>
              <a:rPr lang="en-US" dirty="0"/>
              <a:t>often concerning lesion in children and </a:t>
            </a:r>
            <a:r>
              <a:rPr lang="en-US" dirty="0" smtClean="0"/>
              <a:t>adolescents. The characteristic </a:t>
            </a:r>
            <a:r>
              <a:rPr lang="en-US" dirty="0"/>
              <a:t>feature of </a:t>
            </a:r>
            <a:r>
              <a:rPr lang="en-US" dirty="0" err="1"/>
              <a:t>conjunctival</a:t>
            </a:r>
            <a:r>
              <a:rPr lang="en-US" dirty="0"/>
              <a:t> </a:t>
            </a:r>
            <a:r>
              <a:rPr lang="en-US" dirty="0" err="1"/>
              <a:t>naevi</a:t>
            </a:r>
            <a:r>
              <a:rPr lang="en-US" dirty="0"/>
              <a:t> is the histological </a:t>
            </a:r>
            <a:r>
              <a:rPr lang="en-US" dirty="0" smtClean="0"/>
              <a:t>presence of </a:t>
            </a:r>
            <a:r>
              <a:rPr lang="en-US" dirty="0" err="1"/>
              <a:t>intralesional</a:t>
            </a:r>
            <a:r>
              <a:rPr lang="en-US" dirty="0"/>
              <a:t> </a:t>
            </a:r>
            <a:r>
              <a:rPr lang="en-US" dirty="0" smtClean="0"/>
              <a:t>cysts</a:t>
            </a:r>
            <a:endParaRPr lang="en-US" dirty="0"/>
          </a:p>
          <a:p>
            <a:r>
              <a:rPr lang="en-US" b="1" dirty="0"/>
              <a:t>Clinical features</a:t>
            </a:r>
          </a:p>
          <a:p>
            <a:r>
              <a:rPr lang="en-US" b="1" dirty="0" smtClean="0"/>
              <a:t>Presentation </a:t>
            </a:r>
            <a:r>
              <a:rPr lang="en-US" dirty="0" smtClean="0"/>
              <a:t>These </a:t>
            </a:r>
            <a:r>
              <a:rPr lang="en-US" dirty="0" err="1"/>
              <a:t>naevi</a:t>
            </a:r>
            <a:r>
              <a:rPr lang="en-US" dirty="0"/>
              <a:t> are similar to those occurring in the skin and present </a:t>
            </a:r>
            <a:r>
              <a:rPr lang="en-US" dirty="0" smtClean="0"/>
              <a:t>as circumscribed</a:t>
            </a:r>
            <a:r>
              <a:rPr lang="en-US" dirty="0"/>
              <a:t>, flat or slightly raised macules or papules, </a:t>
            </a:r>
            <a:r>
              <a:rPr lang="en-US" dirty="0" smtClean="0"/>
              <a:t>occurring most </a:t>
            </a:r>
            <a:r>
              <a:rPr lang="en-US" dirty="0"/>
              <a:t>commonly on the bulbar conjunctiva </a:t>
            </a:r>
            <a:r>
              <a:rPr lang="en-US" dirty="0" smtClean="0"/>
              <a:t>. They </a:t>
            </a:r>
            <a:r>
              <a:rPr lang="en-US" dirty="0"/>
              <a:t>are often </a:t>
            </a:r>
            <a:r>
              <a:rPr lang="en-US" dirty="0" err="1"/>
              <a:t>amelanotic</a:t>
            </a:r>
            <a:r>
              <a:rPr lang="en-US" dirty="0"/>
              <a:t> (30% of cases), particularly in </a:t>
            </a:r>
            <a:r>
              <a:rPr lang="en-US" dirty="0" smtClean="0"/>
              <a:t>children in </a:t>
            </a:r>
            <a:r>
              <a:rPr lang="en-US" dirty="0"/>
              <a:t>whom they often acquire pigmentation after </a:t>
            </a:r>
            <a:r>
              <a:rPr lang="en-US" dirty="0" smtClean="0"/>
              <a:t>puberty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529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Naevi</a:t>
            </a:r>
            <a:r>
              <a:rPr lang="en-US" dirty="0"/>
              <a:t> of the nail matrix or nail bed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</a:t>
            </a:r>
            <a:r>
              <a:rPr lang="en-US" dirty="0" err="1"/>
              <a:t>naevi</a:t>
            </a:r>
            <a:r>
              <a:rPr lang="en-US" dirty="0"/>
              <a:t> are usually seen in children or young </a:t>
            </a:r>
            <a:r>
              <a:rPr lang="en-US" dirty="0" smtClean="0"/>
              <a:t>adults</a:t>
            </a:r>
          </a:p>
          <a:p>
            <a:r>
              <a:rPr lang="en-US" dirty="0"/>
              <a:t>Nail‐associated </a:t>
            </a:r>
            <a:r>
              <a:rPr lang="en-US" dirty="0" err="1"/>
              <a:t>naevi</a:t>
            </a:r>
            <a:r>
              <a:rPr lang="en-US" dirty="0"/>
              <a:t> may be congenital or acquired. </a:t>
            </a:r>
            <a:r>
              <a:rPr lang="en-US" dirty="0" smtClean="0"/>
              <a:t>Fingernails are </a:t>
            </a:r>
            <a:r>
              <a:rPr lang="en-US" dirty="0"/>
              <a:t>more frequently affected than toenails. Their most </a:t>
            </a:r>
            <a:r>
              <a:rPr lang="en-US" dirty="0" smtClean="0"/>
              <a:t>common presentation </a:t>
            </a:r>
            <a:r>
              <a:rPr lang="en-US" dirty="0"/>
              <a:t>consists of a longitudinal, parallel and </a:t>
            </a:r>
            <a:r>
              <a:rPr lang="en-US" dirty="0" smtClean="0"/>
              <a:t>homogeneous pigmentation </a:t>
            </a:r>
            <a:r>
              <a:rPr lang="en-US" dirty="0"/>
              <a:t>ranging from light brown to dark brown to </a:t>
            </a:r>
            <a:r>
              <a:rPr lang="en-US" dirty="0" smtClean="0"/>
              <a:t>black on </a:t>
            </a:r>
            <a:r>
              <a:rPr lang="en-US" dirty="0"/>
              <a:t>the underside of the nail </a:t>
            </a:r>
            <a:r>
              <a:rPr lang="en-US" dirty="0" smtClean="0"/>
              <a:t>plate</a:t>
            </a:r>
          </a:p>
          <a:p>
            <a:r>
              <a:rPr lang="en-US" b="1" dirty="0"/>
              <a:t>Investigations</a:t>
            </a:r>
          </a:p>
          <a:p>
            <a:r>
              <a:rPr lang="en-US" dirty="0" err="1"/>
              <a:t>Dermoscopy</a:t>
            </a:r>
            <a:r>
              <a:rPr lang="en-US" dirty="0"/>
              <a:t> can be used to improve the clinical diagnosis of </a:t>
            </a:r>
            <a:r>
              <a:rPr lang="en-US" dirty="0" smtClean="0"/>
              <a:t>such lesions</a:t>
            </a:r>
            <a:r>
              <a:rPr lang="en-US" dirty="0"/>
              <a:t>, demonstrating brown, longitudinal, parallel lines </a:t>
            </a:r>
            <a:r>
              <a:rPr lang="en-US" dirty="0" smtClean="0"/>
              <a:t>with regular </a:t>
            </a:r>
            <a:r>
              <a:rPr lang="en-US" dirty="0"/>
              <a:t>spacing and thickness compared with the irregular </a:t>
            </a:r>
            <a:r>
              <a:rPr lang="en-US" dirty="0" smtClean="0"/>
              <a:t>pattern observed </a:t>
            </a:r>
            <a:r>
              <a:rPr lang="en-US" dirty="0"/>
              <a:t>in </a:t>
            </a:r>
            <a:r>
              <a:rPr lang="en-US" dirty="0" smtClean="0"/>
              <a:t>melanoma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6504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b="1" dirty="0" smtClean="0"/>
              <a:t> </a:t>
            </a:r>
            <a:r>
              <a:rPr lang="en-US" sz="3200" dirty="0"/>
              <a:t>Nail matrix </a:t>
            </a:r>
            <a:r>
              <a:rPr lang="en-US" sz="3200" dirty="0" err="1"/>
              <a:t>naevus</a:t>
            </a:r>
            <a:r>
              <a:rPr lang="en-US" sz="3200" dirty="0"/>
              <a:t>. (a) A longitudinal pigmented band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653" y="1930401"/>
            <a:ext cx="6497673" cy="443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545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melanocytic </a:t>
            </a:r>
            <a:r>
              <a:rPr lang="en-US" dirty="0" err="1"/>
              <a:t>naevi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Combined </a:t>
            </a:r>
            <a:r>
              <a:rPr lang="en-US" dirty="0" err="1"/>
              <a:t>naevi</a:t>
            </a:r>
            <a:r>
              <a:rPr lang="en-US" dirty="0"/>
              <a:t> present with two different types of benign </a:t>
            </a:r>
            <a:r>
              <a:rPr lang="en-US" dirty="0" smtClean="0"/>
              <a:t>melanocytic proliferations </a:t>
            </a:r>
            <a:r>
              <a:rPr lang="en-US" dirty="0"/>
              <a:t>within the same </a:t>
            </a:r>
            <a:r>
              <a:rPr lang="en-US" dirty="0" err="1" smtClean="0"/>
              <a:t>naevus</a:t>
            </a:r>
            <a:r>
              <a:rPr lang="en-US" dirty="0" smtClean="0"/>
              <a:t>. </a:t>
            </a:r>
            <a:r>
              <a:rPr lang="en-US" dirty="0"/>
              <a:t>The </a:t>
            </a:r>
            <a:r>
              <a:rPr lang="en-US" dirty="0" smtClean="0"/>
              <a:t>most frequent </a:t>
            </a:r>
            <a:r>
              <a:rPr lang="en-US" dirty="0"/>
              <a:t>combination is that of a blue </a:t>
            </a:r>
            <a:r>
              <a:rPr lang="en-US" dirty="0" err="1"/>
              <a:t>naevus</a:t>
            </a:r>
            <a:r>
              <a:rPr lang="en-US" dirty="0"/>
              <a:t> associated with </a:t>
            </a:r>
            <a:r>
              <a:rPr lang="en-US" dirty="0" smtClean="0"/>
              <a:t>a congenital</a:t>
            </a:r>
            <a:r>
              <a:rPr lang="en-US" dirty="0"/>
              <a:t>, acquired or Spitz </a:t>
            </a:r>
            <a:r>
              <a:rPr lang="en-US" dirty="0" err="1" smtClean="0"/>
              <a:t>naevus</a:t>
            </a:r>
            <a:endParaRPr lang="en-US" dirty="0" smtClean="0"/>
          </a:p>
          <a:p>
            <a:r>
              <a:rPr lang="en-US" b="1" dirty="0"/>
              <a:t>Presentation</a:t>
            </a:r>
          </a:p>
          <a:p>
            <a:r>
              <a:rPr lang="en-US" dirty="0"/>
              <a:t>Clinically they present as a bluish macule or papule (</a:t>
            </a:r>
            <a:r>
              <a:rPr lang="en-US" dirty="0" smtClean="0"/>
              <a:t>representing a </a:t>
            </a:r>
            <a:r>
              <a:rPr lang="en-US" dirty="0"/>
              <a:t>blue </a:t>
            </a:r>
            <a:r>
              <a:rPr lang="en-US" dirty="0" err="1"/>
              <a:t>naevus</a:t>
            </a:r>
            <a:r>
              <a:rPr lang="en-US" dirty="0"/>
              <a:t>) surrounded by a macular brown area (</a:t>
            </a:r>
            <a:r>
              <a:rPr lang="en-US" dirty="0" smtClean="0"/>
              <a:t>representing a </a:t>
            </a:r>
            <a:r>
              <a:rPr lang="en-US" dirty="0"/>
              <a:t>compound </a:t>
            </a:r>
            <a:r>
              <a:rPr lang="en-US" dirty="0" err="1"/>
              <a:t>naevus</a:t>
            </a:r>
            <a:r>
              <a:rPr lang="en-US" dirty="0"/>
              <a:t>) </a:t>
            </a:r>
            <a:r>
              <a:rPr lang="en-US" dirty="0" smtClean="0"/>
              <a:t>. </a:t>
            </a:r>
            <a:r>
              <a:rPr lang="en-US" dirty="0"/>
              <a:t>The back is the </a:t>
            </a:r>
            <a:r>
              <a:rPr lang="en-US" dirty="0" smtClean="0"/>
              <a:t>most common </a:t>
            </a:r>
            <a:r>
              <a:rPr lang="en-US" dirty="0"/>
              <a:t>location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8532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Compound </a:t>
            </a:r>
            <a:r>
              <a:rPr lang="en-US" dirty="0" err="1" smtClean="0"/>
              <a:t>naevus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7457" y="2160588"/>
            <a:ext cx="5077124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989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Combined </a:t>
            </a:r>
            <a:r>
              <a:rPr lang="en-US" dirty="0" err="1"/>
              <a:t>naevus</a:t>
            </a:r>
            <a:r>
              <a:rPr lang="en-US" dirty="0"/>
              <a:t> with eccentric,</a:t>
            </a:r>
            <a:br>
              <a:rPr lang="en-US" dirty="0"/>
            </a:br>
            <a:r>
              <a:rPr lang="en-US" dirty="0" err="1"/>
              <a:t>structureless</a:t>
            </a:r>
            <a:r>
              <a:rPr lang="en-US" dirty="0"/>
              <a:t>, bluish area and peripheral, brown, globular pattern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132" y="2160588"/>
            <a:ext cx="6890198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91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err="1"/>
              <a:t>Dermoscopic</a:t>
            </a:r>
            <a:r>
              <a:rPr lang="en-US" dirty="0"/>
              <a:t> image showing </a:t>
            </a:r>
            <a:r>
              <a:rPr lang="en-US" dirty="0" err="1"/>
              <a:t>hyperpigmented</a:t>
            </a:r>
            <a:r>
              <a:rPr lang="en-US" dirty="0"/>
              <a:t> </a:t>
            </a:r>
            <a:r>
              <a:rPr lang="en-US" dirty="0" smtClean="0"/>
              <a:t>lesions with reticular pattern and moth eaten edges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9099" y="2291650"/>
            <a:ext cx="6903075" cy="36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458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melanocytic </a:t>
            </a:r>
            <a:r>
              <a:rPr lang="en-US" dirty="0" err="1"/>
              <a:t>naevi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Recurrent melanocytic </a:t>
            </a:r>
            <a:r>
              <a:rPr lang="en-US" dirty="0" err="1"/>
              <a:t>naevi</a:t>
            </a:r>
            <a:r>
              <a:rPr lang="en-US" dirty="0"/>
              <a:t> are benign melanocytic </a:t>
            </a:r>
            <a:r>
              <a:rPr lang="en-US" dirty="0" err="1"/>
              <a:t>naevi</a:t>
            </a:r>
            <a:r>
              <a:rPr lang="en-US" dirty="0"/>
              <a:t> </a:t>
            </a:r>
            <a:r>
              <a:rPr lang="en-US" dirty="0" smtClean="0"/>
              <a:t>that recur </a:t>
            </a:r>
            <a:r>
              <a:rPr lang="en-US" dirty="0"/>
              <a:t>after incomplete surgical excision or </a:t>
            </a:r>
            <a:r>
              <a:rPr lang="en-US" dirty="0" smtClean="0"/>
              <a:t>trauma</a:t>
            </a:r>
          </a:p>
          <a:p>
            <a:r>
              <a:rPr lang="en-US" b="1" dirty="0"/>
              <a:t>Presentation</a:t>
            </a:r>
          </a:p>
          <a:p>
            <a:r>
              <a:rPr lang="en-US" dirty="0"/>
              <a:t>Clinically, they appear as a macular area with hyper‐ or </a:t>
            </a:r>
            <a:r>
              <a:rPr lang="en-US" dirty="0" smtClean="0"/>
              <a:t>hypopigmentation, linear </a:t>
            </a:r>
            <a:r>
              <a:rPr lang="en-US" dirty="0"/>
              <a:t>streaks and mottled pigmentation (halo, </a:t>
            </a:r>
            <a:r>
              <a:rPr lang="en-US" dirty="0" smtClean="0"/>
              <a:t>stippled or </a:t>
            </a:r>
            <a:r>
              <a:rPr lang="en-US" dirty="0"/>
              <a:t>diffuse) measuring 2–5 mm in </a:t>
            </a:r>
            <a:r>
              <a:rPr lang="en-US" dirty="0" err="1" smtClean="0"/>
              <a:t>diameter.Due</a:t>
            </a:r>
            <a:r>
              <a:rPr lang="en-US" dirty="0" smtClean="0"/>
              <a:t> </a:t>
            </a:r>
            <a:r>
              <a:rPr lang="en-US" dirty="0"/>
              <a:t>to their atypical clinical and </a:t>
            </a:r>
            <a:r>
              <a:rPr lang="en-US" dirty="0" err="1"/>
              <a:t>histopathological</a:t>
            </a:r>
            <a:r>
              <a:rPr lang="en-US" dirty="0"/>
              <a:t> </a:t>
            </a:r>
            <a:r>
              <a:rPr lang="en-US" dirty="0" smtClean="0"/>
              <a:t>presentation, they </a:t>
            </a:r>
            <a:r>
              <a:rPr lang="en-US" dirty="0"/>
              <a:t>are viewed as simulators of melanoma, hence the </a:t>
            </a:r>
            <a:r>
              <a:rPr lang="en-US" dirty="0" err="1" smtClean="0"/>
              <a:t>term‘pseudo</a:t>
            </a:r>
            <a:r>
              <a:rPr lang="en-US" dirty="0" smtClean="0"/>
              <a:t>‐melanoma</a:t>
            </a:r>
            <a:r>
              <a:rPr lang="en-US" dirty="0"/>
              <a:t>’. Their most common location is the </a:t>
            </a:r>
            <a:r>
              <a:rPr lang="en-US" dirty="0" smtClean="0"/>
              <a:t>trunk (back</a:t>
            </a:r>
            <a:r>
              <a:rPr lang="en-US" dirty="0"/>
              <a:t>), followed by the face and </a:t>
            </a:r>
            <a:r>
              <a:rPr lang="en-US" dirty="0" smtClean="0"/>
              <a:t>extremities.</a:t>
            </a:r>
          </a:p>
          <a:p>
            <a:r>
              <a:rPr lang="en-US" b="1" dirty="0" err="1" smtClean="0"/>
              <a:t>Investigations:</a:t>
            </a:r>
            <a:r>
              <a:rPr lang="en-US" dirty="0" err="1" smtClean="0"/>
              <a:t>Dermoscopy</a:t>
            </a:r>
            <a:r>
              <a:rPr lang="en-US" dirty="0" smtClean="0"/>
              <a:t> </a:t>
            </a:r>
            <a:r>
              <a:rPr lang="en-US" dirty="0"/>
              <a:t>of recurrent </a:t>
            </a:r>
            <a:r>
              <a:rPr lang="en-US" dirty="0" err="1"/>
              <a:t>naevi</a:t>
            </a:r>
            <a:r>
              <a:rPr lang="en-US" dirty="0"/>
              <a:t> reveals an irregular </a:t>
            </a:r>
            <a:r>
              <a:rPr lang="en-US" dirty="0" smtClean="0"/>
              <a:t>prominent network</a:t>
            </a:r>
            <a:r>
              <a:rPr lang="en-US" dirty="0"/>
              <a:t>, the presence of globules and a heterogeneous </a:t>
            </a:r>
            <a:r>
              <a:rPr lang="en-US" dirty="0" smtClean="0"/>
              <a:t>pigmentation.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764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Recurent</a:t>
            </a:r>
            <a:r>
              <a:rPr lang="en-US" dirty="0" smtClean="0"/>
              <a:t> </a:t>
            </a:r>
            <a:r>
              <a:rPr lang="en-US" dirty="0" err="1" smtClean="0"/>
              <a:t>naevus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674" y="2410607"/>
            <a:ext cx="7454327" cy="351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522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b) </a:t>
            </a:r>
            <a:r>
              <a:rPr lang="en-US" sz="2000" dirty="0" err="1"/>
              <a:t>Dermoscopic</a:t>
            </a:r>
            <a:r>
              <a:rPr lang="en-US" sz="2000" dirty="0"/>
              <a:t> image showing a slightly</a:t>
            </a:r>
            <a:br>
              <a:rPr lang="en-US" sz="2000" dirty="0"/>
            </a:br>
            <a:r>
              <a:rPr lang="en-US" sz="2000" dirty="0"/>
              <a:t>asymmetrical macule consisting of a smooth reticular network of fine lines and</a:t>
            </a:r>
            <a:br>
              <a:rPr lang="en-US" sz="2000" dirty="0"/>
            </a:br>
            <a:r>
              <a:rPr lang="en-US" sz="2000" dirty="0"/>
              <a:t>brownish </a:t>
            </a:r>
            <a:r>
              <a:rPr lang="en-US" sz="2000" dirty="0" err="1"/>
              <a:t>colour</a:t>
            </a:r>
            <a:r>
              <a:rPr lang="en-US" sz="2000" dirty="0"/>
              <a:t> on a whitish scar.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372" y="2160588"/>
            <a:ext cx="783035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327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Management</a:t>
            </a:r>
          </a:p>
          <a:p>
            <a:r>
              <a:rPr lang="en-US" dirty="0"/>
              <a:t>The management of these lesions is often not </a:t>
            </a:r>
            <a:r>
              <a:rPr lang="en-US" dirty="0" smtClean="0"/>
              <a:t>straightforward. Factors </a:t>
            </a:r>
            <a:r>
              <a:rPr lang="en-US" dirty="0"/>
              <a:t>such as the patient’s age, the anatomical site, the </a:t>
            </a:r>
            <a:r>
              <a:rPr lang="en-US" dirty="0" smtClean="0"/>
              <a:t>time from </a:t>
            </a:r>
            <a:r>
              <a:rPr lang="en-US" dirty="0"/>
              <a:t>removal, the type of removal (surgical versus </a:t>
            </a:r>
            <a:r>
              <a:rPr lang="en-US" dirty="0" smtClean="0"/>
              <a:t>destructive modality</a:t>
            </a:r>
            <a:r>
              <a:rPr lang="en-US" dirty="0"/>
              <a:t>) and the growth pattern are important clues, but </a:t>
            </a:r>
            <a:r>
              <a:rPr lang="en-US" dirty="0" smtClean="0"/>
              <a:t>the most </a:t>
            </a:r>
            <a:r>
              <a:rPr lang="en-US" dirty="0"/>
              <a:t>important is the histopathology of the first excision. If </a:t>
            </a:r>
            <a:r>
              <a:rPr lang="en-US" dirty="0" smtClean="0"/>
              <a:t>the diagnosis </a:t>
            </a:r>
            <a:r>
              <a:rPr lang="en-US" dirty="0"/>
              <a:t>of the primary lesion was that of a banal </a:t>
            </a:r>
            <a:r>
              <a:rPr lang="en-US" dirty="0" err="1"/>
              <a:t>naevus</a:t>
            </a:r>
            <a:r>
              <a:rPr lang="en-US" dirty="0"/>
              <a:t> then </a:t>
            </a:r>
            <a:r>
              <a:rPr lang="en-US" dirty="0" smtClean="0"/>
              <a:t>no further </a:t>
            </a:r>
            <a:r>
              <a:rPr lang="en-US" dirty="0"/>
              <a:t>treatment is warranted. If there is a previous report of </a:t>
            </a:r>
            <a:r>
              <a:rPr lang="en-US" dirty="0" smtClean="0"/>
              <a:t>an atypical </a:t>
            </a:r>
            <a:r>
              <a:rPr lang="en-US" dirty="0" err="1" smtClean="0"/>
              <a:t>naevus</a:t>
            </a:r>
            <a:r>
              <a:rPr lang="en-US" dirty="0" smtClean="0"/>
              <a:t> </a:t>
            </a:r>
            <a:r>
              <a:rPr lang="en-US" dirty="0"/>
              <a:t>or if the histopathology of the primary lesion </a:t>
            </a:r>
            <a:r>
              <a:rPr lang="en-US" dirty="0" smtClean="0"/>
              <a:t>is not </a:t>
            </a:r>
            <a:r>
              <a:rPr lang="en-US" dirty="0"/>
              <a:t>available, then a thorough excision of the recurrent lesion </a:t>
            </a:r>
            <a:r>
              <a:rPr lang="en-US" dirty="0" smtClean="0"/>
              <a:t>and a </a:t>
            </a:r>
            <a:r>
              <a:rPr lang="en-US" dirty="0" err="1"/>
              <a:t>histopathological</a:t>
            </a:r>
            <a:r>
              <a:rPr lang="en-US" dirty="0"/>
              <a:t> evaluation is necessary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265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Complications and </a:t>
            </a:r>
            <a:r>
              <a:rPr lang="en-US" sz="2000" b="1" dirty="0" err="1" smtClean="0"/>
              <a:t>co‐morbidities:</a:t>
            </a:r>
            <a:r>
              <a:rPr lang="en-US" sz="2000" dirty="0" err="1" smtClean="0"/>
              <a:t>Freckles</a:t>
            </a:r>
            <a:r>
              <a:rPr lang="en-US" sz="2000" dirty="0" smtClean="0"/>
              <a:t> </a:t>
            </a:r>
            <a:r>
              <a:rPr lang="en-US" sz="2000" dirty="0"/>
              <a:t>are considered risk factors of </a:t>
            </a:r>
            <a:r>
              <a:rPr lang="en-US" sz="2000" dirty="0" smtClean="0"/>
              <a:t>melanoma</a:t>
            </a:r>
          </a:p>
          <a:p>
            <a:r>
              <a:rPr lang="en-US" sz="2000" b="1" dirty="0"/>
              <a:t>Disease course and </a:t>
            </a:r>
            <a:r>
              <a:rPr lang="en-US" sz="2000" b="1" dirty="0" err="1" smtClean="0"/>
              <a:t>prognosis:</a:t>
            </a:r>
            <a:r>
              <a:rPr lang="en-US" sz="2000" dirty="0" err="1" smtClean="0"/>
              <a:t>Freckles</a:t>
            </a:r>
            <a:r>
              <a:rPr lang="en-US" sz="2000" dirty="0" smtClean="0"/>
              <a:t> </a:t>
            </a:r>
            <a:r>
              <a:rPr lang="en-US" sz="2000" dirty="0"/>
              <a:t>are benign lesions and often fade with age.</a:t>
            </a:r>
          </a:p>
          <a:p>
            <a:r>
              <a:rPr lang="en-US" sz="2000" b="1" dirty="0" err="1" smtClean="0"/>
              <a:t>Investigations:</a:t>
            </a:r>
            <a:r>
              <a:rPr lang="en-US" sz="2000" dirty="0" err="1" smtClean="0"/>
              <a:t>In</a:t>
            </a:r>
            <a:r>
              <a:rPr lang="en-US" sz="2000" dirty="0" smtClean="0"/>
              <a:t> </a:t>
            </a:r>
            <a:r>
              <a:rPr lang="en-US" sz="2000" dirty="0" err="1"/>
              <a:t>dermoscopy</a:t>
            </a:r>
            <a:r>
              <a:rPr lang="en-US" sz="2000" dirty="0"/>
              <a:t> freckles present with a uniform pigmentation </a:t>
            </a:r>
            <a:r>
              <a:rPr lang="en-US" sz="2000" dirty="0" smtClean="0"/>
              <a:t>and a </a:t>
            </a:r>
            <a:r>
              <a:rPr lang="en-US" sz="2000" dirty="0"/>
              <a:t>moth‐eaten edge </a:t>
            </a:r>
          </a:p>
          <a:p>
            <a:r>
              <a:rPr lang="en-US" sz="2000" b="1" dirty="0" err="1" smtClean="0"/>
              <a:t>Management:</a:t>
            </a:r>
            <a:r>
              <a:rPr lang="en-US" sz="2000" dirty="0" err="1" smtClean="0"/>
              <a:t>No</a:t>
            </a:r>
            <a:r>
              <a:rPr lang="en-US" sz="2000" dirty="0" smtClean="0"/>
              <a:t> </a:t>
            </a:r>
            <a:r>
              <a:rPr lang="en-US" sz="2000" dirty="0"/>
              <a:t>treatment is required. Chemical peels, lasers, topical </a:t>
            </a:r>
            <a:r>
              <a:rPr lang="en-US" sz="2000" dirty="0" err="1" smtClean="0"/>
              <a:t>depigmenting</a:t>
            </a:r>
            <a:r>
              <a:rPr lang="en-US" sz="2000" dirty="0"/>
              <a:t> </a:t>
            </a:r>
            <a:r>
              <a:rPr lang="en-US" sz="2000" dirty="0" smtClean="0"/>
              <a:t>drugs </a:t>
            </a:r>
            <a:r>
              <a:rPr lang="en-US" sz="2000" dirty="0"/>
              <a:t>and </a:t>
            </a:r>
            <a:r>
              <a:rPr lang="en-US" sz="2000" dirty="0" err="1"/>
              <a:t>dermocosmetic</a:t>
            </a:r>
            <a:r>
              <a:rPr lang="en-US" sz="2000" dirty="0"/>
              <a:t> products can be used </a:t>
            </a:r>
            <a:r>
              <a:rPr lang="en-US" sz="2000" dirty="0" smtClean="0"/>
              <a:t>for cosmetic reasons. </a:t>
            </a:r>
            <a:r>
              <a:rPr lang="en-US" sz="2000" dirty="0"/>
              <a:t>Since they are induced by UV </a:t>
            </a:r>
            <a:r>
              <a:rPr lang="en-US" sz="2000" dirty="0" err="1" smtClean="0"/>
              <a:t>exposure,measures</a:t>
            </a:r>
            <a:r>
              <a:rPr lang="en-US" sz="2000" dirty="0" smtClean="0"/>
              <a:t> </a:t>
            </a:r>
            <a:r>
              <a:rPr lang="en-US" sz="2000" dirty="0"/>
              <a:t>of </a:t>
            </a:r>
            <a:r>
              <a:rPr lang="en-US" sz="2000" dirty="0" err="1"/>
              <a:t>photoprotection</a:t>
            </a:r>
            <a:r>
              <a:rPr lang="en-US" sz="2000" dirty="0"/>
              <a:t> are indicated</a:t>
            </a:r>
          </a:p>
        </p:txBody>
      </p:sp>
    </p:spTree>
    <p:extLst>
      <p:ext uri="{BB962C8B-B14F-4D97-AF65-F5344CB8AC3E}">
        <p14:creationId xmlns:p14="http://schemas.microsoft.com/office/powerpoint/2010/main" val="3221517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Lentigines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/>
              <a:t>Definition:Lentigines</a:t>
            </a:r>
            <a:r>
              <a:rPr lang="en-US" sz="2400" dirty="0" smtClean="0"/>
              <a:t> </a:t>
            </a:r>
            <a:r>
              <a:rPr lang="en-US" sz="2400" dirty="0"/>
              <a:t>are </a:t>
            </a:r>
            <a:r>
              <a:rPr lang="en-US" sz="2400" dirty="0" err="1"/>
              <a:t>hyperpigmented</a:t>
            </a:r>
            <a:r>
              <a:rPr lang="en-US" sz="2400" dirty="0"/>
              <a:t> macules that do not fade away </a:t>
            </a:r>
            <a:r>
              <a:rPr lang="en-US" sz="2400" dirty="0" smtClean="0"/>
              <a:t>in the </a:t>
            </a:r>
            <a:r>
              <a:rPr lang="en-US" sz="2400" dirty="0"/>
              <a:t>absence of UV exposure. On microscopy they show </a:t>
            </a:r>
            <a:r>
              <a:rPr lang="en-US" sz="2400" dirty="0" smtClean="0"/>
              <a:t>increased melanin </a:t>
            </a:r>
            <a:r>
              <a:rPr lang="en-US" sz="2400" dirty="0"/>
              <a:t>on the basal cell layer and increased numbers of </a:t>
            </a:r>
            <a:r>
              <a:rPr lang="en-US" sz="2400" dirty="0" smtClean="0"/>
              <a:t>singly arranged </a:t>
            </a:r>
            <a:r>
              <a:rPr lang="en-US" sz="2400" dirty="0"/>
              <a:t>melanocytes, compared with the adjacent </a:t>
            </a:r>
            <a:r>
              <a:rPr lang="en-US" sz="2400" dirty="0" smtClean="0"/>
              <a:t>noninvolved skin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59329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172</TotalTime>
  <Words>3480</Words>
  <Application>Microsoft Office PowerPoint</Application>
  <PresentationFormat>Widescreen</PresentationFormat>
  <Paragraphs>205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Arial</vt:lpstr>
      <vt:lpstr>Trebuchet MS</vt:lpstr>
      <vt:lpstr>Wingdings 3</vt:lpstr>
      <vt:lpstr>Facet</vt:lpstr>
      <vt:lpstr>Benign Melanocytic Proliferations and Melanocytic Naevi</vt:lpstr>
      <vt:lpstr>Freckle or ephelis </vt:lpstr>
      <vt:lpstr>PowerPoint Presentation</vt:lpstr>
      <vt:lpstr>epidermis of a freckle showing hyperpigmented basal cell layer without elongated rete ridges or melanocytic hyperplasia </vt:lpstr>
      <vt:lpstr>Clinical features </vt:lpstr>
      <vt:lpstr>Freckles </vt:lpstr>
      <vt:lpstr> Dermoscopic image showing hyperpigmented lesions with reticular pattern and moth eaten edges </vt:lpstr>
      <vt:lpstr>PowerPoint Presentation</vt:lpstr>
      <vt:lpstr>Lentigines</vt:lpstr>
      <vt:lpstr>Simple lentigo</vt:lpstr>
      <vt:lpstr>Clinical features </vt:lpstr>
      <vt:lpstr>PowerPoint Presentation</vt:lpstr>
      <vt:lpstr>Multiple lentigines in a patient with the Carney complex and a PRKAR1A mutation. </vt:lpstr>
      <vt:lpstr>Simple lentigo</vt:lpstr>
      <vt:lpstr>Dermoscpoic image of simple lentigo </vt:lpstr>
      <vt:lpstr>PowerPoint Presentation</vt:lpstr>
      <vt:lpstr>Solar or actinic lentigo</vt:lpstr>
      <vt:lpstr>PowerPoint Presentation</vt:lpstr>
      <vt:lpstr>Clinical features </vt:lpstr>
      <vt:lpstr> Solar lentigo in the middle of the left cheek</vt:lpstr>
      <vt:lpstr> Dermoscopic image of solar lentigo showing a uniform structureless macule with sharply demarcated borders </vt:lpstr>
      <vt:lpstr>Investigations </vt:lpstr>
      <vt:lpstr>Photochemotherapy (PUVA) lentigo </vt:lpstr>
      <vt:lpstr> PUVA‐induced lentigines in a patient with psoriasis</vt:lpstr>
      <vt:lpstr>PowerPoint Presentation</vt:lpstr>
      <vt:lpstr>Ink‐spot lentigo</vt:lpstr>
      <vt:lpstr>(a) Epidermis with lentiginous hyperplasia and intensely hyperpigmented basal cell </vt:lpstr>
      <vt:lpstr>b) Hyperpigmentation is prominent to the lateral borders and the tips of the rete. There is a slight increase of melanocytes between the epidermal basal cells, and melanophages in the papillary dermis can be seen</vt:lpstr>
      <vt:lpstr>Ink spot lentigo </vt:lpstr>
      <vt:lpstr>Dermoscpoic image of ink spot lentigo   </vt:lpstr>
      <vt:lpstr>Investigation </vt:lpstr>
      <vt:lpstr>Mucosal melanotic lesions Pigmented melanotic macules</vt:lpstr>
      <vt:lpstr>Pathology </vt:lpstr>
      <vt:lpstr>Clinical features </vt:lpstr>
      <vt:lpstr>PowerPoint Presentation</vt:lpstr>
      <vt:lpstr>Labial melanotic macules</vt:lpstr>
      <vt:lpstr>Labial melanotic macules </vt:lpstr>
      <vt:lpstr>Dermoscopic image of a labial melanotic macule reveals a combination of grey‐brown dots arranged in parallel lines and a background of light brownish homogeneous pigmentation</vt:lpstr>
      <vt:lpstr>PowerPoint Presentation</vt:lpstr>
      <vt:lpstr>Mongolian spot</vt:lpstr>
      <vt:lpstr> Mongolian spot in the lumbosacral area</vt:lpstr>
      <vt:lpstr>PowerPoint Presentation</vt:lpstr>
      <vt:lpstr>Naevus of Ota</vt:lpstr>
      <vt:lpstr>Naevus of ota </vt:lpstr>
      <vt:lpstr>PowerPoint Presentation</vt:lpstr>
      <vt:lpstr>Skin with sparse dendritic melanocytes in the upper dermis and no melanocytic hyperplasia in the overlying epidermis.</vt:lpstr>
      <vt:lpstr>PowerPoint Presentation</vt:lpstr>
      <vt:lpstr>Naevus of ito </vt:lpstr>
      <vt:lpstr>Naevus of ito </vt:lpstr>
      <vt:lpstr>Speckled lentiginous naevus</vt:lpstr>
      <vt:lpstr>Clinical features </vt:lpstr>
      <vt:lpstr>Speckled lentiginous naevi: numerous darker macules and papules</vt:lpstr>
      <vt:lpstr>PowerPoint Presentation</vt:lpstr>
      <vt:lpstr>Acquired melanocytic naevi</vt:lpstr>
      <vt:lpstr>Junctional naevus:Aggregates of naevomelanocytic cells in the rete ridges of a hyperplastic epidermis. There is no dermal component</vt:lpstr>
      <vt:lpstr> acquired compound naevus:Naevomelanocytic proliferation in the junctional area and the dermis. The dermal component extends beyond the boundaries of the junctional component.</vt:lpstr>
      <vt:lpstr>Clinical features </vt:lpstr>
      <vt:lpstr>Compound naevus </vt:lpstr>
      <vt:lpstr>Hyperpigmented papule surrounded by symmetrical, lighter brown, macular area.</vt:lpstr>
      <vt:lpstr>PowerPoint Presentation</vt:lpstr>
      <vt:lpstr>Acral naevi</vt:lpstr>
      <vt:lpstr>Compound acral naevus:The junctional component predominates, with variable sized and shaped nests located mainly to the tips of the rete ridges</vt:lpstr>
      <vt:lpstr>PowerPoint Presentation</vt:lpstr>
      <vt:lpstr>Conjunctival naevi</vt:lpstr>
      <vt:lpstr>Naevi of the nail matrix or nail bed</vt:lpstr>
      <vt:lpstr> Nail matrix naevus. (a) A longitudinal pigmented band</vt:lpstr>
      <vt:lpstr>Combined melanocytic naevi</vt:lpstr>
      <vt:lpstr>Compound naevus </vt:lpstr>
      <vt:lpstr>Combined naevus with eccentric, structureless, bluish area and peripheral, brown, globular pattern</vt:lpstr>
      <vt:lpstr>Recurrent melanocytic naevi</vt:lpstr>
      <vt:lpstr>Recurent naevus </vt:lpstr>
      <vt:lpstr>b) Dermoscopic image showing a slightly asymmetrical macule consisting of a smooth reticular network of fine lines and brownish colour on a whitish scar.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Benign Melanocytic Proliferations and Melanocytic Naevi</dc:title>
  <dc:creator>Grace</dc:creator>
  <cp:lastModifiedBy>Grace</cp:lastModifiedBy>
  <cp:revision>20</cp:revision>
  <dcterms:created xsi:type="dcterms:W3CDTF">2020-02-02T07:01:30Z</dcterms:created>
  <dcterms:modified xsi:type="dcterms:W3CDTF">2020-02-03T16:24:35Z</dcterms:modified>
</cp:coreProperties>
</file>