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4" r:id="rId7"/>
    <p:sldId id="265" r:id="rId8"/>
    <p:sldId id="262" r:id="rId9"/>
    <p:sldId id="263" r:id="rId10"/>
    <p:sldId id="268" r:id="rId11"/>
    <p:sldId id="266" r:id="rId12"/>
    <p:sldId id="291" r:id="rId13"/>
    <p:sldId id="292" r:id="rId14"/>
    <p:sldId id="282" r:id="rId15"/>
    <p:sldId id="295" r:id="rId16"/>
    <p:sldId id="289" r:id="rId17"/>
    <p:sldId id="294" r:id="rId18"/>
    <p:sldId id="281" r:id="rId19"/>
    <p:sldId id="267" r:id="rId20"/>
    <p:sldId id="270" r:id="rId21"/>
    <p:sldId id="271" r:id="rId22"/>
    <p:sldId id="272" r:id="rId23"/>
    <p:sldId id="273" r:id="rId24"/>
    <p:sldId id="290" r:id="rId25"/>
    <p:sldId id="274" r:id="rId26"/>
    <p:sldId id="275" r:id="rId27"/>
    <p:sldId id="276" r:id="rId28"/>
    <p:sldId id="277" r:id="rId29"/>
    <p:sldId id="278" r:id="rId30"/>
    <p:sldId id="279" r:id="rId31"/>
    <p:sldId id="283" r:id="rId32"/>
    <p:sldId id="285" r:id="rId33"/>
    <p:sldId id="280" r:id="rId34"/>
    <p:sldId id="286" r:id="rId35"/>
    <p:sldId id="287" r:id="rId36"/>
    <p:sldId id="288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70" d="100"/>
          <a:sy n="70" d="100"/>
        </p:scale>
        <p:origin x="-126" y="-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viewProps" Target="viewProp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21" Type="http://schemas.openxmlformats.org/officeDocument/2006/relationships/image" Target="../media/image4.png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2.pn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Relationship Id="rId22" Type="http://schemas.openxmlformats.org/officeDocument/2006/relationships/image" Target="../media/image5.png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5/26/2024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openxmlformats.org/officeDocument/2006/relationships/video" Target="../media/media1.mp4" /><Relationship Id="rId1" Type="http://schemas.microsoft.com/office/2007/relationships/media" Target="../media/media1.mp4" /><Relationship Id="rId4" Type="http://schemas.openxmlformats.org/officeDocument/2006/relationships/image" Target="../media/image13.png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 /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0.jpeg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 /><Relationship Id="rId2" Type="http://schemas.openxmlformats.org/officeDocument/2006/relationships/image" Target="../media/image21.jpeg" /><Relationship Id="rId1" Type="http://schemas.openxmlformats.org/officeDocument/2006/relationships/slideLayout" Target="../slideLayouts/slideLayout2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 /><Relationship Id="rId2" Type="http://schemas.openxmlformats.org/officeDocument/2006/relationships/image" Target="../media/image26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8.jpeg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 /><Relationship Id="rId2" Type="http://schemas.openxmlformats.org/officeDocument/2006/relationships/image" Target="../media/image29.jpeg" /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 /><Relationship Id="rId2" Type="http://schemas.openxmlformats.org/officeDocument/2006/relationships/image" Target="../media/image31.jpeg" /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 /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 /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 /><Relationship Id="rId1" Type="http://schemas.openxmlformats.org/officeDocument/2006/relationships/slideLayout" Target="../slideLayouts/slideLayout2.xml" 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1674BE8-CD39-F3C7-24B5-71F3C1186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1103" y="1303701"/>
            <a:ext cx="7648014" cy="359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83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A980B740-E9C9-B64E-7A8F-80BDA54C0D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59844" y="958006"/>
            <a:ext cx="6548437" cy="4941987"/>
          </a:xfrm>
        </p:spPr>
      </p:pic>
    </p:spTree>
    <p:extLst>
      <p:ext uri="{BB962C8B-B14F-4D97-AF65-F5344CB8AC3E}">
        <p14:creationId xmlns:p14="http://schemas.microsoft.com/office/powerpoint/2010/main" val="3567651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A1F544-B102-75C4-1524-AE25FEB79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143000"/>
            <a:ext cx="8946541" cy="51054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9400" dirty="0"/>
              <a:t>							Botox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b="1" dirty="0"/>
              <a:t>                                                              Dr. </a:t>
            </a:r>
            <a:r>
              <a:rPr lang="en-US" sz="2800" b="1" dirty="0" err="1"/>
              <a:t>Ziaullah</a:t>
            </a:r>
            <a:r>
              <a:rPr lang="en-US" sz="2800" b="1" dirty="0"/>
              <a:t> Khan</a:t>
            </a:r>
          </a:p>
          <a:p>
            <a:pPr marL="0" indent="0">
              <a:buNone/>
            </a:pPr>
            <a:r>
              <a:rPr lang="en-US" sz="2800" dirty="0"/>
              <a:t>                                                             PGR Dermatology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911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DAD4B-8DD3-17E7-F0BB-C4AFAFE8A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B4714C-8379-A037-5CE7-FBBA9F69A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Neurotoxin produced by clostridium botulinum and cause flaccid paralysis of muscle</a:t>
            </a:r>
          </a:p>
          <a:p>
            <a:r>
              <a:rPr lang="en-US" dirty="0"/>
              <a:t>Seven Serotype A-G</a:t>
            </a:r>
          </a:p>
          <a:p>
            <a:r>
              <a:rPr lang="en-US" dirty="0"/>
              <a:t>A B And E cause disease in human </a:t>
            </a:r>
          </a:p>
          <a:p>
            <a:r>
              <a:rPr lang="en-US" dirty="0"/>
              <a:t>A and B are used medically</a:t>
            </a:r>
          </a:p>
          <a:p>
            <a:r>
              <a:rPr lang="en-US" dirty="0"/>
              <a:t>Highly toxic</a:t>
            </a:r>
          </a:p>
        </p:txBody>
      </p:sp>
    </p:spTree>
    <p:extLst>
      <p:ext uri="{BB962C8B-B14F-4D97-AF65-F5344CB8AC3E}">
        <p14:creationId xmlns:p14="http://schemas.microsoft.com/office/powerpoint/2010/main" val="1297593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E7BA0-FA45-2BC1-63BE-CAF88F0E3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Lethal Dose of Type A Toxin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17684D-B739-F6DD-D72B-3F061936A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1ng =20 units of Botox </a:t>
            </a:r>
          </a:p>
          <a:p>
            <a:r>
              <a:rPr lang="en-US" dirty="0"/>
              <a:t>1 unit= 0.05 ng</a:t>
            </a:r>
          </a:p>
          <a:p>
            <a:r>
              <a:rPr lang="en-US" dirty="0"/>
              <a:t>1.3-2.1ng/kg IV or I/M</a:t>
            </a:r>
          </a:p>
          <a:p>
            <a:r>
              <a:rPr lang="en-US" dirty="0"/>
              <a:t>10-13ng/kg Inhaled </a:t>
            </a:r>
          </a:p>
          <a:p>
            <a:r>
              <a:rPr lang="en-US" dirty="0"/>
              <a:t>1000ng/kg P/O</a:t>
            </a:r>
          </a:p>
        </p:txBody>
      </p:sp>
    </p:spTree>
    <p:extLst>
      <p:ext uri="{BB962C8B-B14F-4D97-AF65-F5344CB8AC3E}">
        <p14:creationId xmlns:p14="http://schemas.microsoft.com/office/powerpoint/2010/main" val="1418103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0CEF5-823A-1EB6-6BB1-654344D4B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Botox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87E2B7-66C1-78A5-2390-EAB5AF3E82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First described by justinus In 1817-1822 After Sausage poisoning in Germany</a:t>
            </a:r>
          </a:p>
          <a:p>
            <a:r>
              <a:rPr lang="en-US" dirty="0"/>
              <a:t>Mechanism Of Action was described in mid 1900</a:t>
            </a:r>
          </a:p>
          <a:p>
            <a:r>
              <a:rPr lang="en-US" dirty="0"/>
              <a:t>1940 as potential biological agent in Second world war </a:t>
            </a:r>
          </a:p>
          <a:p>
            <a:r>
              <a:rPr lang="en-US" dirty="0"/>
              <a:t>1980 Alan Scott used it For strabismus And FDA approved in 1989</a:t>
            </a:r>
          </a:p>
        </p:txBody>
      </p:sp>
    </p:spTree>
    <p:extLst>
      <p:ext uri="{BB962C8B-B14F-4D97-AF65-F5344CB8AC3E}">
        <p14:creationId xmlns:p14="http://schemas.microsoft.com/office/powerpoint/2010/main" val="3210687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70123-7FF0-8E6F-3CCE-7C99BA4F4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From Poison to Beauty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9A12C-75F3-3ECD-B180-362D319413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Glabellar line in 2002</a:t>
            </a:r>
          </a:p>
          <a:p>
            <a:r>
              <a:rPr lang="en-US" dirty="0"/>
              <a:t>Axillary hyperhidrosis in 2004</a:t>
            </a:r>
          </a:p>
          <a:p>
            <a:r>
              <a:rPr lang="en-US" dirty="0"/>
              <a:t>Chronic migraine and upper lip spasticity in 2010</a:t>
            </a:r>
          </a:p>
          <a:p>
            <a:r>
              <a:rPr lang="en-US" dirty="0"/>
              <a:t>Crow feet in 2013</a:t>
            </a:r>
          </a:p>
          <a:p>
            <a:r>
              <a:rPr lang="en-US" dirty="0"/>
              <a:t>Horizontal forehead line in 2019</a:t>
            </a:r>
          </a:p>
        </p:txBody>
      </p:sp>
    </p:spTree>
    <p:extLst>
      <p:ext uri="{BB962C8B-B14F-4D97-AF65-F5344CB8AC3E}">
        <p14:creationId xmlns:p14="http://schemas.microsoft.com/office/powerpoint/2010/main" val="1557929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267AB-A1F1-A94C-3FD2-0EBD2BF03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Mechanism of action of Botox 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B8BFE1F6-AC21-CD1A-3A4E-9516AB31D6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7345" y="1728232"/>
            <a:ext cx="8657802" cy="4308236"/>
          </a:xfrm>
        </p:spPr>
      </p:pic>
    </p:spTree>
    <p:extLst>
      <p:ext uri="{BB962C8B-B14F-4D97-AF65-F5344CB8AC3E}">
        <p14:creationId xmlns:p14="http://schemas.microsoft.com/office/powerpoint/2010/main" val="2593549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185E9-B3A1-758F-21DE-516DFF780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AA729-DC2B-9725-83CD-BED4C30974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Dermatological</a:t>
            </a:r>
          </a:p>
          <a:p>
            <a:r>
              <a:rPr lang="en-US" dirty="0"/>
              <a:t>Non Dermatological </a:t>
            </a:r>
          </a:p>
        </p:txBody>
      </p:sp>
    </p:spTree>
    <p:extLst>
      <p:ext uri="{BB962C8B-B14F-4D97-AF65-F5344CB8AC3E}">
        <p14:creationId xmlns:p14="http://schemas.microsoft.com/office/powerpoint/2010/main" val="31769921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98FAC-9B0C-04FA-A393-C72F6BCFB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Contraindication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22AB1-3217-8DA5-5F99-1DC89CC11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Hypersensitivity to Botox And related product</a:t>
            </a:r>
          </a:p>
          <a:p>
            <a:r>
              <a:rPr lang="en-US" dirty="0"/>
              <a:t>Pregnancy</a:t>
            </a:r>
          </a:p>
          <a:p>
            <a:r>
              <a:rPr lang="en-US" dirty="0"/>
              <a:t>Keloidal  tendency</a:t>
            </a:r>
          </a:p>
          <a:p>
            <a:r>
              <a:rPr lang="en-US" dirty="0"/>
              <a:t>Bleeding disorder</a:t>
            </a:r>
          </a:p>
          <a:p>
            <a:r>
              <a:rPr lang="en-US" dirty="0"/>
              <a:t>Lactation</a:t>
            </a:r>
          </a:p>
          <a:p>
            <a:r>
              <a:rPr lang="en-US" dirty="0"/>
              <a:t>Active infection</a:t>
            </a:r>
          </a:p>
          <a:p>
            <a:r>
              <a:rPr lang="en-US" dirty="0"/>
              <a:t>Body dysmorphic disorder</a:t>
            </a:r>
          </a:p>
          <a:p>
            <a:r>
              <a:rPr lang="en-US" dirty="0"/>
              <a:t>Neuromuscular disorder </a:t>
            </a:r>
          </a:p>
        </p:txBody>
      </p:sp>
    </p:spTree>
    <p:extLst>
      <p:ext uri="{BB962C8B-B14F-4D97-AF65-F5344CB8AC3E}">
        <p14:creationId xmlns:p14="http://schemas.microsoft.com/office/powerpoint/2010/main" val="3062792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2C56B-EA15-6A54-14EF-90ADE51ED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Preparation of Botox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F9FEFC6-30C0-77BC-C932-F70B7E403F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35072" y="1853248"/>
            <a:ext cx="5180241" cy="4195762"/>
          </a:xfrm>
        </p:spPr>
      </p:pic>
    </p:spTree>
    <p:extLst>
      <p:ext uri="{BB962C8B-B14F-4D97-AF65-F5344CB8AC3E}">
        <p14:creationId xmlns:p14="http://schemas.microsoft.com/office/powerpoint/2010/main" val="3848183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0D64FD89-681F-C88F-BDF6-B2D77225A5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2422" y="767953"/>
            <a:ext cx="7483078" cy="5375671"/>
          </a:xfrm>
        </p:spPr>
      </p:pic>
    </p:spTree>
    <p:extLst>
      <p:ext uri="{BB962C8B-B14F-4D97-AF65-F5344CB8AC3E}">
        <p14:creationId xmlns:p14="http://schemas.microsoft.com/office/powerpoint/2010/main" val="3685180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F732EBF-18D4-BF9F-5EBD-E9FA080E20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313" y="1026915"/>
            <a:ext cx="8911828" cy="5089921"/>
          </a:xfrm>
        </p:spPr>
      </p:pic>
    </p:spTree>
    <p:extLst>
      <p:ext uri="{BB962C8B-B14F-4D97-AF65-F5344CB8AC3E}">
        <p14:creationId xmlns:p14="http://schemas.microsoft.com/office/powerpoint/2010/main" val="692958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AAFBD021-9CAA-DA29-80D5-21B8044E9A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93158" y="1160860"/>
            <a:ext cx="6411516" cy="5123259"/>
          </a:xfrm>
        </p:spPr>
      </p:pic>
    </p:spTree>
    <p:extLst>
      <p:ext uri="{BB962C8B-B14F-4D97-AF65-F5344CB8AC3E}">
        <p14:creationId xmlns:p14="http://schemas.microsoft.com/office/powerpoint/2010/main" val="676522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Botulinum Toxin - Product Preparation_2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95400" y="1143000"/>
            <a:ext cx="8549539" cy="480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039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58163">
                <p:cTn id="8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372242B3-4F5C-D89E-7B05-313675E5D2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9515" y="767954"/>
            <a:ext cx="8358187" cy="5268516"/>
          </a:xfrm>
        </p:spPr>
      </p:pic>
    </p:spTree>
    <p:extLst>
      <p:ext uri="{BB962C8B-B14F-4D97-AF65-F5344CB8AC3E}">
        <p14:creationId xmlns:p14="http://schemas.microsoft.com/office/powerpoint/2010/main" val="4152391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8011BEA-21A1-0DE6-BCDA-95457E305E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99" y="885229"/>
            <a:ext cx="6482953" cy="5087541"/>
          </a:xfrm>
        </p:spPr>
      </p:pic>
    </p:spTree>
    <p:extLst>
      <p:ext uri="{BB962C8B-B14F-4D97-AF65-F5344CB8AC3E}">
        <p14:creationId xmlns:p14="http://schemas.microsoft.com/office/powerpoint/2010/main" val="37379026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AFBE6-3CBA-EB80-022C-4FE1DF4EB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Prerequisite For Botox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2DEC2-FCB3-D101-83EF-FA00C307DB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Informed written consent</a:t>
            </a:r>
          </a:p>
          <a:p>
            <a:r>
              <a:rPr lang="en-US" dirty="0"/>
              <a:t>Explaining procedure and it’s complication</a:t>
            </a:r>
          </a:p>
          <a:p>
            <a:r>
              <a:rPr lang="en-US" dirty="0"/>
              <a:t>Taking photograph both at rest and during maximum  muscle contraction and looking for any asymmetry </a:t>
            </a:r>
          </a:p>
          <a:p>
            <a:r>
              <a:rPr lang="en-US" dirty="0"/>
              <a:t>Discontinue Any blood thinning medication </a:t>
            </a:r>
          </a:p>
          <a:p>
            <a:r>
              <a:rPr lang="en-US" dirty="0"/>
              <a:t>Clean and anesthetized treated area</a:t>
            </a:r>
          </a:p>
          <a:p>
            <a:r>
              <a:rPr lang="en-US" dirty="0"/>
              <a:t> Assessment of individual muscle at rest and at maximum muscle contraction </a:t>
            </a:r>
          </a:p>
        </p:txBody>
      </p:sp>
    </p:spTree>
    <p:extLst>
      <p:ext uri="{BB962C8B-B14F-4D97-AF65-F5344CB8AC3E}">
        <p14:creationId xmlns:p14="http://schemas.microsoft.com/office/powerpoint/2010/main" val="22844292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F098E-0D58-67E6-DE02-22824B030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Botox in Dynamic wrinkle of upper face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38D22-A0E6-55AF-67BB-894CD3E277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Forehead </a:t>
            </a:r>
          </a:p>
          <a:p>
            <a:r>
              <a:rPr lang="en-US" dirty="0"/>
              <a:t>Frontalis muscle: Raised the eyebrows and prevent eyebrows ptosis</a:t>
            </a:r>
          </a:p>
          <a:p>
            <a:r>
              <a:rPr lang="en-US" dirty="0"/>
              <a:t>Expression line that are horizontal and express surprise or fear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8350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223C0D5D-379C-8BD4-5515-E8885A9311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7884" y="1482328"/>
            <a:ext cx="4635615" cy="4750593"/>
          </a:xfr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44081AC6-5759-C06B-6E1C-7BB6DF9F28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625203"/>
            <a:ext cx="4833938" cy="475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264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6A08B-0FF3-54F2-AF6D-85560463E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3906BB7-ABE4-B6D7-5A15-A5456D9C69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27170" y="1524000"/>
            <a:ext cx="7061102" cy="3393895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A1A76C09-6F93-1DC8-CD3F-9ADA04F45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1557336"/>
            <a:ext cx="7010400" cy="3319463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DC2B6406-525A-EED2-244C-25199F9B67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7400" y="1557335"/>
            <a:ext cx="7010400" cy="331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0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15979-A1E6-BB6B-7DAC-908935024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Crow’s Feet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6AD679E-E951-AA7C-3103-43C477A0E8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6111" y="1853248"/>
            <a:ext cx="4835670" cy="4195762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A1F9C760-351B-92FF-5FED-18AA269BAF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93095"/>
            <a:ext cx="5256609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0160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F8659241-8A50-8E47-B8E9-7B7D61805F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9484" y="392906"/>
            <a:ext cx="7483079" cy="5855494"/>
          </a:xfrm>
        </p:spPr>
      </p:pic>
    </p:spTree>
    <p:extLst>
      <p:ext uri="{BB962C8B-B14F-4D97-AF65-F5344CB8AC3E}">
        <p14:creationId xmlns:p14="http://schemas.microsoft.com/office/powerpoint/2010/main" val="95060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AD8A58F5-EA94-0D20-17C3-4079DDD1CA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5908" y="1072753"/>
            <a:ext cx="8179594" cy="4712494"/>
          </a:xfrm>
        </p:spPr>
      </p:pic>
    </p:spTree>
    <p:extLst>
      <p:ext uri="{BB962C8B-B14F-4D97-AF65-F5344CB8AC3E}">
        <p14:creationId xmlns:p14="http://schemas.microsoft.com/office/powerpoint/2010/main" val="32828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>
            <a:extLst>
              <a:ext uri="{FF2B5EF4-FFF2-40B4-BE49-F238E27FC236}">
                <a16:creationId xmlns:a16="http://schemas.microsoft.com/office/drawing/2014/main" id="{253CECB8-00BA-47F9-22AF-514D08C304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00300" y="2255044"/>
            <a:ext cx="6353175" cy="3790950"/>
          </a:xfrm>
        </p:spPr>
      </p:pic>
    </p:spTree>
    <p:extLst>
      <p:ext uri="{BB962C8B-B14F-4D97-AF65-F5344CB8AC3E}">
        <p14:creationId xmlns:p14="http://schemas.microsoft.com/office/powerpoint/2010/main" val="34912353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FA6BB-3DDD-38EE-5239-C9BC999AF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Glabellar line Or Frown Lines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0649BA6-3CAA-C640-4FEA-75151DF4DF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306" y="1265355"/>
            <a:ext cx="5010150" cy="2199720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C5E2993D-1DE5-9F41-31B1-FFA2A99910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643063"/>
            <a:ext cx="4779169" cy="4762219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404BE54A-3EE0-6F96-D5E0-AA3C2BFDE9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522" y="3875483"/>
            <a:ext cx="4792595" cy="2327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9208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B38DFF7-87E1-4C68-CEBD-08343A2CA6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6111" y="2103279"/>
            <a:ext cx="5259997" cy="3945731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D82C78B7-12DD-F8F6-566F-3BB2EF936D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008" y="2103279"/>
            <a:ext cx="5259997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774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1CB99-7837-DA5A-EC6A-2CD8DE0C6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Bunny lines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4C3B71D-BF5C-CECD-6051-5B1F9EB89B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1797" y="1853248"/>
            <a:ext cx="3872432" cy="4195762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7F1935D3-218C-EAD2-318D-D90CBE7A3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953" y="1853248"/>
            <a:ext cx="4133568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7771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C2F35-1245-5DA0-457B-B9D8A5920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1840FBA-D148-50FA-6872-ED218686E9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18235" y="1996123"/>
            <a:ext cx="5125640" cy="4147502"/>
          </a:xfrm>
        </p:spPr>
      </p:pic>
    </p:spTree>
    <p:extLst>
      <p:ext uri="{BB962C8B-B14F-4D97-AF65-F5344CB8AC3E}">
        <p14:creationId xmlns:p14="http://schemas.microsoft.com/office/powerpoint/2010/main" val="21477494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5B3D6C-33D7-E1B7-3EF0-9A2F5CEEA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Precaution after Botox injection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EC62DF-CF11-8FC4-044D-683CBC146B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 not massage Treated area for 4 to 6 hours</a:t>
            </a:r>
          </a:p>
          <a:p>
            <a:r>
              <a:rPr lang="en-US" dirty="0"/>
              <a:t>Do not bend over to pick up some thing from ground or Gym exercise for a night After Botox injection</a:t>
            </a:r>
          </a:p>
          <a:p>
            <a:r>
              <a:rPr lang="en-US" dirty="0"/>
              <a:t>Limit heavy physical activity and Lying down or sleeping For 2 to 3 hour after Botox</a:t>
            </a:r>
          </a:p>
          <a:p>
            <a:r>
              <a:rPr lang="en-US" dirty="0"/>
              <a:t>Do not contract treated muscle for 2 to 4 hour after injection </a:t>
            </a:r>
          </a:p>
        </p:txBody>
      </p:sp>
    </p:spTree>
    <p:extLst>
      <p:ext uri="{BB962C8B-B14F-4D97-AF65-F5344CB8AC3E}">
        <p14:creationId xmlns:p14="http://schemas.microsoft.com/office/powerpoint/2010/main" val="22526341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BB76501-1FF1-A056-D8A2-1A5247729B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6741" y="750094"/>
            <a:ext cx="6790134" cy="5000625"/>
          </a:xfrm>
        </p:spPr>
      </p:pic>
    </p:spTree>
    <p:extLst>
      <p:ext uri="{BB962C8B-B14F-4D97-AF65-F5344CB8AC3E}">
        <p14:creationId xmlns:p14="http://schemas.microsoft.com/office/powerpoint/2010/main" val="8901427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97E263E-1FCD-402F-CD7D-63A196BCC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3095" y="981076"/>
            <a:ext cx="7554514" cy="5019674"/>
          </a:xfrm>
        </p:spPr>
      </p:pic>
    </p:spTree>
    <p:extLst>
      <p:ext uri="{BB962C8B-B14F-4D97-AF65-F5344CB8AC3E}">
        <p14:creationId xmlns:p14="http://schemas.microsoft.com/office/powerpoint/2010/main" val="22888503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D9456-0D9F-4B12-F7ED-1614B8CFE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623DB-A4AD-FAAE-9B2E-5404CE15B3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Injection Related</a:t>
            </a:r>
          </a:p>
          <a:p>
            <a:r>
              <a:rPr lang="en-US" dirty="0"/>
              <a:t>Anxiety and vasovagal syncope</a:t>
            </a:r>
          </a:p>
          <a:p>
            <a:r>
              <a:rPr lang="en-US" dirty="0"/>
              <a:t>Pain erythema </a:t>
            </a:r>
            <a:r>
              <a:rPr lang="en-US" dirty="0" err="1"/>
              <a:t>andEdema</a:t>
            </a:r>
            <a:r>
              <a:rPr lang="en-US" dirty="0"/>
              <a:t> </a:t>
            </a:r>
          </a:p>
          <a:p>
            <a:r>
              <a:rPr lang="en-US" dirty="0"/>
              <a:t>Headache</a:t>
            </a:r>
          </a:p>
          <a:p>
            <a:r>
              <a:rPr lang="en-US" dirty="0"/>
              <a:t>Infection</a:t>
            </a:r>
          </a:p>
          <a:p>
            <a:r>
              <a:rPr lang="en-US" dirty="0"/>
              <a:t>Paresthesia and dysesthesia </a:t>
            </a:r>
          </a:p>
        </p:txBody>
      </p:sp>
    </p:spTree>
    <p:extLst>
      <p:ext uri="{BB962C8B-B14F-4D97-AF65-F5344CB8AC3E}">
        <p14:creationId xmlns:p14="http://schemas.microsoft.com/office/powerpoint/2010/main" val="19700344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E538A-E5FA-226F-E989-DBF2DA4BDD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2729" y="831652"/>
            <a:ext cx="8946541" cy="5194696"/>
          </a:xfrm>
        </p:spPr>
        <p:txBody>
          <a:bodyPr/>
          <a:lstStyle/>
          <a:p>
            <a:pPr marL="0" indent="0">
              <a:buNone/>
            </a:pPr>
            <a:r>
              <a:rPr lang="en-US" sz="3600" dirty="0"/>
              <a:t>Undesired Effect </a:t>
            </a:r>
          </a:p>
          <a:p>
            <a:r>
              <a:rPr lang="en-US" dirty="0"/>
              <a:t>Allergic Reaction</a:t>
            </a:r>
          </a:p>
          <a:p>
            <a:r>
              <a:rPr lang="en-US" dirty="0"/>
              <a:t>Blepharoptosis Diplopia and Ectropion </a:t>
            </a:r>
          </a:p>
          <a:p>
            <a:r>
              <a:rPr lang="en-US" dirty="0"/>
              <a:t>Distant spread form injection sites</a:t>
            </a:r>
          </a:p>
          <a:p>
            <a:r>
              <a:rPr lang="en-US" dirty="0"/>
              <a:t>Eyebrows ptosis </a:t>
            </a:r>
          </a:p>
          <a:p>
            <a:r>
              <a:rPr lang="en-US" dirty="0"/>
              <a:t>Facial Asymmetry</a:t>
            </a:r>
          </a:p>
          <a:p>
            <a:r>
              <a:rPr lang="en-US" dirty="0"/>
              <a:t>Muscle weakness  dysphagia Dysarthria and  Urinary incontinence</a:t>
            </a:r>
          </a:p>
          <a:p>
            <a:r>
              <a:rPr lang="en-US" dirty="0"/>
              <a:t>Rare include Respiratory  difficulty And even Death </a:t>
            </a:r>
          </a:p>
        </p:txBody>
      </p:sp>
    </p:spTree>
    <p:extLst>
      <p:ext uri="{BB962C8B-B14F-4D97-AF65-F5344CB8AC3E}">
        <p14:creationId xmlns:p14="http://schemas.microsoft.com/office/powerpoint/2010/main" val="10218338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781C0-B5AF-E709-2988-97B36D6F4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Take Home message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C4F54B-D29F-0CD8-352F-CEDBD6287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Aging is normal process and we cannot stop it but it’s never late to age gracefully</a:t>
            </a:r>
          </a:p>
          <a:p>
            <a:r>
              <a:rPr lang="en-US" dirty="0"/>
              <a:t>Botox is highly effective and most commonly performed aesthetic procedure for facial dynamic wrinkle</a:t>
            </a:r>
          </a:p>
          <a:p>
            <a:r>
              <a:rPr lang="en-US" dirty="0"/>
              <a:t>Safety and care must be taken to avoid facial asymmetry </a:t>
            </a:r>
          </a:p>
        </p:txBody>
      </p:sp>
    </p:spTree>
    <p:extLst>
      <p:ext uri="{BB962C8B-B14F-4D97-AF65-F5344CB8AC3E}">
        <p14:creationId xmlns:p14="http://schemas.microsoft.com/office/powerpoint/2010/main" val="34077385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21E81742-81F6-8BD2-10A9-759823956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73016" y="2244923"/>
            <a:ext cx="5200650" cy="2368153"/>
          </a:xfrm>
        </p:spPr>
      </p:pic>
    </p:spTree>
    <p:extLst>
      <p:ext uri="{BB962C8B-B14F-4D97-AF65-F5344CB8AC3E}">
        <p14:creationId xmlns:p14="http://schemas.microsoft.com/office/powerpoint/2010/main" val="18539439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396</Words>
  <Application>Microsoft Office PowerPoint</Application>
  <PresentationFormat>Widescreen</PresentationFormat>
  <Paragraphs>84</Paragraphs>
  <Slides>36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Ion</vt:lpstr>
      <vt:lpstr>PowerPoint Presentation</vt:lpstr>
      <vt:lpstr>PowerPoint Presentation</vt:lpstr>
      <vt:lpstr>PowerPoint Presentation</vt:lpstr>
      <vt:lpstr>Definition </vt:lpstr>
      <vt:lpstr>Lethal Dose of Type A Toxin </vt:lpstr>
      <vt:lpstr>History of Botox </vt:lpstr>
      <vt:lpstr>From Poison to Beauty </vt:lpstr>
      <vt:lpstr>Mechanism of action of Botox </vt:lpstr>
      <vt:lpstr>Indication </vt:lpstr>
      <vt:lpstr>Contraindication</vt:lpstr>
      <vt:lpstr>Preparation of Botox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Prerequisite For Botox</vt:lpstr>
      <vt:lpstr>Botox in Dynamic wrinkle of upper face</vt:lpstr>
      <vt:lpstr>PowerPoint Presentation</vt:lpstr>
      <vt:lpstr>PowerPoint Presentation</vt:lpstr>
      <vt:lpstr>Crow’s Feet</vt:lpstr>
      <vt:lpstr>PowerPoint Presentation</vt:lpstr>
      <vt:lpstr>PowerPoint Presentation</vt:lpstr>
      <vt:lpstr>PowerPoint Presentation</vt:lpstr>
      <vt:lpstr>Glabellar line Or Frown Lines</vt:lpstr>
      <vt:lpstr>PowerPoint Presentation</vt:lpstr>
      <vt:lpstr>Bunny lines</vt:lpstr>
      <vt:lpstr>PowerPoint Presentation</vt:lpstr>
      <vt:lpstr>Precaution after Botox injection</vt:lpstr>
      <vt:lpstr>PowerPoint Presentation</vt:lpstr>
      <vt:lpstr>PowerPoint Presentation</vt:lpstr>
      <vt:lpstr>Complication</vt:lpstr>
      <vt:lpstr>PowerPoint Presentation</vt:lpstr>
      <vt:lpstr>Take Home message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Unknown User</dc:creator>
  <cp:lastModifiedBy>Drziaullakhan100@outlook.com</cp:lastModifiedBy>
  <cp:revision>35</cp:revision>
  <dcterms:created xsi:type="dcterms:W3CDTF">2022-09-12T05:34:18Z</dcterms:created>
  <dcterms:modified xsi:type="dcterms:W3CDTF">2024-05-26T08:54:14Z</dcterms:modified>
</cp:coreProperties>
</file>