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image/jpeg" Extension="crdownload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7.xml"/><Relationship Id="rId20" Type="http://schemas.openxmlformats.org/officeDocument/2006/relationships/slide" Target="slides/slide17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22" Type="http://schemas.openxmlformats.org/officeDocument/2006/relationships/slide" Target="slides/slide19.xml"/><Relationship Id="rId44" Type="http://schemas.openxmlformats.org/officeDocument/2006/relationships/slide" Target="slides/slide41.xml"/><Relationship Id="rId21" Type="http://schemas.openxmlformats.org/officeDocument/2006/relationships/slide" Target="slides/slide18.xml"/><Relationship Id="rId43" Type="http://schemas.openxmlformats.org/officeDocument/2006/relationships/slide" Target="slides/slide40.xml"/><Relationship Id="rId24" Type="http://schemas.openxmlformats.org/officeDocument/2006/relationships/slide" Target="slides/slide21.xml"/><Relationship Id="rId46" Type="http://schemas.openxmlformats.org/officeDocument/2006/relationships/slide" Target="slides/slide43.xml"/><Relationship Id="rId23" Type="http://schemas.openxmlformats.org/officeDocument/2006/relationships/slide" Target="slides/slide20.xml"/><Relationship Id="rId45" Type="http://schemas.openxmlformats.org/officeDocument/2006/relationships/slide" Target="slides/slide42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8" Type="http://schemas.openxmlformats.org/officeDocument/2006/relationships/slide" Target="slides/slide45.xml"/><Relationship Id="rId25" Type="http://schemas.openxmlformats.org/officeDocument/2006/relationships/slide" Target="slides/slide22.xml"/><Relationship Id="rId47" Type="http://schemas.openxmlformats.org/officeDocument/2006/relationships/slide" Target="slides/slide44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29" Type="http://schemas.openxmlformats.org/officeDocument/2006/relationships/slide" Target="slides/slide26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33" Type="http://schemas.openxmlformats.org/officeDocument/2006/relationships/slide" Target="slides/slide3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13" Type="http://schemas.openxmlformats.org/officeDocument/2006/relationships/slide" Target="slides/slide10.xml"/><Relationship Id="rId35" Type="http://schemas.openxmlformats.org/officeDocument/2006/relationships/slide" Target="slides/slide32.xml"/><Relationship Id="rId12" Type="http://schemas.openxmlformats.org/officeDocument/2006/relationships/slide" Target="slides/slide9.xml"/><Relationship Id="rId34" Type="http://schemas.openxmlformats.org/officeDocument/2006/relationships/slide" Target="slides/slide31.xml"/><Relationship Id="rId15" Type="http://schemas.openxmlformats.org/officeDocument/2006/relationships/slide" Target="slides/slide12.xml"/><Relationship Id="rId37" Type="http://schemas.openxmlformats.org/officeDocument/2006/relationships/slide" Target="slides/slide34.xml"/><Relationship Id="rId14" Type="http://schemas.openxmlformats.org/officeDocument/2006/relationships/slide" Target="slides/slide11.xml"/><Relationship Id="rId36" Type="http://schemas.openxmlformats.org/officeDocument/2006/relationships/slide" Target="slides/slide33.xml"/><Relationship Id="rId17" Type="http://schemas.openxmlformats.org/officeDocument/2006/relationships/slide" Target="slides/slide14.xml"/><Relationship Id="rId39" Type="http://schemas.openxmlformats.org/officeDocument/2006/relationships/slide" Target="slides/slide36.xml"/><Relationship Id="rId16" Type="http://schemas.openxmlformats.org/officeDocument/2006/relationships/slide" Target="slides/slide13.xml"/><Relationship Id="rId38" Type="http://schemas.openxmlformats.org/officeDocument/2006/relationships/slide" Target="slides/slide35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2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6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15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2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0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4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6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4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7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8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1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4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9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14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crdownload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 Black"/>
              <a:buNone/>
            </a:pPr>
            <a:r>
              <a:rPr b="1" lang="en-US" sz="6000" u="sng">
                <a:latin typeface="Arial Black"/>
                <a:ea typeface="Arial Black"/>
                <a:cs typeface="Arial Black"/>
                <a:sym typeface="Arial Black"/>
              </a:rPr>
              <a:t>CASE PRESENTATION:</a:t>
            </a:r>
            <a:endParaRPr b="1" sz="6000" u="sng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SOCIOECONOMIC HISTORY: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 BELONGED TO LOW SOCIOECONOMIC CLASS.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ON EXAMINATION: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8634"/>
            <a:ext cx="9503728" cy="4869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OLD FEMALE OF AVERAGE HEIGHT AND LEAN BUILT SITTING COMFORTABLY ON A CHAIR, WELL ORIENTED TO TIME, PLACE AND PERSON.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VITALLY STABLE</a:t>
            </a:r>
          </a:p>
          <a:p>
            <a:pPr marL="0" indent="0">
              <a:buNone/>
            </a:pP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SUBVITALS: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ANEMIA: NEGATIVE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JAUNDICE: NEGATIVE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CLUBBING, KOILONYCHIA, LEUKONYCHIA: NEGATIVE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CYANOSIS: NEGATIVE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OEDEMA: NEGATIVE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THYROID: NOT PALPABLE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LYMPH NODES: NOT PALPABLE.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3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CUTANEOUS EXAMINATION:</a:t>
            </a:r>
            <a:b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2026"/>
            <a:ext cx="6190786" cy="49963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EXAMINATION, A WELL DEFINED ULCERATED PLAQUE OF IRREGULAR SHAPE WITH ROLLED BORDERS WAS PRESENT, ON THE RIGHT SIDE OF HER FACE MEASURING ABOUT 2 X 2CM.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PLAQUE WAS EXTENDING MEDIALLY TOWARDS THE ALA OF THE RT. SIDE OF THE NOSE AND LATERALLY TOWARDS THE RIGHT CHEEK.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BORDER WAS RAISED AND ROLLED AND SHOWED HYPERPIGMENTATION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EDGE OF THE LESION WAS ERYTHEMATOUS AND CRUSTING WAS APPRECIATED AT THE LOWER EDGE OF THE PLAQUE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31692"/>
          <a:stretch/>
        </p:blipFill>
        <p:spPr>
          <a:xfrm>
            <a:off x="7365323" y="801858"/>
            <a:ext cx="4023360" cy="52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70672"/>
            <a:ext cx="8946541" cy="5277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FLOOR OF THE PLAQUE WAS COVERED WITH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PUS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BLOOD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PALPATION OF THE BASE OF THE PLAQUE, INDURATION WAS APPRECIATED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TENDERNESS AND TEMPERATURE CHANGE WAS APPRECIATED.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REGIONAL LYMPH NODES WERE NOT PALPABLE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NASAL MUCOSA WAS UNREMARKABLE.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SYSTEMIC EXAMINATION: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GCS: 15/15 INTACT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CVS: UNREMARKABLE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CHEST: UNREMARKABLE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ABDOMEN: SOFT, NON TENDER.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9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3 Differential diagnosis Images, Stock Photos &amp; Vectors | Shutterstock">
            <a:extLst>
              <a:ext uri="{FF2B5EF4-FFF2-40B4-BE49-F238E27FC236}">
                <a16:creationId xmlns:a16="http://schemas.microsoft.com/office/drawing/2014/main" id="{48BAE9D8-995A-469B-9621-2E0B2A9422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8"/>
          <a:stretch/>
        </p:blipFill>
        <p:spPr bwMode="auto">
          <a:xfrm>
            <a:off x="1239822" y="1683846"/>
            <a:ext cx="469963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36615"/>
          <a:stretch/>
        </p:blipFill>
        <p:spPr>
          <a:xfrm>
            <a:off x="7058720" y="1353254"/>
            <a:ext cx="3167063" cy="37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DIFFERENTIAL DIAGNOSIS: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ULCERATED BASAL CELL CARCINOMA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LUPUS VULGARIS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SARCOIDOSIS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POROKERATOSIS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8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ULCERATED BASAL CELL CARCINOMA: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" t="3996" r="53184" b="435"/>
          <a:stretch/>
        </p:blipFill>
        <p:spPr>
          <a:xfrm>
            <a:off x="8693454" y="705393"/>
            <a:ext cx="2714760" cy="28692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8" t="4968"/>
          <a:stretch/>
        </p:blipFill>
        <p:spPr>
          <a:xfrm>
            <a:off x="8757080" y="3704408"/>
            <a:ext cx="2774769" cy="2853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765" y="1152983"/>
            <a:ext cx="787087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Basal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carcinoma (BCC) is a common, locally invasive, keratinocyte cancer (also known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nonmelanoma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cancer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risk factors include; Advancing age,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sunexposure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male sex, Fitzpatrick type 1-3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 site: head and neck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 characterized by a slow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lesion and;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Translucent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 Pearly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Central ulceration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Rolled borders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Telengiactasia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7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LUPUS VULGARIS: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14846"/>
            <a:ext cx="7570425" cy="50335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a chronic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paucibacillary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 of Cutaneous TB occurring in a previously sensitized individual with a high immunity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characteristic lesion is a slowly enlarging plaque with an elevated border and central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atrophy, with an advancing edge.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commonly affects women.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most common site is head and neck followed by hands and feet.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Nasal, buccal or conjunctival mucosa maybe involved.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Sporotrichoid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spread is also a feature.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4"/>
          <a:stretch/>
        </p:blipFill>
        <p:spPr>
          <a:xfrm>
            <a:off x="8511291" y="851698"/>
            <a:ext cx="3680709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7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SARCOIDOSIS: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181686"/>
            <a:ext cx="8255725" cy="53889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multisystem disorder characterized by granuloma formation in organs.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 most commonly involves the lungs followed by skin, eyes, liver and heart.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 typically affects women, age 20-40 years and then above 60 years.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skin lesions are characterized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asymptomatic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red-brown to violaceous papules, nodules or plaques that are symmetrically distributed on the head, neck upper trunk and upper extremities.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Ulcerative sarcoidosis is an uncommon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variant.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Ulcers tend to arise within existing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papulonodules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atrophic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lesionson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lower legs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 may occur on previously normal skin and in a generalized distribution.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19" y="154151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2756"/>
          </a:xfrm>
        </p:spPr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BIODATA: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NAME: HUSNA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AGE: 70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SEX: FEMALE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RESIDENT: ROHRI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OCCUPATION: HOUSE WIFE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CO-MORBS: NONE.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4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5944"/>
            <a:ext cx="9404723" cy="731519"/>
          </a:xfrm>
        </p:spPr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SQUAMOUS CELL CARCINOMA: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031967"/>
            <a:ext cx="7977384" cy="56954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SCC Is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malignant tumor arising from the epidermal keratinocytes and its appendages.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 risk factors include, UV exposure, immunosuppression, advancing age and males, Fitzpatrick 1 and 2.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commonly involve the light exposed areas and is usually solitary.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typical lesion maybe plaque like, verrucous or ulcerated with marked induration.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limit of induration are not sharp and extends beyond the visible changes.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tumors are usually capped by a crust which sheds off to reveal and underlying purulent ulcer with indurated margins that bleeds very easily.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32" y="678350"/>
            <a:ext cx="3108960" cy="2349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0085"/>
          <a:stretch/>
        </p:blipFill>
        <p:spPr>
          <a:xfrm>
            <a:off x="8623495" y="3148584"/>
            <a:ext cx="3207434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POROKERATOSIS: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0790"/>
            <a:ext cx="8145191" cy="48376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Porokeratosis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a clonal expansion of keratinocytes with abnormal differentiation but are not hyper proliferative. It may present as a single or multiple lesions.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shows a thin column of parakeratosis and a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cornoid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lamella.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commonly affects males.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factors include: UV exposure and Immunosuppression and pale skin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presents as an asymptomatic single or multiple nodules or plaques which grows which develop into annular lesions with a thin and raised border.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Family history is usually positive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02" y="2249718"/>
            <a:ext cx="302455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945E30-E80D-1649-9686-7BD35C6BB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179" y="322312"/>
            <a:ext cx="621792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4" b="42355"/>
          <a:stretch/>
        </p:blipFill>
        <p:spPr>
          <a:xfrm>
            <a:off x="1734896" y="326108"/>
            <a:ext cx="8486393" cy="3742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4" r="11176" b="50975"/>
          <a:stretch/>
        </p:blipFill>
        <p:spPr>
          <a:xfrm>
            <a:off x="1120919" y="4194724"/>
            <a:ext cx="9432992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32" y="1341670"/>
            <a:ext cx="9199726" cy="4297680"/>
          </a:xfrm>
        </p:spPr>
      </p:pic>
    </p:spTree>
    <p:extLst>
      <p:ext uri="{BB962C8B-B14F-4D97-AF65-F5344CB8AC3E}">
        <p14:creationId xmlns:p14="http://schemas.microsoft.com/office/powerpoint/2010/main" val="192626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DIAGNOSIS: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u="sng" dirty="0" smtClean="0">
                <a:latin typeface="Arial Black" panose="020B0A04020102020204" pitchFamily="34" charset="0"/>
              </a:rPr>
              <a:t>BASAL</a:t>
            </a:r>
          </a:p>
          <a:p>
            <a:pPr marL="0" indent="0" algn="ctr">
              <a:buNone/>
            </a:pPr>
            <a:r>
              <a:rPr lang="en-US" sz="6000" b="1" u="sng" dirty="0" smtClean="0">
                <a:latin typeface="Arial Black" panose="020B0A04020102020204" pitchFamily="34" charset="0"/>
              </a:rPr>
              <a:t>CELL</a:t>
            </a:r>
          </a:p>
          <a:p>
            <a:pPr marL="0" indent="0" algn="ctr">
              <a:buNone/>
            </a:pPr>
            <a:r>
              <a:rPr lang="en-US" sz="6000" b="1" u="sng" dirty="0" smtClean="0">
                <a:latin typeface="Arial Black" panose="020B0A04020102020204" pitchFamily="34" charset="0"/>
              </a:rPr>
              <a:t>CARCINOMA</a:t>
            </a:r>
            <a:endParaRPr lang="en-US" sz="60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5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TREATMEN GIVEN: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03" y="1659023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WAS PRESCRIBED BACTROBAN OINTMENT (MUPIROCIN ) APPLICATION LOCALLY, TWICE DAILY.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 WAS COUNSELLED ABOUT HER CONDITION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WAS REFERRED TO PLASTIC SURGERY FOR FURTHER MANAGEMENT.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BASAL CELL CARCINOMA: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448972"/>
            <a:ext cx="7346349" cy="479942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Basal cell carcinoma is a common, locally invasive, keratinocyte cancer( also known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nonmelanoma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cancer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the most common form of skin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canncer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BCC is also known as rodent ulcer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basalioma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more common in Fair skin individuals, with inability to tan.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common in males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common with advancing age.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5588"/>
          <a:stretch>
            <a:fillRect/>
          </a:stretch>
        </p:blipFill>
        <p:spPr bwMode="auto">
          <a:xfrm>
            <a:off x="8329019" y="2181199"/>
            <a:ext cx="3862981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FACTORS FOR BASAL CELL CARCINOMA: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178" y="2052638"/>
            <a:ext cx="757742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VARIANTS: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5867231" cy="4195481"/>
          </a:xfrm>
        </p:spPr>
        <p:txBody>
          <a:bodyPr/>
          <a:lstStyle/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Nodular basal cell carcinoma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Superficial basal cell carcinoma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spc="10" dirty="0" err="1">
                <a:latin typeface="Calibri" panose="020F0502020204030204" pitchFamily="34" charset="0"/>
                <a:cs typeface="Calibri" panose="020F0502020204030204" pitchFamily="34" charset="0"/>
              </a:rPr>
              <a:t>Morphoeic</a:t>
            </a:r>
            <a:r>
              <a:rPr lang="en-US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 basal cell carcinoma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Ulcerated Basal cell carcinoma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Pigmented basal cell carcinoma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0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38650"/>
            <a:ext cx="9404723" cy="1400530"/>
          </a:xfrm>
        </p:spPr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PRESENTING COMPLAIN: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20" y="1391736"/>
            <a:ext cx="510054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PAINLESS NON HEALING ULCERATED LESION ON HER RIGHT CHEEK FOR 1 YEAR.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38051"/>
          <a:stretch/>
        </p:blipFill>
        <p:spPr>
          <a:xfrm>
            <a:off x="7342812" y="1138915"/>
            <a:ext cx="356723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5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7CD74-0285-C041-B13B-1361D73EF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48" y="452718"/>
            <a:ext cx="115578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SITES: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b="1" u="sng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Majority on the head and neck-  </a:t>
            </a:r>
            <a:r>
              <a:rPr lang="en-US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predilection for the upper central part of the face.</a:t>
            </a: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b="1" u="sng" spc="5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Morphoeic</a:t>
            </a:r>
            <a:r>
              <a:rPr lang="en-US" b="1" u="sng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type-</a:t>
            </a:r>
            <a:r>
              <a:rPr lang="en-US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almost exclusively on face.</a:t>
            </a: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b="1" u="sng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Superficial type-</a:t>
            </a:r>
            <a:r>
              <a:rPr lang="en-US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mainly on the trunk.</a:t>
            </a: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ts val="2184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b="1" u="sng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Palms and soles- </a:t>
            </a:r>
            <a:r>
              <a:rPr lang="en-US" spc="5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rarely affected.</a:t>
            </a:r>
            <a:endParaRPr lang="en-US" b="1" u="sng" spc="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81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ULCERATED BCC: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63040"/>
            <a:ext cx="7175526" cy="47853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 may start as a small macule or papule but with extension of the thread like margins, the attenuated surface ulcerates.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edge is usually indurated and raised.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Attempts to treat with topical antibiotics are unsuccessful.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floor of the ulcer is depressed below the skin surface, fleshy in appearance and not very vascular.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cc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2978" y="2082581"/>
            <a:ext cx="3148012" cy="272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008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815926"/>
            <a:ext cx="6668087" cy="5432473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‘</a:t>
            </a:r>
            <a:r>
              <a:rPr lang="en-US" sz="2500" b="1" u="sng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Ulcus</a:t>
            </a:r>
            <a:r>
              <a:rPr lang="en-US" sz="2500" b="1" u="sng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500" b="1" u="sng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terebrans</a:t>
            </a:r>
            <a:r>
              <a:rPr lang="en-US" sz="2500" b="1" u="sng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(penetrating ulcer):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left untreated then the ulcer spreads deeply and cause great </a:t>
            </a:r>
            <a:r>
              <a:rPr lang="en-US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destruction, especially around the eyes, nose or ear.</a:t>
            </a:r>
            <a:endPara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</a:pPr>
            <a:endParaRPr lang="en-US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may involve the </a:t>
            </a:r>
            <a:r>
              <a:rPr lang="en-US" dirty="0" err="1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</a:t>
            </a:r>
            <a:r>
              <a:rPr lang="en-US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orbital tissue, the bones of the face, the skull and even the meninges maybe invaded.</a:t>
            </a:r>
            <a:endParaRPr lang="en-US" sz="2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31347"/>
            <a:ext cx="3566160" cy="50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3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INVESTIGATIONS: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Clinical.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Biopsy.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Dermoscopy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Others: High- frequency ultrasound, Optical coherence tomography, confocal microscopy.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25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HISTOPATHOLOGY: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Nests of Basaloid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tumor cells-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Budding from epidermis or follicle within the dermis.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Peripheral palisading of nuclei.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Peritumoral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clefting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712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9152"/>
            <a:ext cx="9404723" cy="661180"/>
          </a:xfrm>
        </p:spPr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HISTOPATHOLOGY: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>
          <a:xfrm>
            <a:off x="320220" y="1069146"/>
            <a:ext cx="7132320" cy="3502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428" t="20144" r="34285" b="22431"/>
          <a:stretch/>
        </p:blipFill>
        <p:spPr>
          <a:xfrm>
            <a:off x="7014922" y="3793827"/>
            <a:ext cx="5055326" cy="28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3AAC23-4426-3044-ABC9-0DC543BA5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748" y="942535"/>
            <a:ext cx="6949440" cy="53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0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AD1578-0AE3-1D40-B919-7B75671ED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256" y="269830"/>
            <a:ext cx="9692640" cy="6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0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1171"/>
          </a:xfrm>
        </p:spPr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TREATMENT: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TOPICAL THERAPY( IMIQUIMOD, 5-FU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SURGICAL EXCISION WITH PREDETERMINED MARGINS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MOH’s MICROGRAPHIC SURGERY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PHOTODYAMIC THERAPY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RADIATION THERAPY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OF PRESENTING COMPLAIN: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5" y="1364566"/>
            <a:ext cx="10058399" cy="4883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ACCORDING TO MY PATIENT, SHE WAS ALRIGHT ONE YEAR BACK, WHEN SHE HAD A FALL (TRAUMA ON FACE)WHICH RESULTED IN BLEEDING AND PROGRESSED TO A  NON HEALING LESION ON HER CHEEK.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LESION WAS PAINLESS, NOT ASSOCIATED WITH ITCHING.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WAS SLOW GROWING, GRADUALLY INCREASING IN SIZE.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WAS ASSOCIATED WITH BLEEDING AND PUSSY DISCHARGE (YELLOW IN COLOUR)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OF SUN EXPOSURE WAS POSITIVE. (4-5 HOURS A DAY)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96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18978"/>
            <a:ext cx="8946541" cy="5629421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latin typeface="Century" panose="02040604050505020304" pitchFamily="18" charset="0"/>
              </a:rPr>
              <a:t>IMIQUIMOD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MOA: It stimulates toll‐like receptor 7 and 8 expressed on dendritic cells and monocytes, leading to increased production of cytokines and chemokines.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Dose : Topical 5%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imiquimod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cream, applied five times per week over 6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weeks.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licensed for use in superficial BCC in immunocompetent adults, with a maximum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tumour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diameter of 2.0 cm.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Patients may experience flu‐like symptoms such as fever, chills, body aches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lymphadenopathy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Cutaneous side effects include, erythema,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pruritis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erosion, ulceration,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dyspigmentation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scabbing.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63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76776"/>
            <a:ext cx="8946541" cy="5671624"/>
          </a:xfrm>
        </p:spPr>
        <p:txBody>
          <a:bodyPr/>
          <a:lstStyle/>
          <a:p>
            <a:pPr marL="0" indent="0">
              <a:buNone/>
            </a:pPr>
            <a:r>
              <a:rPr lang="en-US" sz="2500" b="1" u="sng" dirty="0" smtClean="0">
                <a:latin typeface="Century" panose="02040604050505020304" pitchFamily="18" charset="0"/>
                <a:cs typeface="Calibri" panose="020F0502020204030204" pitchFamily="34" charset="0"/>
              </a:rPr>
              <a:t>5 FLUOROURACIL: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b="1" u="sng" dirty="0" smtClean="0">
              <a:latin typeface="Century" panose="020406040505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It disrupts DNA and RNA synthesis by inhibiting the enzyme thymidylate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synthetase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Despite high histological cure rates and good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cosmesis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topical 5‐FU treatment of small and superficial BCC, it is rarely used for this indication 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Side effects: local irritation and skin reaction resulting in erythema, swelling, desquamation and tenderness are common post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7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17452"/>
            <a:ext cx="8946541" cy="5530947"/>
          </a:xfrm>
        </p:spPr>
        <p:txBody>
          <a:bodyPr/>
          <a:lstStyle/>
          <a:p>
            <a:pPr marL="0" indent="0">
              <a:buNone/>
            </a:pPr>
            <a:r>
              <a:rPr lang="en-US" sz="2500" b="1" u="sng" dirty="0" smtClean="0">
                <a:latin typeface="Century" panose="02040604050505020304" pitchFamily="18" charset="0"/>
              </a:rPr>
              <a:t>SURGICAL EXCISION WITH PREDETERMINED MARGINS: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Surgical excision is one of the most effective treatments for well‐ defined BCCs with a 4–5 mm surgical margin 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Recurrence rates are low.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Surgical excision may not be appropriate for recurrent,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morphoeic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large BCC which require a 3–15 mm margin.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5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6254"/>
          </a:xfrm>
        </p:spPr>
        <p:txBody>
          <a:bodyPr/>
          <a:lstStyle/>
          <a:p>
            <a:r>
              <a:rPr lang="en-US" sz="2500" b="1" u="sng" dirty="0" smtClean="0">
                <a:latin typeface="Century" panose="02040604050505020304" pitchFamily="18" charset="0"/>
              </a:rPr>
              <a:t>MOHS MICROGRAPHIC SURGERY:</a:t>
            </a:r>
            <a:endParaRPr lang="en-US" sz="2500" b="1" u="sng" dirty="0">
              <a:latin typeface="Century" panose="020406040505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63"/>
          <a:stretch/>
        </p:blipFill>
        <p:spPr>
          <a:xfrm>
            <a:off x="2791318" y="1547446"/>
            <a:ext cx="6492240" cy="51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37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65760"/>
            <a:ext cx="8946541" cy="5882639"/>
          </a:xfrm>
        </p:spPr>
        <p:txBody>
          <a:bodyPr/>
          <a:lstStyle/>
          <a:p>
            <a:pPr marL="0" indent="0">
              <a:buNone/>
            </a:pPr>
            <a:r>
              <a:rPr lang="en-US" sz="2500" b="1" u="sng" dirty="0">
                <a:latin typeface="Century" panose="02040604050505020304" pitchFamily="18" charset="0"/>
                <a:cs typeface="Calibri" panose="020F0502020204030204" pitchFamily="34" charset="0"/>
              </a:rPr>
              <a:t>PHOTODYNAMIC THERAPY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Photodynamic therapy relies on the production of ROS, which results in necrosis or apoptosis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tumour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cells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u="sng" dirty="0">
                <a:latin typeface="Century" panose="02040604050505020304" pitchFamily="18" charset="0"/>
                <a:cs typeface="Calibri" panose="020F0502020204030204" pitchFamily="34" charset="0"/>
              </a:rPr>
              <a:t>LASERS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Carbon dioxide laser can use should be restricted to low‐risk BCC.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pulsed dye laser has also been employed in the treatment of superficial BCC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84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95" y="1694535"/>
            <a:ext cx="5829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6" y="745588"/>
            <a:ext cx="9574066" cy="54887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PATIENT ALSO GIVES HISTORY OF UNDOCUMENTED LOW GRADE FEVER FOR THE LAST FEW WEEKS.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WAS HISTORY OF WEIGHT LOSS WHICH WAS ALSO UNDOCUMENTED.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HISTORY OF ANY ORAL ULCERS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HER TRAVEL HISTORY WAS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WAS NO HISTORY OF TB IN HER FAMILY.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 WENT TO SOME LOCAL CLINICS FOR THIS CONDITION AND WAS PRESCRIBED SOME TOPICAL MEDICATION BUT DOESN’T REMEMBER THE NAME, THEY DIDN’T PROVIDE ANY RELIEF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SYSTEMIC REVIEW: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CNS: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CVS: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RESPIRATORY SYSTEM: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GI SYSTEM: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GU SYSTEM: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ENDOCRINE SYSTEM: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ENDOCRINE SYSTEM: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 AND EYE: NOT SIGNIFICANT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MUSCULOSKELETAL: NOT SIGNIFICANT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3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PAST MEDICAL AND SURGICAL HISTORY: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 HAS HAD HER HYSTERECTOMY DONE – 15 YEARS BACK.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7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HISTORY: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HISTORY FOR SIMILAR LESION WAS NEGATIVE.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5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 HISTORY:</a:t>
            </a:r>
            <a:endParaRPr lang="en-US" sz="3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BOWEL HABITS: NORMAL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MICTURATION: NORMAL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SLEEP: NORMAL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APPETITE: REDUCED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ADDICTION: NONE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WEIGHTLOSS: HISTORY OF WEIGHT LOSS.</a:t>
            </a:r>
          </a:p>
        </p:txBody>
      </p:sp>
    </p:spTree>
    <p:extLst>
      <p:ext uri="{BB962C8B-B14F-4D97-AF65-F5344CB8AC3E}">
        <p14:creationId xmlns:p14="http://schemas.microsoft.com/office/powerpoint/2010/main" val="106073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