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4027" r:id="rId4"/>
  </p:sldMasterIdLst>
  <p:notesMasterIdLst>
    <p:notesMasterId r:id="rId115"/>
  </p:notesMasterIdLst>
  <p:sldIdLst>
    <p:sldId id="510" r:id="rId5"/>
    <p:sldId id="511" r:id="rId6"/>
    <p:sldId id="288" r:id="rId7"/>
    <p:sldId id="513" r:id="rId8"/>
    <p:sldId id="275" r:id="rId9"/>
    <p:sldId id="276" r:id="rId10"/>
    <p:sldId id="512" r:id="rId11"/>
    <p:sldId id="278" r:id="rId12"/>
    <p:sldId id="279" r:id="rId13"/>
    <p:sldId id="280" r:id="rId14"/>
    <p:sldId id="281" r:id="rId15"/>
    <p:sldId id="283" r:id="rId16"/>
    <p:sldId id="284" r:id="rId17"/>
    <p:sldId id="285" r:id="rId18"/>
    <p:sldId id="286" r:id="rId19"/>
    <p:sldId id="289" r:id="rId20"/>
    <p:sldId id="290" r:id="rId21"/>
    <p:sldId id="291" r:id="rId22"/>
    <p:sldId id="507" r:id="rId23"/>
    <p:sldId id="292" r:id="rId24"/>
    <p:sldId id="294" r:id="rId25"/>
    <p:sldId id="295" r:id="rId26"/>
    <p:sldId id="296" r:id="rId27"/>
    <p:sldId id="297" r:id="rId28"/>
    <p:sldId id="508" r:id="rId29"/>
    <p:sldId id="299" r:id="rId30"/>
    <p:sldId id="300" r:id="rId31"/>
    <p:sldId id="301" r:id="rId32"/>
    <p:sldId id="302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4" r:id="rId47"/>
    <p:sldId id="325" r:id="rId48"/>
    <p:sldId id="327" r:id="rId49"/>
    <p:sldId id="328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339" r:id="rId60"/>
    <p:sldId id="340" r:id="rId61"/>
    <p:sldId id="341" r:id="rId62"/>
    <p:sldId id="342" r:id="rId63"/>
    <p:sldId id="348" r:id="rId64"/>
    <p:sldId id="349" r:id="rId65"/>
    <p:sldId id="351" r:id="rId66"/>
    <p:sldId id="352" r:id="rId67"/>
    <p:sldId id="356" r:id="rId68"/>
    <p:sldId id="357" r:id="rId69"/>
    <p:sldId id="358" r:id="rId70"/>
    <p:sldId id="359" r:id="rId71"/>
    <p:sldId id="361" r:id="rId72"/>
    <p:sldId id="362" r:id="rId73"/>
    <p:sldId id="375" r:id="rId74"/>
    <p:sldId id="376" r:id="rId75"/>
    <p:sldId id="377" r:id="rId76"/>
    <p:sldId id="379" r:id="rId77"/>
    <p:sldId id="380" r:id="rId78"/>
    <p:sldId id="381" r:id="rId79"/>
    <p:sldId id="382" r:id="rId80"/>
    <p:sldId id="384" r:id="rId81"/>
    <p:sldId id="385" r:id="rId82"/>
    <p:sldId id="388" r:id="rId83"/>
    <p:sldId id="389" r:id="rId84"/>
    <p:sldId id="390" r:id="rId85"/>
    <p:sldId id="391" r:id="rId86"/>
    <p:sldId id="392" r:id="rId87"/>
    <p:sldId id="393" r:id="rId88"/>
    <p:sldId id="395" r:id="rId89"/>
    <p:sldId id="396" r:id="rId90"/>
    <p:sldId id="399" r:id="rId91"/>
    <p:sldId id="400" r:id="rId92"/>
    <p:sldId id="401" r:id="rId93"/>
    <p:sldId id="402" r:id="rId94"/>
    <p:sldId id="403" r:id="rId95"/>
    <p:sldId id="404" r:id="rId96"/>
    <p:sldId id="405" r:id="rId97"/>
    <p:sldId id="451" r:id="rId98"/>
    <p:sldId id="452" r:id="rId99"/>
    <p:sldId id="453" r:id="rId100"/>
    <p:sldId id="473" r:id="rId101"/>
    <p:sldId id="479" r:id="rId102"/>
    <p:sldId id="480" r:id="rId103"/>
    <p:sldId id="481" r:id="rId104"/>
    <p:sldId id="482" r:id="rId105"/>
    <p:sldId id="483" r:id="rId106"/>
    <p:sldId id="484" r:id="rId107"/>
    <p:sldId id="500" r:id="rId108"/>
    <p:sldId id="501" r:id="rId109"/>
    <p:sldId id="502" r:id="rId110"/>
    <p:sldId id="503" r:id="rId111"/>
    <p:sldId id="504" r:id="rId112"/>
    <p:sldId id="505" r:id="rId113"/>
    <p:sldId id="506" r:id="rId1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 /><Relationship Id="rId117" Type="http://schemas.openxmlformats.org/officeDocument/2006/relationships/viewProps" Target="viewProps.xml" /><Relationship Id="rId21" Type="http://schemas.openxmlformats.org/officeDocument/2006/relationships/slide" Target="slides/slide17.xml" /><Relationship Id="rId42" Type="http://schemas.openxmlformats.org/officeDocument/2006/relationships/slide" Target="slides/slide38.xml" /><Relationship Id="rId47" Type="http://schemas.openxmlformats.org/officeDocument/2006/relationships/slide" Target="slides/slide43.xml" /><Relationship Id="rId63" Type="http://schemas.openxmlformats.org/officeDocument/2006/relationships/slide" Target="slides/slide59.xml" /><Relationship Id="rId68" Type="http://schemas.openxmlformats.org/officeDocument/2006/relationships/slide" Target="slides/slide64.xml" /><Relationship Id="rId84" Type="http://schemas.openxmlformats.org/officeDocument/2006/relationships/slide" Target="slides/slide80.xml" /><Relationship Id="rId89" Type="http://schemas.openxmlformats.org/officeDocument/2006/relationships/slide" Target="slides/slide85.xml" /><Relationship Id="rId112" Type="http://schemas.openxmlformats.org/officeDocument/2006/relationships/slide" Target="slides/slide108.xml" /><Relationship Id="rId16" Type="http://schemas.openxmlformats.org/officeDocument/2006/relationships/slide" Target="slides/slide12.xml" /><Relationship Id="rId107" Type="http://schemas.openxmlformats.org/officeDocument/2006/relationships/slide" Target="slides/slide103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slide" Target="slides/slide41.xml" /><Relationship Id="rId53" Type="http://schemas.openxmlformats.org/officeDocument/2006/relationships/slide" Target="slides/slide49.xml" /><Relationship Id="rId58" Type="http://schemas.openxmlformats.org/officeDocument/2006/relationships/slide" Target="slides/slide54.xml" /><Relationship Id="rId66" Type="http://schemas.openxmlformats.org/officeDocument/2006/relationships/slide" Target="slides/slide62.xml" /><Relationship Id="rId74" Type="http://schemas.openxmlformats.org/officeDocument/2006/relationships/slide" Target="slides/slide70.xml" /><Relationship Id="rId79" Type="http://schemas.openxmlformats.org/officeDocument/2006/relationships/slide" Target="slides/slide75.xml" /><Relationship Id="rId87" Type="http://schemas.openxmlformats.org/officeDocument/2006/relationships/slide" Target="slides/slide83.xml" /><Relationship Id="rId102" Type="http://schemas.openxmlformats.org/officeDocument/2006/relationships/slide" Target="slides/slide98.xml" /><Relationship Id="rId110" Type="http://schemas.openxmlformats.org/officeDocument/2006/relationships/slide" Target="slides/slide106.xml" /><Relationship Id="rId115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1" Type="http://schemas.openxmlformats.org/officeDocument/2006/relationships/slide" Target="slides/slide57.xml" /><Relationship Id="rId82" Type="http://schemas.openxmlformats.org/officeDocument/2006/relationships/slide" Target="slides/slide78.xml" /><Relationship Id="rId90" Type="http://schemas.openxmlformats.org/officeDocument/2006/relationships/slide" Target="slides/slide86.xml" /><Relationship Id="rId95" Type="http://schemas.openxmlformats.org/officeDocument/2006/relationships/slide" Target="slides/slide91.xml" /><Relationship Id="rId19" Type="http://schemas.openxmlformats.org/officeDocument/2006/relationships/slide" Target="slides/slide1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slide" Target="slides/slide39.xml" /><Relationship Id="rId48" Type="http://schemas.openxmlformats.org/officeDocument/2006/relationships/slide" Target="slides/slide44.xml" /><Relationship Id="rId56" Type="http://schemas.openxmlformats.org/officeDocument/2006/relationships/slide" Target="slides/slide52.xml" /><Relationship Id="rId64" Type="http://schemas.openxmlformats.org/officeDocument/2006/relationships/slide" Target="slides/slide60.xml" /><Relationship Id="rId69" Type="http://schemas.openxmlformats.org/officeDocument/2006/relationships/slide" Target="slides/slide65.xml" /><Relationship Id="rId77" Type="http://schemas.openxmlformats.org/officeDocument/2006/relationships/slide" Target="slides/slide73.xml" /><Relationship Id="rId100" Type="http://schemas.openxmlformats.org/officeDocument/2006/relationships/slide" Target="slides/slide96.xml" /><Relationship Id="rId105" Type="http://schemas.openxmlformats.org/officeDocument/2006/relationships/slide" Target="slides/slide101.xml" /><Relationship Id="rId113" Type="http://schemas.openxmlformats.org/officeDocument/2006/relationships/slide" Target="slides/slide109.xml" /><Relationship Id="rId118" Type="http://schemas.openxmlformats.org/officeDocument/2006/relationships/theme" Target="theme/theme1.xml" /><Relationship Id="rId8" Type="http://schemas.openxmlformats.org/officeDocument/2006/relationships/slide" Target="slides/slide4.xml" /><Relationship Id="rId51" Type="http://schemas.openxmlformats.org/officeDocument/2006/relationships/slide" Target="slides/slide47.xml" /><Relationship Id="rId72" Type="http://schemas.openxmlformats.org/officeDocument/2006/relationships/slide" Target="slides/slide68.xml" /><Relationship Id="rId80" Type="http://schemas.openxmlformats.org/officeDocument/2006/relationships/slide" Target="slides/slide76.xml" /><Relationship Id="rId85" Type="http://schemas.openxmlformats.org/officeDocument/2006/relationships/slide" Target="slides/slide81.xml" /><Relationship Id="rId93" Type="http://schemas.openxmlformats.org/officeDocument/2006/relationships/slide" Target="slides/slide89.xml" /><Relationship Id="rId98" Type="http://schemas.openxmlformats.org/officeDocument/2006/relationships/slide" Target="slides/slide94.xml" /><Relationship Id="rId3" Type="http://schemas.openxmlformats.org/officeDocument/2006/relationships/customXml" Target="../customXml/item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slide" Target="slides/slide42.xml" /><Relationship Id="rId59" Type="http://schemas.openxmlformats.org/officeDocument/2006/relationships/slide" Target="slides/slide55.xml" /><Relationship Id="rId67" Type="http://schemas.openxmlformats.org/officeDocument/2006/relationships/slide" Target="slides/slide63.xml" /><Relationship Id="rId103" Type="http://schemas.openxmlformats.org/officeDocument/2006/relationships/slide" Target="slides/slide99.xml" /><Relationship Id="rId108" Type="http://schemas.openxmlformats.org/officeDocument/2006/relationships/slide" Target="slides/slide104.xml" /><Relationship Id="rId116" Type="http://schemas.openxmlformats.org/officeDocument/2006/relationships/presProps" Target="presProps.xml" /><Relationship Id="rId20" Type="http://schemas.openxmlformats.org/officeDocument/2006/relationships/slide" Target="slides/slide16.xml" /><Relationship Id="rId41" Type="http://schemas.openxmlformats.org/officeDocument/2006/relationships/slide" Target="slides/slide37.xml" /><Relationship Id="rId54" Type="http://schemas.openxmlformats.org/officeDocument/2006/relationships/slide" Target="slides/slide50.xml" /><Relationship Id="rId62" Type="http://schemas.openxmlformats.org/officeDocument/2006/relationships/slide" Target="slides/slide58.xml" /><Relationship Id="rId70" Type="http://schemas.openxmlformats.org/officeDocument/2006/relationships/slide" Target="slides/slide66.xml" /><Relationship Id="rId75" Type="http://schemas.openxmlformats.org/officeDocument/2006/relationships/slide" Target="slides/slide71.xml" /><Relationship Id="rId83" Type="http://schemas.openxmlformats.org/officeDocument/2006/relationships/slide" Target="slides/slide79.xml" /><Relationship Id="rId88" Type="http://schemas.openxmlformats.org/officeDocument/2006/relationships/slide" Target="slides/slide84.xml" /><Relationship Id="rId91" Type="http://schemas.openxmlformats.org/officeDocument/2006/relationships/slide" Target="slides/slide87.xml" /><Relationship Id="rId96" Type="http://schemas.openxmlformats.org/officeDocument/2006/relationships/slide" Target="slides/slide92.xml" /><Relationship Id="rId111" Type="http://schemas.openxmlformats.org/officeDocument/2006/relationships/slide" Target="slides/slide107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49" Type="http://schemas.openxmlformats.org/officeDocument/2006/relationships/slide" Target="slides/slide45.xml" /><Relationship Id="rId57" Type="http://schemas.openxmlformats.org/officeDocument/2006/relationships/slide" Target="slides/slide53.xml" /><Relationship Id="rId106" Type="http://schemas.openxmlformats.org/officeDocument/2006/relationships/slide" Target="slides/slide102.xml" /><Relationship Id="rId114" Type="http://schemas.openxmlformats.org/officeDocument/2006/relationships/slide" Target="slides/slide110.xml" /><Relationship Id="rId119" Type="http://schemas.openxmlformats.org/officeDocument/2006/relationships/tableStyles" Target="tableStyles.xml" /><Relationship Id="rId10" Type="http://schemas.openxmlformats.org/officeDocument/2006/relationships/slide" Target="slides/slide6.xml" /><Relationship Id="rId31" Type="http://schemas.openxmlformats.org/officeDocument/2006/relationships/slide" Target="slides/slide27.xml" /><Relationship Id="rId44" Type="http://schemas.openxmlformats.org/officeDocument/2006/relationships/slide" Target="slides/slide40.xml" /><Relationship Id="rId52" Type="http://schemas.openxmlformats.org/officeDocument/2006/relationships/slide" Target="slides/slide48.xml" /><Relationship Id="rId60" Type="http://schemas.openxmlformats.org/officeDocument/2006/relationships/slide" Target="slides/slide56.xml" /><Relationship Id="rId65" Type="http://schemas.openxmlformats.org/officeDocument/2006/relationships/slide" Target="slides/slide61.xml" /><Relationship Id="rId73" Type="http://schemas.openxmlformats.org/officeDocument/2006/relationships/slide" Target="slides/slide69.xml" /><Relationship Id="rId78" Type="http://schemas.openxmlformats.org/officeDocument/2006/relationships/slide" Target="slides/slide74.xml" /><Relationship Id="rId81" Type="http://schemas.openxmlformats.org/officeDocument/2006/relationships/slide" Target="slides/slide77.xml" /><Relationship Id="rId86" Type="http://schemas.openxmlformats.org/officeDocument/2006/relationships/slide" Target="slides/slide82.xml" /><Relationship Id="rId94" Type="http://schemas.openxmlformats.org/officeDocument/2006/relationships/slide" Target="slides/slide90.xml" /><Relationship Id="rId99" Type="http://schemas.openxmlformats.org/officeDocument/2006/relationships/slide" Target="slides/slide95.xml" /><Relationship Id="rId101" Type="http://schemas.openxmlformats.org/officeDocument/2006/relationships/slide" Target="slides/slide9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39" Type="http://schemas.openxmlformats.org/officeDocument/2006/relationships/slide" Target="slides/slide35.xml" /><Relationship Id="rId109" Type="http://schemas.openxmlformats.org/officeDocument/2006/relationships/slide" Target="slides/slide105.xml" /><Relationship Id="rId34" Type="http://schemas.openxmlformats.org/officeDocument/2006/relationships/slide" Target="slides/slide30.xml" /><Relationship Id="rId50" Type="http://schemas.openxmlformats.org/officeDocument/2006/relationships/slide" Target="slides/slide46.xml" /><Relationship Id="rId55" Type="http://schemas.openxmlformats.org/officeDocument/2006/relationships/slide" Target="slides/slide51.xml" /><Relationship Id="rId76" Type="http://schemas.openxmlformats.org/officeDocument/2006/relationships/slide" Target="slides/slide72.xml" /><Relationship Id="rId97" Type="http://schemas.openxmlformats.org/officeDocument/2006/relationships/slide" Target="slides/slide93.xml" /><Relationship Id="rId104" Type="http://schemas.openxmlformats.org/officeDocument/2006/relationships/slide" Target="slides/slide100.xml" /><Relationship Id="rId7" Type="http://schemas.openxmlformats.org/officeDocument/2006/relationships/slide" Target="slides/slide3.xml" /><Relationship Id="rId71" Type="http://schemas.openxmlformats.org/officeDocument/2006/relationships/slide" Target="slides/slide67.xml" /><Relationship Id="rId92" Type="http://schemas.openxmlformats.org/officeDocument/2006/relationships/slide" Target="slides/slide88.xml" /><Relationship Id="rId2" Type="http://schemas.openxmlformats.org/officeDocument/2006/relationships/customXml" Target="../customXml/item2.xml" /><Relationship Id="rId29" Type="http://schemas.openxmlformats.org/officeDocument/2006/relationships/slide" Target="slides/slide25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6EA23-0339-4E46-9F25-7D838E79EF17}" type="datetimeFigureOut">
              <a:rPr lang="en-US" smtClean="0"/>
              <a:t>11/26/2021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81925-CA98-455D-A45B-7A71D36D9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9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59306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6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5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6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2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5469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1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3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4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6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891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404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605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2.xml" 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 /><Relationship Id="rId1" Type="http://schemas.openxmlformats.org/officeDocument/2006/relationships/slideLayout" Target="../slideLayouts/slideLayout12.xml" 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2.xml" 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11.pn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1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1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1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1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1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1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1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1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12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12.xml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1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1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2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12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12.xml" 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12.xml" 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12.xml" 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12.xml" 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12.xml" 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12.xml" 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12.xml" 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12.xml" 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12.xml" 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12.xml" 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12.xml" 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12.xml" 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12.xml" 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 /><Relationship Id="rId1" Type="http://schemas.openxmlformats.org/officeDocument/2006/relationships/slideLayout" Target="../slideLayouts/slideLayout12.xml" 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1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 /><Relationship Id="rId1" Type="http://schemas.openxmlformats.org/officeDocument/2006/relationships/slideLayout" Target="../slideLayouts/slideLayout12.xml" 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 /><Relationship Id="rId1" Type="http://schemas.openxmlformats.org/officeDocument/2006/relationships/slideLayout" Target="../slideLayouts/slideLayout12.xml" 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 /><Relationship Id="rId1" Type="http://schemas.openxmlformats.org/officeDocument/2006/relationships/slideLayout" Target="../slideLayouts/slideLayout12.xml" 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30C2B-1BFB-2E4D-A62E-F03AAC50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270" y="817280"/>
            <a:ext cx="7891929" cy="3987801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7200" b="1" u="sng"/>
            </a:br>
            <a:r>
              <a:rPr lang="en-GB" sz="7200" b="1" u="sng"/>
              <a:t>CUTANEOUS BACTERIAL INFECTIONS</a:t>
            </a:r>
            <a:endParaRPr lang="en-US" sz="7200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A030-1784-9C46-A67F-AE9D2D91B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859" y="4805081"/>
            <a:ext cx="6370918" cy="15299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/>
              <a:t>MEHAK WARDA</a:t>
            </a:r>
          </a:p>
          <a:p>
            <a:pPr marL="0" indent="0" algn="ctr">
              <a:buNone/>
            </a:pPr>
            <a:r>
              <a:rPr lang="en-GB" sz="3600" b="1"/>
              <a:t>PAEDS MEDICINE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204110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647" y="618517"/>
            <a:ext cx="10520580" cy="1040466"/>
          </a:xfrm>
        </p:spPr>
        <p:txBody>
          <a:bodyPr>
            <a:normAutofit/>
          </a:bodyPr>
          <a:lstStyle/>
          <a:p>
            <a:r>
              <a:rPr lang="en-US" sz="4000" dirty="0"/>
              <a:t>Ecthyma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79714" y="1567544"/>
            <a:ext cx="10297886" cy="4223656"/>
          </a:xfrm>
        </p:spPr>
        <p:txBody>
          <a:bodyPr>
            <a:normAutofit lnSpcReduction="10000"/>
          </a:bodyPr>
          <a:lstStyle/>
          <a:p>
            <a:r>
              <a:rPr lang="en-US" cap="none" dirty="0"/>
              <a:t>Pyogenic infection of skin characterized by formation of adherent crusts, beneath which ulceration occurs.</a:t>
            </a:r>
          </a:p>
          <a:p>
            <a:r>
              <a:rPr lang="en-US" cap="none" dirty="0"/>
              <a:t>Deeper than impetigo</a:t>
            </a:r>
          </a:p>
          <a:p>
            <a:r>
              <a:rPr lang="en-US" cap="none" dirty="0"/>
              <a:t>Buttocks, thighs and legs</a:t>
            </a:r>
          </a:p>
          <a:p>
            <a:r>
              <a:rPr lang="en-US" cap="none" dirty="0"/>
              <a:t>Complicated by autoinoculation</a:t>
            </a:r>
          </a:p>
          <a:p>
            <a:endParaRPr lang="en-US" cap="none" dirty="0"/>
          </a:p>
          <a:p>
            <a:pPr marL="0" indent="0">
              <a:buNone/>
            </a:pPr>
            <a:r>
              <a:rPr lang="en-US" sz="2400" b="1" dirty="0"/>
              <a:t>Causative Organisms</a:t>
            </a:r>
          </a:p>
          <a:p>
            <a:r>
              <a:rPr lang="en-US" cap="none" dirty="0"/>
              <a:t>Group A </a:t>
            </a:r>
            <a:r>
              <a:rPr lang="en-US" i="1" cap="none" dirty="0" err="1"/>
              <a:t>strept</a:t>
            </a:r>
            <a:r>
              <a:rPr lang="en-US" i="1" cap="none" dirty="0"/>
              <a:t>:</a:t>
            </a:r>
            <a:r>
              <a:rPr lang="en-US" cap="none" dirty="0"/>
              <a:t> </a:t>
            </a:r>
            <a:r>
              <a:rPr lang="en-US" i="1" cap="none" dirty="0"/>
              <a:t>S. </a:t>
            </a:r>
            <a:r>
              <a:rPr lang="en-US" i="1" cap="none" dirty="0" err="1"/>
              <a:t>Pyogenes</a:t>
            </a:r>
            <a:endParaRPr lang="en-US" i="1" cap="none" dirty="0"/>
          </a:p>
          <a:p>
            <a:r>
              <a:rPr lang="en-US" i="1" cap="none" dirty="0"/>
              <a:t>Pseudomonas aeruginosa </a:t>
            </a:r>
          </a:p>
          <a:p>
            <a:r>
              <a:rPr lang="en-US" i="1" cap="none" dirty="0"/>
              <a:t>S aureus</a:t>
            </a:r>
            <a:r>
              <a:rPr lang="en-US" cap="none" dirty="0"/>
              <a:t>.</a:t>
            </a:r>
          </a:p>
          <a:p>
            <a:endParaRPr lang="en-US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10515600" y="248194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Ecthyma 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9BA8289-16EC-6C4A-A1EE-B351573C1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96" y="2067859"/>
            <a:ext cx="6565303" cy="454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1386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95" y="618517"/>
            <a:ext cx="10572832" cy="661643"/>
          </a:xfrm>
        </p:spPr>
        <p:txBody>
          <a:bodyPr>
            <a:normAutofit fontScale="90000"/>
          </a:bodyPr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05395" y="1280160"/>
            <a:ext cx="10572205" cy="48114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cap="none" dirty="0"/>
              <a:t>Hallmark –appearance of necrosis in addition to cellulitis accompanied by rapid </a:t>
            </a:r>
            <a:r>
              <a:rPr lang="en-US" cap="none" dirty="0" err="1"/>
              <a:t>toxaemia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cap="none" dirty="0">
                <a:cs typeface="Times New Roman" panose="02020603050405020304" pitchFamily="18" charset="0"/>
              </a:rPr>
              <a:t>leads to death.</a:t>
            </a:r>
          </a:p>
          <a:p>
            <a:pPr>
              <a:lnSpc>
                <a:spcPct val="150000"/>
              </a:lnSpc>
            </a:pPr>
            <a:r>
              <a:rPr lang="en-US" cap="none" dirty="0">
                <a:cs typeface="Times New Roman" panose="02020603050405020304" pitchFamily="18" charset="0"/>
              </a:rPr>
              <a:t>Predisposing factors are trauma, infections, diabetes and previous surgery.</a:t>
            </a:r>
          </a:p>
          <a:p>
            <a:pPr>
              <a:lnSpc>
                <a:spcPct val="150000"/>
              </a:lnSpc>
            </a:pPr>
            <a:r>
              <a:rPr lang="en-US" cap="none" dirty="0"/>
              <a:t>Site- lower anterior abdominal wall, scrotal fascia.</a:t>
            </a:r>
          </a:p>
          <a:p>
            <a:pPr>
              <a:lnSpc>
                <a:spcPct val="150000"/>
              </a:lnSpc>
            </a:pPr>
            <a:r>
              <a:rPr lang="en-US" cap="none" dirty="0"/>
              <a:t>Hot tender area of swelling, erythematous, occasionally dusky.</a:t>
            </a:r>
          </a:p>
          <a:p>
            <a:pPr>
              <a:lnSpc>
                <a:spcPct val="150000"/>
              </a:lnSpc>
            </a:pPr>
            <a:r>
              <a:rPr lang="en-US" cap="none" dirty="0"/>
              <a:t>Bullae and necrosis of underlying tissue.</a:t>
            </a:r>
          </a:p>
          <a:p>
            <a:pPr>
              <a:lnSpc>
                <a:spcPct val="150000"/>
              </a:lnSpc>
            </a:pPr>
            <a:r>
              <a:rPr lang="en-US" cap="none" dirty="0"/>
              <a:t>Deep invasion with progressive necrosis and infarction of subcutaneous tissue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cap="none" dirty="0"/>
              <a:t> toxemia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cap="none" dirty="0" err="1"/>
              <a:t>septicaemia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97687711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2" cy="766146"/>
          </a:xfrm>
        </p:spPr>
        <p:txBody>
          <a:bodyPr/>
          <a:lstStyle/>
          <a:p>
            <a:r>
              <a:rPr lang="en-US" dirty="0"/>
              <a:t>Investigations: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09897" y="2235200"/>
            <a:ext cx="10467703" cy="3555999"/>
          </a:xfrm>
        </p:spPr>
        <p:txBody>
          <a:bodyPr/>
          <a:lstStyle/>
          <a:p>
            <a:r>
              <a:rPr lang="en-US" cap="none" dirty="0"/>
              <a:t>Swab from skin surface –negative</a:t>
            </a:r>
          </a:p>
          <a:p>
            <a:r>
              <a:rPr lang="en-US" cap="none" dirty="0"/>
              <a:t>Surgical exploration –necrotic tissue</a:t>
            </a:r>
          </a:p>
          <a:p>
            <a:r>
              <a:rPr lang="en-US" cap="none" dirty="0"/>
              <a:t>Serological evidence of streptococcal infection.</a:t>
            </a:r>
          </a:p>
        </p:txBody>
      </p:sp>
    </p:spTree>
    <p:extLst>
      <p:ext uri="{BB962C8B-B14F-4D97-AF65-F5344CB8AC3E}">
        <p14:creationId xmlns:p14="http://schemas.microsoft.com/office/powerpoint/2010/main" val="6234010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Gas gangrene</a:t>
            </a:r>
          </a:p>
          <a:p>
            <a:r>
              <a:rPr lang="en-US" dirty="0" err="1"/>
              <a:t>Mucormycosis</a:t>
            </a:r>
            <a:endParaRPr lang="en-US" dirty="0"/>
          </a:p>
          <a:p>
            <a:r>
              <a:rPr lang="en-US" dirty="0"/>
              <a:t>Cellulitis</a:t>
            </a:r>
          </a:p>
          <a:p>
            <a:r>
              <a:rPr lang="en-US" dirty="0"/>
              <a:t>Pyoderma </a:t>
            </a:r>
            <a:r>
              <a:rPr lang="en-US" dirty="0" err="1"/>
              <a:t>gangrenosum</a:t>
            </a:r>
            <a:endParaRPr lang="en-US" dirty="0"/>
          </a:p>
          <a:p>
            <a:r>
              <a:rPr lang="en-US" dirty="0" err="1"/>
              <a:t>Ecthyma</a:t>
            </a:r>
            <a:r>
              <a:rPr lang="en-US" dirty="0"/>
              <a:t> </a:t>
            </a:r>
            <a:r>
              <a:rPr lang="en-US" dirty="0" err="1"/>
              <a:t>gangrenosum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5775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Surgical debridement of  infected tissue and surrounding area</a:t>
            </a:r>
          </a:p>
          <a:p>
            <a:r>
              <a:rPr lang="en-US" cap="none" dirty="0"/>
              <a:t>Skin grafting</a:t>
            </a:r>
          </a:p>
          <a:p>
            <a:r>
              <a:rPr lang="en-US" cap="none" dirty="0"/>
              <a:t>Iv penicillin G – high dose</a:t>
            </a:r>
          </a:p>
          <a:p>
            <a:r>
              <a:rPr lang="en-US" cap="none" dirty="0"/>
              <a:t>Metronidazole</a:t>
            </a:r>
          </a:p>
          <a:p>
            <a:r>
              <a:rPr lang="en-US" cap="none" dirty="0" err="1"/>
              <a:t>Heparinization</a:t>
            </a:r>
            <a:r>
              <a:rPr lang="en-US" cap="none" dirty="0"/>
              <a:t>- control</a:t>
            </a:r>
            <a:r>
              <a:rPr lang="en-US" dirty="0"/>
              <a:t> </a:t>
            </a:r>
            <a:r>
              <a:rPr lang="en-US" dirty="0" err="1"/>
              <a:t>dic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4902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Kawasaki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Multisystem disease  seen in childhood under 2 </a:t>
            </a:r>
            <a:r>
              <a:rPr lang="en-US" cap="none" dirty="0" err="1"/>
              <a:t>yrs</a:t>
            </a:r>
            <a:endParaRPr lang="en-US" cap="none" dirty="0"/>
          </a:p>
          <a:p>
            <a:r>
              <a:rPr lang="en-US" cap="none" dirty="0"/>
              <a:t>Fever, generalized </a:t>
            </a:r>
            <a:r>
              <a:rPr lang="en-US" cap="none" dirty="0" err="1"/>
              <a:t>exanthem</a:t>
            </a:r>
            <a:r>
              <a:rPr lang="en-US" cap="none" dirty="0"/>
              <a:t> with lymphadenitis</a:t>
            </a:r>
          </a:p>
          <a:p>
            <a:r>
              <a:rPr lang="en-US" cap="none" dirty="0"/>
              <a:t>Bacterial </a:t>
            </a:r>
            <a:r>
              <a:rPr lang="en-US" cap="none" dirty="0" err="1"/>
              <a:t>superantigens</a:t>
            </a:r>
            <a:r>
              <a:rPr lang="en-US" cap="none" dirty="0"/>
              <a:t>- possible trigger factors.</a:t>
            </a:r>
          </a:p>
          <a:p>
            <a:r>
              <a:rPr lang="en-US" cap="none" dirty="0"/>
              <a:t>Antibodies to rickettsia in some patient</a:t>
            </a:r>
          </a:p>
          <a:p>
            <a:r>
              <a:rPr lang="en-US" cap="none" dirty="0"/>
              <a:t>Super antigens(toxic shock antigen) producing strains of s. Aureus &amp; s. </a:t>
            </a:r>
            <a:r>
              <a:rPr lang="en-US" cap="none" dirty="0" err="1"/>
              <a:t>Pyogenes</a:t>
            </a:r>
            <a:r>
              <a:rPr lang="en-US" cap="none" dirty="0"/>
              <a:t> cause activation of immune system T lymphocytes(vb2 vb8)</a:t>
            </a:r>
          </a:p>
          <a:p>
            <a:pPr marL="0" indent="0">
              <a:buNone/>
            </a:pPr>
            <a:r>
              <a:rPr lang="en-US" cap="none" dirty="0"/>
              <a:t>   with cytokines release leads to damage to elastic layer. </a:t>
            </a:r>
          </a:p>
        </p:txBody>
      </p:sp>
    </p:spTree>
    <p:extLst>
      <p:ext uri="{BB962C8B-B14F-4D97-AF65-F5344CB8AC3E}">
        <p14:creationId xmlns:p14="http://schemas.microsoft.com/office/powerpoint/2010/main" val="24509791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024742"/>
            <a:ext cx="10363824" cy="3766457"/>
          </a:xfrm>
        </p:spPr>
        <p:txBody>
          <a:bodyPr>
            <a:normAutofit/>
          </a:bodyPr>
          <a:lstStyle/>
          <a:p>
            <a:r>
              <a:rPr lang="en-US" cap="none" dirty="0"/>
              <a:t>Acute , high fever lasts for 5-7 days</a:t>
            </a:r>
          </a:p>
          <a:p>
            <a:r>
              <a:rPr lang="en-US" cap="none" dirty="0"/>
              <a:t>Mucosa and conjunctivae, throat injected</a:t>
            </a:r>
          </a:p>
          <a:p>
            <a:r>
              <a:rPr lang="en-US" cap="none" dirty="0"/>
              <a:t>Mouth, lips – dry and fissured</a:t>
            </a:r>
          </a:p>
          <a:p>
            <a:r>
              <a:rPr lang="en-US" cap="none" dirty="0"/>
              <a:t>Red tongue with prominent papillae (strawberry tongue)</a:t>
            </a:r>
          </a:p>
          <a:p>
            <a:r>
              <a:rPr lang="en-US" cap="none" dirty="0"/>
              <a:t>After 3-4 days –widespread </a:t>
            </a:r>
            <a:r>
              <a:rPr lang="en-US" cap="none" dirty="0" err="1"/>
              <a:t>exanthems</a:t>
            </a:r>
            <a:r>
              <a:rPr lang="en-US" cap="none" dirty="0"/>
              <a:t> (</a:t>
            </a:r>
            <a:r>
              <a:rPr lang="en-US" cap="none" dirty="0" err="1"/>
              <a:t>Morbilliform</a:t>
            </a:r>
            <a:r>
              <a:rPr lang="en-US" cap="none" dirty="0"/>
              <a:t> or EM-like) on limbs and trunks</a:t>
            </a:r>
          </a:p>
          <a:p>
            <a:r>
              <a:rPr lang="en-US" cap="none" dirty="0"/>
              <a:t>Affected area become </a:t>
            </a:r>
            <a:r>
              <a:rPr lang="en-US" cap="none" dirty="0" err="1"/>
              <a:t>oedematous</a:t>
            </a:r>
            <a:r>
              <a:rPr lang="en-US" cap="none" dirty="0"/>
              <a:t> followed by scaling, starting with digits and in </a:t>
            </a:r>
            <a:r>
              <a:rPr lang="en-US" cap="none" dirty="0" err="1"/>
              <a:t>periungual</a:t>
            </a:r>
            <a:r>
              <a:rPr lang="en-US" cap="none" dirty="0"/>
              <a:t> area.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63327756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1"/>
            <a:ext cx="4951449" cy="4242715"/>
          </a:xfrm>
        </p:spPr>
        <p:txBody>
          <a:bodyPr/>
          <a:lstStyle/>
          <a:p>
            <a:r>
              <a:rPr lang="en-US" cap="none" dirty="0"/>
              <a:t>Fever resolves after 1-2 weeks</a:t>
            </a:r>
          </a:p>
          <a:p>
            <a:r>
              <a:rPr lang="en-US" cap="none" dirty="0"/>
              <a:t>30% patients develop pericarditis, myocarditis, coronary artery disease &amp; myocardial infarction</a:t>
            </a:r>
          </a:p>
          <a:p>
            <a:endParaRPr lang="en-US" cap="none" dirty="0"/>
          </a:p>
          <a:p>
            <a:endParaRPr lang="en-US" cap="none" dirty="0"/>
          </a:p>
        </p:txBody>
      </p:sp>
      <p:pic>
        <p:nvPicPr>
          <p:cNvPr id="5122" name="Picture 2" descr="Kawasaki disease: AHA statement and recommend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43" y="2699657"/>
            <a:ext cx="5408621" cy="296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45102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and co-morbidities: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96834" y="1998617"/>
            <a:ext cx="10480766" cy="4049485"/>
          </a:xfrm>
        </p:spPr>
        <p:txBody>
          <a:bodyPr>
            <a:noAutofit/>
          </a:bodyPr>
          <a:lstStyle/>
          <a:p>
            <a:r>
              <a:rPr lang="en-US" cap="none" dirty="0"/>
              <a:t>Coronary artery aneurysms</a:t>
            </a:r>
          </a:p>
          <a:p>
            <a:r>
              <a:rPr lang="en-US" cap="none" dirty="0"/>
              <a:t>Arthritis</a:t>
            </a:r>
          </a:p>
          <a:p>
            <a:r>
              <a:rPr lang="en-US" cap="none" dirty="0"/>
              <a:t>Arthralgia</a:t>
            </a:r>
          </a:p>
          <a:p>
            <a:r>
              <a:rPr lang="en-US" cap="none" dirty="0"/>
              <a:t>Severe erythema </a:t>
            </a:r>
            <a:r>
              <a:rPr lang="en-US" cap="none" dirty="0" err="1"/>
              <a:t>multiforme</a:t>
            </a:r>
            <a:endParaRPr lang="en-US" cap="none" dirty="0"/>
          </a:p>
          <a:p>
            <a:r>
              <a:rPr lang="en-US" cap="none" dirty="0"/>
              <a:t>Iritis</a:t>
            </a:r>
          </a:p>
          <a:p>
            <a:r>
              <a:rPr lang="en-US" cap="none" dirty="0"/>
              <a:t>Proteinuria</a:t>
            </a:r>
          </a:p>
          <a:p>
            <a:r>
              <a:rPr lang="en-US" cap="none" dirty="0"/>
              <a:t>Hepatitis</a:t>
            </a:r>
          </a:p>
          <a:p>
            <a:r>
              <a:rPr lang="en-US" cap="none" dirty="0"/>
              <a:t>Aseptic meningitis</a:t>
            </a:r>
          </a:p>
        </p:txBody>
      </p:sp>
    </p:spTree>
    <p:extLst>
      <p:ext uri="{BB962C8B-B14F-4D97-AF65-F5344CB8AC3E}">
        <p14:creationId xmlns:p14="http://schemas.microsoft.com/office/powerpoint/2010/main" val="18167279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Leukocytosis</a:t>
            </a:r>
          </a:p>
          <a:p>
            <a:r>
              <a:rPr lang="en-US" cap="none" dirty="0"/>
              <a:t>Thrombocytosis (post acute phase)</a:t>
            </a:r>
          </a:p>
          <a:p>
            <a:r>
              <a:rPr lang="en-US" cap="none" dirty="0"/>
              <a:t>Raised ESR</a:t>
            </a:r>
          </a:p>
          <a:p>
            <a:r>
              <a:rPr lang="en-US" cap="none" dirty="0"/>
              <a:t>Presence of typical rash with myocarditis (characteristic for diagnosis)</a:t>
            </a:r>
          </a:p>
        </p:txBody>
      </p:sp>
    </p:spTree>
    <p:extLst>
      <p:ext uri="{BB962C8B-B14F-4D97-AF65-F5344CB8AC3E}">
        <p14:creationId xmlns:p14="http://schemas.microsoft.com/office/powerpoint/2010/main" val="89504883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No definitive treatment</a:t>
            </a:r>
          </a:p>
          <a:p>
            <a:r>
              <a:rPr lang="en-US" dirty="0"/>
              <a:t>Intravenous </a:t>
            </a:r>
            <a:r>
              <a:rPr lang="en-US" dirty="0" err="1"/>
              <a:t>gammaglobulins</a:t>
            </a:r>
            <a:r>
              <a:rPr lang="en-US" dirty="0"/>
              <a:t> in high dose (2g/kg in single infusion over 10 hours) reduces complications and mortality</a:t>
            </a:r>
          </a:p>
          <a:p>
            <a:r>
              <a:rPr lang="en-US" dirty="0"/>
              <a:t>Aspirin – reduce platelet aggregation</a:t>
            </a:r>
          </a:p>
        </p:txBody>
      </p:sp>
    </p:spTree>
    <p:extLst>
      <p:ext uri="{BB962C8B-B14F-4D97-AF65-F5344CB8AC3E}">
        <p14:creationId xmlns:p14="http://schemas.microsoft.com/office/powerpoint/2010/main" val="42541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8518"/>
            <a:ext cx="10363826" cy="949026"/>
          </a:xfrm>
        </p:spPr>
        <p:txBody>
          <a:bodyPr/>
          <a:lstStyle/>
          <a:p>
            <a:pPr algn="l"/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685109"/>
            <a:ext cx="5103223" cy="48332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cap="none" dirty="0"/>
              <a:t>Small bullae/pustules on an erythematous base </a:t>
            </a:r>
            <a:r>
              <a:rPr lang="en-US" cap="none" dirty="0">
                <a:sym typeface="Wingdings" panose="05000000000000000000" pitchFamily="2" charset="2"/>
              </a:rPr>
              <a:t> </a:t>
            </a:r>
            <a:r>
              <a:rPr lang="en-US" cap="none" dirty="0"/>
              <a:t>hard crust of dried exudate </a:t>
            </a:r>
            <a:r>
              <a:rPr lang="en-US" cap="none" dirty="0">
                <a:sym typeface="Wingdings" panose="05000000000000000000" pitchFamily="2" charset="2"/>
              </a:rPr>
              <a:t></a:t>
            </a:r>
            <a:r>
              <a:rPr lang="en-US" cap="none" dirty="0"/>
              <a:t>removed with difficulty </a:t>
            </a:r>
          </a:p>
          <a:p>
            <a:pPr>
              <a:lnSpc>
                <a:spcPct val="150000"/>
              </a:lnSpc>
            </a:pPr>
            <a:r>
              <a:rPr lang="en-US" cap="none" dirty="0"/>
              <a:t>Adherent crusts, with indurated irregular ulcers </a:t>
            </a:r>
            <a:r>
              <a:rPr lang="en-US" cap="none" dirty="0">
                <a:sym typeface="Wingdings" panose="05000000000000000000" pitchFamily="2" charset="2"/>
              </a:rPr>
              <a:t></a:t>
            </a:r>
            <a:r>
              <a:rPr lang="en-US" cap="none" dirty="0"/>
              <a:t>loss of the epidermis, dermis </a:t>
            </a:r>
            <a:r>
              <a:rPr lang="en-US" cap="none" dirty="0">
                <a:sym typeface="Wingdings" panose="05000000000000000000" pitchFamily="2" charset="2"/>
              </a:rPr>
              <a:t> </a:t>
            </a:r>
            <a:r>
              <a:rPr lang="en-US" cap="none" dirty="0"/>
              <a:t>heals with scarring in few weeks.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79" y="1823099"/>
            <a:ext cx="5639680" cy="3794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67406" y="209006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Ecthyma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024942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10281094" cy="6239483"/>
          </a:xfrm>
        </p:spPr>
        <p:txBody>
          <a:bodyPr>
            <a:normAutofit/>
          </a:bodyPr>
          <a:lstStyle/>
          <a:p>
            <a:r>
              <a:rPr lang="en-US" sz="7200" i="1" dirty="0">
                <a:solidFill>
                  <a:srgbClr val="FF0000"/>
                </a:solidFill>
                <a:latin typeface="Bahnschrift" panose="020B050204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5349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Microbiological swabs should be taken from affected skin.</a:t>
            </a:r>
          </a:p>
          <a:p>
            <a:endParaRPr lang="en-US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10489474" y="326571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Ecthyma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4667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3" y="313509"/>
            <a:ext cx="6832175" cy="6225579"/>
          </a:xfrm>
        </p:spPr>
      </p:pic>
      <p:sp>
        <p:nvSpPr>
          <p:cNvPr id="2" name="TextBox 1"/>
          <p:cNvSpPr txBox="1"/>
          <p:nvPr/>
        </p:nvSpPr>
        <p:spPr>
          <a:xfrm>
            <a:off x="10502537" y="313509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Ecthyma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622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2" cy="779209"/>
          </a:xfrm>
        </p:spPr>
        <p:txBody>
          <a:bodyPr/>
          <a:lstStyle/>
          <a:p>
            <a:r>
              <a:rPr lang="en-US" dirty="0"/>
              <a:t>Cellulitis and erysipelas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97726"/>
            <a:ext cx="10363825" cy="4393473"/>
          </a:xfrm>
        </p:spPr>
        <p:txBody>
          <a:bodyPr>
            <a:normAutofit fontScale="92500" lnSpcReduction="10000"/>
          </a:bodyPr>
          <a:lstStyle/>
          <a:p>
            <a:r>
              <a:rPr lang="en-US" b="1" cap="none" dirty="0"/>
              <a:t>Cellulitis</a:t>
            </a:r>
            <a:r>
              <a:rPr lang="en-US" cap="none" dirty="0"/>
              <a:t>: acute, subacute or chronic inflammation of loose connective tissue.</a:t>
            </a:r>
          </a:p>
          <a:p>
            <a:r>
              <a:rPr lang="en-US" cap="none" dirty="0"/>
              <a:t> </a:t>
            </a:r>
            <a:r>
              <a:rPr lang="en-US" b="1" cap="none" dirty="0"/>
              <a:t>Erysipelas</a:t>
            </a:r>
            <a:r>
              <a:rPr lang="en-US" cap="none" dirty="0"/>
              <a:t>: infection of dermis &amp; upper </a:t>
            </a:r>
            <a:r>
              <a:rPr lang="en-US" cap="none" dirty="0" err="1"/>
              <a:t>subcutis</a:t>
            </a:r>
            <a:r>
              <a:rPr lang="en-US" cap="none" dirty="0"/>
              <a:t>; well‐defined raised edge(hallmark) </a:t>
            </a:r>
            <a:r>
              <a:rPr lang="en-US" cap="none" dirty="0">
                <a:sym typeface="Wingdings" panose="05000000000000000000" pitchFamily="2" charset="2"/>
              </a:rPr>
              <a:t></a:t>
            </a:r>
            <a:r>
              <a:rPr lang="en-US" cap="none" dirty="0"/>
              <a:t> superficial (dermal) involvement</a:t>
            </a:r>
          </a:p>
          <a:p>
            <a:r>
              <a:rPr lang="en-US" cap="none" dirty="0"/>
              <a:t>May coexist </a:t>
            </a:r>
          </a:p>
          <a:p>
            <a:r>
              <a:rPr lang="en-US" cap="none" dirty="0"/>
              <a:t>Lower limb &amp; face.</a:t>
            </a:r>
          </a:p>
          <a:p>
            <a:r>
              <a:rPr lang="en-US" cap="none" dirty="0"/>
              <a:t>4</a:t>
            </a:r>
            <a:r>
              <a:rPr lang="en-US" cap="none" baseline="30000" dirty="0"/>
              <a:t>th</a:t>
            </a:r>
            <a:r>
              <a:rPr lang="en-US" cap="none" dirty="0"/>
              <a:t> and 6</a:t>
            </a:r>
            <a:r>
              <a:rPr lang="en-US" cap="none" baseline="30000" dirty="0"/>
              <a:t>th</a:t>
            </a:r>
            <a:r>
              <a:rPr lang="en-US" cap="none" dirty="0"/>
              <a:t> decades</a:t>
            </a:r>
          </a:p>
          <a:p>
            <a:endParaRPr lang="en-US" cap="none" dirty="0"/>
          </a:p>
          <a:p>
            <a:pPr marL="0" indent="0">
              <a:buNone/>
            </a:pPr>
            <a:r>
              <a:rPr lang="en-US" b="1" dirty="0"/>
              <a:t>CAUSATIVE ORGANISMS</a:t>
            </a:r>
          </a:p>
          <a:p>
            <a:r>
              <a:rPr lang="en-US" cap="none" dirty="0"/>
              <a:t>Group A &amp; B streptococci</a:t>
            </a:r>
          </a:p>
          <a:p>
            <a:r>
              <a:rPr lang="en-US" i="1" cap="none" dirty="0"/>
              <a:t>Strep. </a:t>
            </a:r>
            <a:r>
              <a:rPr lang="en-US" i="1" cap="none" dirty="0" err="1"/>
              <a:t>Pneumoniae</a:t>
            </a:r>
            <a:endParaRPr lang="en-US" i="1" cap="none" dirty="0"/>
          </a:p>
          <a:p>
            <a:r>
              <a:rPr lang="en-US" i="1" cap="none" dirty="0"/>
              <a:t>S. Aureus</a:t>
            </a:r>
            <a:endParaRPr lang="en-US" cap="none" dirty="0"/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931832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2" y="378824"/>
            <a:ext cx="8405578" cy="362540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77" y="3860543"/>
            <a:ext cx="4151597" cy="2997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 r="10500"/>
          <a:stretch/>
        </p:blipFill>
        <p:spPr>
          <a:xfrm rot="5400000">
            <a:off x="6734138" y="3222404"/>
            <a:ext cx="2997458" cy="42737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54834" y="117566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Cellulitis and erysipelas</a:t>
            </a:r>
          </a:p>
        </p:txBody>
      </p:sp>
    </p:spTree>
    <p:extLst>
      <p:ext uri="{BB962C8B-B14F-4D97-AF65-F5344CB8AC3E}">
        <p14:creationId xmlns:p14="http://schemas.microsoft.com/office/powerpoint/2010/main" val="3270409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Specimen from vesicle fluid or eroded ulcers</a:t>
            </a:r>
          </a:p>
          <a:p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Blood cultures</a:t>
            </a:r>
          </a:p>
          <a:p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In facial infections the pathogen should be sought in nose, throat, conjunctiva and sinuses. </a:t>
            </a:r>
          </a:p>
          <a:p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Serology </a:t>
            </a: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74629" y="130629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Cellulitis and erysipelas</a:t>
            </a:r>
          </a:p>
        </p:txBody>
      </p:sp>
    </p:spTree>
    <p:extLst>
      <p:ext uri="{BB962C8B-B14F-4D97-AF65-F5344CB8AC3E}">
        <p14:creationId xmlns:p14="http://schemas.microsoft.com/office/powerpoint/2010/main" val="2010540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48" y="590902"/>
            <a:ext cx="9610851" cy="5973100"/>
          </a:xfrm>
        </p:spPr>
      </p:pic>
      <p:sp>
        <p:nvSpPr>
          <p:cNvPr id="2" name="TextBox 1"/>
          <p:cNvSpPr txBox="1"/>
          <p:nvPr/>
        </p:nvSpPr>
        <p:spPr>
          <a:xfrm>
            <a:off x="9104811" y="113994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Cellulitis and erysipelas</a:t>
            </a:r>
          </a:p>
        </p:txBody>
      </p:sp>
    </p:spTree>
    <p:extLst>
      <p:ext uri="{BB962C8B-B14F-4D97-AF65-F5344CB8AC3E}">
        <p14:creationId xmlns:p14="http://schemas.microsoft.com/office/powerpoint/2010/main" val="1666127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465" y="592391"/>
            <a:ext cx="7790443" cy="909837"/>
          </a:xfrm>
        </p:spPr>
        <p:txBody>
          <a:bodyPr/>
          <a:lstStyle/>
          <a:p>
            <a:r>
              <a:rPr lang="en-US" dirty="0"/>
              <a:t>Folliculitis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0343" y="1371600"/>
            <a:ext cx="5308386" cy="4976949"/>
          </a:xfrm>
        </p:spPr>
        <p:txBody>
          <a:bodyPr>
            <a:normAutofit/>
          </a:bodyPr>
          <a:lstStyle/>
          <a:p>
            <a:endParaRPr lang="en-US" cap="none" dirty="0"/>
          </a:p>
          <a:p>
            <a:r>
              <a:rPr lang="en-US" cap="none" dirty="0"/>
              <a:t>Subacute or chronic</a:t>
            </a:r>
          </a:p>
          <a:p>
            <a:r>
              <a:rPr lang="en-US" cap="none" dirty="0"/>
              <a:t>Inflammation: ostium/only slightly below it</a:t>
            </a:r>
          </a:p>
          <a:p>
            <a:r>
              <a:rPr lang="en-US" cap="none" dirty="0"/>
              <a:t>Heals without scar formation</a:t>
            </a:r>
          </a:p>
          <a:p>
            <a:r>
              <a:rPr lang="en-US" cap="none" dirty="0"/>
              <a:t>Superficial </a:t>
            </a:r>
            <a:r>
              <a:rPr lang="en-US" cap="none" dirty="0" err="1"/>
              <a:t>S.aureus</a:t>
            </a:r>
            <a:r>
              <a:rPr lang="en-US" cap="none" dirty="0"/>
              <a:t> folliculitis –childhood(scalp/scalp margins or on limbs)</a:t>
            </a:r>
          </a:p>
          <a:p>
            <a:r>
              <a:rPr lang="en-US" cap="none" dirty="0"/>
              <a:t>Spread : athletes, military personnel, prisoners</a:t>
            </a:r>
          </a:p>
          <a:p>
            <a:r>
              <a:rPr lang="en-US" cap="none" dirty="0"/>
              <a:t>Male – beard area</a:t>
            </a:r>
          </a:p>
          <a:p>
            <a:endParaRPr lang="en-US" dirty="0"/>
          </a:p>
          <a:p>
            <a:endParaRPr lang="en-US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9744891" y="143691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Folliculitis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7BE691E-693C-0D49-8658-E712718A3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729" y="1502228"/>
            <a:ext cx="5652918" cy="42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85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3771" y="809898"/>
            <a:ext cx="10493829" cy="498130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CAUSATIVE ORGANISMS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fr-FR" i="1" cap="none" dirty="0"/>
              <a:t>S. Aureus</a:t>
            </a:r>
            <a:endParaRPr lang="fr-FR" cap="none" dirty="0"/>
          </a:p>
          <a:p>
            <a:r>
              <a:rPr lang="fr-FR" cap="none" dirty="0"/>
              <a:t> CA‐MRSA infections</a:t>
            </a:r>
          </a:p>
          <a:p>
            <a:r>
              <a:rPr lang="fr-FR" cap="none" dirty="0" err="1"/>
              <a:t>Coagulase‐negative</a:t>
            </a:r>
            <a:r>
              <a:rPr lang="fr-FR" cap="none" dirty="0"/>
              <a:t> </a:t>
            </a:r>
            <a:r>
              <a:rPr lang="en-US" cap="none" dirty="0"/>
              <a:t>staphylococci</a:t>
            </a:r>
          </a:p>
          <a:p>
            <a:r>
              <a:rPr lang="en-US" cap="none" dirty="0"/>
              <a:t>Pseudomonas aeruginosa</a:t>
            </a:r>
          </a:p>
          <a:p>
            <a:r>
              <a:rPr lang="en-US" cap="none" dirty="0" err="1"/>
              <a:t>Pityrosporum</a:t>
            </a:r>
            <a:r>
              <a:rPr lang="en-US" cap="none" dirty="0"/>
              <a:t> yeast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00754" y="182880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Folliculitis </a:t>
            </a:r>
          </a:p>
        </p:txBody>
      </p:sp>
    </p:spTree>
    <p:extLst>
      <p:ext uri="{BB962C8B-B14F-4D97-AF65-F5344CB8AC3E}">
        <p14:creationId xmlns:p14="http://schemas.microsoft.com/office/powerpoint/2010/main" val="65379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E862336-42D4-EC49-9669-A543AB0D9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2670" y="147918"/>
            <a:ext cx="5319059" cy="6562164"/>
          </a:xfrm>
        </p:spPr>
      </p:pic>
    </p:spTree>
    <p:extLst>
      <p:ext uri="{BB962C8B-B14F-4D97-AF65-F5344CB8AC3E}">
        <p14:creationId xmlns:p14="http://schemas.microsoft.com/office/powerpoint/2010/main" val="4213502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63" y="500953"/>
            <a:ext cx="8561152" cy="792272"/>
          </a:xfrm>
        </p:spPr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3955" y="1293225"/>
            <a:ext cx="5408022" cy="5434145"/>
          </a:xfrm>
        </p:spPr>
        <p:txBody>
          <a:bodyPr/>
          <a:lstStyle/>
          <a:p>
            <a:r>
              <a:rPr lang="en-US" cap="none" dirty="0"/>
              <a:t>Small follicular papules &amp; pinhead pustules: in crops</a:t>
            </a:r>
          </a:p>
          <a:p>
            <a:r>
              <a:rPr lang="en-US" cap="none" dirty="0"/>
              <a:t> Rarely painful</a:t>
            </a:r>
          </a:p>
          <a:p>
            <a:r>
              <a:rPr lang="en-US" b="1" cap="none" dirty="0"/>
              <a:t>Superficial folliculitis</a:t>
            </a:r>
            <a:r>
              <a:rPr lang="en-US" cap="none" dirty="0"/>
              <a:t> : domed yellow pustules + narrow red areola </a:t>
            </a:r>
            <a:r>
              <a:rPr lang="en-US" cap="none" dirty="0">
                <a:sym typeface="Wingdings" panose="05000000000000000000" pitchFamily="2" charset="2"/>
              </a:rPr>
              <a:t> </a:t>
            </a:r>
            <a:r>
              <a:rPr lang="en-US" cap="none" dirty="0"/>
              <a:t>heal within 7–10days.  </a:t>
            </a:r>
          </a:p>
          <a:p>
            <a:r>
              <a:rPr lang="en-US" b="1" cap="none" dirty="0"/>
              <a:t>Pustular dermatitis </a:t>
            </a:r>
            <a:r>
              <a:rPr lang="en-US" b="1" cap="none" dirty="0" err="1"/>
              <a:t>atrophicans</a:t>
            </a:r>
            <a:r>
              <a:rPr lang="en-US" b="1" cap="none" dirty="0"/>
              <a:t> of the legs: (</a:t>
            </a:r>
            <a:r>
              <a:rPr lang="en-US" cap="none" dirty="0"/>
              <a:t> males )</a:t>
            </a:r>
          </a:p>
          <a:p>
            <a:pPr lvl="1"/>
            <a:r>
              <a:rPr lang="en-US" cap="none" dirty="0"/>
              <a:t>Symmetrically anterior </a:t>
            </a:r>
            <a:r>
              <a:rPr lang="en-US" cap="none" dirty="0" err="1"/>
              <a:t>tibial</a:t>
            </a:r>
            <a:r>
              <a:rPr lang="en-US" cap="none" dirty="0"/>
              <a:t> surfaces of the legs</a:t>
            </a:r>
          </a:p>
          <a:p>
            <a:r>
              <a:rPr lang="en-US" cap="none" dirty="0" err="1"/>
              <a:t>Miliary</a:t>
            </a:r>
            <a:r>
              <a:rPr lang="en-US" cap="none" dirty="0"/>
              <a:t> pustules </a:t>
            </a:r>
            <a:r>
              <a:rPr lang="en-US" cap="none" dirty="0">
                <a:sym typeface="Wingdings" panose="05000000000000000000" pitchFamily="2" charset="2"/>
              </a:rPr>
              <a:t></a:t>
            </a:r>
            <a:r>
              <a:rPr lang="en-US" cap="none" dirty="0"/>
              <a:t> atrophic scars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05703" y="261257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Folliculitis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5FE4DC2-D727-CF4E-902D-D438AFC9A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977" y="1532921"/>
            <a:ext cx="5569367" cy="397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59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If CA‐MRSA suspected, swabs taken for sensitivity of the organism.</a:t>
            </a:r>
          </a:p>
          <a:p>
            <a:endParaRPr lang="en-US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9862457" y="104503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Folliculitis </a:t>
            </a:r>
          </a:p>
        </p:txBody>
      </p:sp>
    </p:spTree>
    <p:extLst>
      <p:ext uri="{BB962C8B-B14F-4D97-AF65-F5344CB8AC3E}">
        <p14:creationId xmlns:p14="http://schemas.microsoft.com/office/powerpoint/2010/main" val="3737312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04" y="1624175"/>
            <a:ext cx="5822955" cy="4645697"/>
          </a:xfrm>
        </p:spPr>
      </p:pic>
      <p:sp>
        <p:nvSpPr>
          <p:cNvPr id="3" name="TextBox 2"/>
          <p:cNvSpPr txBox="1"/>
          <p:nvPr/>
        </p:nvSpPr>
        <p:spPr>
          <a:xfrm>
            <a:off x="9862457" y="261257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Folliculitis </a:t>
            </a:r>
          </a:p>
        </p:txBody>
      </p:sp>
    </p:spTree>
    <p:extLst>
      <p:ext uri="{BB962C8B-B14F-4D97-AF65-F5344CB8AC3E}">
        <p14:creationId xmlns:p14="http://schemas.microsoft.com/office/powerpoint/2010/main" val="1416185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217" y="618518"/>
            <a:ext cx="10194009" cy="517952"/>
          </a:xfrm>
        </p:spPr>
        <p:txBody>
          <a:bodyPr>
            <a:normAutofit fontScale="90000"/>
          </a:bodyPr>
          <a:lstStyle/>
          <a:p>
            <a:r>
              <a:rPr lang="en-US" dirty="0"/>
              <a:t>Furuncle (boil, abscess)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01338" y="1136470"/>
            <a:ext cx="5482622" cy="5557177"/>
          </a:xfrm>
        </p:spPr>
        <p:txBody>
          <a:bodyPr/>
          <a:lstStyle/>
          <a:p>
            <a:endParaRPr lang="en-US" cap="none" dirty="0"/>
          </a:p>
          <a:p>
            <a:r>
              <a:rPr lang="en-US" cap="none" dirty="0"/>
              <a:t>Acute, necrotic infection of hair follicle with S. Aureus.</a:t>
            </a:r>
          </a:p>
          <a:p>
            <a:r>
              <a:rPr lang="en-US" b="1" i="1" cap="none" dirty="0"/>
              <a:t>Sterile furuncle</a:t>
            </a:r>
            <a:r>
              <a:rPr lang="en-US" i="1" cap="none" dirty="0"/>
              <a:t>:  </a:t>
            </a:r>
            <a:r>
              <a:rPr lang="en-US" cap="none" dirty="0"/>
              <a:t>after injection of oil based drugs</a:t>
            </a:r>
          </a:p>
          <a:p>
            <a:r>
              <a:rPr lang="en-US" cap="none" dirty="0"/>
              <a:t>Common in DM, HIV, malnourished</a:t>
            </a:r>
          </a:p>
          <a:p>
            <a:r>
              <a:rPr lang="en-US" b="1" i="1" cap="none" dirty="0"/>
              <a:t>Recurrent boils</a:t>
            </a:r>
            <a:r>
              <a:rPr lang="en-US" i="1" cap="none" dirty="0"/>
              <a:t>: S. Aureus </a:t>
            </a:r>
            <a:r>
              <a:rPr lang="en-US" cap="none" dirty="0"/>
              <a:t>infections of (MSSA/MRSA)</a:t>
            </a:r>
          </a:p>
          <a:p>
            <a:r>
              <a:rPr lang="en-US" cap="none" dirty="0"/>
              <a:t>PVL infections: overcrowding/close contact, poor hygiene and skin breaks</a:t>
            </a:r>
          </a:p>
          <a:p>
            <a:r>
              <a:rPr lang="en-US" cap="none" dirty="0"/>
              <a:t>PVL lesion -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cap="none" dirty="0">
                <a:cs typeface="Times New Roman" panose="02020603050405020304" pitchFamily="18" charset="0"/>
              </a:rPr>
              <a:t>5cm in diameter , necrotic and more painful.</a:t>
            </a:r>
            <a:endParaRPr lang="en-US" cap="none" dirty="0"/>
          </a:p>
          <a:p>
            <a:r>
              <a:rPr lang="en-US" cap="none" dirty="0"/>
              <a:t>Causative organism:</a:t>
            </a:r>
          </a:p>
          <a:p>
            <a:r>
              <a:rPr lang="en-US" cap="none" dirty="0"/>
              <a:t>Staph. Aureus – MSSA, MRSA or PVL positive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02091" y="287383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Furuncle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B2B0689-0A1E-6C49-A682-0D432E0A3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689" y="1652875"/>
            <a:ext cx="5305555" cy="413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60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897" y="618518"/>
            <a:ext cx="10468329" cy="713894"/>
          </a:xfrm>
        </p:spPr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66650" y="1436914"/>
            <a:ext cx="8081725" cy="2208733"/>
          </a:xfrm>
        </p:spPr>
        <p:txBody>
          <a:bodyPr/>
          <a:lstStyle/>
          <a:p>
            <a:r>
              <a:rPr lang="en-US" sz="2400" dirty="0"/>
              <a:t>Involves :</a:t>
            </a:r>
          </a:p>
          <a:p>
            <a:r>
              <a:rPr lang="en-US" sz="2400" dirty="0"/>
              <a:t>Face &amp; neck</a:t>
            </a:r>
          </a:p>
          <a:p>
            <a:r>
              <a:rPr lang="en-US" sz="2400" dirty="0"/>
              <a:t>Arms, wrists &amp; fingers</a:t>
            </a:r>
          </a:p>
          <a:p>
            <a:r>
              <a:rPr lang="en-US" sz="2400" dirty="0"/>
              <a:t>Buttocks &amp; </a:t>
            </a:r>
            <a:r>
              <a:rPr lang="en-US" sz="2400" dirty="0" err="1"/>
              <a:t>anogenital</a:t>
            </a:r>
            <a:r>
              <a:rPr lang="en-US" sz="2400" dirty="0"/>
              <a:t> region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93086" y="18288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Furuncle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4F6D8-9B5A-6B42-80CC-509284F2049C}"/>
              </a:ext>
            </a:extLst>
          </p:cNvPr>
          <p:cNvSpPr txBox="1"/>
          <p:nvPr/>
        </p:nvSpPr>
        <p:spPr>
          <a:xfrm>
            <a:off x="914828" y="3842530"/>
            <a:ext cx="1046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/>
              <a:t>Small follicular inflammatory tender nodule </a:t>
            </a:r>
            <a:r>
              <a:rPr lang="en-GB" sz="2400">
                <a:sym typeface="Wingdings" pitchFamily="2" charset="2"/>
              </a:rPr>
              <a:t> pustular then necrotic discharge of a necrotic core  single/multiple/ in crops  healing  violaceous macule  permanent scar..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57034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cap="none" dirty="0"/>
              <a:t>Swabs from discharging pus for microbiological analysis including PVL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84080" y="16981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Furuncle</a:t>
            </a:r>
          </a:p>
        </p:txBody>
      </p:sp>
    </p:spTree>
    <p:extLst>
      <p:ext uri="{BB962C8B-B14F-4D97-AF65-F5344CB8AC3E}">
        <p14:creationId xmlns:p14="http://schemas.microsoft.com/office/powerpoint/2010/main" val="1019281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9" y="618517"/>
            <a:ext cx="10233197" cy="726957"/>
          </a:xfrm>
        </p:spPr>
        <p:txBody>
          <a:bodyPr/>
          <a:lstStyle/>
          <a:p>
            <a:r>
              <a:rPr lang="en-US" dirty="0"/>
              <a:t>Management: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0" y="1164240"/>
            <a:ext cx="8569235" cy="5679609"/>
          </a:xfrm>
        </p:spPr>
      </p:pic>
      <p:sp>
        <p:nvSpPr>
          <p:cNvPr id="3" name="TextBox 2"/>
          <p:cNvSpPr txBox="1"/>
          <p:nvPr/>
        </p:nvSpPr>
        <p:spPr>
          <a:xfrm>
            <a:off x="9653451" y="222069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Furuncle</a:t>
            </a:r>
          </a:p>
        </p:txBody>
      </p:sp>
    </p:spTree>
    <p:extLst>
      <p:ext uri="{BB962C8B-B14F-4D97-AF65-F5344CB8AC3E}">
        <p14:creationId xmlns:p14="http://schemas.microsoft.com/office/powerpoint/2010/main" val="1532272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409512"/>
            <a:ext cx="10194009" cy="831460"/>
          </a:xfrm>
        </p:spPr>
        <p:txBody>
          <a:bodyPr/>
          <a:lstStyle/>
          <a:p>
            <a:r>
              <a:rPr lang="en-US" dirty="0"/>
              <a:t>Carbuncle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66652" y="1240972"/>
            <a:ext cx="10310948" cy="5159828"/>
          </a:xfrm>
        </p:spPr>
        <p:txBody>
          <a:bodyPr/>
          <a:lstStyle/>
          <a:p>
            <a:r>
              <a:rPr lang="en-US" cap="none" dirty="0"/>
              <a:t>Deep infection of contiguous follicles with inflammatory changes in surrounding &amp; underlying tissues</a:t>
            </a:r>
          </a:p>
          <a:p>
            <a:r>
              <a:rPr lang="en-US" cap="none" dirty="0"/>
              <a:t>Causative organism: S. Aureus</a:t>
            </a:r>
          </a:p>
          <a:p>
            <a:r>
              <a:rPr lang="en-US" cap="none" dirty="0"/>
              <a:t>DM, malnutrition, CHF, drug addiction, obesity &amp; steroid therapy.</a:t>
            </a:r>
          </a:p>
          <a:p>
            <a:r>
              <a:rPr lang="en-US" b="1" cap="none" dirty="0"/>
              <a:t>Site </a:t>
            </a:r>
            <a:r>
              <a:rPr lang="en-US" cap="none" dirty="0"/>
              <a:t>:back of the neck, shoulders &amp; hips and thighs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Complications:</a:t>
            </a:r>
          </a:p>
          <a:p>
            <a:pPr marL="0" indent="0">
              <a:buNone/>
            </a:pPr>
            <a:r>
              <a:rPr lang="en-US" dirty="0"/>
              <a:t>toxemia, metastatic infections , eventually death.</a:t>
            </a:r>
          </a:p>
          <a:p>
            <a:endParaRPr lang="en-US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9875520" y="11756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Carbuncle</a:t>
            </a:r>
          </a:p>
        </p:txBody>
      </p:sp>
    </p:spTree>
    <p:extLst>
      <p:ext uri="{BB962C8B-B14F-4D97-AF65-F5344CB8AC3E}">
        <p14:creationId xmlns:p14="http://schemas.microsoft.com/office/powerpoint/2010/main" val="3898069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531" y="618517"/>
            <a:ext cx="10128695" cy="870649"/>
          </a:xfrm>
        </p:spPr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6022" y="1358537"/>
            <a:ext cx="4937249" cy="53296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cap="none" dirty="0"/>
              <a:t>Dome‐shaped acutely tender lump </a:t>
            </a:r>
            <a:r>
              <a:rPr lang="en-US" cap="none" dirty="0">
                <a:sym typeface="Wingdings" panose="05000000000000000000" pitchFamily="2" charset="2"/>
              </a:rPr>
              <a:t></a:t>
            </a:r>
            <a:r>
              <a:rPr lang="en-US" cap="none" dirty="0"/>
              <a:t> 3-10cm </a:t>
            </a:r>
            <a:r>
              <a:rPr lang="en-US" cap="none" dirty="0" err="1"/>
              <a:t>dia</a:t>
            </a:r>
            <a:r>
              <a:rPr lang="en-US" cap="none" dirty="0"/>
              <a:t> in few days </a:t>
            </a:r>
            <a:r>
              <a:rPr lang="en-US" cap="none" dirty="0">
                <a:sym typeface="Wingdings" panose="05000000000000000000" pitchFamily="2" charset="2"/>
              </a:rPr>
              <a:t></a:t>
            </a:r>
            <a:r>
              <a:rPr lang="en-US" cap="none" dirty="0"/>
              <a:t>suppuration after 5–7 days </a:t>
            </a:r>
            <a:r>
              <a:rPr lang="en-US" cap="none" dirty="0">
                <a:sym typeface="Wingdings" panose="05000000000000000000" pitchFamily="2" charset="2"/>
              </a:rPr>
              <a:t> multiple discharging follicular orifices  </a:t>
            </a:r>
            <a:r>
              <a:rPr lang="en-US" cap="none" dirty="0"/>
              <a:t>necrosis of the intervening skin </a:t>
            </a:r>
            <a:r>
              <a:rPr lang="en-US" cap="none" dirty="0">
                <a:sym typeface="Wingdings" panose="05000000000000000000" pitchFamily="2" charset="2"/>
              </a:rPr>
              <a:t></a:t>
            </a:r>
            <a:r>
              <a:rPr lang="en-US" cap="none" dirty="0"/>
              <a:t> yellow slough covered </a:t>
            </a:r>
            <a:r>
              <a:rPr lang="en-US" cap="none" dirty="0" err="1"/>
              <a:t>crateriform</a:t>
            </a:r>
            <a:r>
              <a:rPr lang="en-US" cap="none" dirty="0"/>
              <a:t> nodule </a:t>
            </a:r>
            <a:r>
              <a:rPr lang="en-US" cap="none" dirty="0">
                <a:sym typeface="Wingdings" panose="05000000000000000000" pitchFamily="2" charset="2"/>
              </a:rPr>
              <a:t> slow healing with scar formation</a:t>
            </a:r>
          </a:p>
          <a:p>
            <a:endParaRPr lang="en-US" cap="none" dirty="0">
              <a:sym typeface="Wingdings" panose="05000000000000000000" pitchFamily="2" charset="2"/>
            </a:endParaRPr>
          </a:p>
          <a:p>
            <a:r>
              <a:rPr lang="en-US" cap="none" dirty="0">
                <a:sym typeface="Wingdings" panose="05000000000000000000" pitchFamily="2" charset="2"/>
              </a:rPr>
              <a:t>F</a:t>
            </a:r>
            <a:r>
              <a:rPr lang="en-US" cap="none" dirty="0"/>
              <a:t>ever, malaise</a:t>
            </a:r>
          </a:p>
          <a:p>
            <a:pPr marL="0" indent="0">
              <a:buNone/>
            </a:pPr>
            <a:endParaRPr lang="en-US" cap="none" dirty="0"/>
          </a:p>
          <a:p>
            <a:endParaRPr lang="en-US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9966960" y="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Carbuncle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1DD2B42-F495-584F-9C06-649E8EC73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271" y="1269516"/>
            <a:ext cx="5730821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70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2" cy="922900"/>
          </a:xfrm>
        </p:spPr>
        <p:txBody>
          <a:bodyPr/>
          <a:lstStyle/>
          <a:p>
            <a:r>
              <a:rPr lang="en-US" dirty="0"/>
              <a:t>Investigation &amp;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672047"/>
            <a:ext cx="10363826" cy="4654730"/>
          </a:xfrm>
        </p:spPr>
        <p:txBody>
          <a:bodyPr/>
          <a:lstStyle/>
          <a:p>
            <a:r>
              <a:rPr lang="en-US" cap="none" dirty="0"/>
              <a:t>Skin swabs for microbiology.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Management</a:t>
            </a:r>
          </a:p>
          <a:p>
            <a:r>
              <a:rPr lang="en-US" cap="none" dirty="0" err="1"/>
              <a:t>Penicillinase</a:t>
            </a:r>
            <a:r>
              <a:rPr lang="en-US" cap="none" dirty="0"/>
              <a:t>‐resistant antibiotic </a:t>
            </a:r>
          </a:p>
          <a:p>
            <a:r>
              <a:rPr lang="en-US" cap="none" dirty="0" err="1"/>
              <a:t>Flucloxacillin</a:t>
            </a:r>
            <a:r>
              <a:rPr lang="en-US" cap="none" dirty="0"/>
              <a:t> </a:t>
            </a:r>
          </a:p>
          <a:p>
            <a:r>
              <a:rPr lang="en-US" cap="none" dirty="0"/>
              <a:t>Incision and drainage</a:t>
            </a:r>
          </a:p>
          <a:p>
            <a:r>
              <a:rPr lang="en-US" cap="none" dirty="0" err="1"/>
              <a:t>Saucerization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10071463" y="33963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Carbuncle</a:t>
            </a:r>
          </a:p>
        </p:txBody>
      </p:sp>
    </p:spTree>
    <p:extLst>
      <p:ext uri="{BB962C8B-B14F-4D97-AF65-F5344CB8AC3E}">
        <p14:creationId xmlns:p14="http://schemas.microsoft.com/office/powerpoint/2010/main" val="177893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1669" y="211377"/>
            <a:ext cx="10110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STAPHYLOCOCCAL AND STREPTOCOCCAL INFECTIONS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FB9993-DCF5-824E-AED8-4FE8A7DBDCFC}"/>
              </a:ext>
            </a:extLst>
          </p:cNvPr>
          <p:cNvSpPr txBox="1"/>
          <p:nvPr/>
        </p:nvSpPr>
        <p:spPr>
          <a:xfrm>
            <a:off x="956235" y="1201687"/>
            <a:ext cx="53429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/>
              <a:t>DIRECT EFFECT OF SKIN AND ADJACENT TISSUES:</a:t>
            </a:r>
          </a:p>
          <a:p>
            <a:pPr algn="l"/>
            <a:endParaRPr lang="en-GB" sz="2400"/>
          </a:p>
          <a:p>
            <a:pPr algn="l"/>
            <a:endParaRPr lang="en-GB" sz="240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/>
              <a:t>IMPETIGO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/>
              <a:t>ECTHYMA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/>
              <a:t>CELLULITIS AND ERYSIPELAS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/>
              <a:t>FOLLICULITIS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/>
              <a:t>FURUNCLES AND CARBUNCLES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PERIANAL STRETOCOCCAL CELLULITIS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/>
              <a:t>BLISTERING DIST DACTYLITIS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C3BB2E-0A09-9042-AB1A-4B9125BCCD97}"/>
              </a:ext>
            </a:extLst>
          </p:cNvPr>
          <p:cNvSpPr txBox="1"/>
          <p:nvPr/>
        </p:nvSpPr>
        <p:spPr>
          <a:xfrm>
            <a:off x="6693646" y="1518024"/>
            <a:ext cx="316753" cy="55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F9E23-E6B2-DC44-B000-C57E697D2932}"/>
              </a:ext>
            </a:extLst>
          </p:cNvPr>
          <p:cNvSpPr txBox="1"/>
          <p:nvPr/>
        </p:nvSpPr>
        <p:spPr>
          <a:xfrm>
            <a:off x="6490448" y="1219023"/>
            <a:ext cx="51846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/>
              <a:t>CUTANEOUS DISEASE DUE TO EFFECT OF BACTERIAL TOXIN:</a:t>
            </a:r>
          </a:p>
          <a:p>
            <a:pPr algn="l"/>
            <a:endParaRPr lang="en-GB" sz="240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/>
              <a:t>STAPHYLOCOCCAL SCALDED SKIN SYNDROME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/>
              <a:t>STAPHYLOCOCCAL TOXIC SHOCK SYNDROME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/>
              <a:t>RECURRENT TOXIN MEDIATED PERINEAL ERYTHEMA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/>
              <a:t>SCARLET FEVER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/>
              <a:t>STREPTOCOCCAL TOXIC SHOCK LIKE SYNDROME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66516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Staphylococcal scalded skin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011680"/>
            <a:ext cx="6712201" cy="4140926"/>
          </a:xfrm>
        </p:spPr>
        <p:txBody>
          <a:bodyPr>
            <a:normAutofit/>
          </a:bodyPr>
          <a:lstStyle/>
          <a:p>
            <a:r>
              <a:rPr lang="en-US" cap="none" dirty="0"/>
              <a:t>Ritter disease in children</a:t>
            </a:r>
          </a:p>
          <a:p>
            <a:r>
              <a:rPr lang="en-US" cap="none" dirty="0" err="1"/>
              <a:t>Exfoliative</a:t>
            </a:r>
            <a:r>
              <a:rPr lang="en-US" cap="none" dirty="0"/>
              <a:t> dermatosis:  body surface become tender and erythematous, superficial dermis strips off.</a:t>
            </a:r>
          </a:p>
          <a:p>
            <a:r>
              <a:rPr lang="en-US" i="1" cap="none" dirty="0"/>
              <a:t>S. Aureus </a:t>
            </a:r>
            <a:r>
              <a:rPr lang="en-US" cap="none" dirty="0" err="1"/>
              <a:t>exfoliative</a:t>
            </a:r>
            <a:r>
              <a:rPr lang="en-US" cap="none" dirty="0"/>
              <a:t> toxin (ETA, ETB)</a:t>
            </a:r>
          </a:p>
          <a:p>
            <a:r>
              <a:rPr lang="en-US" cap="none" dirty="0"/>
              <a:t>Children (&lt; 6 years)</a:t>
            </a:r>
          </a:p>
          <a:p>
            <a:r>
              <a:rPr lang="en-US" cap="none" dirty="0"/>
              <a:t> Neonates</a:t>
            </a:r>
          </a:p>
          <a:p>
            <a:pPr marL="0" indent="0">
              <a:buNone/>
            </a:pPr>
            <a:r>
              <a:rPr lang="en-US" cap="none" dirty="0"/>
              <a:t>Types:</a:t>
            </a:r>
          </a:p>
          <a:p>
            <a:r>
              <a:rPr lang="en-US" cap="none" dirty="0"/>
              <a:t>Generalized</a:t>
            </a:r>
          </a:p>
          <a:p>
            <a:r>
              <a:rPr lang="en-US" cap="none" dirty="0" err="1"/>
              <a:t>Localised</a:t>
            </a:r>
            <a:r>
              <a:rPr lang="en-US" cap="none" dirty="0"/>
              <a:t> : flexures (axillae, groin &amp; limb flexures)</a:t>
            </a:r>
          </a:p>
          <a:p>
            <a:endParaRPr lang="en-US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9862457" y="23513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ssss</a:t>
            </a: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30C588C-F4FD-0842-B3E1-D445FF3A3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676" y="1438548"/>
            <a:ext cx="3781960" cy="518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30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592392"/>
            <a:ext cx="10364451" cy="726958"/>
          </a:xfrm>
        </p:spPr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0080" y="1319350"/>
            <a:ext cx="10637520" cy="5538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Localized staph infection 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fever, irritability and skin tenderness. 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E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rythema more in flexures 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superficial blister 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painful raw area  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heals within 7–14 days.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457" y="3089157"/>
            <a:ext cx="400759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19657" y="16981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ssss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12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18397"/>
          </a:xfrm>
        </p:spPr>
        <p:txBody>
          <a:bodyPr/>
          <a:lstStyle/>
          <a:p>
            <a:r>
              <a:rPr lang="en-US" b="1" dirty="0"/>
              <a:t>DIFFERENTIALS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98" y="1606113"/>
            <a:ext cx="3529704" cy="41850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5992" y="2904700"/>
            <a:ext cx="3180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Toxic epidermal necrolysis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11543" y="23513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ssss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44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35963"/>
          </a:xfrm>
        </p:spPr>
        <p:txBody>
          <a:bodyPr/>
          <a:lstStyle/>
          <a:p>
            <a:r>
              <a:rPr lang="en-US" dirty="0"/>
              <a:t>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18904" y="1554480"/>
            <a:ext cx="10258696" cy="4767943"/>
          </a:xfrm>
        </p:spPr>
        <p:txBody>
          <a:bodyPr/>
          <a:lstStyle/>
          <a:p>
            <a:r>
              <a:rPr lang="en-US" cap="none" dirty="0"/>
              <a:t>Organism may be isolated from the original septic site if identified</a:t>
            </a:r>
          </a:p>
          <a:p>
            <a:r>
              <a:rPr lang="en-US" cap="none" dirty="0"/>
              <a:t>Blood cultures</a:t>
            </a:r>
          </a:p>
          <a:p>
            <a:r>
              <a:rPr lang="en-US" cap="none" dirty="0"/>
              <a:t>Raised ESR</a:t>
            </a:r>
          </a:p>
          <a:p>
            <a:endParaRPr lang="en-US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10241280" y="378823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ssss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67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17226"/>
            <a:ext cx="8239743" cy="4741738"/>
          </a:xfrm>
        </p:spPr>
      </p:pic>
      <p:sp>
        <p:nvSpPr>
          <p:cNvPr id="3" name="TextBox 2"/>
          <p:cNvSpPr txBox="1"/>
          <p:nvPr/>
        </p:nvSpPr>
        <p:spPr>
          <a:xfrm>
            <a:off x="10633166" y="24819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ssss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23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Toxic shock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Life‐threatening, multisystem disease:</a:t>
            </a:r>
          </a:p>
          <a:p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Mediated by bacterial toxins</a:t>
            </a:r>
          </a:p>
          <a:p>
            <a:r>
              <a:rPr lang="en-US" sz="24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S. Aureus 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24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strep </a:t>
            </a:r>
            <a:r>
              <a:rPr lang="en-US" sz="2400" i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pyogenes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Toxic shock syndrome toxin 1 : produced by 80–90% of </a:t>
            </a:r>
            <a:r>
              <a:rPr lang="en-US" sz="24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s. Aureus</a:t>
            </a:r>
          </a:p>
          <a:p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Extremes of age &amp; in menstruating women (15–40 years).</a:t>
            </a:r>
          </a:p>
          <a:p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92195" y="249185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Toxic shock syndrome</a:t>
            </a:r>
          </a:p>
        </p:txBody>
      </p:sp>
    </p:spTree>
    <p:extLst>
      <p:ext uri="{BB962C8B-B14F-4D97-AF65-F5344CB8AC3E}">
        <p14:creationId xmlns:p14="http://schemas.microsoft.com/office/powerpoint/2010/main" val="928673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6573" y="1727012"/>
            <a:ext cx="5604593" cy="4817479"/>
          </a:xfrm>
        </p:spPr>
        <p:txBody>
          <a:bodyPr/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fever &amp; malaise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Widespread macular erythema 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clears in 3 days 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limb 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edema + blistering 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mucous membrane involvement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US" cap="none" baseline="30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nd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week : maculopapular rash  desquamation 21 days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Thrombocytopenia 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retiform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purpura</a:t>
            </a:r>
          </a:p>
          <a:p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" b="6334"/>
          <a:stretch/>
        </p:blipFill>
        <p:spPr>
          <a:xfrm rot="5400000">
            <a:off x="7186572" y="1052052"/>
            <a:ext cx="2966251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31383" y="222069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Toxic shock syndrome</a:t>
            </a:r>
          </a:p>
        </p:txBody>
      </p:sp>
    </p:spTree>
    <p:extLst>
      <p:ext uri="{BB962C8B-B14F-4D97-AF65-F5344CB8AC3E}">
        <p14:creationId xmlns:p14="http://schemas.microsoft.com/office/powerpoint/2010/main" val="853627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55060"/>
            <a:ext cx="10363826" cy="4536140"/>
          </a:xfrm>
        </p:spPr>
        <p:txBody>
          <a:bodyPr>
            <a:normAutofit/>
          </a:bodyPr>
          <a:lstStyle/>
          <a:p>
            <a:r>
              <a:rPr lang="en-US" cap="none" dirty="0">
                <a:sym typeface="Wingdings" panose="05000000000000000000" pitchFamily="2" charset="2"/>
              </a:rPr>
              <a:t>Systemic features: GI symptoms muscles, liver, kidneys, CNS.</a:t>
            </a:r>
            <a:endParaRPr lang="en-US" cap="none" dirty="0"/>
          </a:p>
          <a:p>
            <a:r>
              <a:rPr lang="en-US" cap="none" dirty="0"/>
              <a:t>Circulatory shock : unresponsive to iv fluids</a:t>
            </a:r>
          </a:p>
          <a:p>
            <a:r>
              <a:rPr lang="en-US" cap="none" dirty="0"/>
              <a:t>Multi organ failure</a:t>
            </a:r>
          </a:p>
          <a:p>
            <a:pPr marL="0" indent="0">
              <a:buNone/>
            </a:pPr>
            <a:endParaRPr lang="en-US" cap="none" dirty="0"/>
          </a:p>
          <a:p>
            <a:pPr marL="0" indent="0">
              <a:buNone/>
            </a:pPr>
            <a:r>
              <a:rPr lang="en-US" b="1" cap="none" dirty="0"/>
              <a:t>Complications</a:t>
            </a:r>
          </a:p>
          <a:p>
            <a:r>
              <a:rPr lang="en-US" cap="none" dirty="0"/>
              <a:t>DIC</a:t>
            </a:r>
          </a:p>
          <a:p>
            <a:r>
              <a:rPr lang="en-US" cap="none" dirty="0"/>
              <a:t>ARDS</a:t>
            </a:r>
          </a:p>
          <a:p>
            <a:r>
              <a:rPr lang="en-US" cap="none" dirty="0"/>
              <a:t>CRF</a:t>
            </a:r>
          </a:p>
          <a:p>
            <a:endParaRPr lang="en-US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9222377" y="96787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Toxic shock syndrome</a:t>
            </a:r>
          </a:p>
        </p:txBody>
      </p:sp>
    </p:spTree>
    <p:extLst>
      <p:ext uri="{BB962C8B-B14F-4D97-AF65-F5344CB8AC3E}">
        <p14:creationId xmlns:p14="http://schemas.microsoft.com/office/powerpoint/2010/main" val="20375286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DIFFERENTIALS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3076"/>
          <a:stretch/>
        </p:blipFill>
        <p:spPr>
          <a:xfrm>
            <a:off x="3905795" y="1605595"/>
            <a:ext cx="4796988" cy="32774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39154" y="5086196"/>
            <a:ext cx="212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Kawasaki disease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00754" y="249185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Toxic shock syndrome</a:t>
            </a:r>
          </a:p>
        </p:txBody>
      </p:sp>
    </p:spTree>
    <p:extLst>
      <p:ext uri="{BB962C8B-B14F-4D97-AF65-F5344CB8AC3E}">
        <p14:creationId xmlns:p14="http://schemas.microsoft.com/office/powerpoint/2010/main" val="3703409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53143" y="1776550"/>
            <a:ext cx="10920548" cy="4924696"/>
          </a:xfrm>
        </p:spPr>
        <p:txBody>
          <a:bodyPr/>
          <a:lstStyle/>
          <a:p>
            <a:r>
              <a:rPr lang="en-US" cap="none" dirty="0"/>
              <a:t>Tampons should be sought and removed &amp; infected wounds debrided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78" y="2214694"/>
            <a:ext cx="7235385" cy="382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69680" y="235131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Toxic shock syndrome</a:t>
            </a:r>
          </a:p>
        </p:txBody>
      </p:sp>
    </p:spTree>
    <p:extLst>
      <p:ext uri="{BB962C8B-B14F-4D97-AF65-F5344CB8AC3E}">
        <p14:creationId xmlns:p14="http://schemas.microsoft.com/office/powerpoint/2010/main" val="207785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462281-091A-F949-A322-95EE46783E47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913774" y="1852706"/>
            <a:ext cx="10363826" cy="5005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sz="2800" b="1" dirty="0"/>
              <a:t>Impetigo</a:t>
            </a:r>
            <a:r>
              <a:rPr lang="en-US" b="1" dirty="0"/>
              <a:t>:</a:t>
            </a:r>
          </a:p>
          <a:p>
            <a:r>
              <a:rPr lang="en-US" dirty="0"/>
              <a:t>Contagious, superficial pyogenic infection</a:t>
            </a:r>
          </a:p>
          <a:p>
            <a:r>
              <a:rPr lang="en-US" dirty="0"/>
              <a:t>Two main clinical forms:</a:t>
            </a:r>
          </a:p>
          <a:p>
            <a:pPr lvl="1"/>
            <a:r>
              <a:rPr lang="en-US" dirty="0"/>
              <a:t>Non‐bullous</a:t>
            </a:r>
          </a:p>
          <a:p>
            <a:pPr lvl="1"/>
            <a:r>
              <a:rPr lang="en-US" dirty="0"/>
              <a:t>Bullous</a:t>
            </a:r>
          </a:p>
          <a:p>
            <a:r>
              <a:rPr lang="en-US" dirty="0"/>
              <a:t>Common in children</a:t>
            </a:r>
          </a:p>
          <a:p>
            <a:r>
              <a:rPr lang="en-US" dirty="0"/>
              <a:t>Newborn-pemphigus </a:t>
            </a:r>
            <a:r>
              <a:rPr lang="en-US" dirty="0" err="1"/>
              <a:t>neonatorum</a:t>
            </a:r>
            <a:r>
              <a:rPr lang="en-US" dirty="0"/>
              <a:t> (widespread bullous impetigo)</a:t>
            </a:r>
          </a:p>
          <a:p>
            <a:r>
              <a:rPr lang="en-US" sz="2800" b="1" dirty="0"/>
              <a:t>Causative organisms</a:t>
            </a:r>
          </a:p>
          <a:p>
            <a:r>
              <a:rPr lang="en-US" i="1" dirty="0"/>
              <a:t>S. Aureus</a:t>
            </a:r>
            <a:r>
              <a:rPr lang="en-US" dirty="0"/>
              <a:t>.</a:t>
            </a:r>
          </a:p>
          <a:p>
            <a:r>
              <a:rPr lang="en-US" i="1" dirty="0"/>
              <a:t>Strep. </a:t>
            </a:r>
            <a:r>
              <a:rPr lang="en-US" i="1" dirty="0" err="1"/>
              <a:t>Pyogenes</a:t>
            </a:r>
            <a:endParaRPr lang="en-US" i="1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395F7F-BA26-9342-A45B-E47445D7EF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STAPHYLOCOCCAL AND STREPTOCOCCAL INFECTIONS</a:t>
            </a:r>
          </a:p>
        </p:txBody>
      </p:sp>
    </p:spTree>
    <p:extLst>
      <p:ext uri="{BB962C8B-B14F-4D97-AF65-F5344CB8AC3E}">
        <p14:creationId xmlns:p14="http://schemas.microsoft.com/office/powerpoint/2010/main" val="2651813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toxin‐mediated perineal</a:t>
            </a:r>
            <a:br>
              <a:rPr lang="en-US" dirty="0"/>
            </a:br>
            <a:r>
              <a:rPr lang="en-US" dirty="0"/>
              <a:t>erythema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 err="1"/>
              <a:t>Superantigen</a:t>
            </a:r>
            <a:r>
              <a:rPr lang="en-US" cap="none" dirty="0"/>
              <a:t> toxins </a:t>
            </a:r>
          </a:p>
          <a:p>
            <a:r>
              <a:rPr lang="en-US" cap="none" dirty="0"/>
              <a:t>Children &lt; 12 years of age</a:t>
            </a:r>
          </a:p>
          <a:p>
            <a:pPr marL="0" indent="0">
              <a:buNone/>
            </a:pPr>
            <a:endParaRPr lang="en-US" b="1" cap="none" dirty="0"/>
          </a:p>
          <a:p>
            <a:pPr marL="0" indent="0">
              <a:buNone/>
            </a:pPr>
            <a:r>
              <a:rPr lang="en-US" b="1" dirty="0"/>
              <a:t>Causative Organisms</a:t>
            </a:r>
          </a:p>
          <a:p>
            <a:r>
              <a:rPr lang="en-US" i="1" cap="none" dirty="0"/>
              <a:t>Strep </a:t>
            </a:r>
            <a:r>
              <a:rPr lang="en-US" i="1" cap="none" dirty="0" err="1"/>
              <a:t>pyogenes</a:t>
            </a:r>
            <a:r>
              <a:rPr lang="en-US" i="1" cap="none" dirty="0"/>
              <a:t>.</a:t>
            </a:r>
          </a:p>
          <a:p>
            <a:r>
              <a:rPr lang="en-US" i="1" cap="none" dirty="0"/>
              <a:t>S aureus.</a:t>
            </a:r>
          </a:p>
          <a:p>
            <a:endParaRPr lang="en-US" i="1" cap="none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59783" y="222069"/>
            <a:ext cx="4015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Recurrent toxin‐mediated perineal</a:t>
            </a:r>
            <a:br>
              <a:rPr lang="en-US" dirty="0"/>
            </a:br>
            <a:r>
              <a:rPr lang="en-US" dirty="0"/>
              <a:t>erythema</a:t>
            </a:r>
          </a:p>
        </p:txBody>
      </p:sp>
    </p:spTree>
    <p:extLst>
      <p:ext uri="{BB962C8B-B14F-4D97-AF65-F5344CB8AC3E}">
        <p14:creationId xmlns:p14="http://schemas.microsoft.com/office/powerpoint/2010/main" val="3914670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591529" cy="4125148"/>
          </a:xfrm>
        </p:spPr>
        <p:txBody>
          <a:bodyPr/>
          <a:lstStyle/>
          <a:p>
            <a:r>
              <a:rPr lang="en-US" cap="none" dirty="0"/>
              <a:t>Preceded by recurrent </a:t>
            </a:r>
            <a:r>
              <a:rPr lang="en-US" cap="none" dirty="0" err="1"/>
              <a:t>pharyngotonsillitis</a:t>
            </a:r>
            <a:endParaRPr lang="en-US" cap="none" dirty="0"/>
          </a:p>
          <a:p>
            <a:r>
              <a:rPr lang="en-US" cap="none" dirty="0"/>
              <a:t>Macular erythema in the perineal area </a:t>
            </a:r>
            <a:r>
              <a:rPr lang="en-US" cap="none" dirty="0">
                <a:sym typeface="Wingdings" panose="05000000000000000000" pitchFamily="2" charset="2"/>
              </a:rPr>
              <a:t></a:t>
            </a:r>
            <a:r>
              <a:rPr lang="en-US" cap="none" dirty="0"/>
              <a:t> settles with desquamation</a:t>
            </a:r>
          </a:p>
          <a:p>
            <a:r>
              <a:rPr lang="en-US" cap="none" dirty="0"/>
              <a:t>Other areas: hands, feet and axillae</a:t>
            </a:r>
          </a:p>
          <a:p>
            <a:endParaRPr lang="en-US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43" y="2214694"/>
            <a:ext cx="3429000" cy="415045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8660674" y="117566"/>
            <a:ext cx="4015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Recurrent toxin‐mediated perineal</a:t>
            </a:r>
            <a:br>
              <a:rPr lang="en-US" dirty="0"/>
            </a:br>
            <a:r>
              <a:rPr lang="en-US" dirty="0"/>
              <a:t>erythema</a:t>
            </a:r>
          </a:p>
        </p:txBody>
      </p:sp>
    </p:spTree>
    <p:extLst>
      <p:ext uri="{BB962C8B-B14F-4D97-AF65-F5344CB8AC3E}">
        <p14:creationId xmlns:p14="http://schemas.microsoft.com/office/powerpoint/2010/main" val="253724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&amp;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Diagnosis is made on clinical grounds</a:t>
            </a:r>
          </a:p>
          <a:p>
            <a:r>
              <a:rPr lang="en-US" cap="none" dirty="0"/>
              <a:t>Throat swabs may yield </a:t>
            </a:r>
            <a:r>
              <a:rPr lang="fr-FR" i="1" cap="none" dirty="0"/>
              <a:t>staphylococcus aureus </a:t>
            </a:r>
            <a:r>
              <a:rPr lang="fr-FR" cap="none" dirty="0"/>
              <a:t>or </a:t>
            </a:r>
            <a:r>
              <a:rPr lang="fr-FR" i="1" cap="none" dirty="0"/>
              <a:t>streptococcus </a:t>
            </a:r>
            <a:r>
              <a:rPr lang="fr-FR" i="1" cap="none" dirty="0" err="1"/>
              <a:t>pyogenes</a:t>
            </a:r>
            <a:r>
              <a:rPr lang="fr-FR" cap="none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Management </a:t>
            </a:r>
          </a:p>
          <a:p>
            <a:r>
              <a:rPr lang="en-US" cap="none" dirty="0"/>
              <a:t>Patients respond well to a short course of antibiotics, which covers streptococci and staphylococci</a:t>
            </a:r>
            <a:endParaRPr lang="en-US" b="1" cap="none" dirty="0"/>
          </a:p>
          <a:p>
            <a:endParaRPr lang="en-US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7916091" y="274320"/>
            <a:ext cx="4015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Recurrent toxin‐mediated perineal</a:t>
            </a:r>
            <a:br>
              <a:rPr lang="en-US" dirty="0"/>
            </a:br>
            <a:r>
              <a:rPr lang="en-US" dirty="0"/>
              <a:t>erythema</a:t>
            </a:r>
          </a:p>
        </p:txBody>
      </p:sp>
    </p:spTree>
    <p:extLst>
      <p:ext uri="{BB962C8B-B14F-4D97-AF65-F5344CB8AC3E}">
        <p14:creationId xmlns:p14="http://schemas.microsoft.com/office/powerpoint/2010/main" val="28824068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Perianal streptococcal cellulitis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Uncommon superficial cutaneous infection</a:t>
            </a:r>
          </a:p>
          <a:p>
            <a:r>
              <a:rPr lang="en-US" cap="none" dirty="0"/>
              <a:t>In children: 6 months-10 years</a:t>
            </a:r>
          </a:p>
          <a:p>
            <a:endParaRPr lang="en-US" cap="none" dirty="0"/>
          </a:p>
          <a:p>
            <a:pPr marL="0" indent="0">
              <a:buNone/>
            </a:pPr>
            <a:r>
              <a:rPr lang="en-US" cap="none" dirty="0"/>
              <a:t>Causative organism: </a:t>
            </a:r>
          </a:p>
          <a:p>
            <a:r>
              <a:rPr lang="en-US" b="1" i="1" cap="none" dirty="0"/>
              <a:t>Streptococcus </a:t>
            </a:r>
            <a:r>
              <a:rPr lang="en-US" b="1" i="1" cap="none" dirty="0" err="1"/>
              <a:t>pyogenes</a:t>
            </a:r>
            <a:r>
              <a:rPr lang="en-US" cap="none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613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Perianal soreness </a:t>
            </a:r>
            <a:r>
              <a:rPr lang="en-US" cap="none" dirty="0">
                <a:sym typeface="Wingdings" panose="05000000000000000000" pitchFamily="2" charset="2"/>
              </a:rPr>
              <a:t></a:t>
            </a:r>
            <a:r>
              <a:rPr lang="en-US" cap="none" dirty="0"/>
              <a:t>pain on defecation </a:t>
            </a:r>
            <a:r>
              <a:rPr lang="en-US" cap="none" dirty="0">
                <a:sym typeface="Wingdings" panose="05000000000000000000" pitchFamily="2" charset="2"/>
              </a:rPr>
              <a:t> </a:t>
            </a:r>
            <a:r>
              <a:rPr lang="en-US" cap="none" dirty="0"/>
              <a:t>secondary </a:t>
            </a:r>
            <a:r>
              <a:rPr lang="en-US" cap="none" dirty="0" err="1"/>
              <a:t>faecal</a:t>
            </a:r>
            <a:r>
              <a:rPr lang="en-US" cap="none" dirty="0"/>
              <a:t> retention </a:t>
            </a:r>
          </a:p>
          <a:p>
            <a:r>
              <a:rPr lang="en-US" cap="none" dirty="0"/>
              <a:t>Skin is bright red, fissured.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12" y="2882538"/>
            <a:ext cx="4510088" cy="337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14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&amp;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Perianal swab for microbiology</a:t>
            </a:r>
          </a:p>
          <a:p>
            <a:endParaRPr lang="en-US" cap="none" dirty="0"/>
          </a:p>
          <a:p>
            <a:r>
              <a:rPr lang="en-US" cap="none" dirty="0"/>
              <a:t>2‐week course of oral antibiotic treatment</a:t>
            </a:r>
          </a:p>
          <a:p>
            <a:pPr lvl="1"/>
            <a:r>
              <a:rPr lang="en-US" cap="none" dirty="0"/>
              <a:t>Penicillin </a:t>
            </a:r>
          </a:p>
          <a:p>
            <a:pPr lvl="1"/>
            <a:r>
              <a:rPr lang="en-US" cap="none" dirty="0"/>
              <a:t>Erythromycin </a:t>
            </a:r>
          </a:p>
          <a:p>
            <a:r>
              <a:rPr lang="en-US" cap="none" dirty="0"/>
              <a:t>Topical </a:t>
            </a:r>
            <a:r>
              <a:rPr lang="en-US" cap="none" dirty="0" err="1"/>
              <a:t>mupirocin</a:t>
            </a:r>
            <a:endParaRPr lang="en-US" cap="none" dirty="0"/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395187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Blistering distal </a:t>
            </a:r>
            <a:r>
              <a:rPr lang="en-US" dirty="0" err="1"/>
              <a:t>dactylitis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Group A </a:t>
            </a:r>
            <a:r>
              <a:rPr lang="el-GR" cap="none" dirty="0"/>
              <a:t>β‐</a:t>
            </a:r>
            <a:r>
              <a:rPr lang="en-US" cap="none" dirty="0" err="1"/>
              <a:t>haemolytic</a:t>
            </a:r>
            <a:r>
              <a:rPr lang="en-US" cap="none" dirty="0"/>
              <a:t> </a:t>
            </a:r>
            <a:r>
              <a:rPr lang="en-US" i="1" cap="none" dirty="0"/>
              <a:t>streptococcus</a:t>
            </a:r>
            <a:endParaRPr lang="en-US" cap="none" dirty="0"/>
          </a:p>
          <a:p>
            <a:r>
              <a:rPr lang="en-US" cap="none" dirty="0"/>
              <a:t>Age:  2-16 years</a:t>
            </a:r>
          </a:p>
          <a:p>
            <a:pPr marL="0" indent="0">
              <a:buNone/>
            </a:pPr>
            <a:endParaRPr lang="en-US" cap="none" dirty="0"/>
          </a:p>
          <a:p>
            <a:pPr marL="0" indent="0">
              <a:buNone/>
            </a:pPr>
            <a:r>
              <a:rPr lang="en-US" sz="3200" cap="none" dirty="0"/>
              <a:t>Clinical features</a:t>
            </a:r>
          </a:p>
          <a:p>
            <a:r>
              <a:rPr lang="en-US" cap="none" dirty="0"/>
              <a:t>Blister/blisters</a:t>
            </a:r>
            <a:r>
              <a:rPr lang="en-US" cap="none" dirty="0">
                <a:sym typeface="Wingdings" panose="05000000000000000000" pitchFamily="2" charset="2"/>
              </a:rPr>
              <a:t></a:t>
            </a:r>
            <a:r>
              <a:rPr lang="en-US" cap="none" dirty="0"/>
              <a:t> </a:t>
            </a:r>
            <a:r>
              <a:rPr lang="en-US" cap="none" dirty="0" err="1"/>
              <a:t>seropurulent</a:t>
            </a:r>
            <a:r>
              <a:rPr lang="en-US" cap="none" dirty="0"/>
              <a:t> fluid</a:t>
            </a:r>
          </a:p>
          <a:p>
            <a:r>
              <a:rPr lang="en-US" cap="none" dirty="0"/>
              <a:t>Distal phalanx on palmar pad </a:t>
            </a:r>
          </a:p>
          <a:p>
            <a:endParaRPr lang="en-US" cap="non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5F5D82A-6DB2-9C40-A04C-DC798C15E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498" y="1792567"/>
            <a:ext cx="6571632" cy="457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709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INVESTIGATIONS &amp;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INVESTIGATIONS</a:t>
            </a:r>
          </a:p>
          <a:p>
            <a:r>
              <a:rPr lang="en-US" cap="none" dirty="0"/>
              <a:t>Organism is cultured from blister fluid.</a:t>
            </a:r>
          </a:p>
          <a:p>
            <a:pPr marL="0" indent="0">
              <a:buNone/>
            </a:pPr>
            <a:r>
              <a:rPr lang="en-US" b="1" dirty="0"/>
              <a:t>MANAGEMENT</a:t>
            </a:r>
          </a:p>
          <a:p>
            <a:r>
              <a:rPr lang="en-US" cap="none" dirty="0"/>
              <a:t>Gentle disruption of tense bullae.</a:t>
            </a:r>
          </a:p>
          <a:p>
            <a:r>
              <a:rPr lang="en-US" cap="none" dirty="0"/>
              <a:t>Β‐lactamase‐ resistant antibiotics</a:t>
            </a:r>
          </a:p>
          <a:p>
            <a:r>
              <a:rPr lang="en-US" cap="none" dirty="0"/>
              <a:t> Topical therapy with wet dressings</a:t>
            </a:r>
          </a:p>
          <a:p>
            <a:endParaRPr lang="en-US" cap="none" dirty="0"/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6848603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Toxin‐mediated streptococcal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i="1" dirty="0"/>
              <a:t>Scarlet fever</a:t>
            </a:r>
          </a:p>
          <a:p>
            <a:r>
              <a:rPr lang="en-US" i="1" dirty="0"/>
              <a:t>Toxic shock‐like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087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Scarlet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Pharyngitis, fever &amp; distinctive </a:t>
            </a:r>
            <a:r>
              <a:rPr lang="en-US" cap="none" dirty="0" err="1"/>
              <a:t>scarlatiniform</a:t>
            </a:r>
            <a:r>
              <a:rPr lang="en-US" cap="none" dirty="0"/>
              <a:t> rash</a:t>
            </a:r>
          </a:p>
          <a:p>
            <a:r>
              <a:rPr lang="en-US" cap="none" dirty="0" err="1"/>
              <a:t>Erythrogenic</a:t>
            </a:r>
            <a:r>
              <a:rPr lang="en-US" cap="none" dirty="0"/>
              <a:t> toxin</a:t>
            </a:r>
          </a:p>
          <a:p>
            <a:r>
              <a:rPr lang="en-US" cap="none" dirty="0"/>
              <a:t>Young children</a:t>
            </a:r>
          </a:p>
          <a:p>
            <a:r>
              <a:rPr lang="en-US" cap="none" dirty="0"/>
              <a:t>Portal of entry: throat or wound infection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CAUSATIVE ORGANISMS</a:t>
            </a:r>
          </a:p>
          <a:p>
            <a:r>
              <a:rPr lang="en-US" i="1" cap="none" dirty="0" err="1"/>
              <a:t>Strept</a:t>
            </a:r>
            <a:r>
              <a:rPr lang="en-US" i="1" cap="none" dirty="0"/>
              <a:t> </a:t>
            </a:r>
            <a:r>
              <a:rPr lang="en-US" i="1" cap="none" dirty="0" err="1"/>
              <a:t>pyogenes</a:t>
            </a:r>
            <a:endParaRPr lang="en-US" i="1" cap="none" dirty="0"/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517557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sz="quarter" idx="13"/>
          </p:nvPr>
        </p:nvSpPr>
        <p:spPr>
          <a:xfrm>
            <a:off x="1201738" y="639763"/>
            <a:ext cx="4212105" cy="5578473"/>
          </a:xfrm>
        </p:spPr>
        <p:txBody>
          <a:bodyPr>
            <a:normAutofit fontScale="85000" lnSpcReduction="10000"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US" sz="2800" b="1" dirty="0">
                <a:latin typeface="Calibri" panose="020F0502020204030204" pitchFamily="34" charset="0"/>
              </a:rPr>
              <a:t>NON BULLOUS IMPETIGO</a:t>
            </a:r>
            <a:endParaRPr lang="en-GB" sz="2800" b="1" dirty="0">
              <a:latin typeface="Calibri" panose="020F0502020204030204" pitchFamily="34" charset="0"/>
            </a:endParaRPr>
          </a:p>
          <a:p>
            <a:pPr marL="514350" indent="-514350" fontAlgn="t">
              <a:spcBef>
                <a:spcPts val="0"/>
              </a:spcBef>
              <a:buFont typeface="+mj-lt"/>
              <a:buAutoNum type="arabicPeriod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en-US" sz="2800" cap="none" dirty="0">
                <a:solidFill>
                  <a:srgbClr val="000000"/>
                </a:solidFill>
                <a:latin typeface="Calibri" panose="020F0502020204030204" pitchFamily="34" charset="0"/>
              </a:rPr>
              <a:t>Thin walled vesicle on erythematous base</a:t>
            </a:r>
            <a:r>
              <a:rPr lang="en-US" sz="2800" cap="none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r</a:t>
            </a:r>
            <a:r>
              <a:rPr lang="en-US" sz="2800" cap="none" dirty="0">
                <a:solidFill>
                  <a:srgbClr val="000000"/>
                </a:solidFill>
                <a:latin typeface="Calibri" panose="020F0502020204030204" pitchFamily="34" charset="0"/>
              </a:rPr>
              <a:t>uptures rapidly </a:t>
            </a:r>
            <a:r>
              <a:rPr lang="en-US" sz="2800" cap="none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800" cap="none" dirty="0">
                <a:solidFill>
                  <a:srgbClr val="000000"/>
                </a:solidFill>
                <a:latin typeface="Calibri" panose="020F0502020204030204" pitchFamily="34" charset="0"/>
              </a:rPr>
              <a:t>exudate dries </a:t>
            </a:r>
            <a:r>
              <a:rPr lang="en-US" sz="2800" cap="none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yellowish brown crusts</a:t>
            </a:r>
            <a:r>
              <a:rPr lang="en-US" sz="2800" cap="none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separate to leave erythema</a:t>
            </a:r>
            <a:r>
              <a:rPr lang="en-US" sz="2800" cap="none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fades without scarring </a:t>
            </a:r>
            <a:r>
              <a:rPr lang="en-US" sz="2800" cap="none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spontaneous cure in 2-3 wks</a:t>
            </a:r>
            <a:endParaRPr lang="en-GB" sz="2800" cap="none" dirty="0">
              <a:solidFill>
                <a:srgbClr val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en-US" sz="2800" cap="none" dirty="0">
              <a:solidFill>
                <a:srgbClr val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</a:pPr>
            <a:r>
              <a:rPr lang="en-US" sz="2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Face ( nose and mouth ) &amp; limbs</a:t>
            </a:r>
            <a:endParaRPr lang="en-GB" sz="2800" cap="non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US" sz="2800" cap="none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Regional adenitis + fever (severe cases)</a:t>
            </a:r>
            <a:endParaRPr lang="en-GB" sz="2800" cap="non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US" sz="2800" cap="non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800" cap="none" dirty="0">
                <a:solidFill>
                  <a:srgbClr val="000000"/>
                </a:solidFill>
                <a:latin typeface="Calibri" panose="020F0502020204030204" pitchFamily="34" charset="0"/>
              </a:rPr>
              <a:t>Mucous membrane(rare)</a:t>
            </a:r>
            <a:endParaRPr lang="en-US" sz="2800" cap="none" dirty="0"/>
          </a:p>
          <a:p>
            <a:endParaRPr lang="en-US" sz="2800" cap="none" dirty="0"/>
          </a:p>
          <a:p>
            <a:pPr marL="0" indent="0" fontAlgn="t">
              <a:spcBef>
                <a:spcPts val="0"/>
              </a:spcBef>
              <a:buNone/>
            </a:pPr>
            <a:endParaRPr lang="en-US" sz="2800" cap="none" dirty="0">
              <a:solidFill>
                <a:srgbClr val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en-US" sz="2800" cap="none" dirty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cap="none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94423" y="209006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Impetigo </a:t>
            </a:r>
          </a:p>
          <a:p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DD36BF7-6A5B-B948-BA3B-BFD27BF68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843" y="639764"/>
            <a:ext cx="6732846" cy="447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308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2" cy="700832"/>
          </a:xfrm>
        </p:spPr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319350"/>
            <a:ext cx="6009540" cy="5159827"/>
          </a:xfrm>
        </p:spPr>
        <p:txBody>
          <a:bodyPr/>
          <a:lstStyle/>
          <a:p>
            <a:r>
              <a:rPr lang="en-US" cap="none" dirty="0"/>
              <a:t>IP: 2-5 days</a:t>
            </a:r>
          </a:p>
          <a:p>
            <a:r>
              <a:rPr lang="en-US" cap="none" dirty="0"/>
              <a:t>Fever, anorexia &amp; vomiting</a:t>
            </a:r>
          </a:p>
          <a:p>
            <a:r>
              <a:rPr lang="en-US" cap="none" dirty="0"/>
              <a:t>Acute follicular/membranous tonsillitis + painful lymphadenopathy</a:t>
            </a:r>
          </a:p>
          <a:p>
            <a:r>
              <a:rPr lang="en-US" cap="none" dirty="0"/>
              <a:t>Rash on 2</a:t>
            </a:r>
            <a:r>
              <a:rPr lang="en-US" cap="none" baseline="30000" dirty="0"/>
              <a:t>nd</a:t>
            </a:r>
            <a:r>
              <a:rPr lang="en-US" cap="none" dirty="0"/>
              <a:t> day </a:t>
            </a:r>
            <a:r>
              <a:rPr lang="en-US" cap="none" dirty="0">
                <a:sym typeface="Wingdings" panose="05000000000000000000" pitchFamily="2" charset="2"/>
              </a:rPr>
              <a:t></a:t>
            </a:r>
            <a:r>
              <a:rPr lang="en-US" cap="none" dirty="0"/>
              <a:t> from upper trunk </a:t>
            </a:r>
            <a:r>
              <a:rPr lang="en-US" cap="none" dirty="0">
                <a:sym typeface="Wingdings" panose="05000000000000000000" pitchFamily="2" charset="2"/>
              </a:rPr>
              <a:t></a:t>
            </a:r>
            <a:r>
              <a:rPr lang="en-US" cap="none" dirty="0"/>
              <a:t> punctate ‘sandpaper’ erythema.</a:t>
            </a:r>
            <a:endParaRPr lang="en-US" cap="none" dirty="0">
              <a:sym typeface="Wingdings" panose="05000000000000000000" pitchFamily="2" charset="2"/>
            </a:endParaRPr>
          </a:p>
          <a:p>
            <a:r>
              <a:rPr lang="en-US" cap="none" dirty="0">
                <a:sym typeface="Wingdings" panose="05000000000000000000" pitchFamily="2" charset="2"/>
              </a:rPr>
              <a:t> </a:t>
            </a:r>
            <a:r>
              <a:rPr lang="en-US" cap="none" dirty="0" err="1">
                <a:sym typeface="Wingdings" panose="05000000000000000000" pitchFamily="2" charset="2"/>
              </a:rPr>
              <a:t>P</a:t>
            </a:r>
            <a:r>
              <a:rPr lang="en-US" cap="none" dirty="0" err="1"/>
              <a:t>astia</a:t>
            </a:r>
            <a:r>
              <a:rPr lang="en-US" cap="none" dirty="0"/>
              <a:t> lines: transverse red streaks in skin folds due to capillary fragility </a:t>
            </a:r>
            <a:r>
              <a:rPr lang="en-US" cap="none" dirty="0">
                <a:sym typeface="Wingdings" panose="05000000000000000000" pitchFamily="2" charset="2"/>
              </a:rPr>
              <a:t> desquamation in 10 days</a:t>
            </a:r>
            <a:endParaRPr lang="en-US" cap="none" dirty="0"/>
          </a:p>
          <a:p>
            <a:pPr marL="0" indent="0">
              <a:buNone/>
            </a:pP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271" y="1580607"/>
            <a:ext cx="3429000" cy="33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542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022603" cy="3424107"/>
          </a:xfrm>
        </p:spPr>
        <p:txBody>
          <a:bodyPr/>
          <a:lstStyle/>
          <a:p>
            <a:r>
              <a:rPr lang="en-US" cap="none" dirty="0"/>
              <a:t>Flushed face with relative pallor around the mouth is characteristic</a:t>
            </a:r>
          </a:p>
          <a:p>
            <a:endParaRPr lang="en-US" cap="none" dirty="0"/>
          </a:p>
          <a:p>
            <a:r>
              <a:rPr lang="en-US" cap="none" dirty="0"/>
              <a:t>Red puncta on the palate + ‘white strawberry tongue</a:t>
            </a:r>
          </a:p>
          <a:p>
            <a:r>
              <a:rPr lang="en-US" cap="none" dirty="0"/>
              <a:t>As epithelium shed tongue become smooth and dark red (red strawberry tongue)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708" y="2430339"/>
            <a:ext cx="4153872" cy="336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432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07" y="2297694"/>
            <a:ext cx="2995041" cy="3424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5" r="11360" b="7246"/>
          <a:stretch/>
        </p:blipFill>
        <p:spPr>
          <a:xfrm>
            <a:off x="690081" y="2322206"/>
            <a:ext cx="4080819" cy="26478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08856" y="5079222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Drug reaction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746265" y="5804931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Rubella</a:t>
            </a:r>
          </a:p>
        </p:txBody>
      </p:sp>
    </p:spTree>
    <p:extLst>
      <p:ext uri="{BB962C8B-B14F-4D97-AF65-F5344CB8AC3E}">
        <p14:creationId xmlns:p14="http://schemas.microsoft.com/office/powerpoint/2010/main" val="30479903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Myocarditis</a:t>
            </a:r>
          </a:p>
          <a:p>
            <a:r>
              <a:rPr lang="en-US" cap="none" dirty="0"/>
              <a:t>Hepatitis</a:t>
            </a:r>
          </a:p>
          <a:p>
            <a:r>
              <a:rPr lang="en-US" cap="none" dirty="0"/>
              <a:t>Arthritis</a:t>
            </a:r>
          </a:p>
          <a:p>
            <a:r>
              <a:rPr lang="en-US" cap="none" dirty="0"/>
              <a:t>Meningitis</a:t>
            </a:r>
          </a:p>
          <a:p>
            <a:r>
              <a:rPr lang="en-US" cap="none" dirty="0"/>
              <a:t>Osteomyelitis</a:t>
            </a:r>
          </a:p>
          <a:p>
            <a:r>
              <a:rPr lang="en-US" cap="none" dirty="0"/>
              <a:t>Rheumatic fever &amp; glomerulonephritis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6812254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Culture of a group A β‐</a:t>
            </a:r>
            <a:r>
              <a:rPr lang="en-US" cap="none" dirty="0" err="1"/>
              <a:t>haemolytic</a:t>
            </a:r>
            <a:r>
              <a:rPr lang="en-US" cap="none" dirty="0"/>
              <a:t> </a:t>
            </a:r>
            <a:r>
              <a:rPr lang="en-US" i="1" cap="none" dirty="0"/>
              <a:t>streptococcus</a:t>
            </a:r>
            <a:endParaRPr lang="en-US" cap="none" dirty="0"/>
          </a:p>
          <a:p>
            <a:r>
              <a:rPr lang="en-US" cap="none" dirty="0"/>
              <a:t>Raised ASO </a:t>
            </a:r>
            <a:r>
              <a:rPr lang="en-US" cap="none" dirty="0" err="1"/>
              <a:t>titre</a:t>
            </a:r>
            <a:r>
              <a:rPr lang="en-US" cap="none" dirty="0"/>
              <a:t> </a:t>
            </a:r>
          </a:p>
          <a:p>
            <a:r>
              <a:rPr lang="en-US" cap="none" dirty="0"/>
              <a:t>Schultz–</a:t>
            </a:r>
            <a:r>
              <a:rPr lang="en-US" cap="none" dirty="0" err="1"/>
              <a:t>charlton</a:t>
            </a:r>
            <a:r>
              <a:rPr lang="en-US" cap="none" dirty="0"/>
              <a:t> test – blanching of rash around point of injection of antitoxin</a:t>
            </a:r>
          </a:p>
          <a:p>
            <a:r>
              <a:rPr lang="en-US" cap="none" dirty="0"/>
              <a:t>CBC- </a:t>
            </a:r>
            <a:r>
              <a:rPr lang="en-US" cap="none" dirty="0" err="1"/>
              <a:t>polymorphonuclear</a:t>
            </a:r>
            <a:r>
              <a:rPr lang="en-US" cap="none" dirty="0"/>
              <a:t> leukocytosis.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8488388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53076"/>
            <a:ext cx="7186706" cy="4751400"/>
          </a:xfrm>
        </p:spPr>
      </p:pic>
    </p:spTree>
    <p:extLst>
      <p:ext uri="{BB962C8B-B14F-4D97-AF65-F5344CB8AC3E}">
        <p14:creationId xmlns:p14="http://schemas.microsoft.com/office/powerpoint/2010/main" val="18951264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Streptococcal toxic shock‐like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Circulatory shock &amp; multisystem disease </a:t>
            </a:r>
          </a:p>
          <a:p>
            <a:r>
              <a:rPr lang="en-US" dirty="0"/>
              <a:t>Follows Surgical wounds, throat infections, vaginal infections postpartum or soft‐tissue infections due to GAS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CAUSATIVE ORGANISM</a:t>
            </a:r>
          </a:p>
          <a:p>
            <a:pPr marL="0" indent="0">
              <a:buNone/>
            </a:pPr>
            <a:r>
              <a:rPr lang="en-US" cap="none" dirty="0"/>
              <a:t>Group A </a:t>
            </a:r>
            <a:r>
              <a:rPr lang="el-GR" cap="none" dirty="0"/>
              <a:t>β‐</a:t>
            </a:r>
            <a:r>
              <a:rPr lang="en-US" cap="none" dirty="0" err="1"/>
              <a:t>haemolytic</a:t>
            </a:r>
            <a:r>
              <a:rPr lang="en-US" cap="none" dirty="0"/>
              <a:t> streptococci</a:t>
            </a:r>
          </a:p>
          <a:p>
            <a:r>
              <a:rPr lang="en-US" i="1" cap="none" dirty="0"/>
              <a:t>(Strep </a:t>
            </a:r>
            <a:r>
              <a:rPr lang="en-US" i="1" cap="none" dirty="0" err="1"/>
              <a:t>pyogenes</a:t>
            </a:r>
            <a:r>
              <a:rPr lang="en-US" i="1" cap="none" dirty="0"/>
              <a:t>, S. </a:t>
            </a:r>
            <a:r>
              <a:rPr lang="en-US" i="1" cap="none" dirty="0" err="1"/>
              <a:t>Suis</a:t>
            </a:r>
            <a:r>
              <a:rPr lang="en-US" i="1" cap="none" dirty="0"/>
              <a:t>, S. Mitis, S. </a:t>
            </a:r>
            <a:r>
              <a:rPr lang="en-US" i="1" cap="none" dirty="0" err="1"/>
              <a:t>Dysgalactiae</a:t>
            </a:r>
            <a:r>
              <a:rPr lang="en-US" i="1" cap="none" dirty="0"/>
              <a:t>, S. </a:t>
            </a:r>
            <a:r>
              <a:rPr lang="en-US" i="1" cap="none" dirty="0" err="1"/>
              <a:t>Agalactiae</a:t>
            </a:r>
            <a:r>
              <a:rPr lang="en-US" b="1" cap="none" dirty="0"/>
              <a:t>)</a:t>
            </a:r>
            <a:endParaRPr lang="en-US" cap="none" dirty="0"/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1099938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05230" y="1805390"/>
            <a:ext cx="10581540" cy="4856668"/>
          </a:xfrm>
        </p:spPr>
        <p:txBody>
          <a:bodyPr>
            <a:noAutofit/>
          </a:bodyPr>
          <a:lstStyle/>
          <a:p>
            <a:r>
              <a:rPr lang="en-US" cap="none" dirty="0"/>
              <a:t>Rapid onset + high fever</a:t>
            </a:r>
            <a:r>
              <a:rPr lang="en-US" cap="none" dirty="0">
                <a:sym typeface="Wingdings" panose="05000000000000000000" pitchFamily="2" charset="2"/>
              </a:rPr>
              <a:t>  </a:t>
            </a:r>
            <a:r>
              <a:rPr lang="en-US" cap="none" dirty="0"/>
              <a:t>desquamating rash </a:t>
            </a:r>
            <a:r>
              <a:rPr lang="en-US" cap="none" dirty="0">
                <a:sym typeface="Wingdings" panose="05000000000000000000" pitchFamily="2" charset="2"/>
              </a:rPr>
              <a:t> </a:t>
            </a:r>
            <a:r>
              <a:rPr lang="en-US" cap="none" dirty="0"/>
              <a:t>hypotension </a:t>
            </a:r>
            <a:r>
              <a:rPr lang="en-US" cap="none" dirty="0">
                <a:sym typeface="Wingdings" panose="05000000000000000000" pitchFamily="2" charset="2"/>
              </a:rPr>
              <a:t></a:t>
            </a:r>
            <a:r>
              <a:rPr lang="en-US" cap="none" dirty="0"/>
              <a:t> </a:t>
            </a:r>
            <a:r>
              <a:rPr lang="en-US" cap="none" dirty="0" err="1"/>
              <a:t>multiorgan</a:t>
            </a:r>
            <a:r>
              <a:rPr lang="en-US" cap="none" dirty="0"/>
              <a:t> failure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COMPLICATIONS</a:t>
            </a:r>
          </a:p>
          <a:p>
            <a:r>
              <a:rPr lang="en-US" cap="none" dirty="0"/>
              <a:t>Myositis</a:t>
            </a:r>
          </a:p>
          <a:p>
            <a:r>
              <a:rPr lang="en-US" cap="none" dirty="0" err="1"/>
              <a:t>Endophthalmitis</a:t>
            </a:r>
            <a:endParaRPr lang="en-US" cap="none" dirty="0"/>
          </a:p>
          <a:p>
            <a:r>
              <a:rPr lang="en-US" cap="none" dirty="0"/>
              <a:t>Peritonitis</a:t>
            </a:r>
          </a:p>
          <a:p>
            <a:r>
              <a:rPr lang="en-US" cap="none" dirty="0"/>
              <a:t>Renal failure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0636131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Blood cultures</a:t>
            </a:r>
          </a:p>
          <a:p>
            <a:r>
              <a:rPr lang="en-US" cap="none" dirty="0"/>
              <a:t>Swabs from the site of clinical infection almost always yield GAS M types 1, 3, 12 and 28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2353995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645920"/>
            <a:ext cx="10363824" cy="4480560"/>
          </a:xfrm>
        </p:spPr>
        <p:txBody>
          <a:bodyPr/>
          <a:lstStyle/>
          <a:p>
            <a:r>
              <a:rPr lang="en-US" cap="none" dirty="0"/>
              <a:t>If necrotizing fasciitis or myositis: rapid debridement, fasciotomy or amputation</a:t>
            </a:r>
          </a:p>
          <a:p>
            <a:endParaRPr lang="en-US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3" y="2373308"/>
            <a:ext cx="6575805" cy="375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5028" y="770710"/>
            <a:ext cx="4046926" cy="502049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BULLOUS IMPETIGO</a:t>
            </a:r>
            <a:endParaRPr lang="en-US" sz="28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become much larger</a:t>
            </a:r>
            <a:endParaRPr lang="en-US" sz="24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400" cap="none" dirty="0">
                <a:solidFill>
                  <a:srgbClr val="000000"/>
                </a:solidFill>
                <a:latin typeface="Calibri" panose="020F0502020204030204" pitchFamily="34" charset="0"/>
              </a:rPr>
              <a:t>Bullae (persist for 2-3 days) </a:t>
            </a:r>
            <a:r>
              <a:rPr lang="en-US" sz="2400" cap="none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400" cap="none" dirty="0">
                <a:solidFill>
                  <a:srgbClr val="000000"/>
                </a:solidFill>
                <a:latin typeface="Calibri" panose="020F0502020204030204" pitchFamily="34" charset="0"/>
              </a:rPr>
              <a:t>contents at first clear</a:t>
            </a:r>
            <a:r>
              <a:rPr lang="en-US" sz="2400" cap="none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400" cap="none" dirty="0">
                <a:solidFill>
                  <a:srgbClr val="000000"/>
                </a:solidFill>
                <a:latin typeface="Calibri" panose="020F0502020204030204" pitchFamily="34" charset="0"/>
              </a:rPr>
              <a:t>cloudy </a:t>
            </a:r>
            <a:r>
              <a:rPr lang="en-US" sz="2400" cap="none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cap="none" dirty="0">
                <a:solidFill>
                  <a:srgbClr val="000000"/>
                </a:solidFill>
                <a:latin typeface="Calibri" panose="020F0502020204030204" pitchFamily="34" charset="0"/>
              </a:rPr>
              <a:t>rupture </a:t>
            </a:r>
            <a:r>
              <a:rPr lang="en-US" sz="2400" cap="none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400" cap="none" dirty="0">
                <a:solidFill>
                  <a:srgbClr val="000000"/>
                </a:solidFill>
                <a:latin typeface="Calibri" panose="020F0502020204030204" pitchFamily="34" charset="0"/>
              </a:rPr>
              <a:t>thin, flat, brownish crusts</a:t>
            </a:r>
            <a:r>
              <a:rPr lang="en-US" sz="2400" cap="none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400" cap="none" dirty="0">
                <a:solidFill>
                  <a:srgbClr val="000000"/>
                </a:solidFill>
                <a:latin typeface="Calibri" panose="020F0502020204030204" pitchFamily="34" charset="0"/>
              </a:rPr>
              <a:t> eroded </a:t>
            </a:r>
            <a:r>
              <a:rPr lang="en-US" sz="24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circinate</a:t>
            </a:r>
            <a:r>
              <a:rPr lang="en-US" sz="2400" cap="none" dirty="0">
                <a:solidFill>
                  <a:srgbClr val="000000"/>
                </a:solidFill>
                <a:latin typeface="Calibri" panose="020F0502020204030204" pitchFamily="34" charset="0"/>
              </a:rPr>
              <a:t> lesions (central healing with peripheral extension)</a:t>
            </a:r>
          </a:p>
          <a:p>
            <a:pPr marL="0" indent="0">
              <a:spcBef>
                <a:spcPts val="0"/>
              </a:spcBef>
            </a:pPr>
            <a:r>
              <a:rPr lang="en-US" sz="2400" cap="none" dirty="0">
                <a:solidFill>
                  <a:srgbClr val="000000"/>
                </a:solidFill>
                <a:latin typeface="Calibri" panose="020F0502020204030204" pitchFamily="34" charset="0"/>
              </a:rPr>
              <a:t> Involves face, may be widely distributed.</a:t>
            </a:r>
            <a:endParaRPr lang="en-US" sz="2400" cap="none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400" cap="none" dirty="0">
                <a:solidFill>
                  <a:srgbClr val="000000"/>
                </a:solidFill>
                <a:latin typeface="Calibri" panose="020F0502020204030204" pitchFamily="34" charset="0"/>
              </a:rPr>
              <a:t>Buccal mucosa may be involved.</a:t>
            </a:r>
            <a:endParaRPr lang="en-US" sz="2400" cap="none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400" cap="none" dirty="0">
                <a:solidFill>
                  <a:srgbClr val="000000"/>
                </a:solidFill>
                <a:latin typeface="Calibri" panose="020F0502020204030204" pitchFamily="34" charset="0"/>
              </a:rPr>
              <a:t>Regional adenitis is rare.</a:t>
            </a:r>
          </a:p>
          <a:p>
            <a:endParaRPr lang="en-US" sz="2400" cap="none" dirty="0"/>
          </a:p>
        </p:txBody>
      </p:sp>
      <p:sp>
        <p:nvSpPr>
          <p:cNvPr id="2" name="TextBox 1"/>
          <p:cNvSpPr txBox="1"/>
          <p:nvPr/>
        </p:nvSpPr>
        <p:spPr>
          <a:xfrm>
            <a:off x="10776857" y="287383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Impetigo </a:t>
            </a:r>
          </a:p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224CC13-3E3E-4249-AC08-DECA23D0E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953" y="961410"/>
            <a:ext cx="6937169" cy="50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89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Erythrasma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Chronic localized superficial infection</a:t>
            </a:r>
          </a:p>
          <a:p>
            <a:r>
              <a:rPr lang="en-US" cap="none" dirty="0"/>
              <a:t>Aerobic </a:t>
            </a:r>
            <a:r>
              <a:rPr lang="en-US" cap="none" dirty="0" err="1"/>
              <a:t>coryneform</a:t>
            </a:r>
            <a:r>
              <a:rPr lang="en-US" cap="none" dirty="0"/>
              <a:t> : </a:t>
            </a:r>
            <a:r>
              <a:rPr lang="en-US" i="1" cap="none" dirty="0"/>
              <a:t>C. </a:t>
            </a:r>
            <a:r>
              <a:rPr lang="en-US" i="1" cap="none" dirty="0" err="1"/>
              <a:t>Minutissimum</a:t>
            </a:r>
            <a:endParaRPr lang="en-US" i="1" cap="none" dirty="0"/>
          </a:p>
          <a:p>
            <a:r>
              <a:rPr lang="en-US" cap="none" dirty="0"/>
              <a:t>Axillae, groins, sub mammary flexures, </a:t>
            </a:r>
            <a:r>
              <a:rPr lang="en-US" cap="none" dirty="0" err="1"/>
              <a:t>intergluteal</a:t>
            </a:r>
            <a:r>
              <a:rPr lang="en-US" cap="none" dirty="0"/>
              <a:t> region and toe webs</a:t>
            </a:r>
          </a:p>
          <a:p>
            <a:r>
              <a:rPr lang="en-US" cap="none" dirty="0"/>
              <a:t>Diabetics</a:t>
            </a:r>
          </a:p>
          <a:p>
            <a:endParaRPr lang="en-US" cap="none" dirty="0"/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5269773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526215" cy="4242714"/>
          </a:xfrm>
        </p:spPr>
        <p:txBody>
          <a:bodyPr/>
          <a:lstStyle/>
          <a:p>
            <a:r>
              <a:rPr lang="en-US" cap="none" dirty="0"/>
              <a:t>Irregular, sharply </a:t>
            </a:r>
            <a:r>
              <a:rPr lang="en-US" cap="none" dirty="0" err="1"/>
              <a:t>marginated</a:t>
            </a:r>
            <a:r>
              <a:rPr lang="en-US" cap="none" dirty="0"/>
              <a:t> smooth, red patches</a:t>
            </a:r>
            <a:r>
              <a:rPr lang="en-US" cap="none" dirty="0">
                <a:sym typeface="Wingdings" panose="05000000000000000000" pitchFamily="2" charset="2"/>
              </a:rPr>
              <a:t></a:t>
            </a:r>
            <a:r>
              <a:rPr lang="en-US" cap="none" dirty="0"/>
              <a:t> later brown, finely creased &amp; scaly.</a:t>
            </a:r>
          </a:p>
          <a:p>
            <a:endParaRPr lang="en-US" cap="none" dirty="0"/>
          </a:p>
          <a:p>
            <a:r>
              <a:rPr lang="en-US" cap="none" dirty="0"/>
              <a:t>Scratching &amp; </a:t>
            </a:r>
            <a:r>
              <a:rPr lang="en-US" cap="none" dirty="0" err="1"/>
              <a:t>lichenification</a:t>
            </a:r>
            <a:r>
              <a:rPr lang="en-US" cap="none" dirty="0"/>
              <a:t> in tropical climate</a:t>
            </a:r>
          </a:p>
          <a:p>
            <a:endParaRPr lang="en-US" cap="none" dirty="0"/>
          </a:p>
          <a:p>
            <a:r>
              <a:rPr lang="en-US" cap="none" dirty="0"/>
              <a:t>May be extensive involvement</a:t>
            </a:r>
          </a:p>
          <a:p>
            <a:endParaRPr lang="en-US" cap="none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66" y="2214694"/>
            <a:ext cx="5087060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50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Coral‐red fluorescence with wood’s light</a:t>
            </a:r>
          </a:p>
          <a:p>
            <a:r>
              <a:rPr lang="en-US" cap="none" dirty="0"/>
              <a:t>Scrapings of affected skin may show bacteria &amp; fine filaments if stained with gram or </a:t>
            </a:r>
            <a:r>
              <a:rPr lang="en-US" cap="none" dirty="0" err="1"/>
              <a:t>giemsa</a:t>
            </a:r>
            <a:r>
              <a:rPr lang="en-US" cap="none" dirty="0"/>
              <a:t> or with potassium hydroxide clearance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5360738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First line</a:t>
            </a:r>
          </a:p>
          <a:p>
            <a:r>
              <a:rPr lang="en-US" cap="none" dirty="0"/>
              <a:t>Topical antifungal : </a:t>
            </a:r>
            <a:r>
              <a:rPr lang="en-US" cap="none" dirty="0" err="1"/>
              <a:t>clotrimazole</a:t>
            </a:r>
            <a:r>
              <a:rPr lang="en-US" cap="none" dirty="0"/>
              <a:t> &amp; </a:t>
            </a:r>
            <a:r>
              <a:rPr lang="en-US" cap="none" dirty="0" err="1"/>
              <a:t>miconazole</a:t>
            </a:r>
            <a:r>
              <a:rPr lang="en-US" cap="none" dirty="0"/>
              <a:t>: 2 weeks </a:t>
            </a:r>
          </a:p>
          <a:p>
            <a:r>
              <a:rPr lang="en-US" cap="none" dirty="0"/>
              <a:t>Extensive lesions: erythromycin</a:t>
            </a:r>
          </a:p>
          <a:p>
            <a:r>
              <a:rPr lang="en-US" cap="none" dirty="0"/>
              <a:t>Topical </a:t>
            </a:r>
            <a:r>
              <a:rPr lang="en-US" cap="none" dirty="0" err="1"/>
              <a:t>fucidin</a:t>
            </a:r>
            <a:r>
              <a:rPr lang="en-US" cap="none" dirty="0"/>
              <a:t> &amp; oral tetracycline.</a:t>
            </a:r>
          </a:p>
          <a:p>
            <a:pPr marL="0" indent="0">
              <a:buNone/>
            </a:pPr>
            <a:r>
              <a:rPr lang="en-US" b="1" dirty="0"/>
              <a:t>Relapse</a:t>
            </a:r>
          </a:p>
          <a:p>
            <a:r>
              <a:rPr lang="en-US" cap="none" dirty="0"/>
              <a:t>Long‐term antiseptics: povidone–iodine</a:t>
            </a:r>
          </a:p>
          <a:p>
            <a:pPr marL="0" indent="0">
              <a:buNone/>
            </a:pPr>
            <a:r>
              <a:rPr lang="en-US" b="1" dirty="0"/>
              <a:t>Second Line</a:t>
            </a:r>
          </a:p>
          <a:p>
            <a:r>
              <a:rPr lang="en-US" cap="none" dirty="0"/>
              <a:t>Photodynamic therapy using porphyrin produced by causative organisms</a:t>
            </a:r>
            <a:endParaRPr lang="en-US" b="1" cap="none" dirty="0"/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7812625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Potassium hydroxide mounts</a:t>
            </a:r>
          </a:p>
          <a:p>
            <a:r>
              <a:rPr lang="en-US" cap="none" dirty="0"/>
              <a:t>Culture </a:t>
            </a:r>
          </a:p>
        </p:txBody>
      </p:sp>
    </p:spTree>
    <p:extLst>
      <p:ext uri="{BB962C8B-B14F-4D97-AF65-F5344CB8AC3E}">
        <p14:creationId xmlns:p14="http://schemas.microsoft.com/office/powerpoint/2010/main" val="21780377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Antiperspirant such as </a:t>
            </a:r>
            <a:r>
              <a:rPr lang="en-US" cap="none" dirty="0" err="1"/>
              <a:t>aluminium</a:t>
            </a:r>
            <a:r>
              <a:rPr lang="en-US" cap="none" dirty="0"/>
              <a:t> chloride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5122605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Pitted </a:t>
            </a:r>
            <a:r>
              <a:rPr lang="en-US" dirty="0" err="1"/>
              <a:t>keratolysis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28800"/>
            <a:ext cx="4405285" cy="3962399"/>
          </a:xfrm>
        </p:spPr>
        <p:txBody>
          <a:bodyPr/>
          <a:lstStyle/>
          <a:p>
            <a:r>
              <a:rPr lang="en-US" cap="none" dirty="0"/>
              <a:t>Superficial infection of the skin</a:t>
            </a:r>
          </a:p>
          <a:p>
            <a:r>
              <a:rPr lang="en-US" i="1" cap="none" dirty="0" err="1"/>
              <a:t>Actinomyces</a:t>
            </a:r>
            <a:r>
              <a:rPr lang="en-US" i="1" cap="none" dirty="0"/>
              <a:t> </a:t>
            </a:r>
            <a:r>
              <a:rPr lang="en-US" i="1" cap="none" dirty="0" err="1"/>
              <a:t>keratolytica</a:t>
            </a:r>
            <a:endParaRPr lang="en-US" i="1" cap="none" dirty="0"/>
          </a:p>
          <a:p>
            <a:r>
              <a:rPr lang="en-US" cap="none" dirty="0"/>
              <a:t>Soles, pressure‐bearing friction areas</a:t>
            </a:r>
          </a:p>
          <a:p>
            <a:endParaRPr lang="en-US" cap="none" dirty="0"/>
          </a:p>
          <a:p>
            <a:endParaRPr lang="en-US" cap="non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EE731B-491E-A54F-9F7C-BE0FA343D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9" y="1678920"/>
            <a:ext cx="6575338" cy="420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236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Conspicuous, discrete, shallow, circular lesions with a punched‐out appearance coalesce to produce irregular erosions. </a:t>
            </a:r>
          </a:p>
          <a:p>
            <a:r>
              <a:rPr lang="en-US" cap="none" dirty="0"/>
              <a:t>Occasionally green or brown discoloration</a:t>
            </a:r>
          </a:p>
          <a:p>
            <a:r>
              <a:rPr lang="en-US" cap="none" dirty="0"/>
              <a:t> Hyperhidrosis, sometimes with maceration, stickiness &amp; foul odor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7220779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Clinical diagnosis</a:t>
            </a:r>
          </a:p>
          <a:p>
            <a:r>
              <a:rPr lang="en-US" cap="none" dirty="0"/>
              <a:t>Gram‐stained scrapings.</a:t>
            </a:r>
          </a:p>
          <a:p>
            <a:endParaRPr lang="en-US" cap="none" dirty="0"/>
          </a:p>
          <a:p>
            <a:r>
              <a:rPr lang="en-US" cap="none" dirty="0"/>
              <a:t>Histology: mixture of coccoid bacteria &amp; filamentous microorganisms in the most superficial parts of the stratum </a:t>
            </a:r>
            <a:r>
              <a:rPr lang="en-US" cap="none" dirty="0" err="1"/>
              <a:t>corneum</a:t>
            </a:r>
            <a:r>
              <a:rPr lang="en-US" cap="none" dirty="0"/>
              <a:t>, extending downwards between keratinocytes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7452577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cap="none" dirty="0"/>
              <a:t>Treatment of hyperhidrosis </a:t>
            </a:r>
          </a:p>
          <a:p>
            <a:r>
              <a:rPr lang="en-US" cap="none" dirty="0"/>
              <a:t>Potassium permanganate soaks, aluminum chloride &amp; iontophoresis</a:t>
            </a:r>
          </a:p>
          <a:p>
            <a:endParaRPr lang="en-US" cap="none" dirty="0"/>
          </a:p>
          <a:p>
            <a:r>
              <a:rPr lang="en-US" b="1" cap="none" dirty="0"/>
              <a:t>First line</a:t>
            </a:r>
          </a:p>
          <a:p>
            <a:pPr marL="0" indent="0">
              <a:buNone/>
            </a:pPr>
            <a:r>
              <a:rPr lang="en-US" cap="none" dirty="0" err="1"/>
              <a:t>Fucidin</a:t>
            </a:r>
            <a:r>
              <a:rPr lang="en-US" cap="none" dirty="0"/>
              <a:t> ointment</a:t>
            </a:r>
          </a:p>
          <a:p>
            <a:pPr marL="0" indent="0">
              <a:buNone/>
            </a:pPr>
            <a:r>
              <a:rPr lang="en-US" cap="none" dirty="0" err="1"/>
              <a:t>Imidazoles</a:t>
            </a:r>
            <a:r>
              <a:rPr lang="en-US" cap="none" dirty="0"/>
              <a:t> (</a:t>
            </a:r>
            <a:r>
              <a:rPr lang="en-US" cap="none" dirty="0" err="1"/>
              <a:t>clotrimazole</a:t>
            </a:r>
            <a:r>
              <a:rPr lang="en-US" cap="none" dirty="0"/>
              <a:t>) </a:t>
            </a:r>
          </a:p>
          <a:p>
            <a:r>
              <a:rPr lang="en-US" b="1" cap="none" dirty="0"/>
              <a:t>Second line</a:t>
            </a:r>
          </a:p>
          <a:p>
            <a:pPr marL="0" indent="0">
              <a:buNone/>
            </a:pPr>
            <a:r>
              <a:rPr lang="en-US" cap="none" dirty="0"/>
              <a:t>Botulinum toxin which reduces hyperhidrosis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722580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CF56-FB36-4845-8FB7-F36407E5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52929"/>
          </a:xfrm>
        </p:spPr>
        <p:txBody>
          <a:bodyPr>
            <a:normAutofit fontScale="90000"/>
          </a:bodyPr>
          <a:lstStyle/>
          <a:p>
            <a:r>
              <a:rPr lang="en-GB"/>
              <a:t>DIFFERENTIAL DIAGNOSIS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58FA1-C9CF-D041-90E2-A9BD4C8454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3068" y="1338728"/>
            <a:ext cx="5863544" cy="5331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NON BULLLOUS IMPETIGO</a:t>
            </a:r>
          </a:p>
          <a:p>
            <a:r>
              <a:rPr lang="en-US"/>
              <a:t>viruses (herpes</a:t>
            </a:r>
            <a:r>
              <a:rPr lang="en-GB"/>
              <a:t> </a:t>
            </a:r>
            <a:r>
              <a:rPr lang="en-US"/>
              <a:t>simplex, varicella-zoster), </a:t>
            </a:r>
            <a:endParaRPr lang="en-GB"/>
          </a:p>
          <a:p>
            <a:r>
              <a:rPr lang="en-US"/>
              <a:t>fungi (tinea corporis, kerion), </a:t>
            </a:r>
            <a:endParaRPr lang="en-GB"/>
          </a:p>
          <a:p>
            <a:r>
              <a:rPr lang="en-US"/>
              <a:t>arthropod bites, </a:t>
            </a:r>
          </a:p>
          <a:p>
            <a:r>
              <a:rPr lang="en-US"/>
              <a:t>parasitic infestations (scabies, pediculosis capitis), all of which may become</a:t>
            </a:r>
            <a:r>
              <a:rPr lang="en-GB"/>
              <a:t> </a:t>
            </a:r>
            <a:r>
              <a:rPr lang="en-US"/>
              <a:t>impetiginized.</a:t>
            </a:r>
            <a:r>
              <a:rPr lang="en-GB"/>
              <a:t> </a:t>
            </a:r>
          </a:p>
          <a:p>
            <a:pPr marL="0" indent="0">
              <a:buNone/>
            </a:pPr>
            <a:r>
              <a:rPr lang="en-GB"/>
              <a:t>BULLOUS IMPETIGO</a:t>
            </a:r>
          </a:p>
          <a:p>
            <a:pPr marL="0" indent="0">
              <a:buNone/>
            </a:pPr>
            <a:r>
              <a:rPr lang="en-US"/>
              <a:t>Neonates</a:t>
            </a:r>
            <a:r>
              <a:rPr lang="en-GB"/>
              <a:t>:</a:t>
            </a:r>
          </a:p>
          <a:p>
            <a:r>
              <a:rPr lang="en-GB"/>
              <a:t>e</a:t>
            </a:r>
            <a:r>
              <a:rPr lang="en-US"/>
              <a:t>pidermolysis bullosa, </a:t>
            </a:r>
            <a:endParaRPr lang="en-GB"/>
          </a:p>
          <a:p>
            <a:r>
              <a:rPr lang="en-US"/>
              <a:t>bullous mastocytosis, </a:t>
            </a:r>
            <a:endParaRPr lang="en-GB"/>
          </a:p>
          <a:p>
            <a:r>
              <a:rPr lang="en-US"/>
              <a:t>herpetic infection, </a:t>
            </a:r>
            <a:endParaRPr lang="en-GB"/>
          </a:p>
          <a:p>
            <a:r>
              <a:rPr lang="en-US"/>
              <a:t>Early</a:t>
            </a:r>
            <a:r>
              <a:rPr lang="en-GB"/>
              <a:t> </a:t>
            </a:r>
            <a:r>
              <a:rPr lang="en-US"/>
              <a:t>staphylococcal scalded skin syndrome</a:t>
            </a:r>
            <a:endParaRPr lang="en-GB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4B1587-FBB5-7441-855B-6BDFE06816E3}"/>
              </a:ext>
            </a:extLst>
          </p:cNvPr>
          <p:cNvSpPr txBox="1">
            <a:spLocks/>
          </p:cNvSpPr>
          <p:nvPr/>
        </p:nvSpPr>
        <p:spPr>
          <a:xfrm>
            <a:off x="6956612" y="1816847"/>
            <a:ext cx="4243294" cy="4852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GB"/>
              <a:t>BULLOUS IMPETIGO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GB"/>
              <a:t>Children:</a:t>
            </a:r>
          </a:p>
          <a:p>
            <a:r>
              <a:rPr lang="en-GB">
                <a:solidFill>
                  <a:srgbClr val="000000"/>
                </a:solidFill>
                <a:latin typeface="Franklin Gothic Book" panose="020B0503020102020204" pitchFamily="34" charset="0"/>
              </a:rPr>
              <a:t>dermatitis</a:t>
            </a:r>
            <a:endParaRPr lang="en-GB"/>
          </a:p>
          <a:p>
            <a:r>
              <a:rPr lang="en-GB"/>
              <a:t>allergic contact</a:t>
            </a:r>
          </a:p>
          <a:p>
            <a:r>
              <a:rPr lang="en-GB"/>
              <a:t>dermatitis, </a:t>
            </a:r>
          </a:p>
          <a:p>
            <a:r>
              <a:rPr lang="en-GB"/>
              <a:t>burns, </a:t>
            </a:r>
          </a:p>
          <a:p>
            <a:r>
              <a:rPr lang="en-GB"/>
              <a:t>erythema multiforme, </a:t>
            </a:r>
          </a:p>
          <a:p>
            <a:r>
              <a:rPr lang="en-GB"/>
              <a:t>linear immunoglobulin A dermatosis,</a:t>
            </a:r>
          </a:p>
          <a:p>
            <a:r>
              <a:rPr lang="en-GB"/>
              <a:t>pemphigus,</a:t>
            </a:r>
          </a:p>
          <a:p>
            <a:r>
              <a:rPr lang="en-GB"/>
              <a:t>bullous pemphigoid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648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Erysipeloid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54009" y="1996141"/>
            <a:ext cx="4345520" cy="4416612"/>
          </a:xfrm>
        </p:spPr>
        <p:txBody>
          <a:bodyPr/>
          <a:lstStyle/>
          <a:p>
            <a:r>
              <a:rPr lang="en-US" cap="none" dirty="0"/>
              <a:t>Acute, rarely chronic, infection</a:t>
            </a:r>
          </a:p>
          <a:p>
            <a:r>
              <a:rPr lang="en-US" cap="none" dirty="0"/>
              <a:t>Confined to the skin</a:t>
            </a:r>
          </a:p>
          <a:p>
            <a:r>
              <a:rPr lang="en-US" cap="none" dirty="0"/>
              <a:t>Contracted by direct contact: carcasses</a:t>
            </a:r>
          </a:p>
          <a:p>
            <a:r>
              <a:rPr lang="en-US" cap="none" dirty="0"/>
              <a:t>Butchers, cooks, fishermen, farmers &amp; veterinary surgeons</a:t>
            </a:r>
          </a:p>
          <a:p>
            <a:endParaRPr lang="en-US" cap="non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BE13EAD-1989-F44F-9AEB-5B19226C7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031" y="1290419"/>
            <a:ext cx="5988590" cy="450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556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76550"/>
            <a:ext cx="10363825" cy="4014650"/>
          </a:xfrm>
        </p:spPr>
        <p:txBody>
          <a:bodyPr/>
          <a:lstStyle/>
          <a:p>
            <a:pPr marL="0" indent="0">
              <a:buNone/>
            </a:pPr>
            <a:r>
              <a:rPr lang="en-US" cap="none" dirty="0"/>
              <a:t>Three clinical syndromes in humans:</a:t>
            </a:r>
          </a:p>
          <a:p>
            <a:r>
              <a:rPr lang="en-US" b="1" cap="none" dirty="0"/>
              <a:t>Localized cutaneous</a:t>
            </a:r>
            <a:r>
              <a:rPr lang="en-US" cap="none" dirty="0"/>
              <a:t>:  most common (</a:t>
            </a:r>
            <a:r>
              <a:rPr lang="en-US" cap="none" dirty="0" err="1"/>
              <a:t>erysipeloid</a:t>
            </a:r>
            <a:r>
              <a:rPr lang="en-US" cap="none" dirty="0"/>
              <a:t> of </a:t>
            </a:r>
            <a:r>
              <a:rPr lang="en-US" cap="none" dirty="0" err="1"/>
              <a:t>rosenbach</a:t>
            </a:r>
            <a:r>
              <a:rPr lang="en-US" cap="none" dirty="0"/>
              <a:t>)</a:t>
            </a:r>
          </a:p>
          <a:p>
            <a:r>
              <a:rPr lang="en-US" b="1" cap="none" dirty="0"/>
              <a:t> Generalized cutaneous</a:t>
            </a:r>
          </a:p>
          <a:p>
            <a:r>
              <a:rPr lang="en-US" b="1" cap="none" dirty="0"/>
              <a:t> Systemic</a:t>
            </a:r>
          </a:p>
          <a:p>
            <a:pPr marL="0" indent="0">
              <a:buNone/>
            </a:pPr>
            <a:endParaRPr lang="en-US" b="1" cap="none" dirty="0"/>
          </a:p>
          <a:p>
            <a:pPr marL="0" indent="0">
              <a:buNone/>
            </a:pPr>
            <a:r>
              <a:rPr lang="en-US" cap="none" dirty="0"/>
              <a:t>Hand, fingers or forearms </a:t>
            </a:r>
          </a:p>
          <a:p>
            <a:pPr marL="0" indent="0">
              <a:buNone/>
            </a:pPr>
            <a:r>
              <a:rPr lang="en-US" cap="none" dirty="0"/>
              <a:t>Fever and mild constitutional symptoms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948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79" y="1327299"/>
            <a:ext cx="3740528" cy="42034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468446" y="290057"/>
            <a:ext cx="4415238" cy="1382122"/>
            <a:chOff x="762006" y="0"/>
            <a:chExt cx="4267187" cy="1424940"/>
          </a:xfrm>
          <a:scene3d>
            <a:camera prst="orthographicFront"/>
            <a:lightRig rig="fla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762006" y="0"/>
              <a:ext cx="4267187" cy="142494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Rounded Rectangle 4"/>
            <p:cNvSpPr txBox="1"/>
            <p:nvPr/>
          </p:nvSpPr>
          <p:spPr>
            <a:xfrm>
              <a:off x="845476" y="41734"/>
              <a:ext cx="2981784" cy="13832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3 days post inoculation, hot violaceous  tender erythema develops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79601" y="1966564"/>
            <a:ext cx="4267187" cy="1424940"/>
            <a:chOff x="1247019" y="1684020"/>
            <a:chExt cx="4267187" cy="1424940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1247019" y="1684020"/>
              <a:ext cx="4267187" cy="142494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 txBox="1"/>
            <p:nvPr/>
          </p:nvSpPr>
          <p:spPr>
            <a:xfrm>
              <a:off x="1288754" y="1725755"/>
              <a:ext cx="3143871" cy="13414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Extends centrifugally with a sharp gyrate border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79485" y="1659970"/>
            <a:ext cx="926211" cy="926211"/>
            <a:chOff x="4864989" y="1091374"/>
            <a:chExt cx="926211" cy="926211"/>
          </a:xfrm>
        </p:grpSpPr>
        <p:sp>
          <p:nvSpPr>
            <p:cNvPr id="14" name="Down Arrow 13"/>
            <p:cNvSpPr/>
            <p:nvPr/>
          </p:nvSpPr>
          <p:spPr>
            <a:xfrm>
              <a:off x="4864989" y="1091374"/>
              <a:ext cx="926211" cy="926211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4"/>
            <p:cNvSpPr txBox="1"/>
            <p:nvPr/>
          </p:nvSpPr>
          <p:spPr>
            <a:xfrm>
              <a:off x="5073386" y="1091374"/>
              <a:ext cx="509417" cy="696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81651" y="3638842"/>
            <a:ext cx="4267187" cy="1424940"/>
            <a:chOff x="1724793" y="3368040"/>
            <a:chExt cx="4267187" cy="1424940"/>
          </a:xfrm>
          <a:scene3d>
            <a:camera prst="orthographicFront"/>
            <a:lightRig rig="flat" dir="t"/>
          </a:scene3d>
        </p:grpSpPr>
        <p:sp>
          <p:nvSpPr>
            <p:cNvPr id="17" name="Rounded Rectangle 16"/>
            <p:cNvSpPr/>
            <p:nvPr/>
          </p:nvSpPr>
          <p:spPr>
            <a:xfrm>
              <a:off x="1724793" y="3368040"/>
              <a:ext cx="4267187" cy="142494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Rounded Rectangle 4"/>
            <p:cNvSpPr txBox="1"/>
            <p:nvPr/>
          </p:nvSpPr>
          <p:spPr>
            <a:xfrm>
              <a:off x="1766528" y="3409775"/>
              <a:ext cx="3149205" cy="13414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Extension continues for 3 or 4 days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242590" y="3401195"/>
            <a:ext cx="926211" cy="926211"/>
            <a:chOff x="5350002" y="2775394"/>
            <a:chExt cx="926211" cy="926211"/>
          </a:xfrm>
        </p:grpSpPr>
        <p:sp>
          <p:nvSpPr>
            <p:cNvPr id="20" name="Down Arrow 19"/>
            <p:cNvSpPr/>
            <p:nvPr/>
          </p:nvSpPr>
          <p:spPr>
            <a:xfrm>
              <a:off x="5350002" y="2775394"/>
              <a:ext cx="926211" cy="926211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Down Arrow 4"/>
            <p:cNvSpPr txBox="1"/>
            <p:nvPr/>
          </p:nvSpPr>
          <p:spPr>
            <a:xfrm>
              <a:off x="5558399" y="2775394"/>
              <a:ext cx="509417" cy="696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017570" y="4988573"/>
            <a:ext cx="3910041" cy="1869427"/>
            <a:chOff x="2209806" y="5052059"/>
            <a:chExt cx="4267187" cy="1424940"/>
          </a:xfrm>
          <a:scene3d>
            <a:camera prst="orthographicFront"/>
            <a:lightRig rig="flat" dir="t"/>
          </a:scene3d>
        </p:grpSpPr>
        <p:sp>
          <p:nvSpPr>
            <p:cNvPr id="26" name="Rounded Rectangle 25"/>
            <p:cNvSpPr/>
            <p:nvPr/>
          </p:nvSpPr>
          <p:spPr>
            <a:xfrm>
              <a:off x="2209806" y="5052059"/>
              <a:ext cx="4267187" cy="142494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Rounded Rectangle 4"/>
            <p:cNvSpPr txBox="1"/>
            <p:nvPr/>
          </p:nvSpPr>
          <p:spPr>
            <a:xfrm>
              <a:off x="2251541" y="5093794"/>
              <a:ext cx="3143871" cy="13414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Heals spontaneously in 2 weeks without desquamation or suppuration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785053" y="4722107"/>
            <a:ext cx="926211" cy="926211"/>
            <a:chOff x="5827776" y="4459414"/>
            <a:chExt cx="926211" cy="926211"/>
          </a:xfrm>
        </p:grpSpPr>
        <p:sp>
          <p:nvSpPr>
            <p:cNvPr id="29" name="Down Arrow 28"/>
            <p:cNvSpPr/>
            <p:nvPr/>
          </p:nvSpPr>
          <p:spPr>
            <a:xfrm>
              <a:off x="5827776" y="4459414"/>
              <a:ext cx="926211" cy="926211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Down Arrow 4"/>
            <p:cNvSpPr txBox="1"/>
            <p:nvPr/>
          </p:nvSpPr>
          <p:spPr>
            <a:xfrm>
              <a:off x="6036173" y="4459414"/>
              <a:ext cx="509417" cy="696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6208402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Culture</a:t>
            </a:r>
          </a:p>
          <a:p>
            <a:r>
              <a:rPr lang="en-US" cap="none" dirty="0"/>
              <a:t>Cultures of deep biopsy material from the advancing edge of recent lesions occasionally yield the organism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891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Most isolated skin lesions heal spontaneously in about 4 weeks.</a:t>
            </a:r>
          </a:p>
          <a:p>
            <a:r>
              <a:rPr lang="en-US" cap="none" dirty="0"/>
              <a:t>Healing is facilitated by antibiotic therapy.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67" y="3441089"/>
            <a:ext cx="767544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492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gangrene (</a:t>
            </a:r>
            <a:r>
              <a:rPr lang="en-US" dirty="0" err="1"/>
              <a:t>clostridial</a:t>
            </a:r>
            <a:r>
              <a:rPr lang="en-US" dirty="0"/>
              <a:t> </a:t>
            </a:r>
            <a:r>
              <a:rPr lang="en-US" dirty="0" err="1"/>
              <a:t>myonecrosis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57082"/>
            <a:ext cx="4524814" cy="4415118"/>
          </a:xfrm>
        </p:spPr>
        <p:txBody>
          <a:bodyPr/>
          <a:lstStyle/>
          <a:p>
            <a:r>
              <a:rPr lang="en-US" cap="none" dirty="0"/>
              <a:t>Wounds contaminated with soil or water after trauma</a:t>
            </a:r>
          </a:p>
          <a:p>
            <a:endParaRPr lang="en-US" cap="none" dirty="0"/>
          </a:p>
          <a:p>
            <a:endParaRPr lang="en-US" cap="none" dirty="0"/>
          </a:p>
          <a:p>
            <a:pPr marL="0" indent="0">
              <a:buNone/>
            </a:pPr>
            <a:r>
              <a:rPr lang="en-US" b="1" cap="none" dirty="0"/>
              <a:t>Causative organisms</a:t>
            </a:r>
          </a:p>
          <a:p>
            <a:pPr marL="0" indent="0">
              <a:buNone/>
            </a:pPr>
            <a:r>
              <a:rPr lang="en-US" i="1" cap="none" dirty="0"/>
              <a:t>Clostridium </a:t>
            </a:r>
            <a:r>
              <a:rPr lang="en-US" cap="none" dirty="0"/>
              <a:t>involved are </a:t>
            </a:r>
          </a:p>
          <a:p>
            <a:pPr marL="0" indent="0">
              <a:buNone/>
            </a:pPr>
            <a:r>
              <a:rPr lang="en-US" i="1" cap="none" dirty="0"/>
              <a:t>C. </a:t>
            </a:r>
            <a:r>
              <a:rPr lang="en-US" i="1" cap="none" dirty="0" err="1"/>
              <a:t>Perfringens</a:t>
            </a:r>
            <a:r>
              <a:rPr lang="en-US" i="1" cap="none" dirty="0"/>
              <a:t> </a:t>
            </a:r>
            <a:r>
              <a:rPr lang="en-US" cap="none" dirty="0"/>
              <a:t>(formerly </a:t>
            </a:r>
            <a:r>
              <a:rPr lang="en-US" i="1" cap="none" dirty="0"/>
              <a:t>C. </a:t>
            </a:r>
            <a:r>
              <a:rPr lang="en-US" i="1" cap="none" dirty="0" err="1"/>
              <a:t>Welchii</a:t>
            </a:r>
            <a:r>
              <a:rPr lang="en-US" cap="none" dirty="0"/>
              <a:t>)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14360C4-123D-2142-A409-CD24532C1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727" y="1800864"/>
            <a:ext cx="5237764" cy="441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003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IP: 12 </a:t>
            </a:r>
            <a:r>
              <a:rPr lang="en-US" cap="none" dirty="0"/>
              <a:t>H – 5/6 days</a:t>
            </a:r>
          </a:p>
          <a:p>
            <a:r>
              <a:rPr lang="en-US" cap="none" dirty="0"/>
              <a:t>Affected area painful &amp; swollen </a:t>
            </a:r>
            <a:r>
              <a:rPr lang="en-US" cap="none" dirty="0">
                <a:sym typeface="Wingdings" panose="05000000000000000000" pitchFamily="2" charset="2"/>
              </a:rPr>
              <a:t> </a:t>
            </a:r>
            <a:r>
              <a:rPr lang="en-US" cap="none" dirty="0"/>
              <a:t>mottling, bullae and black sloughs </a:t>
            </a:r>
            <a:r>
              <a:rPr lang="en-US" cap="none" dirty="0">
                <a:sym typeface="Wingdings" panose="05000000000000000000" pitchFamily="2" charset="2"/>
              </a:rPr>
              <a:t></a:t>
            </a:r>
            <a:r>
              <a:rPr lang="en-US" cap="none" dirty="0"/>
              <a:t> crepitation from gas in tissues </a:t>
            </a:r>
            <a:r>
              <a:rPr lang="en-US" cap="none" dirty="0">
                <a:sym typeface="Wingdings" panose="05000000000000000000" pitchFamily="2" charset="2"/>
              </a:rPr>
              <a:t> </a:t>
            </a:r>
            <a:r>
              <a:rPr lang="en-US" cap="none" dirty="0"/>
              <a:t>serous discharge </a:t>
            </a:r>
            <a:r>
              <a:rPr lang="en-US" cap="none" dirty="0">
                <a:sym typeface="Wingdings" panose="05000000000000000000" pitchFamily="2" charset="2"/>
              </a:rPr>
              <a:t></a:t>
            </a:r>
            <a:r>
              <a:rPr lang="en-US" cap="none" dirty="0" err="1"/>
              <a:t>toxaemia</a:t>
            </a:r>
            <a:endParaRPr lang="en-US" cap="none" dirty="0"/>
          </a:p>
          <a:p>
            <a:r>
              <a:rPr lang="en-US" cap="none" dirty="0"/>
              <a:t>Tachycardia , hypotension, irritability.</a:t>
            </a:r>
          </a:p>
          <a:p>
            <a:r>
              <a:rPr lang="en-US" cap="none" dirty="0"/>
              <a:t>Pale afebrile patient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1940624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Bacterial examination of exudate</a:t>
            </a:r>
          </a:p>
          <a:p>
            <a:r>
              <a:rPr lang="en-US" cap="none" dirty="0"/>
              <a:t>Blood cultures </a:t>
            </a:r>
          </a:p>
          <a:p>
            <a:r>
              <a:rPr lang="en-US" cap="none" dirty="0"/>
              <a:t>Radiology : gas in the tissues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9217905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18024"/>
            <a:ext cx="10363826" cy="5127811"/>
          </a:xfrm>
        </p:spPr>
        <p:txBody>
          <a:bodyPr/>
          <a:lstStyle/>
          <a:p>
            <a:r>
              <a:rPr lang="en-US" dirty="0"/>
              <a:t>Immediate surgical debridement of all damaged tissue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2171700"/>
            <a:ext cx="8339264" cy="399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159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sz="quarter" idx="13"/>
          </p:nvPr>
        </p:nvSpPr>
        <p:spPr>
          <a:xfrm>
            <a:off x="1676398" y="1984188"/>
            <a:ext cx="9601201" cy="4219388"/>
          </a:xfrm>
        </p:spPr>
        <p:txBody>
          <a:bodyPr>
            <a:normAutofit fontScale="92500" lnSpcReduction="20000"/>
          </a:bodyPr>
          <a:lstStyle/>
          <a:p>
            <a:endParaRPr lang="en-US" sz="2400" i="1" cap="none" dirty="0"/>
          </a:p>
          <a:p>
            <a:r>
              <a:rPr lang="en-AU" sz="2800" b="1" dirty="0"/>
              <a:t>Introduction:</a:t>
            </a:r>
            <a:endParaRPr lang="en-GB" sz="2800" b="1" dirty="0"/>
          </a:p>
          <a:p>
            <a:endParaRPr lang="en-US" i="1" cap="none" dirty="0"/>
          </a:p>
          <a:p>
            <a:r>
              <a:rPr lang="en-US" i="1" cap="none" dirty="0"/>
              <a:t>Aerobic, gram-negative rod.</a:t>
            </a:r>
          </a:p>
          <a:p>
            <a:pPr>
              <a:buNone/>
            </a:pPr>
            <a:r>
              <a:rPr lang="en-AU" u="sng" cap="none" dirty="0"/>
              <a:t>Colonizes:</a:t>
            </a:r>
          </a:p>
          <a:p>
            <a:r>
              <a:rPr lang="en-AU" cap="none" dirty="0"/>
              <a:t>Skin surface</a:t>
            </a:r>
          </a:p>
          <a:p>
            <a:pPr>
              <a:buFont typeface="Wingdings" pitchFamily="2" charset="2"/>
              <a:buChar char="ü"/>
            </a:pPr>
            <a:r>
              <a:rPr lang="en-AU" cap="none" dirty="0"/>
              <a:t>The repeated application of bactericidal agents.</a:t>
            </a:r>
          </a:p>
          <a:p>
            <a:pPr>
              <a:buFont typeface="Wingdings" pitchFamily="2" charset="2"/>
              <a:buChar char="ü"/>
            </a:pPr>
            <a:r>
              <a:rPr lang="en-AU" cap="none" dirty="0"/>
              <a:t>Prolonged maceration</a:t>
            </a:r>
            <a:endParaRPr lang="en-US" cap="none" dirty="0"/>
          </a:p>
          <a:p>
            <a:pPr>
              <a:buFont typeface="Wingdings" pitchFamily="2" charset="2"/>
              <a:buChar char="ü"/>
            </a:pPr>
            <a:r>
              <a:rPr lang="en-US" cap="none" dirty="0"/>
              <a:t>Intensive therapy units</a:t>
            </a:r>
            <a:endParaRPr lang="en-US" i="1" cap="none" dirty="0"/>
          </a:p>
          <a:p>
            <a:pPr>
              <a:buFont typeface="Wingdings" pitchFamily="2" charset="2"/>
              <a:buChar char="ü"/>
            </a:pPr>
            <a:r>
              <a:rPr lang="en-US" i="1" cap="none" dirty="0"/>
              <a:t> </a:t>
            </a:r>
            <a:r>
              <a:rPr lang="en-US" cap="none" dirty="0"/>
              <a:t>Neutropenic patients</a:t>
            </a:r>
          </a:p>
          <a:p>
            <a:pPr>
              <a:buFont typeface="Wingdings" pitchFamily="2" charset="2"/>
              <a:buChar char="ü"/>
            </a:pPr>
            <a:r>
              <a:rPr lang="en-US" cap="none" dirty="0"/>
              <a:t>Burns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4EE483-A683-6F4C-847D-73703BEB8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271" y="195729"/>
            <a:ext cx="9601200" cy="1298389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Gram negative bacteria</a:t>
            </a:r>
            <a:br>
              <a:rPr lang="en-GB" b="1" dirty="0"/>
            </a:br>
            <a:br>
              <a:rPr lang="en-AU" b="1" dirty="0"/>
            </a:br>
            <a:r>
              <a:rPr lang="en-AU" b="1" dirty="0"/>
              <a:t>Pseudomona</a:t>
            </a:r>
            <a:r>
              <a:rPr lang="en-GB" b="1" dirty="0"/>
              <a:t>s</a:t>
            </a:r>
            <a:r>
              <a:rPr lang="en-AU" b="1" dirty="0"/>
              <a:t> Aeruginosa</a:t>
            </a:r>
            <a:r>
              <a:rPr lang="en-AU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51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sz="quarter" idx="13"/>
          </p:nvPr>
        </p:nvSpPr>
        <p:spPr>
          <a:xfrm>
            <a:off x="889000" y="2629646"/>
            <a:ext cx="10388600" cy="3561603"/>
          </a:xfrm>
        </p:spPr>
        <p:txBody>
          <a:bodyPr>
            <a:normAutofit/>
          </a:bodyPr>
          <a:lstStyle/>
          <a:p>
            <a:endParaRPr lang="en-US" sz="2800" dirty="0">
              <a:latin typeface="Arial Black" panose="020B0A04020102020204" pitchFamily="34" charset="0"/>
            </a:endParaRPr>
          </a:p>
          <a:p>
            <a:r>
              <a:rPr lang="en-US" sz="2400" cap="none" dirty="0">
                <a:latin typeface="Century Gothic" panose="020B0502020202020204" pitchFamily="34" charset="0"/>
                <a:cs typeface="Arial" panose="020B0604020202020204" pitchFamily="34" charset="0"/>
              </a:rPr>
              <a:t>Microbiological skin swabs taken from affected skin.</a:t>
            </a:r>
          </a:p>
          <a:p>
            <a:pPr marL="0" indent="0">
              <a:buNone/>
            </a:pP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51177" y="156754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Impetigo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9693B-9FB4-C44B-AA6E-24BA6D8B30EC}"/>
              </a:ext>
            </a:extLst>
          </p:cNvPr>
          <p:cNvSpPr txBox="1"/>
          <p:nvPr/>
        </p:nvSpPr>
        <p:spPr>
          <a:xfrm>
            <a:off x="1219201" y="513976"/>
            <a:ext cx="9867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/>
              <a:t>INVESTIGATIONS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1110662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63" y="618517"/>
            <a:ext cx="10350763" cy="661643"/>
          </a:xfrm>
        </p:spPr>
        <p:txBody>
          <a:bodyPr>
            <a:normAutofit fontScale="90000"/>
          </a:bodyPr>
          <a:lstStyle/>
          <a:p>
            <a:pPr algn="l"/>
            <a:r>
              <a:rPr lang="en-AU" b="1" cap="none" dirty="0"/>
              <a:t>Pathology</a:t>
            </a:r>
            <a:r>
              <a:rPr lang="en-AU" cap="none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4583" y="1188721"/>
            <a:ext cx="4937761" cy="5298234"/>
          </a:xfrm>
        </p:spPr>
        <p:txBody>
          <a:bodyPr/>
          <a:lstStyle/>
          <a:p>
            <a:r>
              <a:rPr lang="en-US" sz="2400" cap="none" dirty="0"/>
              <a:t>Typical strains produce two pigments:</a:t>
            </a:r>
          </a:p>
          <a:p>
            <a:pPr lvl="1"/>
            <a:r>
              <a:rPr lang="en-US" dirty="0"/>
              <a:t> </a:t>
            </a:r>
            <a:r>
              <a:rPr lang="en-US" sz="2000" cap="none" dirty="0"/>
              <a:t>The blue-green </a:t>
            </a:r>
            <a:r>
              <a:rPr lang="en-US" sz="2000" b="1" cap="none" dirty="0" err="1"/>
              <a:t>pyocyanin</a:t>
            </a:r>
            <a:r>
              <a:rPr lang="en-US" sz="2000" cap="none" dirty="0"/>
              <a:t>, a </a:t>
            </a:r>
            <a:r>
              <a:rPr lang="en-US" sz="2000" cap="none" dirty="0" err="1"/>
              <a:t>phenazine</a:t>
            </a:r>
            <a:r>
              <a:rPr lang="en-US" sz="2000" cap="none" dirty="0"/>
              <a:t> derivative</a:t>
            </a:r>
          </a:p>
          <a:p>
            <a:pPr lvl="1"/>
            <a:r>
              <a:rPr lang="en-US" sz="2000" cap="none" dirty="0"/>
              <a:t> A greenish yellow </a:t>
            </a:r>
            <a:r>
              <a:rPr lang="en-US" sz="2000" b="1" cap="none" dirty="0" err="1"/>
              <a:t>pyoverdin</a:t>
            </a:r>
            <a:r>
              <a:rPr lang="en-US" sz="2000" cap="none" dirty="0"/>
              <a:t>.</a:t>
            </a:r>
          </a:p>
          <a:p>
            <a:pPr lvl="1"/>
            <a:endParaRPr lang="en-US" sz="2000" cap="none" dirty="0"/>
          </a:p>
          <a:p>
            <a:pPr>
              <a:lnSpc>
                <a:spcPct val="150000"/>
              </a:lnSpc>
            </a:pPr>
            <a:r>
              <a:rPr lang="en-AU" sz="2400" b="1" cap="none" dirty="0"/>
              <a:t>Environmental factors</a:t>
            </a:r>
            <a:r>
              <a:rPr lang="en-AU" sz="2400" dirty="0"/>
              <a:t>:</a:t>
            </a:r>
            <a:br>
              <a:rPr lang="en-AU" sz="2400" b="1" dirty="0"/>
            </a:br>
            <a:r>
              <a:rPr lang="en-AU" cap="none" dirty="0"/>
              <a:t>Soil and water, including household or hospital bathroom appliances (e.g. Sinks).</a:t>
            </a:r>
          </a:p>
          <a:p>
            <a:endParaRPr lang="en-US" sz="2400" dirty="0"/>
          </a:p>
        </p:txBody>
      </p:sp>
      <p:pic>
        <p:nvPicPr>
          <p:cNvPr id="4" name="Picture 3" descr="pseudomonas-an-updat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224" y="949338"/>
            <a:ext cx="4081717" cy="30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cap="none" dirty="0"/>
              <a:t>Clinical presentation</a:t>
            </a:r>
            <a:r>
              <a:rPr lang="en-AU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AU" b="1" u="sng" dirty="0"/>
              <a:t>INFANTS:</a:t>
            </a:r>
          </a:p>
          <a:p>
            <a:pPr>
              <a:buNone/>
            </a:pPr>
            <a:endParaRPr lang="en-AU" dirty="0"/>
          </a:p>
          <a:p>
            <a:r>
              <a:rPr lang="en-AU" cap="none" dirty="0"/>
              <a:t>Periumbilical </a:t>
            </a:r>
            <a:r>
              <a:rPr lang="en-AU" cap="none" dirty="0" err="1"/>
              <a:t>infection</a:t>
            </a:r>
            <a:r>
              <a:rPr lang="en-AU" cap="none" dirty="0" err="1">
                <a:sym typeface="Wingdings" pitchFamily="2" charset="2"/>
              </a:rPr>
              <a:t></a:t>
            </a:r>
            <a:r>
              <a:rPr lang="en-AU" cap="none" dirty="0" err="1"/>
              <a:t>a</a:t>
            </a:r>
            <a:r>
              <a:rPr lang="en-AU" cap="none" dirty="0"/>
              <a:t> foul‐smelling bluish green discharge and spreading erythema.</a:t>
            </a:r>
          </a:p>
          <a:p>
            <a:endParaRPr lang="en-AU" cap="none" dirty="0"/>
          </a:p>
          <a:p>
            <a:r>
              <a:rPr lang="en-AU" cap="none" dirty="0"/>
              <a:t>In humid condition</a:t>
            </a:r>
            <a:r>
              <a:rPr lang="en-AU" cap="none" dirty="0">
                <a:sym typeface="Wingdings" pitchFamily="2" charset="2"/>
              </a:rPr>
              <a:t></a:t>
            </a:r>
            <a:r>
              <a:rPr lang="en-AU" cap="none" dirty="0"/>
              <a:t> widely scattered pustules may break down to form necrotic ulcers.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8134294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97726"/>
            <a:ext cx="10363825" cy="4393473"/>
          </a:xfrm>
        </p:spPr>
        <p:txBody>
          <a:bodyPr/>
          <a:lstStyle/>
          <a:p>
            <a:r>
              <a:rPr lang="en-AU" sz="2400" cap="none" dirty="0" err="1"/>
              <a:t>Perionychial</a:t>
            </a:r>
            <a:r>
              <a:rPr lang="en-AU" sz="2400" cap="none" dirty="0"/>
              <a:t> pustules, accompanied by green discoloration of the nails.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486" y="2179858"/>
            <a:ext cx="5486400" cy="370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8036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20376"/>
            <a:ext cx="10363826" cy="4870823"/>
          </a:xfrm>
        </p:spPr>
        <p:txBody>
          <a:bodyPr/>
          <a:lstStyle/>
          <a:p>
            <a:pPr>
              <a:buNone/>
            </a:pPr>
            <a:r>
              <a:rPr lang="en-AU" b="1" dirty="0"/>
              <a:t>Severely ill or in compromised neutropenic patients:</a:t>
            </a:r>
          </a:p>
          <a:p>
            <a:r>
              <a:rPr lang="en-AU" cap="none" dirty="0"/>
              <a:t>Primary cutaneous invasion with extensive necrosis develop around a local erosion.</a:t>
            </a:r>
          </a:p>
          <a:p>
            <a:endParaRPr lang="en-US" cap="none" dirty="0"/>
          </a:p>
        </p:txBody>
      </p:sp>
      <p:pic>
        <p:nvPicPr>
          <p:cNvPr id="4" name="Picture 3" descr="epidermolysis_bullosa_and_pseudomonas_infecti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071" y="2267594"/>
            <a:ext cx="5546165" cy="389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sz="quarter" idx="13"/>
          </p:nvPr>
        </p:nvSpPr>
        <p:spPr>
          <a:xfrm>
            <a:off x="731838" y="822325"/>
            <a:ext cx="5277076" cy="5225778"/>
          </a:xfrm>
        </p:spPr>
        <p:txBody>
          <a:bodyPr/>
          <a:lstStyle/>
          <a:p>
            <a:pPr>
              <a:buNone/>
            </a:pPr>
            <a:r>
              <a:rPr lang="en-AU" b="1" u="sng" dirty="0"/>
              <a:t> </a:t>
            </a:r>
            <a:r>
              <a:rPr lang="en-AU" sz="2800" b="1" u="sng" dirty="0"/>
              <a:t>Tropica</a:t>
            </a:r>
            <a:r>
              <a:rPr lang="en-GB" sz="2800" b="1" u="sng" dirty="0"/>
              <a:t>l </a:t>
            </a:r>
            <a:r>
              <a:rPr lang="en-AU" sz="2800" b="1" u="sng" dirty="0"/>
              <a:t>Immersion foot:</a:t>
            </a:r>
          </a:p>
          <a:p>
            <a:endParaRPr lang="en-AU" i="1" dirty="0"/>
          </a:p>
          <a:p>
            <a:pPr>
              <a:buNone/>
            </a:pPr>
            <a:r>
              <a:rPr lang="en-AU" i="1" dirty="0"/>
              <a:t> </a:t>
            </a:r>
            <a:r>
              <a:rPr lang="en-AU" cap="none" dirty="0"/>
              <a:t>Infection of the toe webs.</a:t>
            </a:r>
          </a:p>
          <a:p>
            <a:pPr>
              <a:buNone/>
            </a:pPr>
            <a:endParaRPr lang="en-AU" cap="none" dirty="0"/>
          </a:p>
          <a:p>
            <a:pPr>
              <a:buNone/>
            </a:pPr>
            <a:r>
              <a:rPr lang="en-AU" cap="none" dirty="0"/>
              <a:t>Cause:</a:t>
            </a:r>
          </a:p>
          <a:p>
            <a:pPr>
              <a:buNone/>
            </a:pPr>
            <a:r>
              <a:rPr lang="en-AU" cap="none" dirty="0"/>
              <a:t>     Inhibition of the gram‐positive flora by maceration or antibiotics 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9918" y="822325"/>
            <a:ext cx="38195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49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cap="none" dirty="0"/>
              <a:t>Burns</a:t>
            </a:r>
            <a:r>
              <a:rPr lang="en-AU" b="1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81052"/>
            <a:ext cx="5029825" cy="4781006"/>
          </a:xfrm>
        </p:spPr>
        <p:txBody>
          <a:bodyPr/>
          <a:lstStyle/>
          <a:p>
            <a:r>
              <a:rPr lang="en-AU" cap="none" dirty="0"/>
              <a:t>High mortality</a:t>
            </a:r>
          </a:p>
          <a:p>
            <a:r>
              <a:rPr lang="en-AU" cap="none" dirty="0"/>
              <a:t>Organism thrive in burn eschar.</a:t>
            </a:r>
          </a:p>
          <a:p>
            <a:r>
              <a:rPr lang="en-AU" cap="none" dirty="0"/>
              <a:t>Secondary septicaemia.</a:t>
            </a:r>
          </a:p>
          <a:p>
            <a:r>
              <a:rPr lang="en-AU" cap="none" dirty="0"/>
              <a:t>Discoloration of the slough with extensive surrounding oedema.</a:t>
            </a:r>
          </a:p>
          <a:p>
            <a:r>
              <a:rPr lang="en-AU" cap="none" dirty="0"/>
              <a:t>Fever and shock.</a:t>
            </a:r>
          </a:p>
          <a:p>
            <a:endParaRPr lang="en-US" cap="none" dirty="0"/>
          </a:p>
        </p:txBody>
      </p:sp>
      <p:pic>
        <p:nvPicPr>
          <p:cNvPr id="4" name="Picture 3" descr="Pseudomonas-Infection-of-the-Biobrane-in-a-deep-partial-thickness-facial-bur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601" y="1416605"/>
            <a:ext cx="3414730" cy="45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3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cap="none" dirty="0"/>
              <a:t>Gram negative Folliculitis: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98617"/>
            <a:ext cx="4912259" cy="4467497"/>
          </a:xfrm>
        </p:spPr>
        <p:txBody>
          <a:bodyPr/>
          <a:lstStyle/>
          <a:p>
            <a:r>
              <a:rPr lang="en-AU" cap="none" dirty="0"/>
              <a:t>Swimming pool or </a:t>
            </a:r>
            <a:r>
              <a:rPr lang="en-AU" cap="none" dirty="0" err="1"/>
              <a:t>jacuzzi</a:t>
            </a:r>
            <a:r>
              <a:rPr lang="en-AU" cap="none" dirty="0"/>
              <a:t> users.</a:t>
            </a:r>
            <a:endParaRPr lang="en-AU" b="1" cap="none" dirty="0"/>
          </a:p>
          <a:p>
            <a:r>
              <a:rPr lang="en-AU" cap="none" dirty="0"/>
              <a:t>Tender macular, </a:t>
            </a:r>
            <a:r>
              <a:rPr lang="en-AU" cap="none" dirty="0" err="1"/>
              <a:t>papular</a:t>
            </a:r>
            <a:r>
              <a:rPr lang="en-AU" cap="none" dirty="0"/>
              <a:t> or pustular lesions.</a:t>
            </a:r>
          </a:p>
          <a:p>
            <a:r>
              <a:rPr lang="en-AU" cap="none" dirty="0"/>
              <a:t>Worst affected areas </a:t>
            </a:r>
            <a:r>
              <a:rPr lang="en-AU" cap="none" dirty="0">
                <a:sym typeface="Wingdings" pitchFamily="2" charset="2"/>
              </a:rPr>
              <a:t> </a:t>
            </a:r>
            <a:r>
              <a:rPr lang="en-AU" cap="none" dirty="0"/>
              <a:t>in contact with bathing costumes.</a:t>
            </a:r>
          </a:p>
          <a:p>
            <a:r>
              <a:rPr lang="en-AU" cap="none" dirty="0"/>
              <a:t>Rash settles spontaneously within 7–10 days in the absence of re‐exposure.</a:t>
            </a:r>
          </a:p>
          <a:p>
            <a:endParaRPr lang="en-US" cap="none" dirty="0"/>
          </a:p>
          <a:p>
            <a:endParaRPr lang="en-US" cap="none" dirty="0"/>
          </a:p>
        </p:txBody>
      </p:sp>
      <p:pic>
        <p:nvPicPr>
          <p:cNvPr id="4" name="Picture 3" descr="pseudomonas-folliculitis-picture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67092"/>
            <a:ext cx="3824108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0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cap="none" dirty="0"/>
              <a:t>ECTHYMA GANGRENOSUM.</a:t>
            </a:r>
            <a:br>
              <a:rPr lang="en-AU" cap="none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709095" cy="4046771"/>
          </a:xfrm>
        </p:spPr>
        <p:txBody>
          <a:bodyPr/>
          <a:lstStyle/>
          <a:p>
            <a:r>
              <a:rPr lang="en-AU" cap="none" dirty="0"/>
              <a:t>Bullae may rapidly rupture to give necrotic</a:t>
            </a:r>
          </a:p>
          <a:p>
            <a:pPr>
              <a:buNone/>
            </a:pPr>
            <a:r>
              <a:rPr lang="en-AU" cap="none" dirty="0"/>
              <a:t>Ulcers – ECTHYMA GANGRENOSUM.</a:t>
            </a:r>
          </a:p>
          <a:p>
            <a:endParaRPr lang="en-AU" cap="none" dirty="0"/>
          </a:p>
          <a:p>
            <a:endParaRPr lang="en-AU" cap="none" dirty="0"/>
          </a:p>
          <a:p>
            <a:endParaRPr lang="en-US" cap="non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4337" y="2866066"/>
            <a:ext cx="4040445" cy="2672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097847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cap="none" dirty="0"/>
              <a:t>Malignant external otitis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cap="none" dirty="0"/>
              <a:t>Elderly diabetics</a:t>
            </a:r>
          </a:p>
          <a:p>
            <a:pPr>
              <a:buNone/>
            </a:pPr>
            <a:endParaRPr lang="en-AU" cap="none" dirty="0"/>
          </a:p>
          <a:p>
            <a:r>
              <a:rPr lang="en-AU" cap="none" dirty="0"/>
              <a:t>HIV/AIDS</a:t>
            </a:r>
          </a:p>
          <a:p>
            <a:pPr>
              <a:buNone/>
            </a:pPr>
            <a:endParaRPr lang="en-AU" cap="none" dirty="0"/>
          </a:p>
          <a:p>
            <a:r>
              <a:rPr lang="en-AU" cap="none" dirty="0"/>
              <a:t>Neutropenic patients</a:t>
            </a:r>
          </a:p>
          <a:p>
            <a:endParaRPr lang="en-US" cap="none" dirty="0"/>
          </a:p>
        </p:txBody>
      </p:sp>
      <p:pic>
        <p:nvPicPr>
          <p:cNvPr id="4" name="Picture 3" descr="otitis exter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478" y="2090056"/>
            <a:ext cx="3726255" cy="36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3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cap="none" dirty="0"/>
              <a:t>Exacerbation of acne vulgaris</a:t>
            </a:r>
            <a:r>
              <a:rPr lang="en-AU" dirty="0"/>
              <a:t>:</a:t>
            </a:r>
            <a:endParaRPr lang="en-US" dirty="0"/>
          </a:p>
        </p:txBody>
      </p:sp>
      <p:pic>
        <p:nvPicPr>
          <p:cNvPr id="4" name="Content Placeholder 3" descr="Severe-Acne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90802" y="2366963"/>
            <a:ext cx="5010395" cy="3424237"/>
          </a:xfrm>
        </p:spPr>
      </p:pic>
    </p:spTree>
    <p:extLst>
      <p:ext uri="{BB962C8B-B14F-4D97-AF65-F5344CB8AC3E}">
        <p14:creationId xmlns:p14="http://schemas.microsoft.com/office/powerpoint/2010/main" val="253775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35" y="286871"/>
            <a:ext cx="10481392" cy="980227"/>
          </a:xfrm>
        </p:spPr>
        <p:txBody>
          <a:bodyPr/>
          <a:lstStyle/>
          <a:p>
            <a:r>
              <a:rPr lang="en-US" dirty="0"/>
              <a:t>Management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85" y="1144237"/>
            <a:ext cx="6909151" cy="3595287"/>
          </a:xfrm>
        </p:spPr>
      </p:pic>
      <p:sp>
        <p:nvSpPr>
          <p:cNvPr id="5" name="TextBox 4"/>
          <p:cNvSpPr txBox="1"/>
          <p:nvPr/>
        </p:nvSpPr>
        <p:spPr>
          <a:xfrm>
            <a:off x="1219201" y="547818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dirty="0"/>
              <a:t>First line: </a:t>
            </a:r>
            <a:r>
              <a:rPr lang="en-US" dirty="0" err="1"/>
              <a:t>flucloxacillin</a:t>
            </a:r>
            <a:r>
              <a:rPr lang="en-US" dirty="0"/>
              <a:t>, cephalexin</a:t>
            </a:r>
            <a:r>
              <a:rPr lang="en-GB" dirty="0"/>
              <a:t> (20 – 50mg/kg/day ÷ tds for 7 days)</a:t>
            </a:r>
            <a:r>
              <a:rPr lang="en-US" dirty="0"/>
              <a:t>, co-</a:t>
            </a:r>
            <a:r>
              <a:rPr lang="en-US" dirty="0" err="1"/>
              <a:t>amoxiclav</a:t>
            </a:r>
            <a:r>
              <a:rPr lang="en-US" dirty="0"/>
              <a:t>, </a:t>
            </a:r>
            <a:r>
              <a:rPr lang="en-US" dirty="0" err="1"/>
              <a:t>cloxacillin</a:t>
            </a:r>
            <a:r>
              <a:rPr lang="en-US" dirty="0"/>
              <a:t>,clindamycin.</a:t>
            </a:r>
          </a:p>
          <a:p>
            <a:pPr marL="285750" indent="-285750"/>
            <a:r>
              <a:rPr lang="en-US" dirty="0"/>
              <a:t>Second line: macrolides, co-</a:t>
            </a:r>
            <a:r>
              <a:rPr lang="en-US" dirty="0" err="1"/>
              <a:t>trimoxazole</a:t>
            </a:r>
            <a:r>
              <a:rPr lang="en-US" dirty="0"/>
              <a:t>.</a:t>
            </a:r>
          </a:p>
          <a:p>
            <a:pPr marL="285750" indent="-285750"/>
            <a:r>
              <a:rPr lang="en-US" dirty="0"/>
              <a:t>Third line: trimethoprim, tetracycline.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1" y="48318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Topical antibiotics </a:t>
            </a:r>
            <a:r>
              <a:rPr lang="en-US" dirty="0" err="1"/>
              <a:t>mupirocin</a:t>
            </a:r>
            <a:r>
              <a:rPr lang="en-US" dirty="0"/>
              <a:t>,  </a:t>
            </a:r>
            <a:r>
              <a:rPr lang="en-US" dirty="0" err="1"/>
              <a:t>retapamulin</a:t>
            </a:r>
            <a:r>
              <a:rPr lang="en-US" dirty="0"/>
              <a:t>  2%</a:t>
            </a:r>
            <a:r>
              <a:rPr lang="en-GB" dirty="0"/>
              <a:t> 2 to 3 times/day for 10 to 14 days, fucidic acid, clindamycin.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07040" y="0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Impetigo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2526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cap="none" dirty="0"/>
              <a:t>Flexural dermatitis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5337614" cy="3694074"/>
          </a:xfrm>
        </p:spPr>
        <p:txBody>
          <a:bodyPr>
            <a:normAutofit/>
          </a:bodyPr>
          <a:lstStyle/>
          <a:p>
            <a:r>
              <a:rPr lang="en-AU" sz="2400" cap="none" dirty="0"/>
              <a:t>Mainly in </a:t>
            </a:r>
            <a:r>
              <a:rPr lang="en-AU" sz="2400" cap="none" dirty="0" err="1"/>
              <a:t>atopics</a:t>
            </a:r>
            <a:endParaRPr lang="en-AU" sz="2400" cap="none" dirty="0"/>
          </a:p>
          <a:p>
            <a:r>
              <a:rPr lang="en-AU" sz="2400" cap="none" dirty="0"/>
              <a:t>Painful and fissured exacerbation of the underlying condition</a:t>
            </a:r>
          </a:p>
          <a:p>
            <a:endParaRPr lang="en-US" sz="2400" cap="none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227CE8E-EA96-A44A-8AEF-9FE32F29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58258"/>
            <a:ext cx="5925282" cy="48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3617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cap="none" dirty="0"/>
              <a:t>Disease course and 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AU" cap="none" dirty="0"/>
              <a:t>Poor with systemic infections.</a:t>
            </a:r>
          </a:p>
          <a:p>
            <a:pPr>
              <a:buFont typeface="Wingdings" pitchFamily="2" charset="2"/>
              <a:buChar char="ü"/>
            </a:pPr>
            <a:endParaRPr lang="en-AU" cap="none" dirty="0"/>
          </a:p>
          <a:p>
            <a:pPr>
              <a:buFont typeface="Wingdings" pitchFamily="2" charset="2"/>
              <a:buChar char="ü"/>
            </a:pPr>
            <a:r>
              <a:rPr lang="en-AU" cap="none" dirty="0"/>
              <a:t>Local infections in infants or severely ill patients </a:t>
            </a:r>
            <a:r>
              <a:rPr lang="en-AU" cap="none" dirty="0">
                <a:sym typeface="Wingdings" pitchFamily="2" charset="2"/>
              </a:rPr>
              <a:t> </a:t>
            </a:r>
            <a:r>
              <a:rPr lang="en-AU" cap="none" dirty="0"/>
              <a:t>potentially dangerous </a:t>
            </a:r>
            <a:r>
              <a:rPr lang="en-AU" cap="none" dirty="0">
                <a:sym typeface="Wingdings" pitchFamily="2" charset="2"/>
              </a:rPr>
              <a:t> </a:t>
            </a:r>
            <a:r>
              <a:rPr lang="en-AU" cap="none" dirty="0"/>
              <a:t>systemic extension .</a:t>
            </a:r>
          </a:p>
          <a:p>
            <a:pPr marL="0" indent="0">
              <a:buNone/>
            </a:pPr>
            <a:endParaRPr lang="en-AU" cap="none" dirty="0"/>
          </a:p>
        </p:txBody>
      </p:sp>
    </p:spTree>
    <p:extLst>
      <p:ext uri="{BB962C8B-B14F-4D97-AF65-F5344CB8AC3E}">
        <p14:creationId xmlns:p14="http://schemas.microsoft.com/office/powerpoint/2010/main" val="26498236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cap="none" dirty="0"/>
              <a:t>Investigations: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cap="none" dirty="0"/>
              <a:t>Cultures from the skin lesions or blood.</a:t>
            </a:r>
          </a:p>
          <a:p>
            <a:endParaRPr lang="en-US" cap="none" dirty="0"/>
          </a:p>
        </p:txBody>
      </p:sp>
      <p:pic>
        <p:nvPicPr>
          <p:cNvPr id="4" name="Picture 3" descr="psuedom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306" y="2367092"/>
            <a:ext cx="341985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29350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273" y="451176"/>
            <a:ext cx="10716523" cy="661643"/>
          </a:xfrm>
        </p:spPr>
        <p:txBody>
          <a:bodyPr>
            <a:normAutofit fontScale="90000"/>
          </a:bodyPr>
          <a:lstStyle/>
          <a:p>
            <a:pPr algn="l"/>
            <a:r>
              <a:rPr lang="en-AU" b="1" cap="none" dirty="0"/>
              <a:t>Management</a:t>
            </a:r>
            <a:r>
              <a:rPr lang="en-AU" b="1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06273" y="1112819"/>
            <a:ext cx="10171953" cy="5126664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AU" cap="none" dirty="0"/>
              <a:t>Superficial lesions respond best if drying out is possible.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n-AU" cap="none" dirty="0"/>
              <a:t>1% acetic acid compresses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n-AU" cap="none" dirty="0"/>
              <a:t>Potassium permanganate soaks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n-AU" cap="none" dirty="0"/>
              <a:t>Povidone or silver sulfadiazine cream</a:t>
            </a:r>
          </a:p>
          <a:p>
            <a:pPr>
              <a:lnSpc>
                <a:spcPct val="160000"/>
              </a:lnSpc>
            </a:pPr>
            <a:r>
              <a:rPr lang="en-AU" cap="none" dirty="0"/>
              <a:t>Topical antibiotics(e.g. </a:t>
            </a:r>
            <a:r>
              <a:rPr lang="en-AU" cap="none" dirty="0" err="1"/>
              <a:t>Polymyxin</a:t>
            </a:r>
            <a:r>
              <a:rPr lang="en-AU" cap="none" dirty="0"/>
              <a:t>) are generally disappointing.</a:t>
            </a:r>
          </a:p>
          <a:p>
            <a:pPr>
              <a:lnSpc>
                <a:spcPct val="160000"/>
              </a:lnSpc>
            </a:pPr>
            <a:r>
              <a:rPr lang="en-AU" cap="none" dirty="0"/>
              <a:t>Burns</a:t>
            </a:r>
            <a:r>
              <a:rPr lang="en-AU" cap="none" dirty="0">
                <a:sym typeface="Wingdings" pitchFamily="2" charset="2"/>
              </a:rPr>
              <a:t> </a:t>
            </a:r>
            <a:r>
              <a:rPr lang="en-AU" cap="none" dirty="0"/>
              <a:t>extensive debridement </a:t>
            </a:r>
          </a:p>
          <a:p>
            <a:pPr>
              <a:lnSpc>
                <a:spcPct val="160000"/>
              </a:lnSpc>
              <a:buNone/>
            </a:pPr>
            <a:r>
              <a:rPr lang="en-AU" cap="none" dirty="0"/>
              <a:t>Followed by :</a:t>
            </a:r>
          </a:p>
          <a:p>
            <a:pPr>
              <a:lnSpc>
                <a:spcPct val="160000"/>
              </a:lnSpc>
            </a:pPr>
            <a:r>
              <a:rPr lang="en-AU" cap="none" dirty="0"/>
              <a:t>Topical applications of silver sulfadiazine therapy</a:t>
            </a:r>
          </a:p>
          <a:p>
            <a:pPr>
              <a:lnSpc>
                <a:spcPct val="160000"/>
              </a:lnSpc>
            </a:pPr>
            <a:r>
              <a:rPr lang="en-AU" cap="none" dirty="0" err="1"/>
              <a:t>Ceftazidime</a:t>
            </a:r>
            <a:r>
              <a:rPr lang="en-AU" cap="none" dirty="0"/>
              <a:t> can also be used.</a:t>
            </a:r>
          </a:p>
          <a:p>
            <a:pPr>
              <a:lnSpc>
                <a:spcPct val="160000"/>
              </a:lnSpc>
              <a:buNone/>
            </a:pPr>
            <a:r>
              <a:rPr lang="en-AU" cap="none" dirty="0"/>
              <a:t>    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15552404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Anaerobes: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AU" dirty="0"/>
              <a:t>Four genera:</a:t>
            </a:r>
          </a:p>
          <a:p>
            <a:pPr>
              <a:buNone/>
            </a:pPr>
            <a:endParaRPr lang="en-AU" dirty="0"/>
          </a:p>
          <a:p>
            <a:r>
              <a:rPr lang="en-AU" dirty="0" err="1"/>
              <a:t>Bacteroides</a:t>
            </a:r>
            <a:r>
              <a:rPr lang="en-AU" dirty="0"/>
              <a:t>, </a:t>
            </a:r>
          </a:p>
          <a:p>
            <a:r>
              <a:rPr lang="en-AU" dirty="0" err="1"/>
              <a:t>Prevotella</a:t>
            </a:r>
            <a:r>
              <a:rPr lang="en-AU" dirty="0"/>
              <a:t>, </a:t>
            </a:r>
          </a:p>
          <a:p>
            <a:r>
              <a:rPr lang="en-AU" dirty="0" err="1"/>
              <a:t>Porphyromonas</a:t>
            </a:r>
            <a:endParaRPr lang="en-AU" dirty="0"/>
          </a:p>
          <a:p>
            <a:r>
              <a:rPr lang="en-AU" dirty="0" err="1"/>
              <a:t>Fusobacterium</a:t>
            </a:r>
            <a:r>
              <a:rPr lang="en-A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910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01337" y="979714"/>
            <a:ext cx="10376263" cy="4811485"/>
          </a:xfrm>
        </p:spPr>
        <p:txBody>
          <a:bodyPr/>
          <a:lstStyle/>
          <a:p>
            <a:pPr>
              <a:buNone/>
            </a:pPr>
            <a:r>
              <a:rPr lang="en-AU" b="1" u="sng" dirty="0" err="1">
                <a:solidFill>
                  <a:srgbClr val="002060"/>
                </a:solidFill>
              </a:rPr>
              <a:t>Bacteroides</a:t>
            </a:r>
            <a:r>
              <a:rPr lang="en-AU" b="1" i="1" u="sng" dirty="0">
                <a:solidFill>
                  <a:srgbClr val="002060"/>
                </a:solidFill>
              </a:rPr>
              <a:t> </a:t>
            </a:r>
            <a:r>
              <a:rPr lang="en-AU" b="1" u="sng" dirty="0">
                <a:solidFill>
                  <a:srgbClr val="002060"/>
                </a:solidFill>
              </a:rPr>
              <a:t>spp.</a:t>
            </a:r>
            <a:endParaRPr lang="en-AU" i="1" dirty="0"/>
          </a:p>
          <a:p>
            <a:pPr>
              <a:buFont typeface="Wingdings" pitchFamily="2" charset="2"/>
              <a:buChar char="§"/>
            </a:pPr>
            <a:r>
              <a:rPr lang="en-AU" cap="none" dirty="0"/>
              <a:t>Gram‐negative bacteraemia and abscesses.</a:t>
            </a:r>
          </a:p>
          <a:p>
            <a:pPr>
              <a:buFont typeface="Wingdings" pitchFamily="2" charset="2"/>
              <a:buChar char="§"/>
            </a:pPr>
            <a:r>
              <a:rPr lang="en-AU" cap="none" dirty="0" err="1"/>
              <a:t>Suppurative</a:t>
            </a:r>
            <a:r>
              <a:rPr lang="en-AU" cap="none" dirty="0"/>
              <a:t> hidradenitis</a:t>
            </a:r>
          </a:p>
          <a:p>
            <a:pPr>
              <a:buFont typeface="Wingdings" pitchFamily="2" charset="2"/>
              <a:buChar char="§"/>
            </a:pPr>
            <a:r>
              <a:rPr lang="en-AU" cap="none" dirty="0"/>
              <a:t>Infected </a:t>
            </a:r>
            <a:r>
              <a:rPr lang="en-AU" cap="none" dirty="0" err="1"/>
              <a:t>pilar</a:t>
            </a:r>
            <a:r>
              <a:rPr lang="en-AU" cap="none" dirty="0"/>
              <a:t> cysts.</a:t>
            </a:r>
          </a:p>
          <a:p>
            <a:pPr>
              <a:buFont typeface="Wingdings" pitchFamily="2" charset="2"/>
              <a:buChar char="§"/>
            </a:pPr>
            <a:r>
              <a:rPr lang="en-AU" cap="none" dirty="0"/>
              <a:t>Diabetic ulcers.</a:t>
            </a:r>
          </a:p>
          <a:p>
            <a:pPr>
              <a:buFont typeface="Wingdings" pitchFamily="2" charset="2"/>
              <a:buChar char="§"/>
            </a:pPr>
            <a:endParaRPr lang="en-AU" cap="none" dirty="0"/>
          </a:p>
          <a:p>
            <a:r>
              <a:rPr lang="en-AU" b="1" u="sng" dirty="0" err="1">
                <a:solidFill>
                  <a:srgbClr val="002060"/>
                </a:solidFill>
              </a:rPr>
              <a:t>Prevotella</a:t>
            </a:r>
            <a:r>
              <a:rPr lang="en-AU" i="1" dirty="0"/>
              <a:t>-</a:t>
            </a:r>
            <a:r>
              <a:rPr lang="en-AU" dirty="0"/>
              <a:t>i</a:t>
            </a:r>
            <a:r>
              <a:rPr lang="en-AU" cap="none" dirty="0"/>
              <a:t>ntraoral infections, including pyorrhoea</a:t>
            </a:r>
            <a:endParaRPr lang="en-AU" dirty="0"/>
          </a:p>
          <a:p>
            <a:endParaRPr lang="en-AU" dirty="0"/>
          </a:p>
          <a:p>
            <a:r>
              <a:rPr lang="en-AU" b="1" u="sng" dirty="0" err="1">
                <a:solidFill>
                  <a:srgbClr val="002060"/>
                </a:solidFill>
              </a:rPr>
              <a:t>Fusobacterium</a:t>
            </a:r>
            <a:r>
              <a:rPr lang="en-AU" i="1" dirty="0"/>
              <a:t> </a:t>
            </a:r>
            <a:r>
              <a:rPr lang="en-AU" cap="none" dirty="0"/>
              <a:t>Organisms</a:t>
            </a:r>
            <a:r>
              <a:rPr lang="en-AU" cap="none" dirty="0">
                <a:sym typeface="Wingdings" pitchFamily="2" charset="2"/>
              </a:rPr>
              <a:t> less common</a:t>
            </a:r>
            <a:r>
              <a:rPr lang="en-AU" cap="none" dirty="0"/>
              <a:t> severe intraoral infections</a:t>
            </a:r>
            <a:r>
              <a:rPr lang="en-A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656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Management: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AU" dirty="0"/>
              <a:t>Metronidazole</a:t>
            </a:r>
          </a:p>
          <a:p>
            <a:pPr>
              <a:buFont typeface="Wingdings" pitchFamily="2" charset="2"/>
              <a:buChar char="§"/>
            </a:pPr>
            <a:r>
              <a:rPr lang="en-AU" dirty="0"/>
              <a:t>Clindamycin</a:t>
            </a:r>
          </a:p>
          <a:p>
            <a:pPr>
              <a:buFont typeface="Wingdings" pitchFamily="2" charset="2"/>
              <a:buChar char="§"/>
            </a:pPr>
            <a:r>
              <a:rPr lang="en-AU" dirty="0" err="1"/>
              <a:t>Imipenem</a:t>
            </a:r>
            <a:endParaRPr lang="en-AU" dirty="0"/>
          </a:p>
          <a:p>
            <a:pPr>
              <a:buFont typeface="Wingdings" pitchFamily="2" charset="2"/>
              <a:buChar char="§"/>
            </a:pPr>
            <a:r>
              <a:rPr lang="en-AU" dirty="0"/>
              <a:t>Amoxicillin–</a:t>
            </a:r>
            <a:r>
              <a:rPr lang="en-AU" dirty="0" err="1"/>
              <a:t>clavanulate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1481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First Line:</a:t>
            </a:r>
          </a:p>
          <a:p>
            <a:pPr lvl="1"/>
            <a:r>
              <a:rPr lang="en-US" cap="none" dirty="0"/>
              <a:t>Doxycycline 100mg 2-3 times daily for 14-21 days</a:t>
            </a:r>
          </a:p>
          <a:p>
            <a:pPr lvl="1"/>
            <a:r>
              <a:rPr lang="en-US" cap="none" dirty="0"/>
              <a:t>Amoxicillin 500-1000mg 3 times daily for 14-21 days</a:t>
            </a:r>
            <a:endParaRPr lang="en-US" dirty="0"/>
          </a:p>
          <a:p>
            <a:r>
              <a:rPr lang="en-US" dirty="0"/>
              <a:t>Second line:</a:t>
            </a:r>
          </a:p>
          <a:p>
            <a:pPr lvl="1"/>
            <a:r>
              <a:rPr lang="en-US" cap="none" dirty="0"/>
              <a:t>Cefuroxime 500mg twice daily for 14-21 days</a:t>
            </a:r>
          </a:p>
          <a:p>
            <a:pPr lvl="1"/>
            <a:r>
              <a:rPr lang="en-US" cap="none" dirty="0"/>
              <a:t>Erythromycin 500mg 4 times daily for 14 – 21 days</a:t>
            </a:r>
          </a:p>
        </p:txBody>
      </p:sp>
    </p:spTree>
    <p:extLst>
      <p:ext uri="{BB962C8B-B14F-4D97-AF65-F5344CB8AC3E}">
        <p14:creationId xmlns:p14="http://schemas.microsoft.com/office/powerpoint/2010/main" val="80464876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Necrotizing fasciitis:</a:t>
            </a:r>
            <a:br>
              <a:rPr lang="en-US" dirty="0"/>
            </a:br>
            <a:r>
              <a:rPr lang="en-US" dirty="0"/>
              <a:t>(Fournier gangrene)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152053" cy="387695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cap="none" dirty="0"/>
              <a:t>Necrotizing fasciitis</a:t>
            </a:r>
            <a:r>
              <a:rPr lang="en-US" cap="none" dirty="0"/>
              <a:t> (NF), also known as flesh-eating disease, is an infection that results in the death of parts of the body's soft tissue. It is a severe disease of sudden onset that spreads rapidly. </a:t>
            </a:r>
          </a:p>
          <a:p>
            <a:pPr>
              <a:lnSpc>
                <a:spcPct val="150000"/>
              </a:lnSpc>
            </a:pPr>
            <a:r>
              <a:rPr lang="en-US" cap="none" dirty="0"/>
              <a:t>Symptoms usually include red or purple skin in the affected area, severe pain, fever, and vomiting.</a:t>
            </a:r>
          </a:p>
        </p:txBody>
      </p:sp>
      <p:pic>
        <p:nvPicPr>
          <p:cNvPr id="2052" name="Picture 4" descr="Necrotizing Fasciitis Requires Rapid Diagnosis and Treatment - ACEP 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7" y="2990306"/>
            <a:ext cx="4011498" cy="296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1773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Associated with diabetes.</a:t>
            </a:r>
          </a:p>
          <a:p>
            <a:r>
              <a:rPr lang="en-US" cap="none" dirty="0"/>
              <a:t>May occur after any surgical procedure.</a:t>
            </a:r>
          </a:p>
          <a:p>
            <a:r>
              <a:rPr lang="en-US" cap="none" dirty="0"/>
              <a:t>Rare in children</a:t>
            </a:r>
          </a:p>
          <a:p>
            <a:endParaRPr lang="en-US" cap="none" dirty="0"/>
          </a:p>
          <a:p>
            <a:r>
              <a:rPr lang="en-US" b="1" cap="none" dirty="0"/>
              <a:t>Causative organism</a:t>
            </a:r>
            <a:r>
              <a:rPr lang="en-US" cap="none" dirty="0"/>
              <a:t>:</a:t>
            </a:r>
          </a:p>
          <a:p>
            <a:r>
              <a:rPr lang="en-US" cap="none" dirty="0"/>
              <a:t>Group A b-hemolytic streptococci</a:t>
            </a:r>
          </a:p>
          <a:p>
            <a:r>
              <a:rPr lang="en-US" cap="none" dirty="0"/>
              <a:t>Anaerobes </a:t>
            </a:r>
          </a:p>
        </p:txBody>
      </p:sp>
    </p:spTree>
    <p:extLst>
      <p:ext uri="{BB962C8B-B14F-4D97-AF65-F5344CB8AC3E}">
        <p14:creationId xmlns:p14="http://schemas.microsoft.com/office/powerpoint/2010/main" val="637771167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1B96DA-D61E-4352-8013-F432E69A26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28D249-1983-451D-8451-059C0BA5C7BA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E8CC0DF8-A3C6-4F0C-AAB6-327115DBBEC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0</TotalTime>
  <Words>5937</Words>
  <Application>Microsoft Office PowerPoint</Application>
  <PresentationFormat>Widescreen</PresentationFormat>
  <Paragraphs>1357</Paragraphs>
  <Slides>110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1" baseType="lpstr">
      <vt:lpstr>TF10001025</vt:lpstr>
      <vt:lpstr> CUTANEOUS BACTERIAL INFECTIONS</vt:lpstr>
      <vt:lpstr>PowerPoint Presentation</vt:lpstr>
      <vt:lpstr>PowerPoint Presentation</vt:lpstr>
      <vt:lpstr>STAPHYLOCOCCAL AND STREPTOCOCCAL INFECTIONS</vt:lpstr>
      <vt:lpstr>PowerPoint Presentation</vt:lpstr>
      <vt:lpstr>PowerPoint Presentation</vt:lpstr>
      <vt:lpstr>DIFFERENTIAL DIAGNOSIS</vt:lpstr>
      <vt:lpstr>PowerPoint Presentation</vt:lpstr>
      <vt:lpstr>Management </vt:lpstr>
      <vt:lpstr>Ecthyma </vt:lpstr>
      <vt:lpstr>Clinical features</vt:lpstr>
      <vt:lpstr>Investigations </vt:lpstr>
      <vt:lpstr>PowerPoint Presentation</vt:lpstr>
      <vt:lpstr>Cellulitis and erysipelas</vt:lpstr>
      <vt:lpstr>PowerPoint Presentation</vt:lpstr>
      <vt:lpstr>Investigations </vt:lpstr>
      <vt:lpstr>PowerPoint Presentation</vt:lpstr>
      <vt:lpstr>Folliculitis </vt:lpstr>
      <vt:lpstr>PowerPoint Presentation</vt:lpstr>
      <vt:lpstr>Clinical Features</vt:lpstr>
      <vt:lpstr>Investigations </vt:lpstr>
      <vt:lpstr>Management </vt:lpstr>
      <vt:lpstr>Furuncle (boil, abscess)</vt:lpstr>
      <vt:lpstr>Clinical Features</vt:lpstr>
      <vt:lpstr>investigations</vt:lpstr>
      <vt:lpstr>Management:</vt:lpstr>
      <vt:lpstr>Carbuncle</vt:lpstr>
      <vt:lpstr>CLINICAL FEATURES</vt:lpstr>
      <vt:lpstr>Investigation &amp; Management</vt:lpstr>
      <vt:lpstr>Staphylococcal scalded skin syndrome</vt:lpstr>
      <vt:lpstr>CLINICAL FEATURES</vt:lpstr>
      <vt:lpstr>DIFFERENTIALS</vt:lpstr>
      <vt:lpstr>Investigation</vt:lpstr>
      <vt:lpstr>Management:</vt:lpstr>
      <vt:lpstr>Toxic shock syndrome</vt:lpstr>
      <vt:lpstr>CLINICAL FEATURES</vt:lpstr>
      <vt:lpstr>PowerPoint Presentation</vt:lpstr>
      <vt:lpstr>DIFFERENTIALS </vt:lpstr>
      <vt:lpstr>Management </vt:lpstr>
      <vt:lpstr>Recurrent toxin‐mediated perineal erythema</vt:lpstr>
      <vt:lpstr>CLINICAL FEATURES</vt:lpstr>
      <vt:lpstr>Investigation &amp; Management</vt:lpstr>
      <vt:lpstr>Perianal streptococcal cellulitis</vt:lpstr>
      <vt:lpstr>CLINICAL FEATURES</vt:lpstr>
      <vt:lpstr>Investigation &amp; Management</vt:lpstr>
      <vt:lpstr>Blistering distal dactylitis</vt:lpstr>
      <vt:lpstr>INVESTIGATIONS &amp; MANAGEMENT</vt:lpstr>
      <vt:lpstr>Toxin‐mediated streptococcal disease</vt:lpstr>
      <vt:lpstr>Scarlet fever</vt:lpstr>
      <vt:lpstr>Clinical features</vt:lpstr>
      <vt:lpstr>PowerPoint Presentation</vt:lpstr>
      <vt:lpstr>Differentials</vt:lpstr>
      <vt:lpstr>COMPLICATIONS</vt:lpstr>
      <vt:lpstr>Investigations </vt:lpstr>
      <vt:lpstr>Management </vt:lpstr>
      <vt:lpstr>Streptococcal toxic shock‐like syndrome</vt:lpstr>
      <vt:lpstr>Clinical Features</vt:lpstr>
      <vt:lpstr>Investigations </vt:lpstr>
      <vt:lpstr>Management </vt:lpstr>
      <vt:lpstr>Erythrasma</vt:lpstr>
      <vt:lpstr>CLINICAL FEATURES</vt:lpstr>
      <vt:lpstr>Investigations </vt:lpstr>
      <vt:lpstr>Management </vt:lpstr>
      <vt:lpstr>Investigations </vt:lpstr>
      <vt:lpstr>Management </vt:lpstr>
      <vt:lpstr>Pitted keratolysis</vt:lpstr>
      <vt:lpstr>Clinical features</vt:lpstr>
      <vt:lpstr>Investigations </vt:lpstr>
      <vt:lpstr>Management </vt:lpstr>
      <vt:lpstr>Erysipeloid</vt:lpstr>
      <vt:lpstr>Clinical features</vt:lpstr>
      <vt:lpstr>PowerPoint Presentation</vt:lpstr>
      <vt:lpstr>Investigations </vt:lpstr>
      <vt:lpstr>Management </vt:lpstr>
      <vt:lpstr>Gas gangrene (clostridial myonecrosis)</vt:lpstr>
      <vt:lpstr>Clinical features</vt:lpstr>
      <vt:lpstr>Investigations </vt:lpstr>
      <vt:lpstr>Management </vt:lpstr>
      <vt:lpstr>Gram negative bacteria  Pseudomonas Aeruginosa:</vt:lpstr>
      <vt:lpstr>Pathology:</vt:lpstr>
      <vt:lpstr>Clinical presentation:</vt:lpstr>
      <vt:lpstr>PowerPoint Presentation</vt:lpstr>
      <vt:lpstr>PowerPoint Presentation</vt:lpstr>
      <vt:lpstr>PowerPoint Presentation</vt:lpstr>
      <vt:lpstr>Burns:</vt:lpstr>
      <vt:lpstr>Gram negative Folliculitis:</vt:lpstr>
      <vt:lpstr>ECTHYMA GANGRENOSUM. </vt:lpstr>
      <vt:lpstr>Malignant external otitis</vt:lpstr>
      <vt:lpstr>Exacerbation of acne vulgaris:</vt:lpstr>
      <vt:lpstr>Flexural dermatitis</vt:lpstr>
      <vt:lpstr>Disease course and prognosis</vt:lpstr>
      <vt:lpstr>Investigations:</vt:lpstr>
      <vt:lpstr>Management:</vt:lpstr>
      <vt:lpstr>Anaerobes:</vt:lpstr>
      <vt:lpstr>PowerPoint Presentation</vt:lpstr>
      <vt:lpstr>Management:</vt:lpstr>
      <vt:lpstr>management</vt:lpstr>
      <vt:lpstr>Necrotizing fasciitis: (Fournier gangrene)</vt:lpstr>
      <vt:lpstr>PowerPoint Presentation</vt:lpstr>
      <vt:lpstr>Clinical features</vt:lpstr>
      <vt:lpstr>Investigations:</vt:lpstr>
      <vt:lpstr>Differential diagnosis:</vt:lpstr>
      <vt:lpstr>Management:</vt:lpstr>
      <vt:lpstr>Kawasaki disease</vt:lpstr>
      <vt:lpstr>Clinical features:</vt:lpstr>
      <vt:lpstr>PowerPoint Presentation</vt:lpstr>
      <vt:lpstr>Complications and co-morbidities:</vt:lpstr>
      <vt:lpstr>investigation</vt:lpstr>
      <vt:lpstr>management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INFECTIONS</dc:title>
  <dc:creator/>
  <cp:lastModifiedBy>Unknown User</cp:lastModifiedBy>
  <cp:revision>11</cp:revision>
  <dcterms:created xsi:type="dcterms:W3CDTF">2020-10-14T17:24:26Z</dcterms:created>
  <dcterms:modified xsi:type="dcterms:W3CDTF">2021-11-26T02:08:50Z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