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59" r:id="rId4"/>
    <p:sldId id="287" r:id="rId5"/>
    <p:sldId id="257" r:id="rId6"/>
    <p:sldId id="260" r:id="rId7"/>
    <p:sldId id="262" r:id="rId8"/>
    <p:sldId id="277" r:id="rId9"/>
    <p:sldId id="261" r:id="rId10"/>
    <p:sldId id="278" r:id="rId11"/>
    <p:sldId id="288" r:id="rId12"/>
    <p:sldId id="279" r:id="rId13"/>
    <p:sldId id="264" r:id="rId14"/>
    <p:sldId id="289" r:id="rId15"/>
    <p:sldId id="263" r:id="rId16"/>
    <p:sldId id="265" r:id="rId17"/>
    <p:sldId id="290" r:id="rId18"/>
    <p:sldId id="292" r:id="rId19"/>
    <p:sldId id="270" r:id="rId20"/>
    <p:sldId id="271" r:id="rId21"/>
    <p:sldId id="267" r:id="rId22"/>
    <p:sldId id="280" r:id="rId23"/>
    <p:sldId id="266" r:id="rId24"/>
    <p:sldId id="291" r:id="rId25"/>
    <p:sldId id="282" r:id="rId26"/>
    <p:sldId id="281" r:id="rId27"/>
    <p:sldId id="269" r:id="rId28"/>
    <p:sldId id="284" r:id="rId29"/>
    <p:sldId id="293" r:id="rId30"/>
    <p:sldId id="294" r:id="rId31"/>
    <p:sldId id="283" r:id="rId32"/>
    <p:sldId id="285" r:id="rId33"/>
    <p:sldId id="273" r:id="rId34"/>
    <p:sldId id="274" r:id="rId35"/>
    <p:sldId id="275" r:id="rId36"/>
    <p:sldId id="276" r:id="rId37"/>
    <p:sldId id="29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9754B-39C1-4563-9EE1-449D1B8CAD5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61A46-762C-4A53-BA8D-FCC77A542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2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syndrome (BS)/early-onset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sarcoidosis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(EOS).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Generalized orange-brownish asymptomatic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lichenoid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papules at the age of 12 months. (From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Stoevesandt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Morbach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H, Martin TM, et al. Sporadic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syndrome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onset of widespread granulomatous dermatitis in the newborn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period.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B,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noncaseating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epithelioid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granulomas in the dermis accompanied by some multinucleated giant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cells.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characteristic polyarthritis involves a thick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granulomatous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intraarticular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synovitis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tenosynovitis, causing a boggy appearance in fingers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wrists.Preferentially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inflamed tendon sheaths in the swollen but not tender joints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61A46-762C-4A53-BA8D-FCC77A5426D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55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AB92-373B-4E4D-897D-569C11B248E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24D7-CA39-4610-956C-ACE9C0DD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99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AB92-373B-4E4D-897D-569C11B248E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24D7-CA39-4610-956C-ACE9C0DD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63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AB92-373B-4E4D-897D-569C11B248E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24D7-CA39-4610-956C-ACE9C0DD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3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AB92-373B-4E4D-897D-569C11B248E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24D7-CA39-4610-956C-ACE9C0DD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1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AB92-373B-4E4D-897D-569C11B248E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24D7-CA39-4610-956C-ACE9C0DD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77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AB92-373B-4E4D-897D-569C11B248E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24D7-CA39-4610-956C-ACE9C0DD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22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AB92-373B-4E4D-897D-569C11B248E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24D7-CA39-4610-956C-ACE9C0DD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2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AB92-373B-4E4D-897D-569C11B248E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24D7-CA39-4610-956C-ACE9C0DD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24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AB92-373B-4E4D-897D-569C11B248E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24D7-CA39-4610-956C-ACE9C0DD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82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AB92-373B-4E4D-897D-569C11B248E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24D7-CA39-4610-956C-ACE9C0DD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9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AB92-373B-4E4D-897D-569C11B248E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24D7-CA39-4610-956C-ACE9C0DD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55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AAB92-373B-4E4D-897D-569C11B248E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624D7-CA39-4610-956C-ACE9C0DD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Auto inflammatory syndromes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Dr </a:t>
            </a:r>
            <a:r>
              <a:rPr lang="en-US" dirty="0" err="1" smtClean="0"/>
              <a:t>Zarghoonah</a:t>
            </a:r>
            <a:r>
              <a:rPr lang="en-US" dirty="0" smtClean="0"/>
              <a:t> Sajid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8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HIDS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1069" y="1825624"/>
            <a:ext cx="11162731" cy="5032375"/>
          </a:xfrm>
        </p:spPr>
        <p:txBody>
          <a:bodyPr>
            <a:normAutofit/>
          </a:bodyPr>
          <a:lstStyle/>
          <a:p>
            <a:r>
              <a:rPr lang="en-US" dirty="0" smtClean="0"/>
              <a:t>MVK gene mutation</a:t>
            </a:r>
          </a:p>
          <a:p>
            <a:r>
              <a:rPr lang="en-US" dirty="0"/>
              <a:t>C</a:t>
            </a:r>
            <a:r>
              <a:rPr lang="en-US" dirty="0" smtClean="0"/>
              <a:t>holesterol &amp; </a:t>
            </a:r>
            <a:r>
              <a:rPr lang="en-US" dirty="0" err="1" smtClean="0"/>
              <a:t>isoprenoids</a:t>
            </a:r>
            <a:r>
              <a:rPr lang="en-US" dirty="0" smtClean="0"/>
              <a:t> biosynthesis</a:t>
            </a:r>
          </a:p>
          <a:p>
            <a:r>
              <a:rPr lang="en-US" dirty="0" smtClean="0"/>
              <a:t>Depletion of long chain fatty acids</a:t>
            </a:r>
          </a:p>
          <a:p>
            <a:r>
              <a:rPr lang="en-US" dirty="0" smtClean="0"/>
              <a:t>Partial: fever &amp; hyper IGD</a:t>
            </a:r>
          </a:p>
          <a:p>
            <a:r>
              <a:rPr lang="en-US" dirty="0" smtClean="0"/>
              <a:t>Complete : fever &amp; </a:t>
            </a:r>
            <a:r>
              <a:rPr lang="en-US" dirty="0" err="1" smtClean="0"/>
              <a:t>aciduria</a:t>
            </a:r>
            <a:r>
              <a:rPr lang="en-US" dirty="0" smtClean="0"/>
              <a:t> ( severe )</a:t>
            </a:r>
          </a:p>
          <a:p>
            <a:r>
              <a:rPr lang="en-US" dirty="0" smtClean="0"/>
              <a:t>3-7 fever , </a:t>
            </a:r>
            <a:r>
              <a:rPr lang="en-US" dirty="0"/>
              <a:t>chills, headache, </a:t>
            </a:r>
            <a:r>
              <a:rPr lang="en-US" dirty="0" err="1" smtClean="0"/>
              <a:t>polyarthralgia</a:t>
            </a:r>
            <a:r>
              <a:rPr lang="en-US" dirty="0" smtClean="0"/>
              <a:t> , </a:t>
            </a:r>
            <a:r>
              <a:rPr lang="en-US" dirty="0" err="1" smtClean="0"/>
              <a:t>abd</a:t>
            </a:r>
            <a:r>
              <a:rPr lang="en-US" dirty="0" smtClean="0"/>
              <a:t> pain </a:t>
            </a:r>
            <a:r>
              <a:rPr lang="en-US" dirty="0"/>
              <a:t>with </a:t>
            </a:r>
            <a:r>
              <a:rPr lang="en-US" dirty="0" err="1" smtClean="0"/>
              <a:t>diarhoea</a:t>
            </a:r>
            <a:r>
              <a:rPr lang="en-US" dirty="0" smtClean="0"/>
              <a:t> </a:t>
            </a:r>
            <a:r>
              <a:rPr lang="en-US" dirty="0"/>
              <a:t>&amp;</a:t>
            </a:r>
            <a:r>
              <a:rPr lang="en-US" dirty="0" smtClean="0"/>
              <a:t> B/L </a:t>
            </a:r>
            <a:r>
              <a:rPr lang="en-US" dirty="0"/>
              <a:t>cervical tender lymphadenopathy.</a:t>
            </a:r>
          </a:p>
          <a:p>
            <a:r>
              <a:rPr lang="en-US" dirty="0"/>
              <a:t>A</a:t>
            </a:r>
            <a:r>
              <a:rPr lang="en-US" dirty="0" smtClean="0"/>
              <a:t>xillary </a:t>
            </a:r>
            <a:r>
              <a:rPr lang="en-US" dirty="0"/>
              <a:t>or inguinal lymph nodes </a:t>
            </a:r>
            <a:r>
              <a:rPr lang="en-US" dirty="0" smtClean="0"/>
              <a:t>and spleen(less </a:t>
            </a:r>
            <a:r>
              <a:rPr lang="en-US" dirty="0" err="1" smtClean="0"/>
              <a:t>freq</a:t>
            </a:r>
            <a:r>
              <a:rPr lang="en-US" dirty="0" smtClean="0"/>
              <a:t>) enlarged</a:t>
            </a:r>
          </a:p>
          <a:p>
            <a:r>
              <a:rPr lang="en-US" dirty="0" smtClean="0"/>
              <a:t>Diagnosis : </a:t>
            </a:r>
            <a:r>
              <a:rPr lang="en-US" dirty="0" err="1" smtClean="0"/>
              <a:t>mevalonic</a:t>
            </a:r>
            <a:r>
              <a:rPr lang="en-US" dirty="0" smtClean="0"/>
              <a:t> </a:t>
            </a:r>
            <a:r>
              <a:rPr lang="en-US" dirty="0" err="1" smtClean="0"/>
              <a:t>aciduria</a:t>
            </a:r>
            <a:r>
              <a:rPr lang="en-US" dirty="0" smtClean="0"/>
              <a:t> during flares</a:t>
            </a:r>
          </a:p>
          <a:p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727" y="775449"/>
            <a:ext cx="4061517" cy="30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2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Cont</a:t>
            </a:r>
            <a:r>
              <a:rPr lang="en-US" sz="4000" dirty="0" smtClean="0">
                <a:solidFill>
                  <a:srgbClr val="FF0000"/>
                </a:solidFill>
              </a:rPr>
              <a:t> …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011" y="1825624"/>
            <a:ext cx="11723427" cy="4861779"/>
          </a:xfrm>
        </p:spPr>
        <p:txBody>
          <a:bodyPr/>
          <a:lstStyle/>
          <a:p>
            <a:r>
              <a:rPr lang="en-US" dirty="0"/>
              <a:t>Immunization, surgery, trauma </a:t>
            </a:r>
            <a:r>
              <a:rPr lang="en-US" dirty="0" smtClean="0"/>
              <a:t>&amp; stress</a:t>
            </a:r>
          </a:p>
          <a:p>
            <a:r>
              <a:rPr lang="en-US" dirty="0" err="1" smtClean="0"/>
              <a:t>Inc</a:t>
            </a:r>
            <a:r>
              <a:rPr lang="en-US" dirty="0" smtClean="0"/>
              <a:t> </a:t>
            </a:r>
            <a:r>
              <a:rPr lang="en-US" dirty="0" err="1" smtClean="0"/>
              <a:t>IgD</a:t>
            </a:r>
            <a:r>
              <a:rPr lang="en-US" dirty="0" smtClean="0"/>
              <a:t> &amp; IgA levels</a:t>
            </a:r>
          </a:p>
          <a:p>
            <a:r>
              <a:rPr lang="en-US" dirty="0" smtClean="0"/>
              <a:t>Severity of flares decreases with age</a:t>
            </a:r>
          </a:p>
          <a:p>
            <a:r>
              <a:rPr lang="en-US" dirty="0" smtClean="0"/>
              <a:t>Skin findings in 2/3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pts</a:t>
            </a:r>
            <a:endParaRPr lang="en-US" dirty="0" smtClean="0"/>
          </a:p>
          <a:p>
            <a:r>
              <a:rPr lang="en-US" dirty="0" smtClean="0"/>
              <a:t>Intermittent &amp; painful erythematous macules</a:t>
            </a:r>
            <a:r>
              <a:rPr lang="en-US" dirty="0"/>
              <a:t>, </a:t>
            </a:r>
            <a:r>
              <a:rPr lang="en-US" dirty="0" err="1" smtClean="0"/>
              <a:t>maculo</a:t>
            </a:r>
            <a:r>
              <a:rPr lang="en-US" dirty="0" smtClean="0"/>
              <a:t> </a:t>
            </a:r>
            <a:r>
              <a:rPr lang="en-US" dirty="0" err="1" smtClean="0"/>
              <a:t>papular</a:t>
            </a:r>
            <a:r>
              <a:rPr lang="en-US" dirty="0" smtClean="0"/>
              <a:t> rashes ( </a:t>
            </a:r>
            <a:r>
              <a:rPr lang="en-US" dirty="0" err="1" smtClean="0"/>
              <a:t>morbiliform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smtClean="0"/>
              <a:t>, </a:t>
            </a:r>
            <a:r>
              <a:rPr lang="en-US" dirty="0" err="1" smtClean="0"/>
              <a:t>urticaria</a:t>
            </a:r>
            <a:r>
              <a:rPr lang="en-US" dirty="0"/>
              <a:t>, </a:t>
            </a:r>
            <a:r>
              <a:rPr lang="en-US" dirty="0" err="1"/>
              <a:t>purpura</a:t>
            </a:r>
            <a:r>
              <a:rPr lang="en-US" dirty="0"/>
              <a:t> </a:t>
            </a:r>
            <a:r>
              <a:rPr lang="en-US" dirty="0"/>
              <a:t>&amp;</a:t>
            </a:r>
            <a:r>
              <a:rPr lang="en-US" dirty="0" smtClean="0"/>
              <a:t> </a:t>
            </a:r>
            <a:r>
              <a:rPr lang="en-US" dirty="0"/>
              <a:t>erythema </a:t>
            </a:r>
            <a:r>
              <a:rPr lang="en-US" dirty="0" err="1" smtClean="0"/>
              <a:t>nodosum</a:t>
            </a:r>
            <a:endParaRPr lang="en-US" dirty="0" smtClean="0"/>
          </a:p>
          <a:p>
            <a:r>
              <a:rPr lang="en-US" dirty="0" smtClean="0"/>
              <a:t>PIH</a:t>
            </a:r>
          </a:p>
          <a:p>
            <a:r>
              <a:rPr lang="en-US" dirty="0" err="1" smtClean="0"/>
              <a:t>Aphthous</a:t>
            </a:r>
            <a:r>
              <a:rPr lang="en-US" dirty="0" smtClean="0"/>
              <a:t> ulcers in 50% &amp; </a:t>
            </a:r>
            <a:r>
              <a:rPr lang="en-US" dirty="0" err="1" smtClean="0"/>
              <a:t>telengectasias</a:t>
            </a:r>
            <a:r>
              <a:rPr lang="en-US" dirty="0" smtClean="0"/>
              <a:t> in only 2 </a:t>
            </a:r>
            <a:r>
              <a:rPr lang="en-US" dirty="0" err="1" smtClean="0"/>
              <a:t>pts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Amyloidosis , macrophage activation syndrome &amp; </a:t>
            </a:r>
            <a:r>
              <a:rPr lang="en-US" dirty="0" err="1" smtClean="0">
                <a:solidFill>
                  <a:srgbClr val="FF0000"/>
                </a:solidFill>
              </a:rPr>
              <a:t>angiomyolipoma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1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TRAPS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Tumor necrosis factor ass</a:t>
            </a:r>
          </a:p>
          <a:p>
            <a:r>
              <a:rPr lang="en-US" dirty="0" smtClean="0"/>
              <a:t>AD</a:t>
            </a:r>
          </a:p>
          <a:p>
            <a:r>
              <a:rPr lang="en-US" dirty="0" smtClean="0"/>
              <a:t>TNF induced NF KB pathway &amp; IL 1 beta</a:t>
            </a:r>
          </a:p>
          <a:p>
            <a:r>
              <a:rPr lang="en-US" dirty="0" smtClean="0"/>
              <a:t>Deep perivascular </a:t>
            </a:r>
            <a:r>
              <a:rPr lang="en-US" dirty="0" err="1" smtClean="0"/>
              <a:t>monocytic</a:t>
            </a:r>
            <a:r>
              <a:rPr lang="en-US" dirty="0" smtClean="0"/>
              <a:t> </a:t>
            </a:r>
            <a:r>
              <a:rPr lang="en-US" dirty="0" err="1" smtClean="0"/>
              <a:t>infilterates</a:t>
            </a:r>
            <a:r>
              <a:rPr lang="en-US" dirty="0" smtClean="0"/>
              <a:t> &amp; </a:t>
            </a:r>
          </a:p>
          <a:p>
            <a:r>
              <a:rPr lang="en-US" dirty="0" smtClean="0"/>
              <a:t>CD68+ </a:t>
            </a:r>
            <a:r>
              <a:rPr lang="en-US" dirty="0" err="1" smtClean="0"/>
              <a:t>histiocytes</a:t>
            </a:r>
            <a:r>
              <a:rPr lang="en-US" dirty="0" smtClean="0"/>
              <a:t> &amp; CD3+ lymphocytes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892" y="2322634"/>
            <a:ext cx="4097781" cy="31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6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CAPS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171830" cy="484813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IL 1 mediated overlapping entities</a:t>
            </a:r>
          </a:p>
          <a:p>
            <a:r>
              <a:rPr lang="en-US" dirty="0" smtClean="0"/>
              <a:t>Familial cold </a:t>
            </a:r>
            <a:r>
              <a:rPr lang="en-US" dirty="0" err="1" smtClean="0"/>
              <a:t>autoinflmatory</a:t>
            </a:r>
            <a:r>
              <a:rPr lang="en-US" dirty="0" smtClean="0"/>
              <a:t> </a:t>
            </a:r>
            <a:r>
              <a:rPr lang="en-US" dirty="0" err="1" smtClean="0"/>
              <a:t>synd</a:t>
            </a:r>
            <a:r>
              <a:rPr lang="en-US" dirty="0" smtClean="0"/>
              <a:t> ( least severe)</a:t>
            </a:r>
          </a:p>
          <a:p>
            <a:r>
              <a:rPr lang="en-US" dirty="0" err="1" smtClean="0"/>
              <a:t>Muckle</a:t>
            </a:r>
            <a:r>
              <a:rPr lang="en-US" dirty="0" smtClean="0"/>
              <a:t> wells syndrome ( moderate)</a:t>
            </a:r>
          </a:p>
          <a:p>
            <a:r>
              <a:rPr lang="en-US" dirty="0" smtClean="0"/>
              <a:t>Chronic infantile neurological &amp; articular syndrome( most severe)</a:t>
            </a:r>
          </a:p>
          <a:p>
            <a:r>
              <a:rPr lang="en-US" dirty="0" smtClean="0"/>
              <a:t>AD</a:t>
            </a:r>
          </a:p>
          <a:p>
            <a:r>
              <a:rPr lang="en-US" dirty="0" err="1" smtClean="0"/>
              <a:t>Inflammasome</a:t>
            </a:r>
            <a:r>
              <a:rPr lang="en-US" dirty="0" smtClean="0"/>
              <a:t> (cytosolic protein family) death domain protein</a:t>
            </a:r>
          </a:p>
          <a:p>
            <a:r>
              <a:rPr lang="en-US" dirty="0" err="1"/>
              <a:t>neutrophilic</a:t>
            </a:r>
            <a:r>
              <a:rPr lang="en-US" dirty="0"/>
              <a:t> </a:t>
            </a:r>
            <a:r>
              <a:rPr lang="en-US" dirty="0" smtClean="0"/>
              <a:t>intravascular, perivascular</a:t>
            </a:r>
            <a:r>
              <a:rPr lang="en-US" dirty="0"/>
              <a:t>, </a:t>
            </a:r>
            <a:r>
              <a:rPr lang="en-US" dirty="0" err="1"/>
              <a:t>peri‐eccrine</a:t>
            </a:r>
            <a:r>
              <a:rPr lang="en-US" dirty="0"/>
              <a:t> and interstitial </a:t>
            </a:r>
            <a:r>
              <a:rPr lang="en-US" dirty="0" smtClean="0"/>
              <a:t>infiltrate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03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CONT…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Episodes </a:t>
            </a:r>
            <a:r>
              <a:rPr lang="en-US" dirty="0"/>
              <a:t>of pyrexia lasting 1–3 weeks (</a:t>
            </a:r>
            <a:r>
              <a:rPr lang="en-US" dirty="0" smtClean="0"/>
              <a:t>mean 13 days)</a:t>
            </a:r>
          </a:p>
          <a:p>
            <a:r>
              <a:rPr lang="en-US" dirty="0"/>
              <a:t>A</a:t>
            </a:r>
            <a:r>
              <a:rPr lang="en-US" dirty="0" smtClean="0"/>
              <a:t>bdominal </a:t>
            </a:r>
            <a:r>
              <a:rPr lang="en-US" dirty="0"/>
              <a:t>or chest pain, </a:t>
            </a:r>
            <a:r>
              <a:rPr lang="en-US" dirty="0" smtClean="0"/>
              <a:t>myalgia, arthralgia</a:t>
            </a:r>
            <a:r>
              <a:rPr lang="en-US" dirty="0"/>
              <a:t>, conjunctivitis </a:t>
            </a:r>
            <a:r>
              <a:rPr lang="en-US" dirty="0" smtClean="0"/>
              <a:t>&amp;  </a:t>
            </a:r>
            <a:r>
              <a:rPr lang="en-US" dirty="0" err="1"/>
              <a:t>periorbital</a:t>
            </a:r>
            <a:r>
              <a:rPr lang="en-US" dirty="0"/>
              <a:t> </a:t>
            </a:r>
            <a:r>
              <a:rPr lang="en-US" dirty="0" err="1"/>
              <a:t>oedema</a:t>
            </a:r>
            <a:endParaRPr lang="en-US" dirty="0"/>
          </a:p>
          <a:p>
            <a:r>
              <a:rPr lang="en-US" dirty="0" smtClean="0"/>
              <a:t>Macules &amp; papules coalesce over an area of local muscle tenderness</a:t>
            </a:r>
          </a:p>
          <a:p>
            <a:r>
              <a:rPr lang="en-US" dirty="0" smtClean="0"/>
              <a:t>Usually 1 anatomical area at 1 time</a:t>
            </a:r>
          </a:p>
          <a:p>
            <a:r>
              <a:rPr lang="en-US" dirty="0" err="1" smtClean="0"/>
              <a:t>Echymoses</a:t>
            </a:r>
            <a:r>
              <a:rPr lang="en-US" dirty="0" smtClean="0"/>
              <a:t> after resolution of attack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6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01" y="614149"/>
            <a:ext cx="12217601" cy="558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5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7" y="1067177"/>
            <a:ext cx="6370681" cy="4542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264" y="652616"/>
            <a:ext cx="4097781" cy="5907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3391" y="6318913"/>
            <a:ext cx="69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62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121" y="199199"/>
            <a:ext cx="4519592" cy="665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SCHNITZLER SYNDROME :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73" y="1825624"/>
            <a:ext cx="11914496" cy="4889075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Strong </a:t>
            </a:r>
            <a:r>
              <a:rPr lang="en-US" dirty="0" err="1"/>
              <a:t>clinicopathological</a:t>
            </a:r>
            <a:r>
              <a:rPr lang="en-US" dirty="0"/>
              <a:t> similarities with CAPS.</a:t>
            </a:r>
          </a:p>
          <a:p>
            <a:r>
              <a:rPr lang="en-US" dirty="0" smtClean="0"/>
              <a:t> </a:t>
            </a:r>
            <a:r>
              <a:rPr lang="en-US" dirty="0"/>
              <a:t>High spontaneous and lipopolysaccharide‐induced IL‐1 </a:t>
            </a:r>
            <a:r>
              <a:rPr lang="en-US" dirty="0" smtClean="0"/>
              <a:t>release from </a:t>
            </a:r>
            <a:r>
              <a:rPr lang="en-US" dirty="0"/>
              <a:t>peripheral blood mononuclear cells of affected </a:t>
            </a:r>
            <a:r>
              <a:rPr lang="en-US" dirty="0" smtClean="0"/>
              <a:t>patients.</a:t>
            </a:r>
          </a:p>
          <a:p>
            <a:r>
              <a:rPr lang="en-US" dirty="0" smtClean="0"/>
              <a:t>Dramatic </a:t>
            </a:r>
            <a:r>
              <a:rPr lang="en-US" dirty="0"/>
              <a:t>and immediate responsiveness to IL‐1 inhibitors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50 </a:t>
            </a:r>
            <a:r>
              <a:rPr lang="en-US" dirty="0" err="1" smtClean="0"/>
              <a:t>yrs</a:t>
            </a:r>
            <a:r>
              <a:rPr lang="en-US" dirty="0" smtClean="0"/>
              <a:t> &amp; older </a:t>
            </a:r>
            <a:r>
              <a:rPr lang="en-US" dirty="0" err="1" smtClean="0"/>
              <a:t>pts</a:t>
            </a:r>
            <a:endParaRPr lang="en-US" dirty="0" smtClean="0"/>
          </a:p>
          <a:p>
            <a:r>
              <a:rPr lang="en-US" dirty="0" smtClean="0"/>
              <a:t>Non pruritic , </a:t>
            </a:r>
            <a:r>
              <a:rPr lang="en-US" dirty="0" err="1" smtClean="0"/>
              <a:t>urticated</a:t>
            </a:r>
            <a:r>
              <a:rPr lang="en-US" dirty="0" smtClean="0"/>
              <a:t> macules</a:t>
            </a:r>
          </a:p>
          <a:p>
            <a:r>
              <a:rPr lang="en-US" dirty="0" smtClean="0"/>
              <a:t>Trunk , brown hyperpigmentation </a:t>
            </a:r>
          </a:p>
          <a:p>
            <a:r>
              <a:rPr lang="en-US" dirty="0" err="1" smtClean="0"/>
              <a:t>Immunoelectrophoresis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99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800" y="725392"/>
            <a:ext cx="9512988" cy="53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5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General features :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79" y="1173707"/>
            <a:ext cx="11245755" cy="5540992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Abnormal activation of innate immunity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Recurrent inflammation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Fever</a:t>
            </a:r>
          </a:p>
          <a:p>
            <a:pPr marL="0" indent="0">
              <a:buNone/>
            </a:pPr>
            <a:r>
              <a:rPr lang="en-US" dirty="0" smtClean="0"/>
              <a:t>Clinically:</a:t>
            </a:r>
          </a:p>
          <a:p>
            <a:r>
              <a:rPr lang="en-US" dirty="0"/>
              <a:t>urticarial </a:t>
            </a:r>
            <a:r>
              <a:rPr lang="en-US" dirty="0" smtClean="0"/>
              <a:t>reactions</a:t>
            </a:r>
          </a:p>
          <a:p>
            <a:r>
              <a:rPr lang="en-US" dirty="0" err="1" smtClean="0"/>
              <a:t>oedema</a:t>
            </a:r>
            <a:endParaRPr lang="en-US" dirty="0"/>
          </a:p>
          <a:p>
            <a:r>
              <a:rPr lang="en-US" dirty="0"/>
              <a:t>erysipelas‐like </a:t>
            </a:r>
            <a:r>
              <a:rPr lang="en-US" dirty="0" smtClean="0"/>
              <a:t>lesions (raised well defined erythema , bright red)</a:t>
            </a:r>
          </a:p>
          <a:p>
            <a:r>
              <a:rPr lang="en-US" dirty="0" err="1" smtClean="0"/>
              <a:t>pustulosis</a:t>
            </a:r>
            <a:endParaRPr lang="en-US" dirty="0" smtClean="0"/>
          </a:p>
          <a:p>
            <a:r>
              <a:rPr lang="en-US" dirty="0" err="1" smtClean="0"/>
              <a:t>pyoderma</a:t>
            </a:r>
            <a:r>
              <a:rPr lang="en-US" dirty="0" smtClean="0"/>
              <a:t> </a:t>
            </a:r>
            <a:r>
              <a:rPr lang="en-US" dirty="0" err="1"/>
              <a:t>gangrenosum</a:t>
            </a:r>
            <a:r>
              <a:rPr lang="en-US" dirty="0"/>
              <a:t>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34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289" y="332309"/>
            <a:ext cx="7765576" cy="607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75" y="488673"/>
            <a:ext cx="5137834" cy="333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217" y="464819"/>
            <a:ext cx="5124186" cy="3382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892" y="3596190"/>
            <a:ext cx="4892174" cy="3261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81005" y="5486400"/>
            <a:ext cx="208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Schnitzler syndrome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71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3" y="786646"/>
            <a:ext cx="5090615" cy="4450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457" y="-268200"/>
            <a:ext cx="6578221" cy="695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8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BLAU SYNDROME :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867" y="1690688"/>
            <a:ext cx="11258266" cy="4902721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arly‐onset (&gt;4 </a:t>
            </a:r>
            <a:r>
              <a:rPr lang="en-US" dirty="0" err="1" smtClean="0"/>
              <a:t>yrs</a:t>
            </a:r>
            <a:r>
              <a:rPr lang="en-US" dirty="0" smtClean="0"/>
              <a:t>) chronic granulomatous </a:t>
            </a:r>
            <a:r>
              <a:rPr lang="en-US" dirty="0"/>
              <a:t>arthritis, uveitis and </a:t>
            </a:r>
            <a:r>
              <a:rPr lang="en-US" dirty="0" smtClean="0"/>
              <a:t>rash</a:t>
            </a:r>
          </a:p>
          <a:p>
            <a:r>
              <a:rPr lang="en-US" dirty="0" smtClean="0"/>
              <a:t>Early onset </a:t>
            </a:r>
            <a:r>
              <a:rPr lang="en-US" dirty="0" err="1" smtClean="0"/>
              <a:t>sarcoidosis</a:t>
            </a:r>
            <a:endParaRPr lang="en-US" dirty="0" smtClean="0"/>
          </a:p>
          <a:p>
            <a:r>
              <a:rPr lang="en-US" dirty="0" smtClean="0"/>
              <a:t>AD &amp; NOD 2 gene mutations</a:t>
            </a:r>
          </a:p>
          <a:p>
            <a:r>
              <a:rPr lang="en-US" dirty="0" smtClean="0"/>
              <a:t>Inheritance from mother to child</a:t>
            </a:r>
          </a:p>
          <a:p>
            <a:r>
              <a:rPr lang="en-US" dirty="0" smtClean="0"/>
              <a:t>NF KB , IL 6 , IL 1 beta</a:t>
            </a:r>
          </a:p>
          <a:p>
            <a:r>
              <a:rPr lang="en-US" dirty="0" smtClean="0"/>
              <a:t>Peripheral arthritis , mostly tenosynovitis</a:t>
            </a:r>
          </a:p>
          <a:p>
            <a:r>
              <a:rPr lang="en-US" dirty="0" smtClean="0"/>
              <a:t>Uveitis in 80% of cases</a:t>
            </a:r>
          </a:p>
          <a:p>
            <a:r>
              <a:rPr lang="en-US" dirty="0"/>
              <a:t>discrete skin‐</a:t>
            </a:r>
            <a:r>
              <a:rPr lang="en-US" dirty="0" err="1"/>
              <a:t>coloured</a:t>
            </a:r>
            <a:r>
              <a:rPr lang="en-US" dirty="0"/>
              <a:t> or slightly </a:t>
            </a:r>
            <a:r>
              <a:rPr lang="en-US" dirty="0" smtClean="0"/>
              <a:t>yellowish to </a:t>
            </a:r>
            <a:r>
              <a:rPr lang="en-US" dirty="0"/>
              <a:t>red‐brown </a:t>
            </a:r>
            <a:r>
              <a:rPr lang="en-US" dirty="0" err="1"/>
              <a:t>coloured</a:t>
            </a:r>
            <a:r>
              <a:rPr lang="en-US" dirty="0"/>
              <a:t> papule measuring 1–5 </a:t>
            </a:r>
            <a:r>
              <a:rPr lang="en-US" dirty="0" smtClean="0"/>
              <a:t>mm … widespread eruption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0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Cont</a:t>
            </a:r>
            <a:r>
              <a:rPr lang="en-US" sz="4000" dirty="0" smtClean="0">
                <a:solidFill>
                  <a:srgbClr val="FF0000"/>
                </a:solidFill>
              </a:rPr>
              <a:t> …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Grouped or confluent</a:t>
            </a:r>
          </a:p>
          <a:p>
            <a:r>
              <a:rPr lang="en-US" dirty="0" smtClean="0"/>
              <a:t>Face &lt; extremities &lt; trunk</a:t>
            </a:r>
          </a:p>
          <a:p>
            <a:r>
              <a:rPr lang="en-US" dirty="0" smtClean="0"/>
              <a:t>Fade &amp; leave atrophic pitted scars ( follicular </a:t>
            </a:r>
            <a:r>
              <a:rPr lang="en-US" dirty="0" err="1" smtClean="0"/>
              <a:t>atrophoderma</a:t>
            </a:r>
            <a:r>
              <a:rPr lang="en-US" dirty="0" smtClean="0"/>
              <a:t>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Histo</a:t>
            </a:r>
            <a:r>
              <a:rPr lang="en-US" dirty="0" smtClean="0">
                <a:solidFill>
                  <a:srgbClr val="FF0000"/>
                </a:solidFill>
              </a:rPr>
              <a:t> :</a:t>
            </a:r>
          </a:p>
          <a:p>
            <a:r>
              <a:rPr lang="en-US" dirty="0"/>
              <a:t>non‐</a:t>
            </a:r>
            <a:r>
              <a:rPr lang="en-US" dirty="0" err="1"/>
              <a:t>caseating</a:t>
            </a:r>
            <a:r>
              <a:rPr lang="en-US" dirty="0"/>
              <a:t> </a:t>
            </a:r>
            <a:r>
              <a:rPr lang="en-US" dirty="0" smtClean="0"/>
              <a:t>granulomatous dermal inflammatory infiltrate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Ichthyosiform</a:t>
            </a:r>
            <a:r>
              <a:rPr lang="en-US" dirty="0"/>
              <a:t> </a:t>
            </a:r>
            <a:r>
              <a:rPr lang="en-US" dirty="0" smtClean="0"/>
              <a:t>skin changes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</a:t>
            </a:r>
            <a:r>
              <a:rPr lang="en-US" dirty="0" smtClean="0"/>
              <a:t>rythema </a:t>
            </a:r>
            <a:r>
              <a:rPr lang="en-US" dirty="0" err="1" smtClean="0"/>
              <a:t>nodosum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L</a:t>
            </a:r>
            <a:r>
              <a:rPr lang="en-US" dirty="0" err="1" smtClean="0"/>
              <a:t>eucocytoclastic</a:t>
            </a:r>
            <a:r>
              <a:rPr lang="en-US" dirty="0" smtClean="0"/>
              <a:t> </a:t>
            </a:r>
            <a:r>
              <a:rPr lang="en-US" dirty="0" err="1" smtClean="0"/>
              <a:t>vasculitis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57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04" y="618938"/>
            <a:ext cx="4097781" cy="5265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157" y="129653"/>
            <a:ext cx="4097781" cy="3374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133" y="3504138"/>
            <a:ext cx="4714753" cy="320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Deficiency of the IL-1 receptor antagonist</a:t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(</a:t>
            </a:r>
            <a:r>
              <a:rPr lang="en-US" sz="4000" dirty="0" smtClean="0">
                <a:solidFill>
                  <a:srgbClr val="FF0000"/>
                </a:solidFill>
              </a:rPr>
              <a:t>DIRA)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11226421" cy="4889075"/>
          </a:xfrm>
        </p:spPr>
        <p:txBody>
          <a:bodyPr/>
          <a:lstStyle/>
          <a:p>
            <a:r>
              <a:rPr lang="en-US" dirty="0"/>
              <a:t>fever, aseptic </a:t>
            </a:r>
            <a:r>
              <a:rPr lang="en-US" dirty="0" err="1"/>
              <a:t>pustular</a:t>
            </a:r>
            <a:r>
              <a:rPr lang="en-US" dirty="0"/>
              <a:t> dermatitis,</a:t>
            </a:r>
          </a:p>
          <a:p>
            <a:r>
              <a:rPr lang="en-US" dirty="0"/>
              <a:t>multifocal osteomyelitis and </a:t>
            </a:r>
            <a:r>
              <a:rPr lang="en-US" dirty="0" err="1"/>
              <a:t>periostitis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Grouped </a:t>
            </a:r>
            <a:r>
              <a:rPr lang="en-US" dirty="0"/>
              <a:t>pustules </a:t>
            </a:r>
            <a:r>
              <a:rPr lang="en-US" dirty="0" smtClean="0"/>
              <a:t>appear on </a:t>
            </a:r>
            <a:r>
              <a:rPr lang="en-US" dirty="0"/>
              <a:t>an erythematous base in the newborn or within the </a:t>
            </a:r>
            <a:r>
              <a:rPr lang="en-US" dirty="0" smtClean="0"/>
              <a:t>first </a:t>
            </a:r>
            <a:r>
              <a:rPr lang="en-US" dirty="0"/>
              <a:t>3 </a:t>
            </a:r>
            <a:r>
              <a:rPr lang="en-US" dirty="0" smtClean="0"/>
              <a:t>weeks &gt; yellowish crusts </a:t>
            </a:r>
          </a:p>
          <a:p>
            <a:r>
              <a:rPr lang="en-US" dirty="0" smtClean="0"/>
              <a:t>Localized or generalized</a:t>
            </a:r>
          </a:p>
          <a:p>
            <a:r>
              <a:rPr lang="en-US" dirty="0" smtClean="0"/>
              <a:t>Scalp involvement , PG.</a:t>
            </a:r>
          </a:p>
          <a:p>
            <a:r>
              <a:rPr lang="en-US" dirty="0" err="1" smtClean="0"/>
              <a:t>Onychomycosis</a:t>
            </a:r>
            <a:endParaRPr lang="en-US" dirty="0" smtClean="0"/>
          </a:p>
          <a:p>
            <a:r>
              <a:rPr lang="en-US" dirty="0" smtClean="0"/>
              <a:t>Diffuse erythema </a:t>
            </a:r>
            <a:r>
              <a:rPr lang="en-US" dirty="0" err="1" smtClean="0"/>
              <a:t>wd</a:t>
            </a:r>
            <a:r>
              <a:rPr lang="en-US" dirty="0" smtClean="0"/>
              <a:t> desquamation</a:t>
            </a:r>
          </a:p>
          <a:p>
            <a:r>
              <a:rPr lang="en-US" dirty="0" smtClean="0"/>
              <a:t>Oral mucosa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07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51" y="407947"/>
            <a:ext cx="5356198" cy="4008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4749421"/>
            <a:ext cx="956441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clinical and radiological </a:t>
            </a:r>
            <a:r>
              <a:rPr lang="en-US" sz="2800" dirty="0" smtClean="0"/>
              <a:t>findings </a:t>
            </a:r>
          </a:p>
          <a:p>
            <a:r>
              <a:rPr lang="en-US" sz="2800" dirty="0" smtClean="0"/>
              <a:t>(</a:t>
            </a:r>
            <a:r>
              <a:rPr lang="en-US" sz="2800" dirty="0"/>
              <a:t>widened </a:t>
            </a:r>
            <a:r>
              <a:rPr lang="en-US" sz="2800" dirty="0" smtClean="0"/>
              <a:t>ribs and </a:t>
            </a:r>
            <a:r>
              <a:rPr lang="en-US" sz="2800" dirty="0"/>
              <a:t>clavicles, </a:t>
            </a:r>
            <a:r>
              <a:rPr lang="en-US" sz="2800" dirty="0" err="1"/>
              <a:t>osteolytic</a:t>
            </a:r>
            <a:r>
              <a:rPr lang="en-US" sz="2800" dirty="0"/>
              <a:t> lesions of the long </a:t>
            </a:r>
            <a:r>
              <a:rPr lang="en-US" sz="2800" dirty="0" smtClean="0"/>
              <a:t>bones</a:t>
            </a:r>
            <a:r>
              <a:rPr lang="en-US" sz="2800" dirty="0"/>
              <a:t>)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autosomal recessive loss of function mutation in</a:t>
            </a:r>
          </a:p>
          <a:p>
            <a:r>
              <a:rPr lang="en-US" sz="2800" dirty="0" smtClean="0"/>
              <a:t>the </a:t>
            </a:r>
            <a:r>
              <a:rPr lang="en-US" sz="2800" i="1" dirty="0"/>
              <a:t>IL‐1RN </a:t>
            </a:r>
            <a:r>
              <a:rPr lang="en-US" sz="2800" dirty="0"/>
              <a:t>gene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53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Chronic atypical </a:t>
            </a:r>
            <a:r>
              <a:rPr lang="en-US" sz="4000" b="1" i="1" dirty="0" err="1">
                <a:solidFill>
                  <a:srgbClr val="FF0000"/>
                </a:solidFill>
              </a:rPr>
              <a:t>neutrophilic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dermatosis</a:t>
            </a:r>
            <a:r>
              <a:rPr lang="en-US" sz="4000" b="1" i="1" dirty="0">
                <a:solidFill>
                  <a:srgbClr val="FF0000"/>
                </a:solidFill>
              </a:rPr>
              <a:t> with</a:t>
            </a:r>
            <a:br>
              <a:rPr lang="en-US" sz="4000" b="1" i="1" dirty="0">
                <a:solidFill>
                  <a:srgbClr val="FF0000"/>
                </a:solidFill>
              </a:rPr>
            </a:br>
            <a:r>
              <a:rPr lang="en-US" sz="4000" b="1" i="1" dirty="0" err="1">
                <a:solidFill>
                  <a:srgbClr val="FF0000"/>
                </a:solidFill>
              </a:rPr>
              <a:t>lipodystrophy</a:t>
            </a:r>
            <a:r>
              <a:rPr lang="en-US" sz="4000" b="1" i="1" dirty="0">
                <a:solidFill>
                  <a:srgbClr val="FF0000"/>
                </a:solidFill>
              </a:rPr>
              <a:t> and elevated temperature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PMSB8 mutation</a:t>
            </a:r>
          </a:p>
          <a:p>
            <a:r>
              <a:rPr lang="en-US" dirty="0" smtClean="0"/>
              <a:t>JMP syndrome </a:t>
            </a:r>
            <a:r>
              <a:rPr lang="en-US" dirty="0"/>
              <a:t>(joint contractures, muscle atrophy, microcytic </a:t>
            </a:r>
            <a:r>
              <a:rPr lang="en-US" dirty="0" err="1" smtClean="0"/>
              <a:t>anaemia</a:t>
            </a:r>
            <a:r>
              <a:rPr lang="en-US" dirty="0"/>
              <a:t> </a:t>
            </a:r>
            <a:r>
              <a:rPr lang="en-US" dirty="0" smtClean="0"/>
              <a:t>&amp; </a:t>
            </a:r>
            <a:r>
              <a:rPr lang="en-US" dirty="0" err="1"/>
              <a:t>panniculitis</a:t>
            </a:r>
            <a:r>
              <a:rPr lang="en-US" dirty="0"/>
              <a:t>‐induced childhood‐onset </a:t>
            </a:r>
            <a:r>
              <a:rPr lang="en-US" dirty="0" err="1" smtClean="0"/>
              <a:t>lipodystrophy</a:t>
            </a:r>
            <a:r>
              <a:rPr lang="en-US" dirty="0" smtClean="0"/>
              <a:t> )</a:t>
            </a:r>
          </a:p>
          <a:p>
            <a:r>
              <a:rPr lang="en-US" dirty="0"/>
              <a:t>foci </a:t>
            </a:r>
            <a:r>
              <a:rPr lang="en-US" dirty="0" smtClean="0"/>
              <a:t>of interstitial </a:t>
            </a:r>
            <a:r>
              <a:rPr lang="en-US" dirty="0"/>
              <a:t>collagen </a:t>
            </a:r>
            <a:r>
              <a:rPr lang="en-US" dirty="0" smtClean="0"/>
              <a:t>degeneration</a:t>
            </a:r>
          </a:p>
          <a:p>
            <a:r>
              <a:rPr lang="en-US" dirty="0" smtClean="0"/>
              <a:t>Immature neutrophils</a:t>
            </a:r>
          </a:p>
          <a:p>
            <a:r>
              <a:rPr lang="en-US" dirty="0" err="1" smtClean="0"/>
              <a:t>Eosinophils</a:t>
            </a:r>
            <a:endParaRPr lang="en-US" dirty="0" smtClean="0"/>
          </a:p>
          <a:p>
            <a:r>
              <a:rPr lang="en-US" dirty="0" err="1"/>
              <a:t>violaceous</a:t>
            </a:r>
            <a:r>
              <a:rPr lang="en-US" dirty="0"/>
              <a:t> or erythematous, </a:t>
            </a:r>
            <a:r>
              <a:rPr lang="en-US" dirty="0" smtClean="0"/>
              <a:t>often annular </a:t>
            </a:r>
            <a:r>
              <a:rPr lang="en-US" dirty="0"/>
              <a:t>and </a:t>
            </a:r>
            <a:r>
              <a:rPr lang="en-US" dirty="0" err="1"/>
              <a:t>oedematous</a:t>
            </a:r>
            <a:r>
              <a:rPr lang="en-US" dirty="0"/>
              <a:t> plaques on the face and trunk and </a:t>
            </a:r>
            <a:r>
              <a:rPr lang="en-US" dirty="0" smtClean="0"/>
              <a:t>over the </a:t>
            </a:r>
            <a:r>
              <a:rPr lang="en-US" dirty="0" err="1"/>
              <a:t>interphalangeal</a:t>
            </a:r>
            <a:r>
              <a:rPr lang="en-US" dirty="0"/>
              <a:t> </a:t>
            </a:r>
            <a:r>
              <a:rPr lang="en-US" dirty="0" smtClean="0"/>
              <a:t>joints</a:t>
            </a:r>
          </a:p>
          <a:p>
            <a:r>
              <a:rPr lang="en-US" dirty="0" smtClean="0"/>
              <a:t>Leave </a:t>
            </a:r>
            <a:r>
              <a:rPr lang="en-US" dirty="0" err="1" smtClean="0"/>
              <a:t>purpura</a:t>
            </a:r>
            <a:r>
              <a:rPr lang="en-US" dirty="0" smtClean="0"/>
              <a:t> or pigmentation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89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Cont</a:t>
            </a:r>
            <a:r>
              <a:rPr lang="en-US" sz="4000" dirty="0" smtClean="0">
                <a:solidFill>
                  <a:srgbClr val="FF0000"/>
                </a:solidFill>
              </a:rPr>
              <a:t> …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Rash , recurrent fever , arthralgia or arthritis</a:t>
            </a:r>
          </a:p>
          <a:p>
            <a:r>
              <a:rPr lang="en-US" dirty="0" smtClean="0"/>
              <a:t>Persistent </a:t>
            </a:r>
            <a:r>
              <a:rPr lang="en-US" dirty="0" err="1" smtClean="0"/>
              <a:t>voilaceous</a:t>
            </a:r>
            <a:r>
              <a:rPr lang="en-US" dirty="0" smtClean="0"/>
              <a:t> erythema &amp; </a:t>
            </a:r>
            <a:r>
              <a:rPr lang="en-US" dirty="0" err="1" smtClean="0"/>
              <a:t>peri</a:t>
            </a:r>
            <a:r>
              <a:rPr lang="en-US" dirty="0" smtClean="0"/>
              <a:t> orbital edema</a:t>
            </a:r>
          </a:p>
          <a:p>
            <a:r>
              <a:rPr lang="en-US" dirty="0" err="1" smtClean="0"/>
              <a:t>Panniculitis</a:t>
            </a:r>
            <a:endParaRPr lang="en-US" dirty="0" smtClean="0"/>
          </a:p>
          <a:p>
            <a:r>
              <a:rPr lang="en-US" dirty="0" err="1" smtClean="0"/>
              <a:t>Lipoatrophy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hickened </a:t>
            </a:r>
            <a:r>
              <a:rPr lang="en-US" dirty="0"/>
              <a:t>lips, </a:t>
            </a:r>
            <a:r>
              <a:rPr lang="en-US" dirty="0" err="1" smtClean="0"/>
              <a:t>hypertrichosis,mouth</a:t>
            </a:r>
            <a:r>
              <a:rPr lang="en-US" dirty="0" smtClean="0"/>
              <a:t> </a:t>
            </a:r>
            <a:r>
              <a:rPr lang="en-US" dirty="0"/>
              <a:t>ulcers and muscle atrophy. </a:t>
            </a:r>
            <a:r>
              <a:rPr lang="en-US" dirty="0" smtClean="0"/>
              <a:t>Lymphadenopathy , hepatomegaly , splenomegaly , LFTS raised</a:t>
            </a:r>
            <a:endParaRPr lang="en-US" dirty="0"/>
          </a:p>
          <a:p>
            <a:r>
              <a:rPr lang="en-US" dirty="0" err="1" smtClean="0"/>
              <a:t>Chondritis</a:t>
            </a:r>
            <a:r>
              <a:rPr lang="en-US" dirty="0" smtClean="0"/>
              <a:t> , </a:t>
            </a:r>
            <a:r>
              <a:rPr lang="en-US" dirty="0" err="1" smtClean="0"/>
              <a:t>episcleritis</a:t>
            </a:r>
            <a:endParaRPr lang="en-US" dirty="0" smtClean="0"/>
          </a:p>
          <a:p>
            <a:r>
              <a:rPr lang="en-US" dirty="0" smtClean="0"/>
              <a:t>50% die before adulthood</a:t>
            </a:r>
          </a:p>
          <a:p>
            <a:r>
              <a:rPr lang="en-US" dirty="0" smtClean="0"/>
              <a:t>Cardiomyopathy ( dilated) , arrhythmias , muscle atrophy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Types of lesions :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365" y="1825625"/>
            <a:ext cx="11709778" cy="4861778"/>
          </a:xfrm>
        </p:spPr>
        <p:txBody>
          <a:bodyPr/>
          <a:lstStyle/>
          <a:p>
            <a:r>
              <a:rPr lang="en-US" dirty="0" smtClean="0"/>
              <a:t>Red or pink macule </a:t>
            </a:r>
          </a:p>
          <a:p>
            <a:r>
              <a:rPr lang="en-US" dirty="0" err="1" smtClean="0"/>
              <a:t>Pruritis</a:t>
            </a:r>
            <a:r>
              <a:rPr lang="en-US" dirty="0" smtClean="0"/>
              <a:t> +/-</a:t>
            </a:r>
          </a:p>
          <a:p>
            <a:r>
              <a:rPr lang="en-US" dirty="0" err="1" smtClean="0"/>
              <a:t>Angio</a:t>
            </a:r>
            <a:r>
              <a:rPr lang="en-US" dirty="0" smtClean="0"/>
              <a:t> edema absent</a:t>
            </a:r>
          </a:p>
          <a:p>
            <a:r>
              <a:rPr lang="en-US" dirty="0" err="1" smtClean="0"/>
              <a:t>Urticaria</a:t>
            </a:r>
            <a:r>
              <a:rPr lang="en-US" dirty="0" smtClean="0"/>
              <a:t> </a:t>
            </a:r>
          </a:p>
          <a:p>
            <a:r>
              <a:rPr lang="en-US" dirty="0" smtClean="0"/>
              <a:t>Healing </a:t>
            </a:r>
            <a:r>
              <a:rPr lang="en-US" dirty="0" err="1" smtClean="0"/>
              <a:t>ein</a:t>
            </a:r>
            <a:r>
              <a:rPr lang="en-US" dirty="0" smtClean="0"/>
              <a:t> 24 </a:t>
            </a:r>
            <a:r>
              <a:rPr lang="en-US" dirty="0" err="1" smtClean="0"/>
              <a:t>hrs</a:t>
            </a:r>
            <a:r>
              <a:rPr lang="en-US" dirty="0" smtClean="0"/>
              <a:t> </a:t>
            </a:r>
            <a:r>
              <a:rPr lang="en-US" dirty="0" err="1" smtClean="0"/>
              <a:t>eout</a:t>
            </a:r>
            <a:r>
              <a:rPr lang="en-US" dirty="0" smtClean="0"/>
              <a:t> </a:t>
            </a:r>
            <a:r>
              <a:rPr lang="en-US" dirty="0" err="1" smtClean="0"/>
              <a:t>sequale</a:t>
            </a:r>
            <a:endParaRPr lang="en-US" dirty="0" smtClean="0"/>
          </a:p>
          <a:p>
            <a:r>
              <a:rPr lang="en-US" dirty="0" err="1" smtClean="0"/>
              <a:t>Neutrophilic</a:t>
            </a:r>
            <a:r>
              <a:rPr lang="en-US" dirty="0" smtClean="0"/>
              <a:t> </a:t>
            </a:r>
            <a:r>
              <a:rPr lang="en-US" dirty="0" err="1" smtClean="0"/>
              <a:t>infilterate</a:t>
            </a:r>
            <a:r>
              <a:rPr lang="en-US" dirty="0" smtClean="0"/>
              <a:t> </a:t>
            </a:r>
            <a:r>
              <a:rPr lang="en-US" dirty="0" err="1" smtClean="0"/>
              <a:t>eout</a:t>
            </a:r>
            <a:r>
              <a:rPr lang="en-US" dirty="0" smtClean="0"/>
              <a:t> </a:t>
            </a:r>
            <a:r>
              <a:rPr lang="en-US" dirty="0" err="1" smtClean="0"/>
              <a:t>vasculitis</a:t>
            </a:r>
            <a:r>
              <a:rPr lang="en-US" dirty="0" smtClean="0"/>
              <a:t> &amp; edema</a:t>
            </a:r>
          </a:p>
          <a:p>
            <a:r>
              <a:rPr lang="en-US" dirty="0" smtClean="0"/>
              <a:t>Clinical diagnosis</a:t>
            </a:r>
          </a:p>
          <a:p>
            <a:r>
              <a:rPr lang="en-US" dirty="0" smtClean="0"/>
              <a:t>CRP , neutrophils , Serum Amyloid A levels increased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5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Majeed</a:t>
            </a:r>
            <a:r>
              <a:rPr lang="en-US" sz="4000" dirty="0" smtClean="0">
                <a:solidFill>
                  <a:srgbClr val="FF0000"/>
                </a:solidFill>
              </a:rPr>
              <a:t> syndrome :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hronic </a:t>
            </a:r>
            <a:r>
              <a:rPr lang="en-US" dirty="0"/>
              <a:t>recurrent multifocal </a:t>
            </a:r>
            <a:r>
              <a:rPr lang="en-US" dirty="0" smtClean="0"/>
              <a:t>osteomyelitis</a:t>
            </a:r>
          </a:p>
          <a:p>
            <a:r>
              <a:rPr lang="en-US" dirty="0" err="1"/>
              <a:t>D</a:t>
            </a:r>
            <a:r>
              <a:rPr lang="en-US" dirty="0" err="1" smtClean="0"/>
              <a:t>yserythropoietic</a:t>
            </a:r>
            <a:r>
              <a:rPr lang="en-US" dirty="0" smtClean="0"/>
              <a:t> </a:t>
            </a:r>
            <a:r>
              <a:rPr lang="en-US" dirty="0" err="1" smtClean="0"/>
              <a:t>anaemia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Neutrophilic</a:t>
            </a:r>
            <a:r>
              <a:rPr lang="en-US" dirty="0" smtClean="0"/>
              <a:t> </a:t>
            </a:r>
            <a:r>
              <a:rPr lang="en-US" dirty="0" err="1" smtClean="0"/>
              <a:t>dermatosis</a:t>
            </a:r>
            <a:r>
              <a:rPr lang="en-US" dirty="0" smtClean="0"/>
              <a:t> </a:t>
            </a:r>
            <a:r>
              <a:rPr lang="en-US" dirty="0"/>
              <a:t>resembling Sweet </a:t>
            </a:r>
            <a:r>
              <a:rPr lang="en-US" dirty="0" smtClean="0"/>
              <a:t>syndrome</a:t>
            </a:r>
          </a:p>
          <a:p>
            <a:r>
              <a:rPr lang="en-US" dirty="0" smtClean="0"/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378870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87" y="525558"/>
            <a:ext cx="3988990" cy="2831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41" y="3255109"/>
            <a:ext cx="4660358" cy="3308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499" y="690320"/>
            <a:ext cx="3988990" cy="5129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8596" y="6011362"/>
            <a:ext cx="3956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Synovitis</a:t>
            </a:r>
            <a:r>
              <a:rPr lang="en-US" dirty="0"/>
              <a:t>, acne, </a:t>
            </a:r>
            <a:r>
              <a:rPr lang="en-US" dirty="0" err="1"/>
              <a:t>pustulosis</a:t>
            </a:r>
            <a:r>
              <a:rPr lang="en-US" dirty="0"/>
              <a:t>, hyperostosis,</a:t>
            </a:r>
          </a:p>
          <a:p>
            <a:r>
              <a:rPr lang="en-US" dirty="0"/>
              <a:t>and </a:t>
            </a:r>
            <a:r>
              <a:rPr lang="en-US" dirty="0" err="1"/>
              <a:t>osteitis</a:t>
            </a:r>
            <a:r>
              <a:rPr lang="en-US" dirty="0"/>
              <a:t> (SAPHO) syndrome.</a:t>
            </a:r>
          </a:p>
        </p:txBody>
      </p:sp>
    </p:spTree>
    <p:extLst>
      <p:ext uri="{BB962C8B-B14F-4D97-AF65-F5344CB8AC3E}">
        <p14:creationId xmlns:p14="http://schemas.microsoft.com/office/powerpoint/2010/main" val="265379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Other disorders presenting with </a:t>
            </a:r>
            <a:r>
              <a:rPr lang="en-US" b="1" dirty="0" err="1" smtClean="0">
                <a:solidFill>
                  <a:srgbClr val="FF0000"/>
                </a:solidFill>
              </a:rPr>
              <a:t>autoinflamation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err="1"/>
              <a:t>Behcet</a:t>
            </a:r>
            <a:r>
              <a:rPr lang="en-US" dirty="0"/>
              <a:t> </a:t>
            </a:r>
            <a:r>
              <a:rPr lang="en-US" dirty="0" smtClean="0"/>
              <a:t>disease</a:t>
            </a:r>
          </a:p>
          <a:p>
            <a:r>
              <a:rPr lang="en-US" dirty="0" err="1" smtClean="0"/>
              <a:t>Crohn</a:t>
            </a:r>
            <a:r>
              <a:rPr lang="en-US" dirty="0" smtClean="0"/>
              <a:t> disease</a:t>
            </a:r>
            <a:endParaRPr lang="en-US" dirty="0"/>
          </a:p>
          <a:p>
            <a:r>
              <a:rPr lang="en-US" dirty="0" smtClean="0"/>
              <a:t>Relapsing </a:t>
            </a:r>
            <a:r>
              <a:rPr lang="en-US" dirty="0" err="1" smtClean="0"/>
              <a:t>polychondritis</a:t>
            </a:r>
            <a:endParaRPr lang="en-US" dirty="0"/>
          </a:p>
          <a:p>
            <a:r>
              <a:rPr lang="en-US" dirty="0" err="1" smtClean="0"/>
              <a:t>Neutrophilic</a:t>
            </a:r>
            <a:r>
              <a:rPr lang="en-US" dirty="0" smtClean="0"/>
              <a:t> </a:t>
            </a:r>
            <a:r>
              <a:rPr lang="en-US" dirty="0" err="1" smtClean="0"/>
              <a:t>dermatoses</a:t>
            </a:r>
            <a:endParaRPr lang="en-US" dirty="0"/>
          </a:p>
          <a:p>
            <a:r>
              <a:rPr lang="en-US" dirty="0" smtClean="0"/>
              <a:t>Rare variants of psoriasis </a:t>
            </a:r>
            <a:r>
              <a:rPr lang="en-US" dirty="0"/>
              <a:t>such as DITRA (</a:t>
            </a:r>
            <a:r>
              <a:rPr lang="en-US" dirty="0" smtClean="0"/>
              <a:t>deficiency </a:t>
            </a:r>
            <a:r>
              <a:rPr lang="en-US" dirty="0"/>
              <a:t>of IL‐36 receptor </a:t>
            </a:r>
            <a:r>
              <a:rPr lang="en-US" dirty="0" smtClean="0"/>
              <a:t>antagonist) or CAMPS </a:t>
            </a:r>
            <a:r>
              <a:rPr lang="en-US" dirty="0"/>
              <a:t>( </a:t>
            </a:r>
            <a:r>
              <a:rPr lang="en-US" i="1" dirty="0"/>
              <a:t>CARD14 </a:t>
            </a:r>
            <a:r>
              <a:rPr lang="en-US" dirty="0"/>
              <a:t>‐mediated </a:t>
            </a:r>
            <a:r>
              <a:rPr lang="en-US" dirty="0" err="1"/>
              <a:t>pustular</a:t>
            </a:r>
            <a:r>
              <a:rPr lang="en-US" dirty="0"/>
              <a:t> psoriasis) are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35" y="479564"/>
            <a:ext cx="4097781" cy="5844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703" y="479564"/>
            <a:ext cx="5247017" cy="3660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939" y="3946545"/>
            <a:ext cx="4097781" cy="281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9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96" y="95226"/>
            <a:ext cx="4097781" cy="66675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954" y="276149"/>
            <a:ext cx="5151482" cy="39123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87142" y="4855488"/>
            <a:ext cx="73638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6E6F71"/>
                </a:solidFill>
                <a:latin typeface="MyriadPro-Regular"/>
              </a:rPr>
              <a:t>A&amp;B ,</a:t>
            </a:r>
            <a:r>
              <a:rPr lang="en-US" dirty="0" err="1" smtClean="0">
                <a:solidFill>
                  <a:srgbClr val="6E6F71"/>
                </a:solidFill>
                <a:latin typeface="MyriadPro-Regular"/>
              </a:rPr>
              <a:t>C</a:t>
            </a:r>
            <a:r>
              <a:rPr lang="en-US" b="0" i="0" u="none" strike="noStrike" baseline="0" dirty="0" err="1" smtClean="0">
                <a:solidFill>
                  <a:srgbClr val="6E6F71"/>
                </a:solidFill>
                <a:latin typeface="MyriadPro-Regular"/>
              </a:rPr>
              <a:t>ircinate</a:t>
            </a:r>
            <a:r>
              <a:rPr lang="en-US" b="0" i="0" u="none" strike="noStrike" baseline="0" dirty="0" smtClean="0">
                <a:solidFill>
                  <a:srgbClr val="6E6F71"/>
                </a:solidFill>
                <a:latin typeface="MyriadPro-Regular"/>
              </a:rPr>
              <a:t> erythema,</a:t>
            </a:r>
            <a:r>
              <a:rPr lang="en-US" b="0" i="0" u="none" strike="noStrike" dirty="0" smtClean="0">
                <a:solidFill>
                  <a:srgbClr val="6E6F71"/>
                </a:solidFill>
                <a:latin typeface="MyriadPro-Regular"/>
              </a:rPr>
              <a:t> </a:t>
            </a:r>
            <a:r>
              <a:rPr lang="en-US" b="0" i="0" u="none" strike="noStrike" baseline="0" dirty="0" smtClean="0">
                <a:solidFill>
                  <a:srgbClr val="6E6F71"/>
                </a:solidFill>
                <a:latin typeface="MyriadPro-Regular"/>
              </a:rPr>
              <a:t>accompanied by </a:t>
            </a:r>
            <a:r>
              <a:rPr lang="en-US" b="0" i="0" u="none" strike="noStrike" baseline="0" dirty="0" err="1" smtClean="0">
                <a:solidFill>
                  <a:srgbClr val="6E6F71"/>
                </a:solidFill>
                <a:latin typeface="MyriadPro-Regular"/>
              </a:rPr>
              <a:t>miliary</a:t>
            </a:r>
            <a:r>
              <a:rPr lang="en-US" b="0" i="0" u="none" strike="noStrike" baseline="0" dirty="0" smtClean="0">
                <a:solidFill>
                  <a:srgbClr val="6E6F71"/>
                </a:solidFill>
                <a:latin typeface="MyriadPro-Regular"/>
              </a:rPr>
              <a:t> pustules on</a:t>
            </a:r>
            <a:r>
              <a:rPr lang="en-US" b="0" i="0" u="none" strike="noStrike" dirty="0" smtClean="0">
                <a:solidFill>
                  <a:srgbClr val="6E6F71"/>
                </a:solidFill>
                <a:latin typeface="MyriadPro-Regular"/>
              </a:rPr>
              <a:t> </a:t>
            </a:r>
            <a:r>
              <a:rPr lang="en-US" b="0" i="0" u="none" strike="noStrike" baseline="0" dirty="0" smtClean="0">
                <a:solidFill>
                  <a:srgbClr val="6E6F71"/>
                </a:solidFill>
                <a:latin typeface="MyriadPro-Regular"/>
              </a:rPr>
              <a:t>trunk,</a:t>
            </a:r>
          </a:p>
          <a:p>
            <a:r>
              <a:rPr lang="en-US" b="1" i="0" u="none" strike="noStrike" baseline="0" dirty="0" smtClean="0">
                <a:solidFill>
                  <a:srgbClr val="6E6F71"/>
                </a:solidFill>
                <a:latin typeface="MyriadPro-Bold"/>
              </a:rPr>
              <a:t>C </a:t>
            </a:r>
            <a:r>
              <a:rPr lang="en-US" b="0" i="0" u="none" strike="noStrike" baseline="0" dirty="0" smtClean="0">
                <a:solidFill>
                  <a:srgbClr val="6E6F71"/>
                </a:solidFill>
                <a:latin typeface="MyriadPro-Regular"/>
              </a:rPr>
              <a:t>and </a:t>
            </a:r>
            <a:r>
              <a:rPr lang="en-US" b="1" i="0" u="none" strike="noStrike" baseline="0" dirty="0" err="1" smtClean="0">
                <a:solidFill>
                  <a:srgbClr val="6E6F71"/>
                </a:solidFill>
                <a:latin typeface="MyriadPro-Bold"/>
              </a:rPr>
              <a:t>D,</a:t>
            </a:r>
            <a:r>
              <a:rPr lang="en-US" b="0" i="0" u="none" strike="noStrike" baseline="0" dirty="0" err="1" smtClean="0">
                <a:solidFill>
                  <a:srgbClr val="6E6F71"/>
                </a:solidFill>
                <a:latin typeface="MyriadPro-Regular"/>
              </a:rPr>
              <a:t>generalized</a:t>
            </a:r>
            <a:r>
              <a:rPr lang="en-US" dirty="0">
                <a:solidFill>
                  <a:srgbClr val="6E6F71"/>
                </a:solidFill>
                <a:latin typeface="MyriadPro-Regular"/>
              </a:rPr>
              <a:t> </a:t>
            </a:r>
            <a:r>
              <a:rPr lang="en-US" b="0" i="0" u="none" strike="noStrike" baseline="0" dirty="0" err="1" smtClean="0">
                <a:solidFill>
                  <a:srgbClr val="6E6F71"/>
                </a:solidFill>
                <a:latin typeface="MyriadPro-Regular"/>
              </a:rPr>
              <a:t>pustular</a:t>
            </a:r>
            <a:r>
              <a:rPr lang="en-US" b="0" i="0" u="none" strike="noStrike" baseline="0" dirty="0" smtClean="0">
                <a:solidFill>
                  <a:srgbClr val="6E6F71"/>
                </a:solidFill>
                <a:latin typeface="MyriadPro-Regular"/>
              </a:rPr>
              <a:t> psoriasis, which developed in 2 months</a:t>
            </a:r>
            <a:r>
              <a:rPr lang="en-US" b="0" i="0" u="none" strike="noStrike" dirty="0" smtClean="0">
                <a:solidFill>
                  <a:srgbClr val="6E6F71"/>
                </a:solidFill>
                <a:latin typeface="MyriadPro-Regular"/>
              </a:rPr>
              <a:t> </a:t>
            </a:r>
            <a:r>
              <a:rPr lang="en-US" b="0" i="0" u="none" strike="noStrike" baseline="0" dirty="0" smtClean="0">
                <a:solidFill>
                  <a:srgbClr val="6E6F71"/>
                </a:solidFill>
                <a:latin typeface="MyriadPro-Regular"/>
              </a:rPr>
              <a:t>after the appearance of </a:t>
            </a:r>
            <a:r>
              <a:rPr lang="en-US" b="0" i="0" u="none" strike="noStrike" baseline="0" dirty="0" err="1" smtClean="0">
                <a:solidFill>
                  <a:srgbClr val="6E6F71"/>
                </a:solidFill>
                <a:latin typeface="MyriadPro-Regular"/>
              </a:rPr>
              <a:t>circinate</a:t>
            </a:r>
            <a:r>
              <a:rPr lang="en-US" b="0" i="0" u="none" strike="noStrike" baseline="0" dirty="0" smtClean="0">
                <a:solidFill>
                  <a:srgbClr val="6E6F71"/>
                </a:solidFill>
                <a:latin typeface="MyriadPro-Regular"/>
              </a:rPr>
              <a:t> erythema, accompanied</a:t>
            </a:r>
          </a:p>
          <a:p>
            <a:r>
              <a:rPr lang="en-US" b="0" i="0" u="none" strike="noStrike" baseline="0" dirty="0" smtClean="0">
                <a:solidFill>
                  <a:srgbClr val="6E6F71"/>
                </a:solidFill>
                <a:latin typeface="MyriadPro-Regular"/>
              </a:rPr>
              <a:t>by a high fever, edema, pustules, and yellow-green lakes of</a:t>
            </a:r>
            <a:r>
              <a:rPr lang="en-US" b="0" i="0" u="none" strike="noStrike" dirty="0" smtClean="0">
                <a:solidFill>
                  <a:srgbClr val="6E6F71"/>
                </a:solidFill>
                <a:latin typeface="MyriadPro-Regular"/>
              </a:rPr>
              <a:t> </a:t>
            </a:r>
            <a:r>
              <a:rPr lang="en-US" b="0" i="0" u="none" strike="noStrike" baseline="0" dirty="0" smtClean="0">
                <a:solidFill>
                  <a:srgbClr val="6E6F71"/>
                </a:solidFill>
                <a:latin typeface="MyriadPro-Regular"/>
              </a:rPr>
              <a:t>pus.</a:t>
            </a:r>
          </a:p>
          <a:p>
            <a:r>
              <a:rPr lang="en-US" b="1" i="0" u="none" strike="noStrike" baseline="0" dirty="0" smtClean="0">
                <a:solidFill>
                  <a:srgbClr val="6E6F71"/>
                </a:solidFill>
                <a:latin typeface="MyriadPro-Bold"/>
              </a:rPr>
              <a:t>E, </a:t>
            </a:r>
            <a:r>
              <a:rPr lang="en-US" b="0" i="0" u="none" strike="noStrike" baseline="0" dirty="0" err="1" smtClean="0">
                <a:solidFill>
                  <a:srgbClr val="6E6F71"/>
                </a:solidFill>
                <a:latin typeface="MyriadPro-Regular"/>
              </a:rPr>
              <a:t>Histopathologic</a:t>
            </a:r>
            <a:r>
              <a:rPr lang="en-US" b="0" i="0" u="none" strike="noStrike" baseline="0" dirty="0" smtClean="0">
                <a:solidFill>
                  <a:srgbClr val="6E6F71"/>
                </a:solidFill>
                <a:latin typeface="MyriadPro-Regular"/>
              </a:rPr>
              <a:t> examination showing</a:t>
            </a:r>
            <a:r>
              <a:rPr lang="en-US" b="0" i="0" u="none" strike="noStrike" dirty="0" smtClean="0">
                <a:solidFill>
                  <a:srgbClr val="6E6F71"/>
                </a:solidFill>
                <a:latin typeface="MyriadPro-Regular"/>
              </a:rPr>
              <a:t> </a:t>
            </a:r>
            <a:r>
              <a:rPr lang="en-US" b="0" i="0" u="none" strike="noStrike" baseline="0" dirty="0" smtClean="0">
                <a:solidFill>
                  <a:srgbClr val="6E6F71"/>
                </a:solidFill>
                <a:latin typeface="MyriadPro-Regular"/>
              </a:rPr>
              <a:t>spongiform</a:t>
            </a:r>
            <a:r>
              <a:rPr lang="en-US" b="0" i="0" u="none" strike="noStrike" dirty="0" smtClean="0">
                <a:solidFill>
                  <a:srgbClr val="6E6F71"/>
                </a:solidFill>
                <a:latin typeface="MyriadPro-Regular"/>
              </a:rPr>
              <a:t> </a:t>
            </a:r>
            <a:r>
              <a:rPr lang="en-US" b="0" i="0" u="none" strike="noStrike" baseline="0" dirty="0" smtClean="0">
                <a:solidFill>
                  <a:srgbClr val="6E6F71"/>
                </a:solidFill>
                <a:latin typeface="MyriadPro-Regular"/>
              </a:rPr>
              <a:t>pustules of </a:t>
            </a:r>
            <a:r>
              <a:rPr lang="en-US" b="0" i="0" u="none" strike="noStrike" baseline="0" dirty="0" err="1" smtClean="0">
                <a:solidFill>
                  <a:srgbClr val="6E6F71"/>
                </a:solidFill>
                <a:latin typeface="MyriadPro-Regular"/>
              </a:rPr>
              <a:t>Kogoj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7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44" y="551164"/>
            <a:ext cx="4591136" cy="6081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726" y="551164"/>
            <a:ext cx="5438086" cy="58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43" y="528469"/>
            <a:ext cx="4459466" cy="5926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261" y="346973"/>
            <a:ext cx="4851231" cy="3652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219" y="3596578"/>
            <a:ext cx="4097781" cy="28588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44509" y="4147067"/>
            <a:ext cx="3892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latin typeface="MyriadPro-Regular"/>
              </a:rPr>
              <a:t>CARD14-mediated </a:t>
            </a:r>
            <a:r>
              <a:rPr lang="en-US" b="0" i="0" u="none" strike="noStrike" baseline="0" dirty="0" err="1" smtClean="0">
                <a:latin typeface="MyriadPro-Regular"/>
              </a:rPr>
              <a:t>pustular</a:t>
            </a:r>
            <a:r>
              <a:rPr lang="en-US" b="0" i="0" u="none" strike="noStrike" baseline="0" dirty="0" smtClean="0">
                <a:latin typeface="MyriadPro-Regular"/>
              </a:rPr>
              <a:t> psoriasis (CAMPS)/</a:t>
            </a:r>
          </a:p>
          <a:p>
            <a:r>
              <a:rPr lang="en-US" b="0" i="0" u="none" strike="noStrike" baseline="0" dirty="0" smtClean="0">
                <a:latin typeface="MyriadPro-Regular"/>
              </a:rPr>
              <a:t>psoriasis 2 (PSORS2)</a:t>
            </a:r>
          </a:p>
          <a:p>
            <a:r>
              <a:rPr lang="en-US" b="1" i="0" u="none" strike="noStrike" baseline="0" dirty="0" smtClean="0">
                <a:latin typeface="MyriadPro-Bold"/>
              </a:rPr>
              <a:t>A </a:t>
            </a:r>
            <a:r>
              <a:rPr lang="en-US" b="0" i="0" u="none" strike="noStrike" baseline="0" dirty="0" smtClean="0">
                <a:latin typeface="MyriadPro-Regular"/>
              </a:rPr>
              <a:t>and </a:t>
            </a:r>
            <a:r>
              <a:rPr lang="en-US" b="1" i="0" u="none" strike="noStrike" baseline="0" dirty="0" smtClean="0">
                <a:latin typeface="MyriadPro-Bold"/>
              </a:rPr>
              <a:t>B, </a:t>
            </a:r>
            <a:r>
              <a:rPr lang="en-US" b="0" i="0" u="none" strike="noStrike" baseline="0" dirty="0" smtClean="0">
                <a:latin typeface="MyriadPro-Regular"/>
              </a:rPr>
              <a:t>Generalized </a:t>
            </a:r>
            <a:r>
              <a:rPr lang="en-US" b="0" i="0" u="none" strike="noStrike" baseline="0" dirty="0" err="1" smtClean="0">
                <a:latin typeface="MyriadPro-Regular"/>
              </a:rPr>
              <a:t>pustular</a:t>
            </a:r>
            <a:r>
              <a:rPr lang="en-US" b="0" i="0" u="none" strike="noStrike" baseline="0" dirty="0" smtClean="0">
                <a:latin typeface="MyriadPro-Regular"/>
              </a:rPr>
              <a:t> psoriasis.</a:t>
            </a:r>
          </a:p>
          <a:p>
            <a:r>
              <a:rPr lang="fr-FR" b="1" i="0" u="none" strike="noStrike" baseline="0" dirty="0" smtClean="0">
                <a:latin typeface="MyriadPro-Bold"/>
              </a:rPr>
              <a:t>C, </a:t>
            </a:r>
            <a:r>
              <a:rPr lang="fr-FR" b="0" i="0" u="none" strike="noStrike" baseline="0" dirty="0" smtClean="0">
                <a:latin typeface="MyriadPro-Regular"/>
              </a:rPr>
              <a:t>Extensive plaque-type psoriasis. </a:t>
            </a:r>
            <a:r>
              <a:rPr lang="fr-FR" b="1" i="0" u="none" strike="noStrike" baseline="0" dirty="0" smtClean="0">
                <a:latin typeface="MyriadPro-Bold"/>
              </a:rPr>
              <a:t>D,E </a:t>
            </a:r>
            <a:r>
              <a:rPr lang="fr-FR" b="0" i="0" u="none" strike="noStrike" baseline="0" dirty="0" err="1" smtClean="0">
                <a:latin typeface="MyriadPro-Regular"/>
              </a:rPr>
              <a:t>Mild</a:t>
            </a:r>
            <a:r>
              <a:rPr lang="fr-FR" b="0" i="0" u="none" strike="noStrike" baseline="0" dirty="0" smtClean="0">
                <a:latin typeface="MyriadPro-Regular"/>
              </a:rPr>
              <a:t> plaque-type</a:t>
            </a:r>
          </a:p>
          <a:p>
            <a:r>
              <a:rPr lang="en-US" b="0" i="0" u="none" strike="noStrike" baseline="0" dirty="0" smtClean="0">
                <a:latin typeface="MyriadPro-Regular"/>
              </a:rPr>
              <a:t>Psoriasis</a:t>
            </a:r>
          </a:p>
        </p:txBody>
      </p:sp>
    </p:spTree>
    <p:extLst>
      <p:ext uri="{BB962C8B-B14F-4D97-AF65-F5344CB8AC3E}">
        <p14:creationId xmlns:p14="http://schemas.microsoft.com/office/powerpoint/2010/main" val="353725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7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Classification</a:t>
            </a:r>
            <a:r>
              <a:rPr lang="en-US" sz="4000" dirty="0" smtClean="0"/>
              <a:t> </a:t>
            </a:r>
            <a:r>
              <a:rPr lang="en-US" sz="4000" dirty="0">
                <a:solidFill>
                  <a:srgbClr val="FF0000"/>
                </a:solidFill>
              </a:rPr>
              <a:t>criteria</a:t>
            </a:r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: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Clinical criteria</a:t>
            </a:r>
            <a:endParaRPr lang="en-US" dirty="0"/>
          </a:p>
          <a:p>
            <a:r>
              <a:rPr lang="en-US" dirty="0"/>
              <a:t>M</a:t>
            </a:r>
            <a:r>
              <a:rPr lang="en-US" dirty="0" smtClean="0"/>
              <a:t>ode </a:t>
            </a:r>
            <a:r>
              <a:rPr lang="en-US" dirty="0"/>
              <a:t>of </a:t>
            </a:r>
            <a:r>
              <a:rPr lang="en-US" dirty="0" smtClean="0"/>
              <a:t>inheritance</a:t>
            </a:r>
          </a:p>
          <a:p>
            <a:r>
              <a:rPr lang="en-US" dirty="0"/>
              <a:t>M</a:t>
            </a:r>
            <a:r>
              <a:rPr lang="en-US" dirty="0" smtClean="0"/>
              <a:t>ajor </a:t>
            </a:r>
            <a:r>
              <a:rPr lang="en-US" dirty="0"/>
              <a:t>signs and type of </a:t>
            </a:r>
            <a:r>
              <a:rPr lang="en-US" dirty="0" smtClean="0"/>
              <a:t>rash</a:t>
            </a:r>
          </a:p>
          <a:p>
            <a:r>
              <a:rPr lang="en-US" dirty="0"/>
              <a:t>P</a:t>
            </a:r>
            <a:r>
              <a:rPr lang="en-US" dirty="0" smtClean="0"/>
              <a:t>attern of recurrence &amp; </a:t>
            </a:r>
            <a:r>
              <a:rPr lang="en-US" dirty="0"/>
              <a:t>duration of the </a:t>
            </a:r>
            <a:r>
              <a:rPr lang="en-US" dirty="0" smtClean="0"/>
              <a:t>inflammatory flare</a:t>
            </a:r>
          </a:p>
          <a:p>
            <a:r>
              <a:rPr lang="en-US" dirty="0"/>
              <a:t>G</a:t>
            </a:r>
            <a:r>
              <a:rPr lang="en-US" dirty="0" smtClean="0"/>
              <a:t>enetic abnormality</a:t>
            </a:r>
          </a:p>
          <a:p>
            <a:r>
              <a:rPr lang="en-US" dirty="0"/>
              <a:t>I</a:t>
            </a:r>
            <a:r>
              <a:rPr lang="en-US" dirty="0" smtClean="0"/>
              <a:t>nflammatory </a:t>
            </a:r>
            <a:r>
              <a:rPr lang="en-US" dirty="0"/>
              <a:t>pathway </a:t>
            </a:r>
            <a:r>
              <a:rPr lang="en-US" dirty="0" smtClean="0"/>
              <a:t>&amp; Response to treatment ( IL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3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901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Classification 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6" y="900752"/>
            <a:ext cx="11778018" cy="582759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Monogenic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Hereditary periodic fevers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err="1" smtClean="0"/>
              <a:t>Autoinflammatory</a:t>
            </a:r>
            <a:r>
              <a:rPr lang="en-US" dirty="0" smtClean="0"/>
              <a:t> </a:t>
            </a:r>
            <a:r>
              <a:rPr lang="en-US" dirty="0" err="1"/>
              <a:t>granulomatosis</a:t>
            </a:r>
            <a:r>
              <a:rPr lang="en-US" dirty="0"/>
              <a:t> of </a:t>
            </a:r>
            <a:r>
              <a:rPr lang="en-US" dirty="0" smtClean="0"/>
              <a:t>childhood(</a:t>
            </a:r>
            <a:r>
              <a:rPr lang="en-US" dirty="0" err="1" smtClean="0"/>
              <a:t>Blau</a:t>
            </a:r>
            <a:r>
              <a:rPr lang="en-US" dirty="0" smtClean="0"/>
              <a:t> syndrome</a:t>
            </a:r>
            <a:r>
              <a:rPr lang="en-US" dirty="0"/>
              <a:t>)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err="1" smtClean="0"/>
              <a:t>Autoinflammatory</a:t>
            </a:r>
            <a:r>
              <a:rPr lang="en-US" dirty="0" smtClean="0"/>
              <a:t> </a:t>
            </a:r>
            <a:r>
              <a:rPr lang="en-US" dirty="0"/>
              <a:t>syndromes </a:t>
            </a:r>
            <a:r>
              <a:rPr lang="en-US" dirty="0" smtClean="0"/>
              <a:t>with </a:t>
            </a:r>
            <a:r>
              <a:rPr lang="en-US" dirty="0" err="1" smtClean="0"/>
              <a:t>pustulosis</a:t>
            </a:r>
            <a:endParaRPr lang="en-US" dirty="0" smtClean="0"/>
          </a:p>
          <a:p>
            <a:pPr marL="571500" indent="-571500">
              <a:buFont typeface="+mj-lt"/>
              <a:buAutoNum type="romanLcPeriod"/>
            </a:pPr>
            <a:r>
              <a:rPr lang="en-US" dirty="0" err="1" smtClean="0"/>
              <a:t>Misc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Complex polygenic 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Schnitzler </a:t>
            </a:r>
            <a:r>
              <a:rPr lang="en-US" dirty="0" smtClean="0"/>
              <a:t>syndrome</a:t>
            </a:r>
            <a:endParaRPr lang="en-US" dirty="0"/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Adult‐onset Still </a:t>
            </a:r>
            <a:r>
              <a:rPr lang="en-US" dirty="0" smtClean="0"/>
              <a:t>disease</a:t>
            </a:r>
            <a:endParaRPr lang="en-US" dirty="0"/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Systemic‐onset juvenile idiopathic </a:t>
            </a:r>
            <a:r>
              <a:rPr lang="en-US" dirty="0" smtClean="0"/>
              <a:t>arthritis</a:t>
            </a:r>
            <a:endParaRPr lang="en-US" dirty="0"/>
          </a:p>
          <a:p>
            <a:pPr marL="571500" indent="-571500">
              <a:buFont typeface="+mj-lt"/>
              <a:buAutoNum type="romanLcPeriod"/>
            </a:pPr>
            <a:r>
              <a:rPr lang="fi-FI" dirty="0"/>
              <a:t>Synovitis, acne, pustulosis, hyperostosis </a:t>
            </a:r>
            <a:r>
              <a:rPr lang="fi-FI" dirty="0" smtClean="0"/>
              <a:t>&amp; </a:t>
            </a:r>
            <a:r>
              <a:rPr lang="en-US" dirty="0" err="1" smtClean="0"/>
              <a:t>osteitis</a:t>
            </a:r>
            <a:r>
              <a:rPr lang="en-US" dirty="0" smtClean="0"/>
              <a:t> </a:t>
            </a:r>
            <a:r>
              <a:rPr lang="en-US" dirty="0"/>
              <a:t>syndrome,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Other disorders presenting with </a:t>
            </a:r>
            <a:r>
              <a:rPr lang="en-US" b="1" dirty="0" smtClean="0">
                <a:solidFill>
                  <a:srgbClr val="FF0000"/>
                </a:solidFill>
              </a:rPr>
              <a:t>auto </a:t>
            </a:r>
            <a:r>
              <a:rPr lang="en-US" b="1" dirty="0" err="1" smtClean="0">
                <a:solidFill>
                  <a:srgbClr val="FF0000"/>
                </a:solidFill>
              </a:rPr>
              <a:t>inflamation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Monogenic syndromes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825624"/>
            <a:ext cx="11873552" cy="491636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Bouts of recurrent </a:t>
            </a:r>
            <a:r>
              <a:rPr lang="en-US" dirty="0" smtClean="0"/>
              <a:t>inflammation</a:t>
            </a:r>
            <a:endParaRPr lang="en-US" dirty="0" smtClean="0"/>
          </a:p>
          <a:p>
            <a:r>
              <a:rPr lang="en-US" dirty="0" smtClean="0"/>
              <a:t>Skin , joints ,eyes , serous </a:t>
            </a:r>
            <a:r>
              <a:rPr lang="en-US" dirty="0" smtClean="0"/>
              <a:t>membrane</a:t>
            </a:r>
          </a:p>
          <a:p>
            <a:r>
              <a:rPr lang="en-US" dirty="0" err="1" smtClean="0"/>
              <a:t>Leucocytosis</a:t>
            </a:r>
            <a:r>
              <a:rPr lang="en-US" dirty="0" smtClean="0"/>
              <a:t> , Raised CRP</a:t>
            </a:r>
          </a:p>
          <a:p>
            <a:r>
              <a:rPr lang="en-US" dirty="0" err="1" smtClean="0"/>
              <a:t>Leucocytoclasia</a:t>
            </a:r>
            <a:r>
              <a:rPr lang="en-US" dirty="0" smtClean="0"/>
              <a:t> &amp; neutrophils </a:t>
            </a:r>
            <a:r>
              <a:rPr lang="en-US" dirty="0" err="1" smtClean="0"/>
              <a:t>marginating</a:t>
            </a:r>
            <a:r>
              <a:rPr lang="en-US" dirty="0" smtClean="0"/>
              <a:t> along collagen bundles</a:t>
            </a:r>
            <a:endParaRPr lang="en-US" dirty="0" smtClean="0"/>
          </a:p>
          <a:p>
            <a:r>
              <a:rPr lang="en-US" dirty="0" smtClean="0"/>
              <a:t>Genetic </a:t>
            </a:r>
            <a:r>
              <a:rPr lang="en-US" dirty="0" smtClean="0"/>
              <a:t>predisposition &gt;&gt; exaggerated response</a:t>
            </a:r>
          </a:p>
          <a:p>
            <a:r>
              <a:rPr lang="en-US" dirty="0" smtClean="0"/>
              <a:t>FMF , TRAPS most common</a:t>
            </a:r>
          </a:p>
          <a:p>
            <a:r>
              <a:rPr lang="en-US" dirty="0" smtClean="0"/>
              <a:t>Neonatal to childhood &amp; </a:t>
            </a:r>
            <a:r>
              <a:rPr lang="en-US" dirty="0" smtClean="0"/>
              <a:t>adulthood</a:t>
            </a:r>
          </a:p>
          <a:p>
            <a:r>
              <a:rPr lang="en-US" dirty="0" smtClean="0"/>
              <a:t>Trauma , cold , infections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3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Familial </a:t>
            </a:r>
            <a:r>
              <a:rPr lang="en-US" sz="4000" dirty="0" err="1" smtClean="0">
                <a:solidFill>
                  <a:srgbClr val="FF0000"/>
                </a:solidFill>
              </a:rPr>
              <a:t>Medeteranian</a:t>
            </a:r>
            <a:r>
              <a:rPr lang="en-US" sz="4000" dirty="0" smtClean="0">
                <a:solidFill>
                  <a:srgbClr val="FF0000"/>
                </a:solidFill>
              </a:rPr>
              <a:t> fever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78" y="1825625"/>
            <a:ext cx="11955438" cy="4875426"/>
          </a:xfrm>
        </p:spPr>
        <p:txBody>
          <a:bodyPr/>
          <a:lstStyle/>
          <a:p>
            <a:r>
              <a:rPr lang="en-US" dirty="0" smtClean="0"/>
              <a:t>MEFV gene , IL 1 beta involvement</a:t>
            </a:r>
          </a:p>
          <a:p>
            <a:r>
              <a:rPr lang="en-US" dirty="0" smtClean="0"/>
              <a:t>AR</a:t>
            </a:r>
          </a:p>
          <a:p>
            <a:r>
              <a:rPr lang="en-US" dirty="0" smtClean="0"/>
              <a:t>Neutrophils , </a:t>
            </a:r>
            <a:r>
              <a:rPr lang="en-US" dirty="0" err="1" smtClean="0"/>
              <a:t>leucocytoclasia</a:t>
            </a:r>
            <a:r>
              <a:rPr lang="en-US" dirty="0" smtClean="0"/>
              <a:t> , </a:t>
            </a:r>
            <a:r>
              <a:rPr lang="en-US" dirty="0" err="1" smtClean="0"/>
              <a:t>histiocytes</a:t>
            </a:r>
            <a:r>
              <a:rPr lang="en-US" dirty="0" smtClean="0"/>
              <a:t> , </a:t>
            </a:r>
            <a:r>
              <a:rPr lang="en-US" dirty="0" err="1" smtClean="0"/>
              <a:t>eosinophils</a:t>
            </a:r>
            <a:endParaRPr lang="en-US" dirty="0" smtClean="0"/>
          </a:p>
          <a:p>
            <a:r>
              <a:rPr lang="en-US" dirty="0"/>
              <a:t>recurrent </a:t>
            </a:r>
            <a:r>
              <a:rPr lang="en-US" dirty="0" smtClean="0"/>
              <a:t>flares of fever</a:t>
            </a:r>
            <a:r>
              <a:rPr lang="en-US" dirty="0"/>
              <a:t>, abdominal </a:t>
            </a:r>
            <a:r>
              <a:rPr lang="en-US" dirty="0" smtClean="0"/>
              <a:t>pain,</a:t>
            </a:r>
            <a:r>
              <a:rPr lang="en-US" dirty="0"/>
              <a:t> </a:t>
            </a:r>
            <a:r>
              <a:rPr lang="en-US" dirty="0" smtClean="0"/>
              <a:t>pleurisy &amp; </a:t>
            </a:r>
            <a:r>
              <a:rPr lang="en-US" dirty="0"/>
              <a:t>large joint </a:t>
            </a:r>
            <a:r>
              <a:rPr lang="en-US" dirty="0" smtClean="0"/>
              <a:t>arthritis(1-3 days)</a:t>
            </a:r>
          </a:p>
          <a:p>
            <a:r>
              <a:rPr lang="en-US" dirty="0" smtClean="0"/>
              <a:t>50% skin involvement , in </a:t>
            </a:r>
            <a:r>
              <a:rPr lang="en-US" dirty="0" err="1" smtClean="0"/>
              <a:t>pts</a:t>
            </a:r>
            <a:r>
              <a:rPr lang="en-US" dirty="0" smtClean="0"/>
              <a:t> </a:t>
            </a:r>
            <a:r>
              <a:rPr lang="en-US" dirty="0" err="1" smtClean="0"/>
              <a:t>wd</a:t>
            </a:r>
            <a:r>
              <a:rPr lang="en-US" dirty="0" smtClean="0"/>
              <a:t> early age of onset</a:t>
            </a:r>
          </a:p>
          <a:p>
            <a:r>
              <a:rPr lang="en-US" dirty="0" smtClean="0"/>
              <a:t>Risk of AA amyloidosis ( prevented by colchicine)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ERYSIPELAS LIKE ERYTHEMA </a:t>
            </a:r>
            <a:r>
              <a:rPr lang="en-US" dirty="0" smtClean="0"/>
              <a:t>(red swollen erythema)</a:t>
            </a:r>
          </a:p>
          <a:p>
            <a:r>
              <a:rPr lang="en-US" dirty="0" smtClean="0"/>
              <a:t>B/L or U/L symmetrical lower extremities ( </a:t>
            </a:r>
            <a:r>
              <a:rPr lang="en-US" dirty="0" err="1" smtClean="0"/>
              <a:t>perimaleolar</a:t>
            </a:r>
            <a:r>
              <a:rPr lang="en-US" dirty="0" smtClean="0"/>
              <a:t> area)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66" y="484893"/>
            <a:ext cx="3855175" cy="5724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01" y="853382"/>
            <a:ext cx="4097781" cy="3112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641" y="2724562"/>
            <a:ext cx="5221951" cy="3908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5857" y="111943"/>
            <a:ext cx="50661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Acute scrotal inflammation</a:t>
            </a:r>
            <a:r>
              <a:rPr lang="en-US" sz="2000" dirty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</a:t>
            </a:r>
            <a:r>
              <a:rPr lang="en-US" sz="2000" dirty="0" smtClean="0"/>
              <a:t>ocalized </a:t>
            </a:r>
            <a:r>
              <a:rPr lang="en-US" sz="2000" dirty="0"/>
              <a:t>erythema of the face or of the </a:t>
            </a:r>
            <a:r>
              <a:rPr lang="en-US" sz="2000" dirty="0" err="1"/>
              <a:t>palmoplantar</a:t>
            </a:r>
            <a:r>
              <a:rPr lang="en-US" sz="2000" dirty="0"/>
              <a:t> regions </a:t>
            </a:r>
            <a:r>
              <a:rPr lang="en-US" sz="2000" dirty="0" smtClean="0"/>
              <a:t>with sec desquamation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cattered </a:t>
            </a:r>
            <a:r>
              <a:rPr lang="en-US" sz="2000" dirty="0"/>
              <a:t>non‐</a:t>
            </a:r>
            <a:r>
              <a:rPr lang="en-US" sz="2000" dirty="0" err="1"/>
              <a:t>vasculitic</a:t>
            </a:r>
            <a:r>
              <a:rPr lang="en-US" sz="2000" dirty="0"/>
              <a:t> </a:t>
            </a:r>
            <a:r>
              <a:rPr lang="en-US" sz="2000" dirty="0" err="1"/>
              <a:t>purpura</a:t>
            </a:r>
            <a:r>
              <a:rPr lang="en-US" sz="2000" dirty="0"/>
              <a:t> on the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face, trunk and extremities </a:t>
            </a:r>
            <a:r>
              <a:rPr lang="en-US" sz="2000" dirty="0" smtClean="0"/>
              <a:t>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Henoch</a:t>
            </a:r>
            <a:r>
              <a:rPr lang="en-US" sz="2000" dirty="0" smtClean="0"/>
              <a:t>–</a:t>
            </a:r>
            <a:r>
              <a:rPr lang="en-US" sz="2000" dirty="0" err="1" smtClean="0"/>
              <a:t>Schonlein</a:t>
            </a:r>
            <a:r>
              <a:rPr lang="en-US" sz="2000" dirty="0" smtClean="0"/>
              <a:t> </a:t>
            </a:r>
            <a:r>
              <a:rPr lang="en-US" sz="2000" dirty="0" err="1" smtClean="0"/>
              <a:t>purpura</a:t>
            </a:r>
            <a:r>
              <a:rPr lang="en-US" sz="2000" dirty="0" smtClean="0"/>
              <a:t> or </a:t>
            </a:r>
            <a:r>
              <a:rPr lang="en-US" sz="2000" dirty="0" err="1"/>
              <a:t>polyarteritis</a:t>
            </a:r>
            <a:r>
              <a:rPr lang="en-US" sz="2000" dirty="0"/>
              <a:t> </a:t>
            </a:r>
            <a:r>
              <a:rPr lang="en-US" sz="2000" dirty="0" err="1"/>
              <a:t>nodosa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88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797"/>
            <a:ext cx="12365669" cy="560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2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1136</Words>
  <Application>Microsoft Office PowerPoint</Application>
  <PresentationFormat>Widescreen</PresentationFormat>
  <Paragraphs>195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MyriadPro-Bold</vt:lpstr>
      <vt:lpstr>MyriadPro-Regular</vt:lpstr>
      <vt:lpstr>Wingdings</vt:lpstr>
      <vt:lpstr>Office Theme</vt:lpstr>
      <vt:lpstr>Auto inflammatory syndromes</vt:lpstr>
      <vt:lpstr>General features :</vt:lpstr>
      <vt:lpstr>Types of lesions :</vt:lpstr>
      <vt:lpstr>Classification criteria :</vt:lpstr>
      <vt:lpstr>Classification :</vt:lpstr>
      <vt:lpstr>Monogenic syndromes</vt:lpstr>
      <vt:lpstr>Familial Medeteranian fever</vt:lpstr>
      <vt:lpstr>PowerPoint Presentation</vt:lpstr>
      <vt:lpstr>PowerPoint Presentation</vt:lpstr>
      <vt:lpstr>HIDS</vt:lpstr>
      <vt:lpstr>Cont … </vt:lpstr>
      <vt:lpstr>TRAPS</vt:lpstr>
      <vt:lpstr>CAPS </vt:lpstr>
      <vt:lpstr>CONT…</vt:lpstr>
      <vt:lpstr>PowerPoint Presentation</vt:lpstr>
      <vt:lpstr>PowerPoint Presentation</vt:lpstr>
      <vt:lpstr>PowerPoint Presentation</vt:lpstr>
      <vt:lpstr>SCHNITZLER SYNDROME :</vt:lpstr>
      <vt:lpstr>PowerPoint Presentation</vt:lpstr>
      <vt:lpstr>PowerPoint Presentation</vt:lpstr>
      <vt:lpstr>PowerPoint Presentation</vt:lpstr>
      <vt:lpstr>PowerPoint Presentation</vt:lpstr>
      <vt:lpstr>BLAU SYNDROME :</vt:lpstr>
      <vt:lpstr>Cont …</vt:lpstr>
      <vt:lpstr>PowerPoint Presentation</vt:lpstr>
      <vt:lpstr>Deficiency of the IL-1 receptor antagonist (DIRA)</vt:lpstr>
      <vt:lpstr>PowerPoint Presentation</vt:lpstr>
      <vt:lpstr>Chronic atypical neutrophilic dermatosis with lipodystrophy and elevated temperature</vt:lpstr>
      <vt:lpstr>Cont …</vt:lpstr>
      <vt:lpstr>Majeed syndrome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 inflammatory syndromes</dc:title>
  <dc:creator>Dr Sajid</dc:creator>
  <cp:lastModifiedBy>Dr Sajid</cp:lastModifiedBy>
  <cp:revision>45</cp:revision>
  <dcterms:created xsi:type="dcterms:W3CDTF">2022-05-19T01:15:10Z</dcterms:created>
  <dcterms:modified xsi:type="dcterms:W3CDTF">2022-05-19T07:26:33Z</dcterms:modified>
</cp:coreProperties>
</file>