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81" r:id="rId5"/>
    <p:sldId id="300" r:id="rId6"/>
    <p:sldId id="282" r:id="rId7"/>
    <p:sldId id="301" r:id="rId8"/>
    <p:sldId id="302" r:id="rId9"/>
    <p:sldId id="284" r:id="rId10"/>
    <p:sldId id="303" r:id="rId11"/>
    <p:sldId id="285" r:id="rId12"/>
    <p:sldId id="287" r:id="rId13"/>
    <p:sldId id="288" r:id="rId14"/>
    <p:sldId id="289" r:id="rId15"/>
    <p:sldId id="292" r:id="rId16"/>
    <p:sldId id="299" r:id="rId17"/>
    <p:sldId id="293" r:id="rId18"/>
    <p:sldId id="294"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21" r:id="rId35"/>
    <p:sldId id="322" r:id="rId36"/>
    <p:sldId id="319" r:id="rId37"/>
    <p:sldId id="32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11/5/2017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11/5/2017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11/5/2017</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11/5/2017</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11/5/2017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11/5/2017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9144000" cy="1828800"/>
          </a:xfrm>
        </p:spPr>
        <p:txBody>
          <a:bodyPr/>
          <a:lstStyle/>
          <a:p>
            <a:r>
              <a:rPr lang="en-US" b="1" dirty="0" smtClean="0"/>
              <a:t>			 SKIN DISEASES DUE TO 					  ARTHROPODS</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SCABIES</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Most treated </a:t>
            </a:r>
            <a:r>
              <a:rPr lang="en-US" sz="2400" dirty="0" smtClean="0"/>
              <a:t>individuals experience </a:t>
            </a:r>
            <a:r>
              <a:rPr lang="en-US" sz="2400" dirty="0" smtClean="0"/>
              <a:t>relief from symptoms within 3 days, </a:t>
            </a:r>
            <a:r>
              <a:rPr lang="en-US" sz="2400" dirty="0" smtClean="0"/>
              <a:t>but patients </a:t>
            </a:r>
            <a:r>
              <a:rPr lang="en-US" sz="2400" dirty="0" smtClean="0"/>
              <a:t>must be informed that even after </a:t>
            </a:r>
            <a:r>
              <a:rPr lang="en-US" sz="2400" dirty="0" smtClean="0"/>
              <a:t>adequate </a:t>
            </a:r>
            <a:r>
              <a:rPr lang="en-US" sz="2400" dirty="0" err="1" smtClean="0"/>
              <a:t>scabicidal</a:t>
            </a:r>
            <a:r>
              <a:rPr lang="en-US" sz="2400" dirty="0" smtClean="0"/>
              <a:t> </a:t>
            </a:r>
            <a:r>
              <a:rPr lang="en-US" sz="2400" dirty="0" smtClean="0"/>
              <a:t>therapy, the rash and </a:t>
            </a:r>
            <a:r>
              <a:rPr lang="en-US" sz="2400" dirty="0" err="1" smtClean="0"/>
              <a:t>pruritus</a:t>
            </a:r>
            <a:r>
              <a:rPr lang="en-US" sz="2400" dirty="0" smtClean="0"/>
              <a:t> may persist </a:t>
            </a:r>
            <a:r>
              <a:rPr lang="en-US" sz="2400" dirty="0" smtClean="0"/>
              <a:t>for up </a:t>
            </a:r>
            <a:r>
              <a:rPr lang="en-US" sz="2400" dirty="0" smtClean="0"/>
              <a:t>to 4 </a:t>
            </a:r>
            <a:r>
              <a:rPr lang="en-US" sz="2400" dirty="0" smtClean="0"/>
              <a:t>weeks</a:t>
            </a:r>
          </a:p>
          <a:p>
            <a:r>
              <a:rPr lang="en-US" sz="2400" dirty="0" smtClean="0"/>
              <a:t>The </a:t>
            </a:r>
            <a:r>
              <a:rPr lang="en-US" sz="2400" dirty="0" smtClean="0"/>
              <a:t>itching experienced during this </a:t>
            </a:r>
            <a:r>
              <a:rPr lang="en-US" sz="2400" dirty="0" smtClean="0"/>
              <a:t>time period </a:t>
            </a:r>
            <a:r>
              <a:rPr lang="en-US" sz="2400" dirty="0" smtClean="0"/>
              <a:t>is commonly referred to as “</a:t>
            </a:r>
            <a:r>
              <a:rPr lang="en-US" sz="2400" dirty="0" smtClean="0"/>
              <a:t>post-</a:t>
            </a:r>
            <a:r>
              <a:rPr lang="en-US" sz="2400" dirty="0" err="1" smtClean="0"/>
              <a:t>scabetic</a:t>
            </a:r>
            <a:r>
              <a:rPr lang="en-US" sz="2400" dirty="0" smtClean="0"/>
              <a:t> itch”</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dirty="0"/>
          </a:p>
        </p:txBody>
      </p:sp>
      <p:sp>
        <p:nvSpPr>
          <p:cNvPr id="3" name="Content Placeholder 2"/>
          <p:cNvSpPr>
            <a:spLocks noGrp="1"/>
          </p:cNvSpPr>
          <p:nvPr>
            <p:ph sz="quarter" idx="1"/>
          </p:nvPr>
        </p:nvSpPr>
        <p:spPr/>
        <p:txBody>
          <a:bodyPr>
            <a:noAutofit/>
          </a:bodyPr>
          <a:lstStyle/>
          <a:p>
            <a:r>
              <a:rPr lang="en-US" sz="2400" dirty="0" smtClean="0"/>
              <a:t>If itching persists after treatment, following may be considered </a:t>
            </a:r>
          </a:p>
          <a:p>
            <a:r>
              <a:rPr lang="en-US" sz="2400" dirty="0" smtClean="0"/>
              <a:t>Post </a:t>
            </a:r>
            <a:r>
              <a:rPr lang="en-US" sz="2400" dirty="0" err="1" smtClean="0"/>
              <a:t>scabetic</a:t>
            </a:r>
            <a:r>
              <a:rPr lang="en-US" sz="2400" dirty="0" smtClean="0"/>
              <a:t> itch</a:t>
            </a:r>
          </a:p>
          <a:p>
            <a:r>
              <a:rPr lang="en-US" sz="2400" dirty="0" smtClean="0"/>
              <a:t>Overtreatment leading to </a:t>
            </a:r>
            <a:r>
              <a:rPr lang="en-US" sz="2400" dirty="0" err="1" smtClean="0"/>
              <a:t>cutaneous</a:t>
            </a:r>
            <a:r>
              <a:rPr lang="en-US" sz="2400" dirty="0" smtClean="0"/>
              <a:t> irritation, </a:t>
            </a:r>
            <a:r>
              <a:rPr lang="en-US" sz="2400" dirty="0" err="1" smtClean="0"/>
              <a:t>eczematization</a:t>
            </a:r>
            <a:r>
              <a:rPr lang="en-US" sz="2400" dirty="0" smtClean="0"/>
              <a:t>, contact </a:t>
            </a:r>
            <a:r>
              <a:rPr lang="en-US" sz="2400" dirty="0" smtClean="0"/>
              <a:t>dermatitis</a:t>
            </a:r>
          </a:p>
          <a:p>
            <a:r>
              <a:rPr lang="en-US" sz="2400" dirty="0" smtClean="0"/>
              <a:t>Treatment failure </a:t>
            </a:r>
          </a:p>
          <a:p>
            <a:r>
              <a:rPr lang="en-US" sz="2400" dirty="0" smtClean="0"/>
              <a:t>Poor </a:t>
            </a:r>
            <a:r>
              <a:rPr lang="en-US" sz="2400" dirty="0" smtClean="0"/>
              <a:t>compliance</a:t>
            </a:r>
            <a:endParaRPr lang="en-US" sz="2400" dirty="0" smtClean="0"/>
          </a:p>
          <a:p>
            <a:r>
              <a:rPr lang="en-US" sz="2400" dirty="0" smtClean="0"/>
              <a:t>Inappropriate </a:t>
            </a:r>
            <a:r>
              <a:rPr lang="en-US" sz="2400" dirty="0" smtClean="0"/>
              <a:t>or insufficient </a:t>
            </a:r>
            <a:r>
              <a:rPr lang="en-US" sz="2400" dirty="0" smtClean="0"/>
              <a:t>treatment leading to </a:t>
            </a:r>
            <a:r>
              <a:rPr lang="en-US" sz="2400" dirty="0" smtClean="0"/>
              <a:t>r</a:t>
            </a:r>
            <a:r>
              <a:rPr lang="en-US" sz="2400" dirty="0" smtClean="0"/>
              <a:t>esistance </a:t>
            </a:r>
            <a:r>
              <a:rPr lang="en-US" sz="2400" dirty="0" smtClean="0"/>
              <a:t>to </a:t>
            </a:r>
            <a:r>
              <a:rPr lang="en-US" sz="2400" dirty="0" err="1" smtClean="0"/>
              <a:t>scabicide</a:t>
            </a:r>
            <a:r>
              <a:rPr lang="en-US" sz="2400" dirty="0" smtClean="0"/>
              <a:t>, </a:t>
            </a:r>
            <a:r>
              <a:rPr lang="en-US" sz="2400" dirty="0" err="1" smtClean="0"/>
              <a:t>reinfestation</a:t>
            </a:r>
            <a:r>
              <a:rPr lang="en-US" sz="2400" dirty="0" smtClean="0"/>
              <a:t> </a:t>
            </a:r>
            <a:r>
              <a:rPr lang="en-US" sz="2400" dirty="0" smtClean="0"/>
              <a:t>or relapse</a:t>
            </a:r>
          </a:p>
          <a:p>
            <a:r>
              <a:rPr lang="en-US" sz="2400" dirty="0" smtClean="0"/>
              <a:t>Psychogenic </a:t>
            </a:r>
            <a:r>
              <a:rPr lang="en-US" sz="2400" dirty="0" err="1" smtClean="0"/>
              <a:t>pruritus</a:t>
            </a:r>
            <a:r>
              <a:rPr lang="en-US" sz="2400" dirty="0" smtClean="0"/>
              <a:t>, Delusions </a:t>
            </a:r>
            <a:r>
              <a:rPr lang="en-US" sz="2400" dirty="0" smtClean="0"/>
              <a:t>of </a:t>
            </a:r>
            <a:r>
              <a:rPr lang="en-US" sz="2400" dirty="0" err="1" smtClean="0"/>
              <a:t>parasitosis</a:t>
            </a:r>
            <a:endParaRPr lang="en-US" sz="2400" dirty="0" smtClean="0"/>
          </a:p>
          <a:p>
            <a:r>
              <a:rPr lang="en-US" sz="2400" dirty="0" smtClean="0"/>
              <a:t>Non‐parasitic </a:t>
            </a:r>
            <a:r>
              <a:rPr lang="en-US" sz="2400" dirty="0" err="1" smtClean="0"/>
              <a:t>dermatosis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dirty="0"/>
          </a:p>
        </p:txBody>
      </p:sp>
      <p:sp>
        <p:nvSpPr>
          <p:cNvPr id="3" name="Content Placeholder 2"/>
          <p:cNvSpPr>
            <a:spLocks noGrp="1"/>
          </p:cNvSpPr>
          <p:nvPr>
            <p:ph sz="quarter" idx="1"/>
          </p:nvPr>
        </p:nvSpPr>
        <p:spPr/>
        <p:txBody>
          <a:bodyPr>
            <a:noAutofit/>
          </a:bodyPr>
          <a:lstStyle/>
          <a:p>
            <a:r>
              <a:rPr lang="en-US" sz="2400" dirty="0" smtClean="0"/>
              <a:t>In common scabies, there are few mites, probably because </a:t>
            </a:r>
            <a:r>
              <a:rPr lang="en-US" sz="2400" dirty="0" smtClean="0"/>
              <a:t>scratching destroys </a:t>
            </a:r>
            <a:r>
              <a:rPr lang="en-US" sz="2400" dirty="0" smtClean="0"/>
              <a:t>the </a:t>
            </a:r>
            <a:r>
              <a:rPr lang="en-US" sz="2400" dirty="0" smtClean="0"/>
              <a:t>burrows</a:t>
            </a:r>
          </a:p>
          <a:p>
            <a:r>
              <a:rPr lang="en-US" sz="2400" dirty="0" smtClean="0"/>
              <a:t>Crusted </a:t>
            </a:r>
            <a:r>
              <a:rPr lang="en-US" sz="2400" dirty="0" smtClean="0"/>
              <a:t>scabies occurs in people with </a:t>
            </a:r>
            <a:r>
              <a:rPr lang="en-US" sz="2400" dirty="0" smtClean="0"/>
              <a:t>an inadequate </a:t>
            </a:r>
            <a:r>
              <a:rPr lang="en-US" sz="2400" dirty="0" smtClean="0"/>
              <a:t>immune response to the mite, </a:t>
            </a:r>
            <a:r>
              <a:rPr lang="en-US" sz="2400" dirty="0" smtClean="0"/>
              <a:t>patients </a:t>
            </a:r>
            <a:r>
              <a:rPr lang="en-US" sz="2400" dirty="0" smtClean="0"/>
              <a:t>who are mentally retarded or suffer from </a:t>
            </a:r>
            <a:r>
              <a:rPr lang="en-US" sz="2400" dirty="0" smtClean="0"/>
              <a:t>dementia, patients </a:t>
            </a:r>
            <a:r>
              <a:rPr lang="en-US" sz="2400" dirty="0" smtClean="0"/>
              <a:t>who are </a:t>
            </a:r>
            <a:r>
              <a:rPr lang="en-US" sz="2400" dirty="0" err="1" smtClean="0"/>
              <a:t>immunosuppressed</a:t>
            </a:r>
            <a:r>
              <a:rPr lang="en-US" sz="2400" dirty="0" smtClean="0"/>
              <a:t>, either </a:t>
            </a:r>
            <a:r>
              <a:rPr lang="en-US" sz="2400" dirty="0" smtClean="0"/>
              <a:t>as a result of </a:t>
            </a:r>
            <a:r>
              <a:rPr lang="en-US" sz="2400" dirty="0" smtClean="0"/>
              <a:t>disease </a:t>
            </a:r>
            <a:r>
              <a:rPr lang="en-US" sz="2400" dirty="0" smtClean="0"/>
              <a:t>or </a:t>
            </a:r>
            <a:r>
              <a:rPr lang="en-US" sz="2400" dirty="0" smtClean="0"/>
              <a:t>therapy</a:t>
            </a:r>
          </a:p>
          <a:p>
            <a:r>
              <a:rPr lang="en-US" sz="2400" dirty="0" smtClean="0"/>
              <a:t>Crusted </a:t>
            </a:r>
            <a:r>
              <a:rPr lang="en-US" sz="2400" dirty="0" smtClean="0"/>
              <a:t>scabies has also resulted from the use of topical </a:t>
            </a:r>
            <a:r>
              <a:rPr lang="en-US" sz="2400" dirty="0" smtClean="0"/>
              <a:t>steroids and </a:t>
            </a:r>
            <a:r>
              <a:rPr lang="en-US" sz="2400" dirty="0" err="1" smtClean="0"/>
              <a:t>pimecrolimus</a:t>
            </a:r>
            <a:endParaRPr lang="en-US" sz="2400" dirty="0" smtClean="0"/>
          </a:p>
          <a:p>
            <a:r>
              <a:rPr lang="en-US" sz="2400" dirty="0" smtClean="0"/>
              <a:t>Crusted scabies sometimes occurs in otherwise healthy </a:t>
            </a:r>
            <a:r>
              <a:rPr lang="en-US" sz="2400" dirty="0" smtClean="0"/>
              <a:t>individuals with </a:t>
            </a:r>
            <a:r>
              <a:rPr lang="en-US" sz="2400" dirty="0" smtClean="0"/>
              <a:t>no identifiable risk factors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dirty="0"/>
          </a:p>
        </p:txBody>
      </p:sp>
      <p:sp>
        <p:nvSpPr>
          <p:cNvPr id="3" name="Content Placeholder 2"/>
          <p:cNvSpPr>
            <a:spLocks noGrp="1"/>
          </p:cNvSpPr>
          <p:nvPr>
            <p:ph sz="quarter" idx="1"/>
          </p:nvPr>
        </p:nvSpPr>
        <p:spPr>
          <a:xfrm>
            <a:off x="612648" y="1447800"/>
            <a:ext cx="8153400" cy="4648200"/>
          </a:xfrm>
        </p:spPr>
        <p:txBody>
          <a:bodyPr>
            <a:noAutofit/>
          </a:bodyPr>
          <a:lstStyle/>
          <a:p>
            <a:r>
              <a:rPr lang="en-US" sz="2400" dirty="0" smtClean="0"/>
              <a:t>Large warty crusts form on the hands </a:t>
            </a:r>
            <a:r>
              <a:rPr lang="en-US" sz="2400" dirty="0" smtClean="0"/>
              <a:t>and feet and </a:t>
            </a:r>
            <a:r>
              <a:rPr lang="en-US" sz="2400" dirty="0" smtClean="0"/>
              <a:t>the palms and soles may be </a:t>
            </a:r>
            <a:r>
              <a:rPr lang="en-US" sz="2400" dirty="0" smtClean="0"/>
              <a:t>irregularly thickened </a:t>
            </a:r>
            <a:r>
              <a:rPr lang="en-US" sz="2400" dirty="0" smtClean="0"/>
              <a:t>and </a:t>
            </a:r>
            <a:r>
              <a:rPr lang="en-US" sz="2400" dirty="0" smtClean="0"/>
              <a:t>fissured</a:t>
            </a:r>
          </a:p>
          <a:p>
            <a:r>
              <a:rPr lang="en-US" sz="2400" dirty="0" smtClean="0"/>
              <a:t>The </a:t>
            </a:r>
            <a:r>
              <a:rPr lang="en-US" sz="2400" dirty="0" smtClean="0"/>
              <a:t>nail apparatus is </a:t>
            </a:r>
            <a:r>
              <a:rPr lang="en-US" sz="2400" dirty="0" smtClean="0"/>
              <a:t>frequently affected</a:t>
            </a:r>
            <a:r>
              <a:rPr lang="en-US" sz="2400" dirty="0" smtClean="0"/>
              <a:t>, with masses of horny debris accumulating </a:t>
            </a:r>
            <a:r>
              <a:rPr lang="en-US" sz="2400" dirty="0" smtClean="0"/>
              <a:t>beneath thickened </a:t>
            </a:r>
            <a:r>
              <a:rPr lang="en-US" sz="2400" dirty="0" smtClean="0"/>
              <a:t>and </a:t>
            </a:r>
            <a:r>
              <a:rPr lang="en-US" sz="2400" dirty="0" err="1" smtClean="0"/>
              <a:t>discoloured</a:t>
            </a:r>
            <a:r>
              <a:rPr lang="en-US" sz="2400" dirty="0" smtClean="0"/>
              <a:t> nails </a:t>
            </a:r>
            <a:endParaRPr lang="en-US" sz="2400" dirty="0" smtClean="0"/>
          </a:p>
          <a:p>
            <a:r>
              <a:rPr lang="en-US" sz="2400" dirty="0" err="1" smtClean="0"/>
              <a:t>Erythema</a:t>
            </a:r>
            <a:r>
              <a:rPr lang="en-US" sz="2400" dirty="0" smtClean="0"/>
              <a:t> and </a:t>
            </a:r>
            <a:r>
              <a:rPr lang="en-US" sz="2400" dirty="0" smtClean="0"/>
              <a:t>scaling occur on the face, neck, scalp </a:t>
            </a:r>
            <a:r>
              <a:rPr lang="en-US" sz="2400" dirty="0" smtClean="0"/>
              <a:t>and</a:t>
            </a:r>
            <a:r>
              <a:rPr lang="en-US" sz="2400" dirty="0" smtClean="0"/>
              <a:t> </a:t>
            </a:r>
            <a:r>
              <a:rPr lang="en-US" sz="2400" dirty="0" smtClean="0"/>
              <a:t>trunk</a:t>
            </a:r>
            <a:r>
              <a:rPr lang="en-US" sz="2400" dirty="0" smtClean="0"/>
              <a:t>, and may </a:t>
            </a:r>
            <a:r>
              <a:rPr lang="en-US" sz="2400" dirty="0" smtClean="0"/>
              <a:t>generalize; Crusted </a:t>
            </a:r>
            <a:r>
              <a:rPr lang="en-US" sz="2400" dirty="0" smtClean="0"/>
              <a:t>scabies may be localized, affecting only the scalp, face</a:t>
            </a:r>
            <a:r>
              <a:rPr lang="en-US" sz="2400" dirty="0" smtClean="0"/>
              <a:t>, fingers</a:t>
            </a:r>
            <a:r>
              <a:rPr lang="en-US" sz="2400" dirty="0" smtClean="0"/>
              <a:t>, toenails or soles </a:t>
            </a:r>
            <a:endParaRPr lang="en-US" sz="2400" dirty="0" smtClean="0"/>
          </a:p>
          <a:p>
            <a:r>
              <a:rPr lang="en-US" sz="2400" dirty="0" smtClean="0"/>
              <a:t>Itching </a:t>
            </a:r>
            <a:r>
              <a:rPr lang="en-US" sz="2400" dirty="0" smtClean="0"/>
              <a:t>is often absent or slight</a:t>
            </a:r>
            <a:r>
              <a:rPr lang="en-US" sz="2400" dirty="0" smtClean="0"/>
              <a:t>, but </a:t>
            </a:r>
            <a:r>
              <a:rPr lang="en-US" sz="2400" dirty="0" smtClean="0"/>
              <a:t>may occasionally be </a:t>
            </a:r>
            <a:r>
              <a:rPr lang="en-US" sz="2400" dirty="0" smtClean="0"/>
              <a:t>severe</a:t>
            </a:r>
          </a:p>
          <a:p>
            <a:r>
              <a:rPr lang="en-US" sz="2400" dirty="0" smtClean="0"/>
              <a:t>Crusted </a:t>
            </a:r>
            <a:r>
              <a:rPr lang="en-US" sz="2400" dirty="0" smtClean="0"/>
              <a:t>scabies may masquerade as </a:t>
            </a:r>
            <a:r>
              <a:rPr lang="en-US" sz="2400" dirty="0" err="1" smtClean="0"/>
              <a:t>hyperkeratotic</a:t>
            </a:r>
            <a:r>
              <a:rPr lang="en-US" sz="2400" dirty="0" smtClean="0"/>
              <a:t> eczema</a:t>
            </a:r>
            <a:r>
              <a:rPr lang="en-US" sz="2400" dirty="0" smtClean="0"/>
              <a:t>, psoriasis</a:t>
            </a:r>
            <a:r>
              <a:rPr lang="en-US" sz="2400" dirty="0" smtClean="0"/>
              <a:t>, </a:t>
            </a:r>
            <a:r>
              <a:rPr lang="en-US" sz="2400" dirty="0" err="1" smtClean="0"/>
              <a:t>Darier</a:t>
            </a:r>
            <a:r>
              <a:rPr lang="en-US" sz="2400" dirty="0" smtClean="0"/>
              <a:t> </a:t>
            </a:r>
            <a:r>
              <a:rPr lang="en-US" sz="2400" dirty="0" smtClean="0"/>
              <a:t>disease, </a:t>
            </a:r>
            <a:r>
              <a:rPr lang="en-US" sz="2400" dirty="0" smtClean="0"/>
              <a:t>contact dermatitis </a:t>
            </a:r>
            <a:r>
              <a:rPr lang="en-US" sz="2400" dirty="0" smtClean="0"/>
              <a:t>and LCH</a:t>
            </a:r>
            <a:endParaRPr lang="en-US" sz="2400" dirty="0" smtClean="0"/>
          </a:p>
          <a:p>
            <a:r>
              <a:rPr lang="en-US" sz="2400" dirty="0" smtClean="0"/>
              <a:t>The diagnosis is readily confirmed by examination of scrapings</a:t>
            </a:r>
            <a:r>
              <a:rPr lang="en-US" sz="2400" dirty="0" smtClean="0"/>
              <a:t>, which </a:t>
            </a:r>
            <a:r>
              <a:rPr lang="en-US" sz="2400" dirty="0" smtClean="0"/>
              <a:t>will be teeming with mites and eggs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dirty="0"/>
          </a:p>
        </p:txBody>
      </p:sp>
      <p:sp>
        <p:nvSpPr>
          <p:cNvPr id="3" name="Content Placeholder 2"/>
          <p:cNvSpPr>
            <a:spLocks noGrp="1"/>
          </p:cNvSpPr>
          <p:nvPr>
            <p:ph sz="quarter" idx="1"/>
          </p:nvPr>
        </p:nvSpPr>
        <p:spPr/>
        <p:txBody>
          <a:bodyPr>
            <a:noAutofit/>
          </a:bodyPr>
          <a:lstStyle/>
          <a:p>
            <a:r>
              <a:rPr lang="en-US" sz="2400" dirty="0" smtClean="0"/>
              <a:t>Hospitalization and isolation of the patient are required </a:t>
            </a:r>
            <a:r>
              <a:rPr lang="en-US" sz="2400" dirty="0" smtClean="0"/>
              <a:t>to manage </a:t>
            </a:r>
            <a:r>
              <a:rPr lang="en-US" sz="2400" dirty="0" smtClean="0"/>
              <a:t>crusted scabies because of the risk of transmission </a:t>
            </a:r>
            <a:r>
              <a:rPr lang="en-US" sz="2400" dirty="0" smtClean="0"/>
              <a:t>to people </a:t>
            </a:r>
            <a:r>
              <a:rPr lang="en-US" sz="2400" dirty="0" smtClean="0"/>
              <a:t>in physical </a:t>
            </a:r>
            <a:r>
              <a:rPr lang="en-US" sz="2400" dirty="0" smtClean="0"/>
              <a:t>contact</a:t>
            </a:r>
          </a:p>
          <a:p>
            <a:r>
              <a:rPr lang="en-US" sz="2400" dirty="0" smtClean="0"/>
              <a:t>A </a:t>
            </a:r>
            <a:r>
              <a:rPr lang="en-US" sz="2400" dirty="0" err="1" smtClean="0"/>
              <a:t>keratolytic</a:t>
            </a:r>
            <a:r>
              <a:rPr lang="en-US" sz="2400" dirty="0" smtClean="0"/>
              <a:t> agent such as a salicylic acid </a:t>
            </a:r>
            <a:r>
              <a:rPr lang="en-US" sz="2400" dirty="0" smtClean="0"/>
              <a:t>preparation should </a:t>
            </a:r>
            <a:r>
              <a:rPr lang="en-US" sz="2400" dirty="0" smtClean="0"/>
              <a:t>be used to treat </a:t>
            </a:r>
            <a:r>
              <a:rPr lang="en-US" sz="2400" dirty="0" smtClean="0"/>
              <a:t>hyperkeratosis</a:t>
            </a:r>
          </a:p>
          <a:p>
            <a:r>
              <a:rPr lang="en-US" sz="2400" dirty="0" smtClean="0"/>
              <a:t>Nails </a:t>
            </a:r>
            <a:r>
              <a:rPr lang="en-US" sz="2400" dirty="0" smtClean="0"/>
              <a:t>should be cut </a:t>
            </a:r>
            <a:r>
              <a:rPr lang="en-US" sz="2400" dirty="0" smtClean="0"/>
              <a:t>short and </a:t>
            </a:r>
            <a:r>
              <a:rPr lang="en-US" sz="2400" dirty="0" smtClean="0"/>
              <a:t>brushed with a </a:t>
            </a:r>
            <a:r>
              <a:rPr lang="en-US" sz="2400" dirty="0" err="1" smtClean="0"/>
              <a:t>scabicidal</a:t>
            </a:r>
            <a:r>
              <a:rPr lang="en-US" sz="2400" dirty="0" smtClean="0"/>
              <a:t> </a:t>
            </a:r>
            <a:r>
              <a:rPr lang="en-US" sz="2400" dirty="0" smtClean="0"/>
              <a:t>agent</a:t>
            </a:r>
          </a:p>
          <a:p>
            <a:r>
              <a:rPr lang="en-US" sz="2400" dirty="0" smtClean="0"/>
              <a:t>Combining </a:t>
            </a:r>
            <a:r>
              <a:rPr lang="en-US" sz="2400" dirty="0" smtClean="0"/>
              <a:t>topical and oral </a:t>
            </a:r>
            <a:r>
              <a:rPr lang="en-US" sz="2400" dirty="0" smtClean="0"/>
              <a:t>therapy is recommended</a:t>
            </a:r>
          </a:p>
          <a:p>
            <a:r>
              <a:rPr lang="en-US" sz="2400" dirty="0" smtClean="0"/>
              <a:t>Topical </a:t>
            </a:r>
            <a:r>
              <a:rPr lang="en-US" sz="2400" dirty="0" err="1" smtClean="0"/>
              <a:t>scabicide</a:t>
            </a:r>
            <a:r>
              <a:rPr lang="en-US" sz="2400" dirty="0" smtClean="0"/>
              <a:t> application </a:t>
            </a:r>
            <a:r>
              <a:rPr lang="en-US" sz="2400" dirty="0" smtClean="0"/>
              <a:t>should be </a:t>
            </a:r>
            <a:r>
              <a:rPr lang="en-US" sz="2400" dirty="0" smtClean="0"/>
              <a:t>repeated until two parasitological tests 3 days apart </a:t>
            </a:r>
            <a:r>
              <a:rPr lang="en-US" sz="2400" dirty="0" smtClean="0"/>
              <a:t>become negative</a:t>
            </a:r>
          </a:p>
          <a:p>
            <a:r>
              <a:rPr lang="en-US" sz="2400" dirty="0" smtClean="0"/>
              <a:t>The </a:t>
            </a:r>
            <a:r>
              <a:rPr lang="en-US" sz="2400" dirty="0" smtClean="0"/>
              <a:t>administration schedule of </a:t>
            </a:r>
            <a:r>
              <a:rPr lang="en-US" sz="2400" dirty="0" err="1" smtClean="0"/>
              <a:t>ivermectin</a:t>
            </a:r>
            <a:r>
              <a:rPr lang="en-US" sz="2400" dirty="0" smtClean="0"/>
              <a:t> </a:t>
            </a:r>
            <a:r>
              <a:rPr lang="en-US" sz="2400" dirty="0" smtClean="0"/>
              <a:t>should be </a:t>
            </a:r>
            <a:r>
              <a:rPr lang="en-US" sz="2400" dirty="0" smtClean="0"/>
              <a:t>based on the severity of </a:t>
            </a:r>
            <a:r>
              <a:rPr lang="en-US" sz="2400" dirty="0" smtClean="0"/>
              <a:t>infection; 3-7 doses </a:t>
            </a:r>
            <a:r>
              <a:rPr lang="en-US" sz="2400" dirty="0" smtClean="0"/>
              <a:t>have been </a:t>
            </a:r>
            <a:r>
              <a:rPr lang="en-US" sz="2400" dirty="0" smtClean="0"/>
              <a:t>proposed</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DEMODEX MITES</a:t>
            </a:r>
            <a:endParaRPr lang="en-US" sz="4000" b="1" dirty="0"/>
          </a:p>
        </p:txBody>
      </p:sp>
      <p:sp>
        <p:nvSpPr>
          <p:cNvPr id="3" name="Content Placeholder 2"/>
          <p:cNvSpPr>
            <a:spLocks noGrp="1"/>
          </p:cNvSpPr>
          <p:nvPr>
            <p:ph sz="quarter" idx="1"/>
          </p:nvPr>
        </p:nvSpPr>
        <p:spPr/>
        <p:txBody>
          <a:bodyPr>
            <a:noAutofit/>
          </a:bodyPr>
          <a:lstStyle/>
          <a:p>
            <a:r>
              <a:rPr lang="en-US" sz="2400" dirty="0" smtClean="0"/>
              <a:t>Only Scabies </a:t>
            </a:r>
            <a:r>
              <a:rPr lang="en-US" sz="2400" dirty="0" smtClean="0"/>
              <a:t>and </a:t>
            </a:r>
            <a:r>
              <a:rPr lang="en-US" sz="2400" dirty="0" err="1" smtClean="0"/>
              <a:t>Demodex</a:t>
            </a:r>
            <a:r>
              <a:rPr lang="en-US" sz="2400" dirty="0" smtClean="0"/>
              <a:t> </a:t>
            </a:r>
            <a:r>
              <a:rPr lang="en-US" sz="2400" dirty="0" smtClean="0"/>
              <a:t>mites live </a:t>
            </a:r>
            <a:r>
              <a:rPr lang="en-US" sz="2400" dirty="0" smtClean="0"/>
              <a:t>in the skin, </a:t>
            </a:r>
            <a:r>
              <a:rPr lang="en-US" sz="2400" dirty="0" smtClean="0"/>
              <a:t>most other </a:t>
            </a:r>
            <a:r>
              <a:rPr lang="en-US" sz="2400" dirty="0" smtClean="0"/>
              <a:t>mites drop off human host </a:t>
            </a:r>
            <a:r>
              <a:rPr lang="en-US" sz="2400" dirty="0" smtClean="0"/>
              <a:t>after feeding</a:t>
            </a:r>
            <a:endParaRPr lang="en-US" sz="2400" dirty="0" smtClean="0"/>
          </a:p>
          <a:p>
            <a:r>
              <a:rPr lang="en-US" sz="2400" dirty="0" err="1" smtClean="0"/>
              <a:t>Demodex</a:t>
            </a:r>
            <a:r>
              <a:rPr lang="en-US" sz="2400" dirty="0" smtClean="0"/>
              <a:t> </a:t>
            </a:r>
            <a:r>
              <a:rPr lang="en-US" sz="2400" dirty="0" err="1" smtClean="0"/>
              <a:t>folliculorum</a:t>
            </a:r>
            <a:r>
              <a:rPr lang="en-US" sz="2400" dirty="0" smtClean="0"/>
              <a:t> </a:t>
            </a:r>
            <a:r>
              <a:rPr lang="en-US" sz="2400" dirty="0" smtClean="0"/>
              <a:t>and </a:t>
            </a:r>
            <a:r>
              <a:rPr lang="en-US" sz="2400" dirty="0" err="1" smtClean="0"/>
              <a:t>Demodex</a:t>
            </a:r>
            <a:r>
              <a:rPr lang="en-US" sz="2400" dirty="0" smtClean="0"/>
              <a:t> </a:t>
            </a:r>
            <a:r>
              <a:rPr lang="en-US" sz="2400" dirty="0" err="1" smtClean="0"/>
              <a:t>brevis</a:t>
            </a:r>
            <a:r>
              <a:rPr lang="en-US" sz="2400" dirty="0" smtClean="0"/>
              <a:t> </a:t>
            </a:r>
            <a:r>
              <a:rPr lang="en-US" sz="2400" dirty="0" smtClean="0"/>
              <a:t>reside </a:t>
            </a:r>
            <a:r>
              <a:rPr lang="en-US" sz="2400" dirty="0" smtClean="0"/>
              <a:t>in the hair follicle and the </a:t>
            </a:r>
            <a:r>
              <a:rPr lang="en-US" sz="2400" dirty="0" err="1" smtClean="0"/>
              <a:t>infundibulum</a:t>
            </a:r>
            <a:r>
              <a:rPr lang="en-US" sz="2400" dirty="0" smtClean="0"/>
              <a:t> of </a:t>
            </a:r>
            <a:r>
              <a:rPr lang="en-US" sz="2400" dirty="0" err="1" smtClean="0"/>
              <a:t>seb</a:t>
            </a:r>
            <a:r>
              <a:rPr lang="en-US" sz="2400" dirty="0" smtClean="0"/>
              <a:t> gland</a:t>
            </a:r>
            <a:r>
              <a:rPr lang="en-US" sz="2400" dirty="0" smtClean="0"/>
              <a:t>, </a:t>
            </a:r>
            <a:r>
              <a:rPr lang="en-US" sz="2400" dirty="0" smtClean="0"/>
              <a:t>respectively</a:t>
            </a:r>
          </a:p>
          <a:p>
            <a:r>
              <a:rPr lang="en-US" sz="2400" dirty="0" smtClean="0"/>
              <a:t>Follicle </a:t>
            </a:r>
            <a:r>
              <a:rPr lang="en-US" sz="2400" dirty="0" smtClean="0"/>
              <a:t>mites show a predilection for </a:t>
            </a:r>
            <a:r>
              <a:rPr lang="en-US" sz="2400" dirty="0" err="1" smtClean="0"/>
              <a:t>seborrhoeic</a:t>
            </a:r>
            <a:r>
              <a:rPr lang="en-US" sz="2400" dirty="0" smtClean="0"/>
              <a:t> areas</a:t>
            </a:r>
          </a:p>
          <a:p>
            <a:r>
              <a:rPr lang="en-US" sz="2400" dirty="0" smtClean="0"/>
              <a:t>They </a:t>
            </a:r>
            <a:r>
              <a:rPr lang="en-US" sz="2400" dirty="0" smtClean="0"/>
              <a:t>are most numerous on the forehead, cheeks, nose and </a:t>
            </a:r>
            <a:r>
              <a:rPr lang="en-US" sz="2400" dirty="0" err="1" smtClean="0"/>
              <a:t>nasolabial</a:t>
            </a:r>
            <a:r>
              <a:rPr lang="en-US" sz="2400" dirty="0" smtClean="0"/>
              <a:t> folds, but they are also found on the scalp, in the external ear, in eyelash follicles and </a:t>
            </a:r>
            <a:r>
              <a:rPr lang="en-US" sz="2400" dirty="0" err="1" smtClean="0"/>
              <a:t>meibomian</a:t>
            </a:r>
            <a:r>
              <a:rPr lang="en-US" sz="2400" dirty="0" smtClean="0"/>
              <a:t> glands, and on the upper </a:t>
            </a:r>
            <a:r>
              <a:rPr lang="en-US" sz="2400" dirty="0" smtClean="0"/>
              <a:t>chest and </a:t>
            </a:r>
            <a:r>
              <a:rPr lang="en-US" sz="2400" dirty="0" smtClean="0"/>
              <a:t>nipples. They have also been discovered on the penis, </a:t>
            </a:r>
            <a:r>
              <a:rPr lang="en-US" sz="2400" dirty="0" err="1" smtClean="0"/>
              <a:t>mons</a:t>
            </a:r>
            <a:r>
              <a:rPr lang="en-US" sz="2400" dirty="0" smtClean="0"/>
              <a:t> </a:t>
            </a:r>
            <a:r>
              <a:rPr lang="en-US" sz="2400" dirty="0" err="1" smtClean="0"/>
              <a:t>veneris</a:t>
            </a:r>
            <a:r>
              <a:rPr lang="en-US" sz="2400" dirty="0" smtClean="0"/>
              <a:t>, buttocks and in ectopic sebaceous glands in the </a:t>
            </a:r>
            <a:r>
              <a:rPr lang="en-US" sz="2400" dirty="0" err="1" smtClean="0"/>
              <a:t>buccal</a:t>
            </a:r>
            <a:r>
              <a:rPr lang="en-US" sz="2400" dirty="0" smtClean="0"/>
              <a:t> mucosa</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DEMODEX </a:t>
            </a:r>
            <a:r>
              <a:rPr lang="en-US" sz="4000" b="1" dirty="0" smtClean="0"/>
              <a:t>MITES</a:t>
            </a:r>
            <a:endParaRPr lang="en-US" sz="4000" dirty="0"/>
          </a:p>
        </p:txBody>
      </p:sp>
      <p:sp>
        <p:nvSpPr>
          <p:cNvPr id="3" name="Content Placeholder 2"/>
          <p:cNvSpPr>
            <a:spLocks noGrp="1"/>
          </p:cNvSpPr>
          <p:nvPr>
            <p:ph sz="quarter" idx="1"/>
          </p:nvPr>
        </p:nvSpPr>
        <p:spPr/>
        <p:txBody>
          <a:bodyPr>
            <a:normAutofit/>
          </a:bodyPr>
          <a:lstStyle/>
          <a:p>
            <a:r>
              <a:rPr lang="en-US" sz="2400" dirty="0" err="1" smtClean="0"/>
              <a:t>Demodex</a:t>
            </a:r>
            <a:r>
              <a:rPr lang="en-US" sz="2400" dirty="0" smtClean="0"/>
              <a:t> </a:t>
            </a:r>
            <a:r>
              <a:rPr lang="en-US" sz="2400" dirty="0" err="1" smtClean="0"/>
              <a:t>folliculorum</a:t>
            </a:r>
            <a:r>
              <a:rPr lang="en-US" sz="2400" dirty="0" smtClean="0"/>
              <a:t> assumes a head‐down position </a:t>
            </a:r>
            <a:r>
              <a:rPr lang="en-US" sz="2400" dirty="0" smtClean="0"/>
              <a:t>in the </a:t>
            </a:r>
            <a:r>
              <a:rPr lang="en-US" sz="2400" dirty="0" smtClean="0"/>
              <a:t>follicle, often with the tip of the abdomen protruding from </a:t>
            </a:r>
            <a:r>
              <a:rPr lang="en-US" sz="2400" dirty="0" smtClean="0"/>
              <a:t>the follicular orifice</a:t>
            </a:r>
          </a:p>
          <a:p>
            <a:r>
              <a:rPr lang="en-US" sz="2400" dirty="0" smtClean="0"/>
              <a:t>Follicle </a:t>
            </a:r>
            <a:r>
              <a:rPr lang="en-US" sz="2400" dirty="0" smtClean="0"/>
              <a:t>mites are quite motile, and migrate </a:t>
            </a:r>
            <a:r>
              <a:rPr lang="en-US" sz="2400" dirty="0" smtClean="0"/>
              <a:t>from follicle </a:t>
            </a:r>
            <a:r>
              <a:rPr lang="en-US" sz="2400" dirty="0" smtClean="0"/>
              <a:t>to </a:t>
            </a:r>
            <a:r>
              <a:rPr lang="en-US" sz="2400" dirty="0" smtClean="0"/>
              <a:t>follicle</a:t>
            </a:r>
          </a:p>
          <a:p>
            <a:r>
              <a:rPr lang="en-US" sz="2400" dirty="0" smtClean="0"/>
              <a:t>Most </a:t>
            </a:r>
            <a:r>
              <a:rPr lang="en-US" sz="2400" dirty="0" smtClean="0"/>
              <a:t>infested follicles contain two to six mites</a:t>
            </a:r>
            <a:r>
              <a:rPr lang="en-US" sz="2400" dirty="0" smtClean="0"/>
              <a:t>, but </a:t>
            </a:r>
            <a:r>
              <a:rPr lang="en-US" sz="2400" dirty="0" smtClean="0"/>
              <a:t>occasionally they are much more </a:t>
            </a:r>
            <a:r>
              <a:rPr lang="en-US" sz="2400" dirty="0" smtClean="0"/>
              <a:t>numerous</a:t>
            </a:r>
          </a:p>
          <a:p>
            <a:r>
              <a:rPr lang="en-US" sz="2400" dirty="0" smtClean="0"/>
              <a:t>The lifespan of </a:t>
            </a:r>
            <a:r>
              <a:rPr lang="en-US" sz="2400" dirty="0" err="1" smtClean="0"/>
              <a:t>Demodex</a:t>
            </a:r>
            <a:r>
              <a:rPr lang="en-US" sz="2400" dirty="0" smtClean="0"/>
              <a:t> </a:t>
            </a:r>
            <a:r>
              <a:rPr lang="en-US" sz="2400" dirty="0" err="1" smtClean="0"/>
              <a:t>folliculorum</a:t>
            </a:r>
            <a:r>
              <a:rPr lang="en-US" sz="2400" dirty="0" smtClean="0"/>
              <a:t> is thought to be approx 2 weeks. The heart‐shaped eggs hatch to produce hexapod larvae, and the eight‐legged adults develop via two </a:t>
            </a:r>
            <a:r>
              <a:rPr lang="en-US" sz="2400" dirty="0" err="1" smtClean="0"/>
              <a:t>nymphal</a:t>
            </a:r>
            <a:r>
              <a:rPr lang="en-US" sz="2400" dirty="0" smtClean="0"/>
              <a:t> stages</a:t>
            </a:r>
          </a:p>
          <a:p>
            <a:endParaRPr lang="en-US" sz="2400" dirty="0" smtClean="0"/>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DEMODEX </a:t>
            </a:r>
            <a:r>
              <a:rPr lang="en-US" sz="4000" b="1" dirty="0" smtClean="0"/>
              <a:t>MITES</a:t>
            </a:r>
            <a:endParaRPr lang="en-US" sz="4000" dirty="0"/>
          </a:p>
        </p:txBody>
      </p:sp>
      <p:sp>
        <p:nvSpPr>
          <p:cNvPr id="3" name="Content Placeholder 2"/>
          <p:cNvSpPr>
            <a:spLocks noGrp="1"/>
          </p:cNvSpPr>
          <p:nvPr>
            <p:ph sz="quarter" idx="1"/>
          </p:nvPr>
        </p:nvSpPr>
        <p:spPr/>
        <p:txBody>
          <a:bodyPr>
            <a:noAutofit/>
          </a:bodyPr>
          <a:lstStyle/>
          <a:p>
            <a:r>
              <a:rPr lang="en-US" sz="2400" dirty="0" smtClean="0"/>
              <a:t>The prevalence of </a:t>
            </a:r>
            <a:r>
              <a:rPr lang="en-US" sz="2400" dirty="0" smtClean="0"/>
              <a:t>both </a:t>
            </a:r>
            <a:r>
              <a:rPr lang="en-US" sz="2400" dirty="0" err="1" smtClean="0"/>
              <a:t>Demodex</a:t>
            </a:r>
            <a:r>
              <a:rPr lang="en-US" sz="2400" dirty="0" smtClean="0"/>
              <a:t> </a:t>
            </a:r>
            <a:r>
              <a:rPr lang="en-US" sz="2400" dirty="0" err="1" smtClean="0"/>
              <a:t>folliculorum</a:t>
            </a:r>
            <a:r>
              <a:rPr lang="en-US" sz="2400" dirty="0" smtClean="0"/>
              <a:t> and </a:t>
            </a:r>
            <a:r>
              <a:rPr lang="en-US" sz="2400" dirty="0" err="1" smtClean="0"/>
              <a:t>Demodex</a:t>
            </a:r>
            <a:r>
              <a:rPr lang="en-US" sz="2400" dirty="0" smtClean="0"/>
              <a:t> </a:t>
            </a:r>
            <a:r>
              <a:rPr lang="en-US" sz="2400" dirty="0" err="1" smtClean="0"/>
              <a:t>brevis</a:t>
            </a:r>
            <a:r>
              <a:rPr lang="en-US" sz="2400" dirty="0" smtClean="0"/>
              <a:t> increases with </a:t>
            </a:r>
            <a:r>
              <a:rPr lang="en-US" sz="2400" dirty="0" smtClean="0"/>
              <a:t>age</a:t>
            </a:r>
          </a:p>
          <a:p>
            <a:r>
              <a:rPr lang="en-US" sz="2400" dirty="0" smtClean="0"/>
              <a:t>The skin </a:t>
            </a:r>
            <a:r>
              <a:rPr lang="en-US" sz="2400" dirty="0" smtClean="0"/>
              <a:t>surface biopsy technique is a useful method of </a:t>
            </a:r>
            <a:r>
              <a:rPr lang="en-US" sz="2400" dirty="0" smtClean="0"/>
              <a:t>assessing population </a:t>
            </a:r>
            <a:r>
              <a:rPr lang="en-US" sz="2400" dirty="0" smtClean="0"/>
              <a:t>density </a:t>
            </a:r>
            <a:r>
              <a:rPr lang="en-US" sz="2400" dirty="0" smtClean="0"/>
              <a:t>&amp; </a:t>
            </a:r>
            <a:r>
              <a:rPr lang="en-US" sz="2400" dirty="0" smtClean="0"/>
              <a:t>distribution of </a:t>
            </a:r>
            <a:r>
              <a:rPr lang="en-US" sz="2400" dirty="0" err="1" smtClean="0"/>
              <a:t>Demodex</a:t>
            </a:r>
            <a:r>
              <a:rPr lang="en-US" sz="2400" dirty="0" smtClean="0"/>
              <a:t> </a:t>
            </a:r>
            <a:r>
              <a:rPr lang="en-US" sz="2400" dirty="0" smtClean="0"/>
              <a:t>mites</a:t>
            </a:r>
            <a:endParaRPr lang="en-US" sz="2400" b="1" dirty="0" smtClean="0"/>
          </a:p>
          <a:p>
            <a:r>
              <a:rPr lang="en-US" sz="2400" dirty="0" smtClean="0"/>
              <a:t>New imaging techniques such as high‐definition optical </a:t>
            </a:r>
            <a:r>
              <a:rPr lang="en-US" sz="2400" dirty="0" smtClean="0"/>
              <a:t>coherence tomography </a:t>
            </a:r>
            <a:r>
              <a:rPr lang="en-US" sz="2400" dirty="0" smtClean="0"/>
              <a:t>or </a:t>
            </a:r>
            <a:r>
              <a:rPr lang="en-US" sz="2400" dirty="0" err="1" smtClean="0"/>
              <a:t>confocal</a:t>
            </a:r>
            <a:r>
              <a:rPr lang="en-US" sz="2400" dirty="0" smtClean="0"/>
              <a:t> laser scanning microscopy may be </a:t>
            </a:r>
            <a:r>
              <a:rPr lang="en-US" sz="2400" dirty="0" smtClean="0"/>
              <a:t>helpful for </a:t>
            </a:r>
            <a:r>
              <a:rPr lang="en-US" sz="2400" dirty="0" smtClean="0"/>
              <a:t>the in vivo detection of </a:t>
            </a:r>
            <a:r>
              <a:rPr lang="en-US" sz="2400" dirty="0" err="1" smtClean="0"/>
              <a:t>Demodex</a:t>
            </a:r>
            <a:r>
              <a:rPr lang="en-US" sz="2400" dirty="0" smtClean="0"/>
              <a:t> </a:t>
            </a:r>
            <a:r>
              <a:rPr lang="en-US" sz="2400" dirty="0" smtClean="0"/>
              <a:t>mites</a:t>
            </a:r>
          </a:p>
          <a:p>
            <a:r>
              <a:rPr lang="en-US" sz="2400" dirty="0" smtClean="0"/>
              <a:t>It </a:t>
            </a:r>
            <a:r>
              <a:rPr lang="en-US" sz="2400" dirty="0" smtClean="0"/>
              <a:t>enables fast and </a:t>
            </a:r>
            <a:r>
              <a:rPr lang="en-US" sz="2400" dirty="0" smtClean="0"/>
              <a:t>noninvasive recognition </a:t>
            </a:r>
            <a:r>
              <a:rPr lang="en-US" sz="2400" dirty="0" smtClean="0"/>
              <a:t>of </a:t>
            </a:r>
            <a:r>
              <a:rPr lang="en-US" sz="2400" dirty="0" err="1" smtClean="0"/>
              <a:t>Demodex</a:t>
            </a:r>
            <a:r>
              <a:rPr lang="en-US" sz="2400" dirty="0" smtClean="0"/>
              <a:t> mites and might become a </a:t>
            </a:r>
            <a:r>
              <a:rPr lang="en-US" sz="2400" dirty="0" smtClean="0"/>
              <a:t>useful tool </a:t>
            </a:r>
            <a:r>
              <a:rPr lang="en-US" sz="2400" dirty="0" smtClean="0"/>
              <a:t>in the diagnosis and treatment monitoring of </a:t>
            </a:r>
            <a:r>
              <a:rPr lang="en-US" sz="2400" dirty="0" err="1" smtClean="0"/>
              <a:t>Demodex</a:t>
            </a:r>
            <a:r>
              <a:rPr lang="en-US" sz="2400" dirty="0" smtClean="0"/>
              <a:t>‐related skin </a:t>
            </a:r>
            <a:r>
              <a:rPr lang="en-US" sz="2400" dirty="0" smtClean="0"/>
              <a:t>diseases</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DEMODEX MITES</a:t>
            </a:r>
            <a:endParaRPr lang="en-US" sz="4000" dirty="0"/>
          </a:p>
        </p:txBody>
      </p:sp>
      <p:sp>
        <p:nvSpPr>
          <p:cNvPr id="3" name="Content Placeholder 2"/>
          <p:cNvSpPr>
            <a:spLocks noGrp="1"/>
          </p:cNvSpPr>
          <p:nvPr>
            <p:ph sz="quarter" idx="1"/>
          </p:nvPr>
        </p:nvSpPr>
        <p:spPr/>
        <p:txBody>
          <a:bodyPr>
            <a:noAutofit/>
          </a:bodyPr>
          <a:lstStyle/>
          <a:p>
            <a:r>
              <a:rPr lang="en-US" sz="2400" dirty="0" err="1" smtClean="0"/>
              <a:t>Demodex</a:t>
            </a:r>
            <a:r>
              <a:rPr lang="en-US" sz="2400" dirty="0" smtClean="0"/>
              <a:t> </a:t>
            </a:r>
            <a:r>
              <a:rPr lang="en-US" sz="2400" dirty="0" err="1" smtClean="0"/>
              <a:t>folliculorum</a:t>
            </a:r>
            <a:r>
              <a:rPr lang="en-US" sz="2400" dirty="0" smtClean="0"/>
              <a:t> has been </a:t>
            </a:r>
            <a:r>
              <a:rPr lang="en-US" sz="2400" dirty="0" smtClean="0"/>
              <a:t>associated with </a:t>
            </a:r>
            <a:r>
              <a:rPr lang="en-US" sz="2400" dirty="0" err="1" smtClean="0"/>
              <a:t>Pityriasis</a:t>
            </a:r>
            <a:r>
              <a:rPr lang="en-US" sz="2400" dirty="0" smtClean="0"/>
              <a:t> </a:t>
            </a:r>
            <a:r>
              <a:rPr lang="en-US" sz="2400" dirty="0" err="1" smtClean="0"/>
              <a:t>folliculorum</a:t>
            </a:r>
            <a:r>
              <a:rPr lang="en-US" sz="2400" dirty="0" smtClean="0"/>
              <a:t>, occurring </a:t>
            </a:r>
            <a:r>
              <a:rPr lang="en-US" sz="2400" dirty="0" smtClean="0"/>
              <a:t>predominantly in middle‐aged </a:t>
            </a:r>
            <a:r>
              <a:rPr lang="en-US" sz="2400" dirty="0" smtClean="0"/>
              <a:t>or older </a:t>
            </a:r>
            <a:r>
              <a:rPr lang="en-US" sz="2400" dirty="0" smtClean="0"/>
              <a:t>women who rarely washed their faces, but used large </a:t>
            </a:r>
            <a:r>
              <a:rPr lang="en-US" sz="2400" dirty="0" smtClean="0"/>
              <a:t>quantities of </a:t>
            </a:r>
            <a:r>
              <a:rPr lang="en-US" sz="2400" dirty="0" smtClean="0"/>
              <a:t>make‐up and cleansing </a:t>
            </a:r>
            <a:r>
              <a:rPr lang="en-US" sz="2400" dirty="0" smtClean="0"/>
              <a:t>creams.                           It is </a:t>
            </a:r>
            <a:r>
              <a:rPr lang="en-US" sz="2400" dirty="0" smtClean="0"/>
              <a:t>characterized by diffuse facial </a:t>
            </a:r>
            <a:r>
              <a:rPr lang="en-US" sz="2400" dirty="0" err="1" smtClean="0"/>
              <a:t>erythema</a:t>
            </a:r>
            <a:r>
              <a:rPr lang="en-US" sz="2400" dirty="0" smtClean="0"/>
              <a:t>, follicular plugs </a:t>
            </a:r>
            <a:r>
              <a:rPr lang="en-US" sz="2400" dirty="0" smtClean="0"/>
              <a:t>and </a:t>
            </a:r>
            <a:r>
              <a:rPr lang="en-US" sz="2400" dirty="0" err="1" smtClean="0"/>
              <a:t>vesiculopustules</a:t>
            </a:r>
            <a:r>
              <a:rPr lang="en-US" sz="2400" dirty="0" smtClean="0"/>
              <a:t>, which impart a ‘nutmeg grater’ appearance </a:t>
            </a:r>
            <a:r>
              <a:rPr lang="en-US" sz="2400" dirty="0" smtClean="0"/>
              <a:t>to the skin</a:t>
            </a:r>
          </a:p>
          <a:p>
            <a:r>
              <a:rPr lang="en-US" sz="2400" dirty="0" err="1" smtClean="0"/>
              <a:t>Rosacea</a:t>
            </a:r>
            <a:endParaRPr lang="en-US" sz="2400" dirty="0" smtClean="0"/>
          </a:p>
          <a:p>
            <a:r>
              <a:rPr lang="en-US" sz="2400" dirty="0" err="1" smtClean="0"/>
              <a:t>Perioral</a:t>
            </a:r>
            <a:r>
              <a:rPr lang="en-US" sz="2400" dirty="0" smtClean="0"/>
              <a:t> dermatitis</a:t>
            </a:r>
          </a:p>
          <a:p>
            <a:r>
              <a:rPr lang="en-US" sz="2400" dirty="0" err="1" smtClean="0"/>
              <a:t>Blepharitis</a:t>
            </a:r>
            <a:endParaRPr lang="en-US" sz="2400" dirty="0" smtClean="0"/>
          </a:p>
          <a:p>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HOUSE-DUST MITE</a:t>
            </a:r>
            <a:endParaRPr lang="en-US" sz="4000" b="1" dirty="0"/>
          </a:p>
        </p:txBody>
      </p:sp>
      <p:sp>
        <p:nvSpPr>
          <p:cNvPr id="3" name="Content Placeholder 2"/>
          <p:cNvSpPr>
            <a:spLocks noGrp="1"/>
          </p:cNvSpPr>
          <p:nvPr>
            <p:ph sz="quarter" idx="1"/>
          </p:nvPr>
        </p:nvSpPr>
        <p:spPr/>
        <p:txBody>
          <a:bodyPr>
            <a:normAutofit/>
          </a:bodyPr>
          <a:lstStyle/>
          <a:p>
            <a:r>
              <a:rPr lang="en-US" sz="2400" dirty="0" err="1" smtClean="0"/>
              <a:t>Dermatophagoides</a:t>
            </a:r>
            <a:r>
              <a:rPr lang="en-US" sz="2400" dirty="0" smtClean="0"/>
              <a:t> </a:t>
            </a:r>
            <a:r>
              <a:rPr lang="en-US" sz="2400" dirty="0" err="1" smtClean="0"/>
              <a:t>pteronyssinus</a:t>
            </a:r>
            <a:r>
              <a:rPr lang="en-US" sz="2400" dirty="0" smtClean="0"/>
              <a:t>, the house‐dust mite, </a:t>
            </a:r>
            <a:r>
              <a:rPr lang="en-US" sz="2400" dirty="0" smtClean="0"/>
              <a:t>is </a:t>
            </a:r>
            <a:r>
              <a:rPr lang="en-US" sz="2400" dirty="0" smtClean="0"/>
              <a:t>widely distributed </a:t>
            </a:r>
            <a:r>
              <a:rPr lang="en-US" sz="2400" dirty="0" smtClean="0"/>
              <a:t>in the </a:t>
            </a:r>
            <a:r>
              <a:rPr lang="en-US" sz="2400" dirty="0" smtClean="0"/>
              <a:t>human environment in house dust and </a:t>
            </a:r>
            <a:r>
              <a:rPr lang="en-US" sz="2400" dirty="0" smtClean="0"/>
              <a:t>beds</a:t>
            </a:r>
          </a:p>
          <a:p>
            <a:r>
              <a:rPr lang="en-US" sz="2400" dirty="0" smtClean="0"/>
              <a:t>The </a:t>
            </a:r>
            <a:r>
              <a:rPr lang="en-US" sz="2400" dirty="0" smtClean="0"/>
              <a:t>largest numbers of mites are found in houses that are </a:t>
            </a:r>
            <a:r>
              <a:rPr lang="en-US" sz="2400" dirty="0" smtClean="0"/>
              <a:t>damp and </a:t>
            </a:r>
            <a:r>
              <a:rPr lang="en-US" sz="2400" dirty="0" smtClean="0"/>
              <a:t>inadequately </a:t>
            </a:r>
            <a:r>
              <a:rPr lang="en-US" sz="2400" dirty="0" smtClean="0"/>
              <a:t>heated</a:t>
            </a:r>
          </a:p>
          <a:p>
            <a:r>
              <a:rPr lang="en-US" sz="2400" dirty="0" smtClean="0"/>
              <a:t>The </a:t>
            </a:r>
            <a:r>
              <a:rPr lang="en-US" sz="2400" dirty="0" smtClean="0"/>
              <a:t>main food of D. </a:t>
            </a:r>
            <a:r>
              <a:rPr lang="en-US" sz="2400" dirty="0" err="1" smtClean="0"/>
              <a:t>pteronyssinus</a:t>
            </a:r>
            <a:r>
              <a:rPr lang="en-US" sz="2400" dirty="0" smtClean="0"/>
              <a:t> is human skin </a:t>
            </a:r>
            <a:r>
              <a:rPr lang="en-US" sz="2400" dirty="0" smtClean="0"/>
              <a:t>scales</a:t>
            </a:r>
          </a:p>
          <a:p>
            <a:r>
              <a:rPr lang="en-US" sz="2400" dirty="0" err="1" smtClean="0"/>
              <a:t>Xerophylic</a:t>
            </a:r>
            <a:r>
              <a:rPr lang="en-US" sz="2400" dirty="0" smtClean="0"/>
              <a:t> moulds</a:t>
            </a:r>
            <a:r>
              <a:rPr lang="en-US" sz="2400" dirty="0" smtClean="0"/>
              <a:t>, especially </a:t>
            </a:r>
            <a:r>
              <a:rPr lang="en-US" sz="2400" dirty="0" err="1" smtClean="0"/>
              <a:t>Aspergillus</a:t>
            </a:r>
            <a:r>
              <a:rPr lang="en-US" sz="2400" dirty="0" smtClean="0"/>
              <a:t> </a:t>
            </a:r>
            <a:r>
              <a:rPr lang="en-US" sz="2400" dirty="0" err="1" smtClean="0"/>
              <a:t>penicilloides</a:t>
            </a:r>
            <a:r>
              <a:rPr lang="en-US" sz="2400" dirty="0" smtClean="0"/>
              <a:t>, are essential </a:t>
            </a:r>
            <a:r>
              <a:rPr lang="en-US" sz="2400" dirty="0" smtClean="0"/>
              <a:t>for the </a:t>
            </a:r>
            <a:r>
              <a:rPr lang="en-US" sz="2400" dirty="0" smtClean="0"/>
              <a:t>growth and survival of D. </a:t>
            </a:r>
            <a:r>
              <a:rPr lang="en-US" sz="2400" dirty="0" err="1" smtClean="0"/>
              <a:t>pteronyssinus</a:t>
            </a:r>
            <a:endParaRPr lang="en-US" sz="2400" dirty="0" smtClean="0"/>
          </a:p>
          <a:p>
            <a:r>
              <a:rPr lang="en-US" sz="2400" dirty="0" smtClean="0"/>
              <a:t>The </a:t>
            </a:r>
            <a:r>
              <a:rPr lang="en-US" sz="2400" dirty="0" smtClean="0"/>
              <a:t>moulds </a:t>
            </a:r>
            <a:r>
              <a:rPr lang="en-US" sz="2400" dirty="0" smtClean="0"/>
              <a:t>digest lipid </a:t>
            </a:r>
            <a:r>
              <a:rPr lang="en-US" sz="2400" dirty="0" smtClean="0"/>
              <a:t>in the scales which is toxic to the </a:t>
            </a:r>
            <a:r>
              <a:rPr lang="en-US" sz="2400" dirty="0" smtClean="0"/>
              <a:t>mites</a:t>
            </a:r>
            <a:endParaRPr lang="en-US" sz="2400" dirty="0" smtClean="0"/>
          </a:p>
          <a:p>
            <a:r>
              <a:rPr lang="en-US" sz="2400" dirty="0" smtClean="0"/>
              <a:t>The major house‐dust mite allergens (</a:t>
            </a:r>
            <a:r>
              <a:rPr lang="en-US" sz="2400" dirty="0" err="1" smtClean="0"/>
              <a:t>Der</a:t>
            </a:r>
            <a:r>
              <a:rPr lang="en-US" sz="2400" dirty="0" smtClean="0"/>
              <a:t> p1 and </a:t>
            </a:r>
            <a:r>
              <a:rPr lang="en-US" sz="2400" dirty="0" err="1" smtClean="0"/>
              <a:t>Der</a:t>
            </a:r>
            <a:r>
              <a:rPr lang="en-US" sz="2400" dirty="0" smtClean="0"/>
              <a:t> f1) </a:t>
            </a:r>
            <a:r>
              <a:rPr lang="en-US" sz="2400" dirty="0" smtClean="0"/>
              <a:t>are present </a:t>
            </a:r>
            <a:r>
              <a:rPr lang="en-US" sz="2400" dirty="0" smtClean="0"/>
              <a:t>in the </a:t>
            </a:r>
            <a:r>
              <a:rPr lang="en-US" sz="2400" dirty="0" err="1" smtClean="0"/>
              <a:t>faecal</a:t>
            </a:r>
            <a:r>
              <a:rPr lang="en-US" sz="2400" dirty="0" smtClean="0"/>
              <a:t> </a:t>
            </a:r>
            <a:r>
              <a:rPr lang="en-US" sz="2400" dirty="0" smtClean="0"/>
              <a:t>pellets of the mite</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SCABIES</a:t>
            </a:r>
            <a:endParaRPr lang="en-US" sz="4000" b="1" dirty="0"/>
          </a:p>
        </p:txBody>
      </p:sp>
      <p:sp>
        <p:nvSpPr>
          <p:cNvPr id="3" name="Content Placeholder 2"/>
          <p:cNvSpPr>
            <a:spLocks noGrp="1"/>
          </p:cNvSpPr>
          <p:nvPr>
            <p:ph sz="quarter" idx="1"/>
          </p:nvPr>
        </p:nvSpPr>
        <p:spPr/>
        <p:txBody>
          <a:bodyPr>
            <a:noAutofit/>
          </a:bodyPr>
          <a:lstStyle/>
          <a:p>
            <a:r>
              <a:rPr lang="en-US" sz="2400" dirty="0" smtClean="0"/>
              <a:t>Scabies is an </a:t>
            </a:r>
            <a:r>
              <a:rPr lang="en-US" sz="2400" dirty="0" err="1" smtClean="0"/>
              <a:t>ectoparasitic</a:t>
            </a:r>
            <a:r>
              <a:rPr lang="en-US" sz="2400" dirty="0" smtClean="0"/>
              <a:t> infection caused by </a:t>
            </a:r>
            <a:r>
              <a:rPr lang="en-US" sz="2400" dirty="0" err="1" smtClean="0"/>
              <a:t>Sarcoptes</a:t>
            </a:r>
            <a:r>
              <a:rPr lang="en-US" sz="2400" dirty="0" smtClean="0"/>
              <a:t> </a:t>
            </a:r>
            <a:r>
              <a:rPr lang="en-US" sz="2400" dirty="0" err="1" smtClean="0"/>
              <a:t>scabiei</a:t>
            </a:r>
            <a:r>
              <a:rPr lang="en-US" sz="2400" dirty="0" smtClean="0"/>
              <a:t> </a:t>
            </a:r>
            <a:endParaRPr lang="en-US" sz="2400" dirty="0" smtClean="0"/>
          </a:p>
          <a:p>
            <a:r>
              <a:rPr lang="en-US" sz="2400" dirty="0" smtClean="0"/>
              <a:t>Approximately 40–50 eggs are laid by each female during a lifespan of 4–6 weeks</a:t>
            </a:r>
          </a:p>
          <a:p>
            <a:r>
              <a:rPr lang="en-US" sz="2400" dirty="0" smtClean="0"/>
              <a:t>Eggs hatch after 3–4 days into </a:t>
            </a:r>
            <a:r>
              <a:rPr lang="en-US" sz="2400" dirty="0" smtClean="0"/>
              <a:t>larvae; the </a:t>
            </a:r>
            <a:r>
              <a:rPr lang="en-US" sz="2400" dirty="0" smtClean="0"/>
              <a:t>larvae mature into adult mites in about 4 days</a:t>
            </a:r>
          </a:p>
          <a:p>
            <a:r>
              <a:rPr lang="en-US" sz="2400" dirty="0" smtClean="0"/>
              <a:t>The adults may then either stay in that host or be scratched off and transmitted to a new host</a:t>
            </a:r>
          </a:p>
          <a:p>
            <a:r>
              <a:rPr lang="en-US" sz="2400" dirty="0" smtClean="0"/>
              <a:t>The average number of adult female mites on an individual suffering from the common form of scabies is about 12</a:t>
            </a:r>
          </a:p>
          <a:p>
            <a:r>
              <a:rPr lang="en-US" sz="2400" dirty="0" smtClean="0"/>
              <a:t>Only in crusted scabies are large numbers of mites present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HOUSE-DUST MITE</a:t>
            </a:r>
            <a:endParaRPr lang="en-US" sz="4000" dirty="0"/>
          </a:p>
        </p:txBody>
      </p:sp>
      <p:sp>
        <p:nvSpPr>
          <p:cNvPr id="3" name="Content Placeholder 2"/>
          <p:cNvSpPr>
            <a:spLocks noGrp="1"/>
          </p:cNvSpPr>
          <p:nvPr>
            <p:ph sz="quarter" idx="1"/>
          </p:nvPr>
        </p:nvSpPr>
        <p:spPr/>
        <p:txBody>
          <a:bodyPr>
            <a:noAutofit/>
          </a:bodyPr>
          <a:lstStyle/>
          <a:p>
            <a:r>
              <a:rPr lang="en-US" sz="2400" dirty="0" smtClean="0"/>
              <a:t>The role of the house‐dust mite in the pathogenesis of </a:t>
            </a:r>
            <a:r>
              <a:rPr lang="en-US" sz="2400" dirty="0" smtClean="0"/>
              <a:t>atopic eczema </a:t>
            </a:r>
            <a:r>
              <a:rPr lang="en-US" sz="2400" dirty="0" smtClean="0"/>
              <a:t>remains </a:t>
            </a:r>
            <a:r>
              <a:rPr lang="en-US" sz="2400" dirty="0" smtClean="0"/>
              <a:t>controversial; The</a:t>
            </a:r>
            <a:r>
              <a:rPr lang="en-US" sz="2400" b="1" dirty="0" smtClean="0"/>
              <a:t> </a:t>
            </a:r>
            <a:r>
              <a:rPr lang="en-US" sz="2400" dirty="0" smtClean="0"/>
              <a:t>mites </a:t>
            </a:r>
            <a:r>
              <a:rPr lang="en-US" sz="2400" dirty="0" smtClean="0"/>
              <a:t>that most frequently induce atopic eczema are D. </a:t>
            </a:r>
            <a:r>
              <a:rPr lang="en-US" sz="2400" dirty="0" err="1" smtClean="0"/>
              <a:t>pteronyssinus</a:t>
            </a:r>
            <a:r>
              <a:rPr lang="en-US" sz="2400" dirty="0" smtClean="0"/>
              <a:t> and </a:t>
            </a:r>
            <a:r>
              <a:rPr lang="en-US" sz="2400" dirty="0" smtClean="0"/>
              <a:t>D. </a:t>
            </a:r>
            <a:r>
              <a:rPr lang="en-US" sz="2400" dirty="0" err="1" smtClean="0"/>
              <a:t>farinae</a:t>
            </a:r>
            <a:endParaRPr lang="en-US" sz="2400" dirty="0" smtClean="0"/>
          </a:p>
          <a:p>
            <a:r>
              <a:rPr lang="en-US" sz="2400" dirty="0" smtClean="0"/>
              <a:t>Measures </a:t>
            </a:r>
            <a:r>
              <a:rPr lang="en-US" sz="2400" dirty="0" smtClean="0"/>
              <a:t>employed to reduce the house‐dust mite allergen </a:t>
            </a:r>
            <a:r>
              <a:rPr lang="en-US" sz="2400" dirty="0" smtClean="0"/>
              <a:t>load include </a:t>
            </a:r>
            <a:r>
              <a:rPr lang="en-US" sz="2400" dirty="0" smtClean="0"/>
              <a:t>regular vacuum cleaning of carpets, or their removal</a:t>
            </a:r>
            <a:r>
              <a:rPr lang="en-US" sz="2400" dirty="0" smtClean="0"/>
              <a:t>, bedding </a:t>
            </a:r>
            <a:r>
              <a:rPr lang="en-US" sz="2400" dirty="0" smtClean="0"/>
              <a:t>covers made of material such as </a:t>
            </a:r>
            <a:r>
              <a:rPr lang="en-US" sz="2400" dirty="0" err="1" smtClean="0"/>
              <a:t>microporous</a:t>
            </a:r>
            <a:r>
              <a:rPr lang="en-US" sz="2400" dirty="0" smtClean="0"/>
              <a:t> </a:t>
            </a:r>
            <a:r>
              <a:rPr lang="en-US" sz="2400" dirty="0" err="1" smtClean="0"/>
              <a:t>Goretex</a:t>
            </a:r>
            <a:r>
              <a:rPr lang="en-US" sz="2400" dirty="0" smtClean="0"/>
              <a:t> and </a:t>
            </a:r>
            <a:r>
              <a:rPr lang="en-US" sz="2400" dirty="0" smtClean="0"/>
              <a:t>the use of </a:t>
            </a:r>
            <a:r>
              <a:rPr lang="en-US" sz="2400" dirty="0" err="1" smtClean="0"/>
              <a:t>acaricides</a:t>
            </a:r>
            <a:r>
              <a:rPr lang="en-US" sz="2400" dirty="0" smtClean="0"/>
              <a:t>, including benzyl benzoate and </a:t>
            </a:r>
            <a:r>
              <a:rPr lang="en-US" sz="2400" dirty="0" err="1" smtClean="0"/>
              <a:t>permethrin</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LICE (PHTHIRAPTERA)</a:t>
            </a:r>
            <a:endParaRPr lang="en-US" sz="4000" dirty="0"/>
          </a:p>
        </p:txBody>
      </p:sp>
      <p:sp>
        <p:nvSpPr>
          <p:cNvPr id="3" name="Content Placeholder 2"/>
          <p:cNvSpPr>
            <a:spLocks noGrp="1"/>
          </p:cNvSpPr>
          <p:nvPr>
            <p:ph sz="quarter" idx="1"/>
          </p:nvPr>
        </p:nvSpPr>
        <p:spPr/>
        <p:txBody>
          <a:bodyPr>
            <a:normAutofit/>
          </a:bodyPr>
          <a:lstStyle/>
          <a:p>
            <a:r>
              <a:rPr lang="en-US" sz="2400" dirty="0" smtClean="0"/>
              <a:t>Humans are parasitized by two species of suborder </a:t>
            </a:r>
            <a:r>
              <a:rPr lang="en-US" sz="2400" dirty="0" err="1" smtClean="0"/>
              <a:t>Anoplura</a:t>
            </a:r>
            <a:r>
              <a:rPr lang="en-US" sz="2400" dirty="0" smtClean="0"/>
              <a:t>:             1. </a:t>
            </a:r>
            <a:r>
              <a:rPr lang="en-US" sz="2400" dirty="0" err="1" smtClean="0"/>
              <a:t>Pediculus</a:t>
            </a:r>
            <a:r>
              <a:rPr lang="en-US" sz="2400" dirty="0" smtClean="0"/>
              <a:t> </a:t>
            </a:r>
            <a:r>
              <a:rPr lang="en-US" sz="2400" dirty="0" err="1" smtClean="0"/>
              <a:t>humanus</a:t>
            </a:r>
            <a:r>
              <a:rPr lang="en-US" sz="2400" dirty="0" smtClean="0"/>
              <a:t>,                                                                	</a:t>
            </a:r>
            <a:r>
              <a:rPr lang="en-US" sz="2400" dirty="0" err="1" smtClean="0"/>
              <a:t>Pediculus</a:t>
            </a:r>
            <a:r>
              <a:rPr lang="en-US" sz="2400" dirty="0" smtClean="0"/>
              <a:t> </a:t>
            </a:r>
            <a:r>
              <a:rPr lang="en-US" sz="2400" dirty="0" err="1" smtClean="0"/>
              <a:t>humanus</a:t>
            </a:r>
            <a:r>
              <a:rPr lang="en-US" sz="2400" dirty="0" smtClean="0"/>
              <a:t> </a:t>
            </a:r>
            <a:r>
              <a:rPr lang="en-US" sz="2400" dirty="0" err="1" smtClean="0"/>
              <a:t>capitis</a:t>
            </a:r>
            <a:r>
              <a:rPr lang="en-US" sz="2400" dirty="0" smtClean="0"/>
              <a:t> (the head louse)                    	</a:t>
            </a:r>
            <a:r>
              <a:rPr lang="en-US" sz="2400" dirty="0" err="1" smtClean="0"/>
              <a:t>Pediculus</a:t>
            </a:r>
            <a:r>
              <a:rPr lang="en-US" sz="2400" dirty="0" smtClean="0"/>
              <a:t> </a:t>
            </a:r>
            <a:r>
              <a:rPr lang="en-US" sz="2400" dirty="0" err="1" smtClean="0"/>
              <a:t>humanus</a:t>
            </a:r>
            <a:r>
              <a:rPr lang="en-US" sz="2400" dirty="0" smtClean="0"/>
              <a:t> </a:t>
            </a:r>
            <a:r>
              <a:rPr lang="en-US" sz="2400" dirty="0" err="1" smtClean="0"/>
              <a:t>humanus</a:t>
            </a:r>
            <a:r>
              <a:rPr lang="en-US" sz="2400" dirty="0" smtClean="0"/>
              <a:t> (the clothing or body louse) Head lice and clothing lice are morphologically and biologically similar but have distinct territories</a:t>
            </a:r>
          </a:p>
          <a:p>
            <a:pPr>
              <a:buNone/>
            </a:pPr>
            <a:r>
              <a:rPr lang="en-US" sz="2400" dirty="0" smtClean="0"/>
              <a:t>	2. </a:t>
            </a:r>
            <a:r>
              <a:rPr lang="en-US" sz="2400" dirty="0" err="1" smtClean="0"/>
              <a:t>Pthirus</a:t>
            </a:r>
            <a:r>
              <a:rPr lang="en-US" sz="2400" dirty="0" smtClean="0"/>
              <a:t> pubis, the pubic or crab louse</a:t>
            </a:r>
          </a:p>
          <a:p>
            <a:pPr>
              <a:buNone/>
            </a:pPr>
            <a:endParaRPr lang="en-US" sz="2400" dirty="0" smtClean="0"/>
          </a:p>
          <a:p>
            <a:pPr>
              <a:buNone/>
            </a:pPr>
            <a:r>
              <a:rPr lang="en-US" sz="2400" dirty="0" smtClean="0"/>
              <a:t>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PEDICULUS HUMANUS CAPITIS</a:t>
            </a:r>
            <a:endParaRPr lang="en-US" sz="4000" b="1" dirty="0"/>
          </a:p>
        </p:txBody>
      </p:sp>
      <p:sp>
        <p:nvSpPr>
          <p:cNvPr id="3" name="Content Placeholder 2"/>
          <p:cNvSpPr>
            <a:spLocks noGrp="1"/>
          </p:cNvSpPr>
          <p:nvPr>
            <p:ph sz="quarter" idx="1"/>
          </p:nvPr>
        </p:nvSpPr>
        <p:spPr/>
        <p:txBody>
          <a:bodyPr>
            <a:noAutofit/>
          </a:bodyPr>
          <a:lstStyle/>
          <a:p>
            <a:r>
              <a:rPr lang="en-US" sz="2400" dirty="0" smtClean="0"/>
              <a:t>The entire life cycle of head lice is on the scalp</a:t>
            </a:r>
          </a:p>
          <a:p>
            <a:r>
              <a:rPr lang="en-US" sz="2400" dirty="0" smtClean="0"/>
              <a:t>During its lifespan of approximately 40 days, the female lays an average of about seven eggs daily</a:t>
            </a:r>
          </a:p>
          <a:p>
            <a:r>
              <a:rPr lang="en-US" sz="2400" dirty="0" smtClean="0"/>
              <a:t>The eggs are laid about 1 cm from the scalp surface, firmly attached to individual hairs</a:t>
            </a:r>
          </a:p>
          <a:p>
            <a:r>
              <a:rPr lang="en-US" sz="2400" dirty="0" smtClean="0"/>
              <a:t>Eggs hatch in 8-10 days and, following three </a:t>
            </a:r>
            <a:r>
              <a:rPr lang="en-US" sz="2400" dirty="0" err="1" smtClean="0"/>
              <a:t>moults</a:t>
            </a:r>
            <a:r>
              <a:rPr lang="en-US" sz="2400" dirty="0" smtClean="0"/>
              <a:t>, nymph or </a:t>
            </a:r>
            <a:r>
              <a:rPr lang="en-US" sz="2400" dirty="0" err="1" smtClean="0"/>
              <a:t>instar</a:t>
            </a:r>
            <a:r>
              <a:rPr lang="en-US" sz="2400" dirty="0" smtClean="0"/>
              <a:t> reaches maturity in approx 10 days. Instars look like miniature adult louse and take 14 days for full maturation</a:t>
            </a:r>
          </a:p>
          <a:p>
            <a:r>
              <a:rPr lang="en-US" sz="2400" dirty="0" smtClean="0"/>
              <a:t>Once the louse has emerged, the empty egg case or ‘nit’ appears white, and is easier to see than the intact eggs close to the scalp surface</a:t>
            </a:r>
          </a:p>
          <a:p>
            <a:endParaRPr lang="en-US"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PEDICULUS HUMANUS CAPITIS</a:t>
            </a:r>
            <a:endParaRPr lang="en-US" sz="4000" b="1" dirty="0"/>
          </a:p>
        </p:txBody>
      </p:sp>
      <p:sp>
        <p:nvSpPr>
          <p:cNvPr id="3" name="Content Placeholder 2"/>
          <p:cNvSpPr>
            <a:spLocks noGrp="1"/>
          </p:cNvSpPr>
          <p:nvPr>
            <p:ph sz="quarter" idx="1"/>
          </p:nvPr>
        </p:nvSpPr>
        <p:spPr/>
        <p:txBody>
          <a:bodyPr>
            <a:noAutofit/>
          </a:bodyPr>
          <a:lstStyle/>
          <a:p>
            <a:r>
              <a:rPr lang="en-US" sz="2400" dirty="0" smtClean="0"/>
              <a:t>Lice typically survive less than 2 days away from the scalp, although under favorable conditions of heat and humidity, survival has been reported at 4 days</a:t>
            </a:r>
          </a:p>
          <a:p>
            <a:r>
              <a:rPr lang="en-US" sz="2400" dirty="0" smtClean="0"/>
              <a:t>Nits can survive for 10 days away from the scalp</a:t>
            </a:r>
          </a:p>
          <a:p>
            <a:endParaRPr lang="en-US"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PEDICULUS HUMANUS CAPITIS</a:t>
            </a:r>
            <a:endParaRPr lang="en-US" sz="4000" dirty="0"/>
          </a:p>
        </p:txBody>
      </p:sp>
      <p:sp>
        <p:nvSpPr>
          <p:cNvPr id="3" name="Content Placeholder 2"/>
          <p:cNvSpPr>
            <a:spLocks noGrp="1"/>
          </p:cNvSpPr>
          <p:nvPr>
            <p:ph sz="quarter" idx="1"/>
          </p:nvPr>
        </p:nvSpPr>
        <p:spPr/>
        <p:txBody>
          <a:bodyPr>
            <a:noAutofit/>
          </a:bodyPr>
          <a:lstStyle/>
          <a:p>
            <a:r>
              <a:rPr lang="en-US" sz="2400" dirty="0" smtClean="0"/>
              <a:t>Although many individuals are asymptomatic, scalp </a:t>
            </a:r>
            <a:r>
              <a:rPr lang="en-US" sz="2400" dirty="0" err="1" smtClean="0"/>
              <a:t>pruritus</a:t>
            </a:r>
            <a:r>
              <a:rPr lang="en-US" sz="2400" dirty="0" smtClean="0"/>
              <a:t> is the characteristic manifestation of head louse infection</a:t>
            </a:r>
          </a:p>
          <a:p>
            <a:r>
              <a:rPr lang="en-US" sz="2400" dirty="0" smtClean="0"/>
              <a:t>Secondary bacterial infection may occur because of scratching</a:t>
            </a:r>
          </a:p>
          <a:p>
            <a:r>
              <a:rPr lang="en-US" sz="2400" dirty="0" err="1" smtClean="0"/>
              <a:t>Pruritic</a:t>
            </a:r>
            <a:r>
              <a:rPr lang="en-US" sz="2400" dirty="0" smtClean="0"/>
              <a:t> </a:t>
            </a:r>
            <a:r>
              <a:rPr lang="en-US" sz="2400" dirty="0" err="1" smtClean="0"/>
              <a:t>papular</a:t>
            </a:r>
            <a:r>
              <a:rPr lang="en-US" sz="2400" dirty="0" smtClean="0"/>
              <a:t> lesions may occur on the nape of the neck</a:t>
            </a:r>
          </a:p>
          <a:p>
            <a:r>
              <a:rPr lang="en-US" sz="2400" dirty="0" smtClean="0"/>
              <a:t>In severe neglected cases, pus and </a:t>
            </a:r>
            <a:r>
              <a:rPr lang="en-US" sz="2400" dirty="0" err="1" smtClean="0"/>
              <a:t>exudate</a:t>
            </a:r>
            <a:r>
              <a:rPr lang="en-US" sz="2400" dirty="0" smtClean="0"/>
              <a:t> may produce matting of the hair – ‘</a:t>
            </a:r>
            <a:r>
              <a:rPr lang="en-US" sz="2400" dirty="0" err="1" smtClean="0"/>
              <a:t>plica</a:t>
            </a:r>
            <a:r>
              <a:rPr lang="en-US" sz="2400" dirty="0" smtClean="0"/>
              <a:t> </a:t>
            </a:r>
            <a:r>
              <a:rPr lang="en-US" sz="2400" dirty="0" err="1" smtClean="0"/>
              <a:t>polonica</a:t>
            </a:r>
            <a:r>
              <a:rPr lang="en-US" sz="2400" dirty="0" smtClean="0"/>
              <a:t>’</a:t>
            </a:r>
          </a:p>
          <a:p>
            <a:r>
              <a:rPr lang="en-US" sz="2400" dirty="0" smtClean="0"/>
              <a:t>The empty egg cases (nits) occur in greatest density on the parietal and occipital regions</a:t>
            </a:r>
          </a:p>
          <a:p>
            <a:r>
              <a:rPr lang="en-US" sz="2400" dirty="0" smtClean="0"/>
              <a:t>On </a:t>
            </a:r>
            <a:r>
              <a:rPr lang="en-US" sz="2400" dirty="0" smtClean="0"/>
              <a:t>naked eye inspection, </a:t>
            </a:r>
            <a:r>
              <a:rPr lang="en-US" sz="2400" dirty="0" smtClean="0"/>
              <a:t>nits </a:t>
            </a:r>
            <a:r>
              <a:rPr lang="en-US" sz="2400" dirty="0" smtClean="0"/>
              <a:t>may be confused with </a:t>
            </a:r>
            <a:r>
              <a:rPr lang="en-US" sz="2400" dirty="0" err="1" smtClean="0"/>
              <a:t>peripilar</a:t>
            </a:r>
            <a:r>
              <a:rPr lang="en-US" sz="2400" dirty="0" smtClean="0"/>
              <a:t> keratin casts (‘</a:t>
            </a:r>
            <a:r>
              <a:rPr lang="en-US" sz="2400" dirty="0" err="1" smtClean="0"/>
              <a:t>pseudonits</a:t>
            </a:r>
            <a:r>
              <a:rPr lang="en-US" sz="2400" dirty="0" smtClean="0"/>
              <a:t>’; hair muffs) or dried globules of cheap hair lacquer</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PEDICULUS HUMANUS CAPITIS</a:t>
            </a:r>
            <a:endParaRPr lang="en-US" sz="4000" dirty="0"/>
          </a:p>
        </p:txBody>
      </p:sp>
      <p:sp>
        <p:nvSpPr>
          <p:cNvPr id="3" name="Content Placeholder 2"/>
          <p:cNvSpPr>
            <a:spLocks noGrp="1"/>
          </p:cNvSpPr>
          <p:nvPr>
            <p:ph sz="quarter" idx="1"/>
          </p:nvPr>
        </p:nvSpPr>
        <p:spPr/>
        <p:txBody>
          <a:bodyPr>
            <a:noAutofit/>
          </a:bodyPr>
          <a:lstStyle/>
          <a:p>
            <a:r>
              <a:rPr lang="en-US" sz="2400" dirty="0" err="1" smtClean="0"/>
              <a:t>Pyrethrins</a:t>
            </a:r>
            <a:r>
              <a:rPr lang="en-US" sz="2400" dirty="0" smtClean="0"/>
              <a:t>: mixture of 06 chemicals toxic to insects </a:t>
            </a:r>
          </a:p>
          <a:p>
            <a:r>
              <a:rPr lang="en-US" sz="2400" dirty="0" err="1" smtClean="0"/>
              <a:t>Permethrin</a:t>
            </a:r>
            <a:r>
              <a:rPr lang="en-US" sz="2400" dirty="0" smtClean="0"/>
              <a:t> 5%, topically overnight</a:t>
            </a:r>
          </a:p>
          <a:p>
            <a:r>
              <a:rPr lang="en-US" sz="2400" dirty="0" err="1" smtClean="0"/>
              <a:t>Malathion</a:t>
            </a:r>
            <a:r>
              <a:rPr lang="en-US" sz="2400" dirty="0" smtClean="0"/>
              <a:t> 0.5%, topically overnight </a:t>
            </a:r>
          </a:p>
          <a:p>
            <a:r>
              <a:rPr lang="en-US" sz="2400" dirty="0" err="1" smtClean="0"/>
              <a:t>Carbaryl</a:t>
            </a:r>
            <a:r>
              <a:rPr lang="en-US" sz="2400" dirty="0" smtClean="0"/>
              <a:t> 0.5%, topically overnight</a:t>
            </a:r>
          </a:p>
          <a:p>
            <a:r>
              <a:rPr lang="en-US" sz="2400" dirty="0" err="1" smtClean="0"/>
              <a:t>Lindane</a:t>
            </a:r>
            <a:r>
              <a:rPr lang="en-US" sz="2400" dirty="0" smtClean="0"/>
              <a:t> 1%, topically overnight </a:t>
            </a:r>
          </a:p>
          <a:p>
            <a:r>
              <a:rPr lang="en-US" sz="2400" dirty="0" err="1" smtClean="0"/>
              <a:t>Ivermectin</a:t>
            </a:r>
            <a:r>
              <a:rPr lang="en-US" sz="2400" dirty="0" smtClean="0"/>
              <a:t>, oral 200 </a:t>
            </a:r>
            <a:r>
              <a:rPr lang="en-US" sz="2400" dirty="0" err="1" smtClean="0"/>
              <a:t>μg</a:t>
            </a:r>
            <a:r>
              <a:rPr lang="en-US" sz="2400" dirty="0" smtClean="0"/>
              <a:t>/kg orally on days 1, 8, and 15. Very good efficacy on adult lice; not </a:t>
            </a:r>
            <a:r>
              <a:rPr lang="en-US" sz="2400" dirty="0" err="1" smtClean="0"/>
              <a:t>ovicidal</a:t>
            </a:r>
            <a:r>
              <a:rPr lang="en-US" sz="2400" dirty="0" smtClean="0"/>
              <a:t>; not recommended for pregnant females or children weighing less than 15 kg</a:t>
            </a:r>
          </a:p>
          <a:p>
            <a:r>
              <a:rPr lang="en-US" sz="2400" dirty="0" smtClean="0"/>
              <a:t>With increasing resistance to </a:t>
            </a:r>
            <a:r>
              <a:rPr lang="en-US" sz="2400" dirty="0" err="1" smtClean="0"/>
              <a:t>pediculocides</a:t>
            </a:r>
            <a:r>
              <a:rPr lang="en-US" sz="2400" dirty="0" smtClean="0"/>
              <a:t>, a multimodal approach is warranted to prevent widespread resistance to currently available products </a:t>
            </a:r>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PEDICULUS HUMANUS CAPITIS</a:t>
            </a:r>
            <a:endParaRPr lang="en-US" sz="4000" dirty="0"/>
          </a:p>
        </p:txBody>
      </p:sp>
      <p:sp>
        <p:nvSpPr>
          <p:cNvPr id="3" name="Content Placeholder 2"/>
          <p:cNvSpPr>
            <a:spLocks noGrp="1"/>
          </p:cNvSpPr>
          <p:nvPr>
            <p:ph sz="quarter" idx="1"/>
          </p:nvPr>
        </p:nvSpPr>
        <p:spPr/>
        <p:txBody>
          <a:bodyPr>
            <a:normAutofit/>
          </a:bodyPr>
          <a:lstStyle/>
          <a:p>
            <a:r>
              <a:rPr lang="en-US" sz="2400" dirty="0" smtClean="0"/>
              <a:t>To accurately evaluate </a:t>
            </a:r>
            <a:r>
              <a:rPr lang="en-US" sz="2400" dirty="0" err="1" smtClean="0"/>
              <a:t>pediculicidal</a:t>
            </a:r>
            <a:r>
              <a:rPr lang="en-US" sz="2400" dirty="0" smtClean="0"/>
              <a:t> activity of any compound, one must appreciate that head lice have the ability to “resurrect” from a state of seeming death, in which respiratory and motor function appear to have ceased. These insects are less dependent than mammals for continuous nervous control of respiration and circulation, and the exact point of death is not readily defined</a:t>
            </a:r>
          </a:p>
          <a:p>
            <a:r>
              <a:rPr lang="en-US" sz="2400" dirty="0" smtClean="0"/>
              <a:t>World Health Organization recommends </a:t>
            </a:r>
            <a:r>
              <a:rPr lang="en-US" sz="2400" dirty="0" err="1" smtClean="0"/>
              <a:t>pediculicidal</a:t>
            </a:r>
            <a:r>
              <a:rPr lang="en-US" sz="2400" dirty="0" smtClean="0"/>
              <a:t> testing to be read 24 hours after application of insecticide since otherwise mortality rates are overestimated</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PEDICULUS HUMANUS </a:t>
            </a:r>
            <a:r>
              <a:rPr lang="en-US" b="1" dirty="0" err="1" smtClean="0"/>
              <a:t>HUMANUS</a:t>
            </a:r>
            <a:endParaRPr lang="en-US" b="1" dirty="0"/>
          </a:p>
        </p:txBody>
      </p:sp>
      <p:sp>
        <p:nvSpPr>
          <p:cNvPr id="3" name="Content Placeholder 2"/>
          <p:cNvSpPr>
            <a:spLocks noGrp="1"/>
          </p:cNvSpPr>
          <p:nvPr>
            <p:ph sz="quarter" idx="1"/>
          </p:nvPr>
        </p:nvSpPr>
        <p:spPr/>
        <p:txBody>
          <a:bodyPr>
            <a:noAutofit/>
          </a:bodyPr>
          <a:lstStyle/>
          <a:p>
            <a:r>
              <a:rPr lang="en-US" sz="2400" dirty="0" smtClean="0"/>
              <a:t>Body lice/clothing lice are associated with poor socioeconomic conditions; infestation occurs only when clothes are not changed or washed regularly </a:t>
            </a:r>
          </a:p>
          <a:p>
            <a:r>
              <a:rPr lang="en-US" sz="2400" dirty="0" smtClean="0"/>
              <a:t>Several important human diseases are transmitted by the body louse. The major diseases include:                                                                                                                          	Epidemic typhus (caused by a </a:t>
            </a:r>
            <a:r>
              <a:rPr lang="en-US" sz="2400" dirty="0" err="1" smtClean="0"/>
              <a:t>Rickettsia</a:t>
            </a:r>
            <a:r>
              <a:rPr lang="en-US" sz="2400" dirty="0" smtClean="0"/>
              <a:t> </a:t>
            </a:r>
            <a:r>
              <a:rPr lang="en-US" sz="2400" dirty="0" err="1" smtClean="0"/>
              <a:t>prowazekii</a:t>
            </a:r>
            <a:r>
              <a:rPr lang="en-US" sz="2400" dirty="0" smtClean="0"/>
              <a:t>),                                                                                            	</a:t>
            </a:r>
            <a:r>
              <a:rPr lang="en-US" sz="2400" dirty="0" err="1" smtClean="0"/>
              <a:t>Murine</a:t>
            </a:r>
            <a:r>
              <a:rPr lang="en-US" sz="2400" dirty="0" smtClean="0"/>
              <a:t> typhus (caused by </a:t>
            </a:r>
            <a:r>
              <a:rPr lang="en-US" sz="2400" dirty="0" err="1" smtClean="0"/>
              <a:t>Rickettsia</a:t>
            </a:r>
            <a:r>
              <a:rPr lang="en-US" sz="2400" dirty="0" smtClean="0"/>
              <a:t> </a:t>
            </a:r>
            <a:r>
              <a:rPr lang="en-US" sz="2400" dirty="0" err="1" smtClean="0"/>
              <a:t>typhi</a:t>
            </a:r>
            <a:r>
              <a:rPr lang="en-US" sz="2400" dirty="0" smtClean="0"/>
              <a:t>)                                                                                                   	Trench fever (caused by </a:t>
            </a:r>
            <a:r>
              <a:rPr lang="en-US" sz="2400" dirty="0" err="1" smtClean="0"/>
              <a:t>Bartonella</a:t>
            </a:r>
            <a:r>
              <a:rPr lang="en-US" sz="2400" dirty="0" smtClean="0"/>
              <a:t> </a:t>
            </a:r>
            <a:r>
              <a:rPr lang="en-US" sz="2400" dirty="0" err="1" smtClean="0"/>
              <a:t>quintana</a:t>
            </a:r>
            <a:r>
              <a:rPr lang="en-US" sz="2400" dirty="0" smtClean="0"/>
              <a:t>),                                                                                                  	Relapsing fever (caused by a spirochete, </a:t>
            </a:r>
            <a:r>
              <a:rPr lang="en-US" sz="2400" dirty="0" err="1" smtClean="0"/>
              <a:t>Borrelia</a:t>
            </a:r>
            <a:r>
              <a:rPr lang="en-US" sz="2400" dirty="0" smtClean="0"/>
              <a:t> 							</a:t>
            </a:r>
            <a:r>
              <a:rPr lang="en-US" sz="2400" dirty="0" err="1" smtClean="0"/>
              <a:t>recurrentis</a:t>
            </a:r>
            <a:r>
              <a:rPr lang="en-US" sz="2400"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PEDICULUS HUMANUS </a:t>
            </a:r>
            <a:r>
              <a:rPr lang="en-US" b="1" dirty="0" err="1" smtClean="0"/>
              <a:t>HUMANUS</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t>Lice obtain organisms, such as </a:t>
            </a:r>
            <a:r>
              <a:rPr lang="en-US" sz="2400" dirty="0" err="1" smtClean="0"/>
              <a:t>rickettsiae</a:t>
            </a:r>
            <a:r>
              <a:rPr lang="en-US" sz="2400" dirty="0" smtClean="0"/>
              <a:t> and spirochetes, from ingestion of blood meals from infested hosts</a:t>
            </a:r>
          </a:p>
          <a:p>
            <a:r>
              <a:rPr lang="en-US" sz="2400" dirty="0" smtClean="0"/>
              <a:t>Transmission of microorganisms from body lice is not from the louse bite, but rather by:                                                        	contaminated fecal material being scratched into 			excoriated skin of bite sites,                                                                          	inhalation of dry, powdery louse feces from handling 		typhus-</a:t>
            </a:r>
            <a:r>
              <a:rPr lang="en-US" sz="2400" dirty="0" err="1" smtClean="0"/>
              <a:t>contamined</a:t>
            </a:r>
            <a:r>
              <a:rPr lang="en-US" sz="2400" dirty="0" smtClean="0"/>
              <a:t> bedding or clothing, or                                                              	infected lice having its gut ruptured, allowing an infective 		blood meal to enter excoriations on the skin</a:t>
            </a:r>
          </a:p>
          <a:p>
            <a:r>
              <a:rPr lang="en-US" sz="2400" dirty="0" smtClean="0"/>
              <a:t>In addition, excoriation can lead to secondary infection with S. </a:t>
            </a:r>
            <a:r>
              <a:rPr lang="en-US" sz="2400" dirty="0" err="1" smtClean="0"/>
              <a:t>aureus</a:t>
            </a:r>
            <a:r>
              <a:rPr lang="en-US" sz="2400" dirty="0" smtClean="0"/>
              <a:t>, S. </a:t>
            </a:r>
            <a:r>
              <a:rPr lang="en-US" sz="2400" dirty="0" err="1" smtClean="0"/>
              <a:t>pyogenes</a:t>
            </a:r>
            <a:r>
              <a:rPr lang="en-US" sz="2400" dirty="0" smtClean="0"/>
              <a:t>, and other bacteria</a:t>
            </a:r>
          </a:p>
          <a:p>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PEDICULUS HUMANUS </a:t>
            </a:r>
            <a:r>
              <a:rPr lang="en-US" b="1" dirty="0" err="1" smtClean="0"/>
              <a:t>HUMANUS</a:t>
            </a:r>
            <a:endParaRPr lang="en-US" dirty="0"/>
          </a:p>
        </p:txBody>
      </p:sp>
      <p:sp>
        <p:nvSpPr>
          <p:cNvPr id="3" name="Content Placeholder 2"/>
          <p:cNvSpPr>
            <a:spLocks noGrp="1"/>
          </p:cNvSpPr>
          <p:nvPr>
            <p:ph sz="quarter" idx="1"/>
          </p:nvPr>
        </p:nvSpPr>
        <p:spPr/>
        <p:txBody>
          <a:bodyPr>
            <a:noAutofit/>
          </a:bodyPr>
          <a:lstStyle/>
          <a:p>
            <a:r>
              <a:rPr lang="en-US" sz="2400" dirty="0" smtClean="0"/>
              <a:t>This louse is almost identical in appearance to the head louse, except that it is usually slightly </a:t>
            </a:r>
            <a:r>
              <a:rPr lang="en-US" sz="2400" dirty="0" smtClean="0"/>
              <a:t>larger (approx 30% larger)</a:t>
            </a:r>
            <a:endParaRPr lang="en-US" sz="2400" dirty="0" smtClean="0"/>
          </a:p>
          <a:p>
            <a:r>
              <a:rPr lang="en-US" sz="2400" dirty="0" smtClean="0"/>
              <a:t>Its natural habitat is the clothing of its host, and it only visits the skin to feed</a:t>
            </a:r>
          </a:p>
          <a:p>
            <a:r>
              <a:rPr lang="en-US" sz="2400" dirty="0" smtClean="0"/>
              <a:t>The body louse’s lifespan is 20 days during which the female may lay up to 300 eggs. The lice lay their eggs in the seams of clothing</a:t>
            </a:r>
          </a:p>
          <a:p>
            <a:r>
              <a:rPr lang="en-US" sz="2400" dirty="0" smtClean="0"/>
              <a:t>The body louse can survive without a blood meal for up to 3 days</a:t>
            </a:r>
          </a:p>
          <a:p>
            <a:r>
              <a:rPr lang="en-US" sz="2400" dirty="0" smtClean="0"/>
              <a:t>The clothing louse and its eggs will not survive high temperature washing and ironing</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b="1" dirty="0"/>
          </a:p>
        </p:txBody>
      </p:sp>
      <p:sp>
        <p:nvSpPr>
          <p:cNvPr id="3" name="Content Placeholder 2"/>
          <p:cNvSpPr>
            <a:spLocks noGrp="1"/>
          </p:cNvSpPr>
          <p:nvPr>
            <p:ph sz="quarter" idx="1"/>
          </p:nvPr>
        </p:nvSpPr>
        <p:spPr/>
        <p:txBody>
          <a:bodyPr>
            <a:noAutofit/>
          </a:bodyPr>
          <a:lstStyle/>
          <a:p>
            <a:r>
              <a:rPr lang="en-US" sz="2400" dirty="0" smtClean="0"/>
              <a:t>The mites show a preference for certain sites in which to burrow, and appear to avoid areas with a high density of </a:t>
            </a:r>
            <a:r>
              <a:rPr lang="en-US" sz="2400" dirty="0" err="1" smtClean="0"/>
              <a:t>pilosebaceous</a:t>
            </a:r>
            <a:r>
              <a:rPr lang="en-US" sz="2400" dirty="0" smtClean="0"/>
              <a:t> follicles, usually sparing face in </a:t>
            </a:r>
            <a:r>
              <a:rPr lang="en-US" sz="2400" dirty="0" smtClean="0"/>
              <a:t>adults</a:t>
            </a:r>
            <a:endParaRPr lang="en-US" sz="2400" dirty="0" smtClean="0"/>
          </a:p>
          <a:p>
            <a:r>
              <a:rPr lang="en-US" sz="2400" dirty="0" smtClean="0"/>
              <a:t>Typical</a:t>
            </a:r>
            <a:r>
              <a:rPr lang="en-US" sz="2400" b="1" dirty="0" smtClean="0"/>
              <a:t> </a:t>
            </a:r>
            <a:r>
              <a:rPr lang="en-US" sz="2400" dirty="0" smtClean="0"/>
              <a:t>locations of lesions are the finger webs, flexor surfaces of the wrists, elbows, </a:t>
            </a:r>
            <a:r>
              <a:rPr lang="en-US" sz="2400" dirty="0" smtClean="0"/>
              <a:t>buttocks, </a:t>
            </a:r>
            <a:r>
              <a:rPr lang="en-US" sz="2400" dirty="0" smtClean="0"/>
              <a:t>genitalia and breasts of women </a:t>
            </a:r>
          </a:p>
          <a:p>
            <a:r>
              <a:rPr lang="en-US" sz="2400" dirty="0" smtClean="0"/>
              <a:t>Scabies is usually transmitted by close physical contact, such as prolonged hand‐holding or the sharing of a bed</a:t>
            </a:r>
          </a:p>
          <a:p>
            <a:r>
              <a:rPr lang="en-US" sz="2400" dirty="0" smtClean="0"/>
              <a:t>Away from the host, scabies mites survive for 24–36 h at room conditions (21°C and 40–80% relative humidity)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PEDICULUS HUMANUS </a:t>
            </a:r>
            <a:r>
              <a:rPr lang="en-US" b="1" dirty="0" err="1" smtClean="0"/>
              <a:t>HUMANUS</a:t>
            </a:r>
            <a:endParaRPr lang="en-US" dirty="0"/>
          </a:p>
        </p:txBody>
      </p:sp>
      <p:sp>
        <p:nvSpPr>
          <p:cNvPr id="3" name="Content Placeholder 2"/>
          <p:cNvSpPr>
            <a:spLocks noGrp="1"/>
          </p:cNvSpPr>
          <p:nvPr>
            <p:ph sz="quarter" idx="1"/>
          </p:nvPr>
        </p:nvSpPr>
        <p:spPr/>
        <p:txBody>
          <a:bodyPr>
            <a:noAutofit/>
          </a:bodyPr>
          <a:lstStyle/>
          <a:p>
            <a:r>
              <a:rPr lang="en-US" sz="2400" dirty="0" smtClean="0"/>
              <a:t>In most infected persons, itching is the principal complaint. </a:t>
            </a:r>
            <a:r>
              <a:rPr lang="en-US" sz="2400" dirty="0" err="1" smtClean="0"/>
              <a:t>Pruritus</a:t>
            </a:r>
            <a:r>
              <a:rPr lang="en-US" sz="2400" dirty="0" smtClean="0"/>
              <a:t> is the result of sensitization to louse salivary antigens. Others, who have not become sensitized or have acquired tolerance to the bites, are asymptomatic</a:t>
            </a:r>
          </a:p>
          <a:p>
            <a:r>
              <a:rPr lang="en-US" sz="2400" dirty="0" smtClean="0"/>
              <a:t>The body is often covered in excoriations, and there may be secondary bacterial infection</a:t>
            </a:r>
          </a:p>
          <a:p>
            <a:r>
              <a:rPr lang="en-US" sz="2400" dirty="0" smtClean="0"/>
              <a:t>In those who have </a:t>
            </a:r>
            <a:r>
              <a:rPr lang="en-US" sz="2400" dirty="0" err="1" smtClean="0"/>
              <a:t>harboured</a:t>
            </a:r>
            <a:r>
              <a:rPr lang="en-US" sz="2400" dirty="0" smtClean="0"/>
              <a:t> clothing lice for long periods of </a:t>
            </a:r>
            <a:r>
              <a:rPr lang="en-US" sz="2400" dirty="0" smtClean="0"/>
              <a:t>time, </a:t>
            </a:r>
            <a:r>
              <a:rPr lang="en-US" sz="2400" dirty="0" smtClean="0"/>
              <a:t>the skin is often </a:t>
            </a:r>
            <a:r>
              <a:rPr lang="en-US" sz="2400" dirty="0" err="1" smtClean="0"/>
              <a:t>hyperpigmented</a:t>
            </a:r>
            <a:r>
              <a:rPr lang="en-US" sz="2400" dirty="0" smtClean="0"/>
              <a:t> (so‐called ‘vagabonds’ disease’; </a:t>
            </a:r>
            <a:r>
              <a:rPr lang="en-US" sz="2400" dirty="0" err="1" smtClean="0"/>
              <a:t>morbus</a:t>
            </a:r>
            <a:r>
              <a:rPr lang="en-US" sz="2400" dirty="0" smtClean="0"/>
              <a:t> </a:t>
            </a:r>
            <a:r>
              <a:rPr lang="en-US" sz="2400" dirty="0" err="1" smtClean="0"/>
              <a:t>errorum</a:t>
            </a:r>
            <a:r>
              <a:rPr lang="en-US" sz="2400" dirty="0" smtClean="0"/>
              <a:t>), and this is probably a post‐inflammatory phenomenon</a:t>
            </a:r>
          </a:p>
          <a:p>
            <a:r>
              <a:rPr lang="en-US" sz="2400" dirty="0" smtClean="0"/>
              <a:t>Lice and eggs should be sought in the clothing</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PEDICULUS HUMANUS </a:t>
            </a:r>
            <a:r>
              <a:rPr lang="en-US" b="1" dirty="0" err="1" smtClean="0"/>
              <a:t>HUMANUS</a:t>
            </a:r>
            <a:endParaRPr lang="en-US" dirty="0"/>
          </a:p>
        </p:txBody>
      </p:sp>
      <p:sp>
        <p:nvSpPr>
          <p:cNvPr id="3" name="Content Placeholder 2"/>
          <p:cNvSpPr>
            <a:spLocks noGrp="1"/>
          </p:cNvSpPr>
          <p:nvPr>
            <p:ph sz="quarter" idx="1"/>
          </p:nvPr>
        </p:nvSpPr>
        <p:spPr/>
        <p:txBody>
          <a:bodyPr>
            <a:normAutofit/>
          </a:bodyPr>
          <a:lstStyle/>
          <a:p>
            <a:r>
              <a:rPr lang="en-US" sz="2400" dirty="0" smtClean="0"/>
              <a:t>The most important treatment of body lice is </a:t>
            </a:r>
            <a:r>
              <a:rPr lang="en-US" sz="2400" dirty="0" err="1" smtClean="0"/>
              <a:t>disinfestation</a:t>
            </a:r>
            <a:r>
              <a:rPr lang="en-US" sz="2400" dirty="0" smtClean="0"/>
              <a:t> of all clothing and bedding, because the body louse may lay eggs on the seams of the mattress or couch</a:t>
            </a:r>
          </a:p>
          <a:p>
            <a:r>
              <a:rPr lang="en-US" sz="2400" dirty="0" smtClean="0"/>
              <a:t>Clothing is best treated like bio-hazardous waste, </a:t>
            </a:r>
            <a:r>
              <a:rPr lang="en-US" sz="2400" dirty="0" smtClean="0"/>
              <a:t>bagged &amp; </a:t>
            </a:r>
            <a:r>
              <a:rPr lang="en-US" sz="2400" dirty="0" smtClean="0"/>
              <a:t>tightly sealed in specially marked, plastic, bio-hazard bags</a:t>
            </a:r>
          </a:p>
          <a:p>
            <a:r>
              <a:rPr lang="en-US" sz="2400" dirty="0" smtClean="0"/>
              <a:t>Hot ironing of the seams of upholstered furniture should also be performed and exposure to infested items should be strictly avoided for 2 weeks</a:t>
            </a:r>
          </a:p>
          <a:p>
            <a:r>
              <a:rPr lang="en-US" sz="2400" dirty="0" smtClean="0"/>
              <a:t>The patient should be treated from head to toe with a topical insecticide or given oral </a:t>
            </a:r>
            <a:r>
              <a:rPr lang="en-US" sz="2400" dirty="0" err="1" smtClean="0"/>
              <a:t>ivermectin</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PTHIRIASIS PUBIS (CRAB LICE)</a:t>
            </a:r>
            <a:endParaRPr lang="en-US" sz="4000" b="1" dirty="0"/>
          </a:p>
        </p:txBody>
      </p:sp>
      <p:sp>
        <p:nvSpPr>
          <p:cNvPr id="3" name="Content Placeholder 2"/>
          <p:cNvSpPr>
            <a:spLocks noGrp="1"/>
          </p:cNvSpPr>
          <p:nvPr>
            <p:ph sz="quarter" idx="1"/>
          </p:nvPr>
        </p:nvSpPr>
        <p:spPr/>
        <p:txBody>
          <a:bodyPr>
            <a:noAutofit/>
          </a:bodyPr>
          <a:lstStyle/>
          <a:p>
            <a:r>
              <a:rPr lang="en-US" sz="2400" dirty="0" smtClean="0"/>
              <a:t>Crab lice are transmitted by close physical contact, usually sexual, as well as via </a:t>
            </a:r>
            <a:r>
              <a:rPr lang="en-US" sz="2400" dirty="0" err="1" smtClean="0"/>
              <a:t>fomites</a:t>
            </a:r>
            <a:endParaRPr lang="en-US" sz="2400" dirty="0" smtClean="0"/>
          </a:p>
          <a:p>
            <a:r>
              <a:rPr lang="en-US" sz="2400" dirty="0" smtClean="0"/>
              <a:t>The crab louse is quite distinctive in appearance and habits from </a:t>
            </a:r>
            <a:r>
              <a:rPr lang="en-US" sz="2400" dirty="0" err="1" smtClean="0"/>
              <a:t>Pediculus</a:t>
            </a:r>
            <a:endParaRPr lang="en-US" sz="2400" dirty="0" smtClean="0"/>
          </a:p>
          <a:p>
            <a:r>
              <a:rPr lang="en-US" sz="2400" dirty="0" smtClean="0"/>
              <a:t>Crab louse will colonize </a:t>
            </a:r>
            <a:r>
              <a:rPr lang="en-US" sz="2400" dirty="0" err="1" smtClean="0"/>
              <a:t>axillary</a:t>
            </a:r>
            <a:r>
              <a:rPr lang="en-US" sz="2400" dirty="0" smtClean="0"/>
              <a:t> hair, eyebrows, eyelashes, beard hair and hair on the trunk and limbs, in addition to pubic hair. Scalp hair, except at the margins, is too dense</a:t>
            </a:r>
          </a:p>
          <a:p>
            <a:r>
              <a:rPr lang="en-US" sz="2400" dirty="0" smtClean="0"/>
              <a:t>It is mainly sedentary, but becomes active at night. It moves by transferring its grip from one hair to another</a:t>
            </a:r>
          </a:p>
          <a:p>
            <a:r>
              <a:rPr lang="en-US" sz="2400" dirty="0" smtClean="0"/>
              <a:t>The crab louse has difficulty moving when taken from its host, whereas head and clothing lice are quite mobile off the host</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PTHIRIASIS PUBIS (CRAB LICE)</a:t>
            </a:r>
            <a:endParaRPr lang="en-US" sz="4000" dirty="0"/>
          </a:p>
        </p:txBody>
      </p:sp>
      <p:sp>
        <p:nvSpPr>
          <p:cNvPr id="3" name="Content Placeholder 2"/>
          <p:cNvSpPr>
            <a:spLocks noGrp="1"/>
          </p:cNvSpPr>
          <p:nvPr>
            <p:ph sz="quarter" idx="1"/>
          </p:nvPr>
        </p:nvSpPr>
        <p:spPr/>
        <p:txBody>
          <a:bodyPr>
            <a:noAutofit/>
          </a:bodyPr>
          <a:lstStyle/>
          <a:p>
            <a:r>
              <a:rPr lang="en-US" sz="2400" dirty="0" smtClean="0"/>
              <a:t>The louse has a lifespan of less than 3 weeks during which time the female will lay about 25 eggs on human hairs. The adult crab louse can survive for 36 hours off the human host, while the eggs are viable for up to 10 days</a:t>
            </a:r>
          </a:p>
          <a:p>
            <a:r>
              <a:rPr lang="en-US" sz="2400" dirty="0" smtClean="0"/>
              <a:t>Itching, mainly at night, is the principal symptom</a:t>
            </a:r>
          </a:p>
          <a:p>
            <a:r>
              <a:rPr lang="en-US" sz="2400" dirty="0" smtClean="0"/>
              <a:t>Slate grey to blue </a:t>
            </a:r>
            <a:r>
              <a:rPr lang="en-US" sz="2400" dirty="0" smtClean="0"/>
              <a:t>irregular shaped </a:t>
            </a:r>
            <a:r>
              <a:rPr lang="en-US" sz="2400" dirty="0" err="1" smtClean="0"/>
              <a:t>macules</a:t>
            </a:r>
            <a:r>
              <a:rPr lang="en-US" sz="2400" dirty="0" smtClean="0"/>
              <a:t>, about </a:t>
            </a:r>
            <a:r>
              <a:rPr lang="en-US" sz="2400" dirty="0" smtClean="0"/>
              <a:t>1 cm in </a:t>
            </a:r>
            <a:r>
              <a:rPr lang="en-US" sz="2400" dirty="0" smtClean="0"/>
              <a:t>diameter (</a:t>
            </a:r>
            <a:r>
              <a:rPr lang="en-US" sz="2400" dirty="0" smtClean="0"/>
              <a:t>maculae </a:t>
            </a:r>
            <a:r>
              <a:rPr lang="en-US" sz="2400" dirty="0" err="1" smtClean="0"/>
              <a:t>caeruleae</a:t>
            </a:r>
            <a:r>
              <a:rPr lang="en-US" sz="2400" dirty="0" smtClean="0"/>
              <a:t>) representing hemorrhage, can be occasionally seen</a:t>
            </a:r>
          </a:p>
          <a:p>
            <a:r>
              <a:rPr lang="en-US" sz="2400" dirty="0" err="1" smtClean="0"/>
              <a:t>Bullous</a:t>
            </a:r>
            <a:r>
              <a:rPr lang="en-US" sz="2400" dirty="0" smtClean="0"/>
              <a:t> lesions attributed to crab lice have also been reported</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PTHIRIASIS PUBIS (CRAB LICE)</a:t>
            </a:r>
            <a:endParaRPr lang="en-US" sz="4000" dirty="0"/>
          </a:p>
        </p:txBody>
      </p:sp>
      <p:pic>
        <p:nvPicPr>
          <p:cNvPr id="2050" name="Picture 2" descr="E:\Patients\Clinical slides\Scabies, Pediculosis\Crab Lice\20170201_110039.jpg"/>
          <p:cNvPicPr>
            <a:picLocks noGrp="1" noChangeAspect="1" noChangeArrowheads="1"/>
          </p:cNvPicPr>
          <p:nvPr>
            <p:ph sz="quarter" idx="1"/>
          </p:nvPr>
        </p:nvPicPr>
        <p:blipFill>
          <a:blip r:embed="rId2" cstate="print"/>
          <a:srcRect/>
          <a:stretch>
            <a:fillRect/>
          </a:stretch>
        </p:blipFill>
        <p:spPr bwMode="auto">
          <a:xfrm>
            <a:off x="693208" y="1600200"/>
            <a:ext cx="7992533" cy="4495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PTHIRIASIS PUBIS (CRAB LICE)</a:t>
            </a:r>
            <a:endParaRPr lang="en-US" sz="4000" dirty="0"/>
          </a:p>
        </p:txBody>
      </p:sp>
      <p:pic>
        <p:nvPicPr>
          <p:cNvPr id="3074" name="Picture 2" descr="E:\Patients\Clinical slides\Scabies, Pediculosis\Crab Lice\20170201_110838.jpg"/>
          <p:cNvPicPr>
            <a:picLocks noGrp="1" noChangeAspect="1" noChangeArrowheads="1"/>
          </p:cNvPicPr>
          <p:nvPr>
            <p:ph sz="quarter" idx="1"/>
          </p:nvPr>
        </p:nvPicPr>
        <p:blipFill>
          <a:blip r:embed="rId2" cstate="print"/>
          <a:srcRect/>
          <a:stretch>
            <a:fillRect/>
          </a:stretch>
        </p:blipFill>
        <p:spPr bwMode="auto">
          <a:xfrm>
            <a:off x="693208" y="1600200"/>
            <a:ext cx="7992533" cy="4495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PTHIRIASIS PUBIS (CRAB LICE)</a:t>
            </a:r>
            <a:endParaRPr lang="en-US" sz="4000" dirty="0"/>
          </a:p>
        </p:txBody>
      </p:sp>
      <p:sp>
        <p:nvSpPr>
          <p:cNvPr id="3" name="Content Placeholder 2"/>
          <p:cNvSpPr>
            <a:spLocks noGrp="1"/>
          </p:cNvSpPr>
          <p:nvPr>
            <p:ph sz="quarter" idx="1"/>
          </p:nvPr>
        </p:nvSpPr>
        <p:spPr/>
        <p:txBody>
          <a:bodyPr>
            <a:noAutofit/>
          </a:bodyPr>
          <a:lstStyle/>
          <a:p>
            <a:r>
              <a:rPr lang="en-US" sz="2400" dirty="0" smtClean="0"/>
              <a:t>Pubic lice are treated with the same insecticidal creams or lotions as </a:t>
            </a:r>
            <a:r>
              <a:rPr lang="en-US" sz="2400" dirty="0" err="1" smtClean="0"/>
              <a:t>pediculosis</a:t>
            </a:r>
            <a:r>
              <a:rPr lang="en-US" sz="2400" dirty="0" smtClean="0"/>
              <a:t> </a:t>
            </a:r>
            <a:r>
              <a:rPr lang="en-US" sz="2400" dirty="0" err="1" smtClean="0"/>
              <a:t>capitis</a:t>
            </a:r>
            <a:r>
              <a:rPr lang="en-US" sz="2400" dirty="0" smtClean="0"/>
              <a:t>, with a second application after 7–10 days as the products have a poor </a:t>
            </a:r>
            <a:r>
              <a:rPr lang="en-US" sz="2400" dirty="0" err="1" smtClean="0"/>
              <a:t>ovicidal</a:t>
            </a:r>
            <a:r>
              <a:rPr lang="en-US" sz="2400" dirty="0" smtClean="0"/>
              <a:t> activity. All hairy areas of the body should be treated at the same time</a:t>
            </a:r>
          </a:p>
          <a:p>
            <a:r>
              <a:rPr lang="en-US" sz="2400" dirty="0" smtClean="0"/>
              <a:t>Shaving is sometimes necessary when nits are plentiful</a:t>
            </a:r>
          </a:p>
          <a:p>
            <a:r>
              <a:rPr lang="en-US" sz="2400" dirty="0" smtClean="0"/>
              <a:t>Infestations of the eyelashes should be treated with </a:t>
            </a:r>
            <a:r>
              <a:rPr lang="en-US" sz="2400" dirty="0" err="1" smtClean="0"/>
              <a:t>permethrin</a:t>
            </a:r>
            <a:r>
              <a:rPr lang="en-US" sz="2400" dirty="0" smtClean="0"/>
              <a:t> 5% cream (washed off after 10 min) or only with petrolatum (applied twice a day for 8–10 days), followed by mechanical removal of the nits. Oral </a:t>
            </a:r>
            <a:r>
              <a:rPr lang="en-US" sz="2400" dirty="0" err="1" smtClean="0"/>
              <a:t>ivermectin</a:t>
            </a:r>
            <a:r>
              <a:rPr lang="en-US" sz="2400" dirty="0" smtClean="0"/>
              <a:t> has also been used</a:t>
            </a:r>
          </a:p>
          <a:p>
            <a:r>
              <a:rPr lang="en-US" sz="2400" dirty="0" smtClean="0"/>
              <a:t>Sexual contacts should be examined and treated if necessary</a:t>
            </a:r>
          </a:p>
          <a:p>
            <a:r>
              <a:rPr lang="en-US" sz="2400" dirty="0" smtClean="0"/>
              <a:t>Bedding and clothes should be washed in hot water (50°C)</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PTHIRIASIS PUBIS (CRAB LICE)</a:t>
            </a:r>
            <a:endParaRPr lang="en-US" sz="4000" dirty="0"/>
          </a:p>
        </p:txBody>
      </p:sp>
      <p:sp>
        <p:nvSpPr>
          <p:cNvPr id="3" name="Content Placeholder 2"/>
          <p:cNvSpPr>
            <a:spLocks noGrp="1"/>
          </p:cNvSpPr>
          <p:nvPr>
            <p:ph sz="quarter" idx="1"/>
          </p:nvPr>
        </p:nvSpPr>
        <p:spPr/>
        <p:txBody>
          <a:bodyPr>
            <a:noAutofit/>
          </a:bodyPr>
          <a:lstStyle/>
          <a:p>
            <a:r>
              <a:rPr lang="en-US" sz="2400" dirty="0" smtClean="0"/>
              <a:t>Shaving is not curative as the louse will seek another hairy area of the body to reside</a:t>
            </a:r>
          </a:p>
          <a:p>
            <a:r>
              <a:rPr lang="en-US" sz="2400" dirty="0" smtClean="0"/>
              <a:t>Unless the physician is certain that only one body area is involved, all hairy areas of the body should be treated, as:  (1) it is not uncommon to have other areas infested, and         (2) lice can migrate away from a treated areas to other hair-	bearing locations</a:t>
            </a:r>
          </a:p>
          <a:p>
            <a:r>
              <a:rPr lang="en-US" sz="2400" dirty="0" smtClean="0"/>
              <a:t>For this reason, oral </a:t>
            </a:r>
            <a:r>
              <a:rPr lang="en-US" sz="2400" dirty="0" err="1" smtClean="0"/>
              <a:t>ivermectin</a:t>
            </a:r>
            <a:r>
              <a:rPr lang="en-US" sz="2400" dirty="0" smtClean="0"/>
              <a:t> is recommended; however, as </a:t>
            </a:r>
            <a:r>
              <a:rPr lang="en-US" sz="2400" dirty="0" err="1" smtClean="0"/>
              <a:t>ivermectin</a:t>
            </a:r>
            <a:r>
              <a:rPr lang="en-US" sz="2400" dirty="0" smtClean="0"/>
              <a:t> treatment relies on the insect obtaining a blood meal, so the nits are not affected and the patient requires repeat oral </a:t>
            </a:r>
            <a:r>
              <a:rPr lang="en-US" sz="2400" dirty="0" err="1" smtClean="0"/>
              <a:t>ivermectin</a:t>
            </a:r>
            <a:r>
              <a:rPr lang="en-US" sz="2400" dirty="0" smtClean="0"/>
              <a:t> on day 8 and day 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dirty="0"/>
          </a:p>
        </p:txBody>
      </p:sp>
      <p:sp>
        <p:nvSpPr>
          <p:cNvPr id="3" name="Content Placeholder 2"/>
          <p:cNvSpPr>
            <a:spLocks noGrp="1"/>
          </p:cNvSpPr>
          <p:nvPr>
            <p:ph sz="quarter" idx="1"/>
          </p:nvPr>
        </p:nvSpPr>
        <p:spPr/>
        <p:txBody>
          <a:bodyPr>
            <a:noAutofit/>
          </a:bodyPr>
          <a:lstStyle/>
          <a:p>
            <a:r>
              <a:rPr lang="en-US" sz="2400" dirty="0" smtClean="0"/>
              <a:t>The onset occurs 3–4 weeks after the infection is acquired. </a:t>
            </a:r>
            <a:r>
              <a:rPr lang="en-US" sz="2400" dirty="0" err="1" smtClean="0"/>
              <a:t>Reinfection</a:t>
            </a:r>
            <a:r>
              <a:rPr lang="en-US" sz="2400" dirty="0" smtClean="0"/>
              <a:t> of a previously cured individual, </a:t>
            </a:r>
            <a:r>
              <a:rPr lang="en-US" sz="2400" dirty="0" smtClean="0"/>
              <a:t>may </a:t>
            </a:r>
            <a:r>
              <a:rPr lang="en-US" sz="2400" dirty="0" smtClean="0"/>
              <a:t>provoke immediate </a:t>
            </a:r>
            <a:r>
              <a:rPr lang="en-US" sz="2400" dirty="0" smtClean="0"/>
              <a:t>symptoms, generally within 02 days</a:t>
            </a:r>
            <a:endParaRPr lang="en-US" sz="2400" dirty="0" smtClean="0"/>
          </a:p>
          <a:p>
            <a:r>
              <a:rPr lang="en-US" sz="2400" dirty="0" smtClean="0"/>
              <a:t>The typical lesions of scabies are </a:t>
            </a:r>
            <a:r>
              <a:rPr lang="en-US" sz="2400" dirty="0" smtClean="0"/>
              <a:t>burrows</a:t>
            </a:r>
          </a:p>
          <a:p>
            <a:r>
              <a:rPr lang="en-US" sz="2400" dirty="0" smtClean="0"/>
              <a:t>Identification of a burrow can be facilitated </a:t>
            </a:r>
            <a:r>
              <a:rPr lang="en-US" sz="2400" dirty="0" smtClean="0"/>
              <a:t>by rubbing </a:t>
            </a:r>
            <a:r>
              <a:rPr lang="en-US" sz="2400" dirty="0" smtClean="0"/>
              <a:t>a black felt-tip marker across an affected area</a:t>
            </a:r>
            <a:r>
              <a:rPr lang="en-US" sz="2400" dirty="0" smtClean="0"/>
              <a:t>. After </a:t>
            </a:r>
            <a:r>
              <a:rPr lang="en-US" sz="2400" dirty="0" smtClean="0"/>
              <a:t>the excess ink is wiped away with an alcohol pad</a:t>
            </a:r>
            <a:r>
              <a:rPr lang="en-US" sz="2400" dirty="0" smtClean="0"/>
              <a:t>, the </a:t>
            </a:r>
            <a:r>
              <a:rPr lang="en-US" sz="2400" dirty="0" smtClean="0"/>
              <a:t>burrow appears darker than the surrounding </a:t>
            </a:r>
            <a:r>
              <a:rPr lang="en-US" sz="2400" dirty="0" smtClean="0"/>
              <a:t>skin because </a:t>
            </a:r>
            <a:r>
              <a:rPr lang="en-US" sz="2400" dirty="0" smtClean="0"/>
              <a:t>of ink accumulation in the </a:t>
            </a:r>
            <a:r>
              <a:rPr lang="en-US" sz="2400" dirty="0" smtClean="0"/>
              <a:t>burrow</a:t>
            </a:r>
            <a:endParaRPr lang="en-US" sz="2400" dirty="0" smtClean="0"/>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Allergic sensitivity to mite or its products leads to development of lesions other than burrows, and in producing </a:t>
            </a:r>
            <a:r>
              <a:rPr lang="en-US" sz="2400" dirty="0" err="1" smtClean="0"/>
              <a:t>pruritus</a:t>
            </a:r>
            <a:endParaRPr lang="en-US" sz="2400" dirty="0" smtClean="0"/>
          </a:p>
          <a:p>
            <a:r>
              <a:rPr lang="en-US" sz="2400" dirty="0" smtClean="0"/>
              <a:t>Inflammatory </a:t>
            </a:r>
            <a:r>
              <a:rPr lang="en-US" sz="2400" dirty="0" err="1" smtClean="0"/>
              <a:t>pruritic</a:t>
            </a:r>
            <a:r>
              <a:rPr lang="en-US" sz="2400" dirty="0" smtClean="0"/>
              <a:t> papules or nodules, sometimes surmounted by burrows, on genitalia are characteristic</a:t>
            </a:r>
          </a:p>
          <a:p>
            <a:r>
              <a:rPr lang="en-US" sz="2400" dirty="0" smtClean="0"/>
              <a:t>Nodules are intensely itchy, and may persist for weeks or months after the scabies has been effectively treated</a:t>
            </a:r>
          </a:p>
          <a:p>
            <a:r>
              <a:rPr lang="en-US" sz="2400" dirty="0" smtClean="0"/>
              <a:t>Secondary </a:t>
            </a:r>
            <a:r>
              <a:rPr lang="en-US" sz="2400" dirty="0" smtClean="0"/>
              <a:t>lesions are not specific; they include excoriations, </a:t>
            </a:r>
            <a:r>
              <a:rPr lang="en-US" sz="2400" dirty="0" err="1" smtClean="0"/>
              <a:t>eczematization</a:t>
            </a:r>
            <a:r>
              <a:rPr lang="en-US" sz="2400" dirty="0" smtClean="0"/>
              <a:t> and </a:t>
            </a:r>
            <a:r>
              <a:rPr lang="en-US" sz="2400" dirty="0" err="1" smtClean="0"/>
              <a:t>impetiginization</a:t>
            </a:r>
            <a:r>
              <a:rPr lang="en-US" sz="2400" dirty="0" smtClean="0"/>
              <a:t>, and may occur anywhere</a:t>
            </a:r>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dirty="0"/>
          </a:p>
        </p:txBody>
      </p:sp>
      <p:sp>
        <p:nvSpPr>
          <p:cNvPr id="3" name="Content Placeholder 2"/>
          <p:cNvSpPr>
            <a:spLocks noGrp="1"/>
          </p:cNvSpPr>
          <p:nvPr>
            <p:ph sz="quarter" idx="1"/>
          </p:nvPr>
        </p:nvSpPr>
        <p:spPr/>
        <p:txBody>
          <a:bodyPr>
            <a:noAutofit/>
          </a:bodyPr>
          <a:lstStyle/>
          <a:p>
            <a:r>
              <a:rPr lang="en-US" sz="2400" dirty="0" smtClean="0"/>
              <a:t>The </a:t>
            </a:r>
            <a:r>
              <a:rPr lang="en-US" sz="2400" dirty="0" smtClean="0"/>
              <a:t>clinical features of scabies in infants and </a:t>
            </a:r>
            <a:r>
              <a:rPr lang="en-US" sz="2400" dirty="0" smtClean="0"/>
              <a:t>young children </a:t>
            </a:r>
            <a:r>
              <a:rPr lang="en-US" sz="2400" dirty="0" smtClean="0"/>
              <a:t>differ in certain respects from those in older children </a:t>
            </a:r>
            <a:r>
              <a:rPr lang="en-US" sz="2400" dirty="0" smtClean="0"/>
              <a:t>&amp; adults</a:t>
            </a:r>
          </a:p>
          <a:p>
            <a:r>
              <a:rPr lang="en-US" sz="2400" dirty="0" smtClean="0"/>
              <a:t>In </a:t>
            </a:r>
            <a:r>
              <a:rPr lang="en-US" sz="2400" dirty="0" smtClean="0"/>
              <a:t>addition to the more extensive distribution of </a:t>
            </a:r>
            <a:r>
              <a:rPr lang="en-US" sz="2400" dirty="0" smtClean="0"/>
              <a:t>burrows, </a:t>
            </a:r>
            <a:r>
              <a:rPr lang="en-US" sz="2400" dirty="0" smtClean="0"/>
              <a:t>vesicular and </a:t>
            </a:r>
            <a:r>
              <a:rPr lang="en-US" sz="2400" dirty="0" err="1" smtClean="0"/>
              <a:t>vesiculopustular</a:t>
            </a:r>
            <a:r>
              <a:rPr lang="en-US" sz="2400" dirty="0" smtClean="0"/>
              <a:t> lesions on the </a:t>
            </a:r>
            <a:r>
              <a:rPr lang="en-US" sz="2400" dirty="0" smtClean="0"/>
              <a:t>hands and </a:t>
            </a:r>
            <a:r>
              <a:rPr lang="en-US" sz="2400" dirty="0" smtClean="0"/>
              <a:t>feet are frequent, extensive </a:t>
            </a:r>
            <a:r>
              <a:rPr lang="en-US" sz="2400" dirty="0" err="1" smtClean="0"/>
              <a:t>eczematization</a:t>
            </a:r>
            <a:r>
              <a:rPr lang="en-US" sz="2400" dirty="0" smtClean="0"/>
              <a:t> is often present, </a:t>
            </a:r>
            <a:r>
              <a:rPr lang="en-US" sz="2400" dirty="0" smtClean="0"/>
              <a:t>and there </a:t>
            </a:r>
            <a:r>
              <a:rPr lang="en-US" sz="2400" dirty="0" smtClean="0"/>
              <a:t>may be multiple crusted nodules on the trunk and </a:t>
            </a:r>
            <a:r>
              <a:rPr lang="en-US" sz="2400" dirty="0" smtClean="0"/>
              <a:t>limbs</a:t>
            </a:r>
          </a:p>
          <a:p>
            <a:r>
              <a:rPr lang="en-US" sz="2400" dirty="0" smtClean="0"/>
              <a:t>In the elderly</a:t>
            </a:r>
            <a:r>
              <a:rPr lang="en-US" sz="2400" dirty="0" smtClean="0"/>
              <a:t>, burrows commonly occur on the palms and </a:t>
            </a:r>
            <a:r>
              <a:rPr lang="en-US" sz="2400" dirty="0" smtClean="0"/>
              <a:t>soles</a:t>
            </a:r>
          </a:p>
          <a:p>
            <a:r>
              <a:rPr lang="en-US" sz="2400" dirty="0" err="1" smtClean="0"/>
              <a:t>Truncal</a:t>
            </a:r>
            <a:r>
              <a:rPr lang="en-US" sz="2400" dirty="0" smtClean="0"/>
              <a:t> </a:t>
            </a:r>
            <a:r>
              <a:rPr lang="en-US" sz="2400" dirty="0" err="1" smtClean="0"/>
              <a:t>papulosquamous</a:t>
            </a:r>
            <a:r>
              <a:rPr lang="en-US" sz="2400" dirty="0" smtClean="0"/>
              <a:t> lesions, often </a:t>
            </a:r>
            <a:r>
              <a:rPr lang="en-US" sz="2400" dirty="0" smtClean="0"/>
              <a:t>surmounted by </a:t>
            </a:r>
            <a:r>
              <a:rPr lang="en-US" sz="2400" dirty="0" smtClean="0"/>
              <a:t>burrows, are </a:t>
            </a:r>
            <a:r>
              <a:rPr lang="en-US" sz="2400" dirty="0" smtClean="0"/>
              <a:t>common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Scabies is treated by </a:t>
            </a:r>
            <a:r>
              <a:rPr lang="en-US" sz="2400" dirty="0" smtClean="0"/>
              <a:t>combination </a:t>
            </a:r>
            <a:r>
              <a:rPr lang="en-US" sz="2400" dirty="0" smtClean="0"/>
              <a:t>of a </a:t>
            </a:r>
            <a:r>
              <a:rPr lang="en-US" sz="2400" dirty="0" err="1" smtClean="0"/>
              <a:t>scabicide</a:t>
            </a:r>
            <a:r>
              <a:rPr lang="en-US" sz="2400" dirty="0" smtClean="0"/>
              <a:t> </a:t>
            </a:r>
            <a:r>
              <a:rPr lang="en-US" sz="2400" dirty="0" smtClean="0"/>
              <a:t>&amp; </a:t>
            </a:r>
            <a:r>
              <a:rPr lang="en-US" sz="2400" dirty="0" err="1" smtClean="0"/>
              <a:t>fomite</a:t>
            </a:r>
            <a:r>
              <a:rPr lang="en-US" sz="2400" dirty="0" smtClean="0"/>
              <a:t> control</a:t>
            </a:r>
          </a:p>
          <a:p>
            <a:r>
              <a:rPr lang="en-US" sz="2400" dirty="0" smtClean="0"/>
              <a:t>With </a:t>
            </a:r>
            <a:r>
              <a:rPr lang="en-US" sz="2400" dirty="0" smtClean="0"/>
              <a:t>all insecticidal therapies, a </a:t>
            </a:r>
            <a:r>
              <a:rPr lang="en-US" sz="2400" dirty="0" smtClean="0"/>
              <a:t>second application</a:t>
            </a:r>
            <a:r>
              <a:rPr lang="en-US" sz="2400" dirty="0" smtClean="0"/>
              <a:t>, usually a week after the initial treatment</a:t>
            </a:r>
            <a:r>
              <a:rPr lang="en-US" sz="2400" dirty="0" smtClean="0"/>
              <a:t>, is </a:t>
            </a:r>
            <a:r>
              <a:rPr lang="en-US" sz="2400" dirty="0" smtClean="0"/>
              <a:t>required to reduce the potential for </a:t>
            </a:r>
            <a:r>
              <a:rPr lang="en-US" sz="2400" dirty="0" err="1" smtClean="0"/>
              <a:t>reinfestation</a:t>
            </a:r>
            <a:r>
              <a:rPr lang="en-US" sz="2400" dirty="0" smtClean="0"/>
              <a:t> from </a:t>
            </a:r>
            <a:r>
              <a:rPr lang="en-US" sz="2400" dirty="0" err="1" smtClean="0"/>
              <a:t>fomites</a:t>
            </a:r>
            <a:r>
              <a:rPr lang="en-US" sz="2400" dirty="0" smtClean="0"/>
              <a:t> as well as to kill any nymphs that </a:t>
            </a:r>
            <a:r>
              <a:rPr lang="en-US" sz="2400" dirty="0" smtClean="0"/>
              <a:t>may have </a:t>
            </a:r>
            <a:r>
              <a:rPr lang="en-US" sz="2400" dirty="0" smtClean="0"/>
              <a:t>hatched after treatment as a result of a </a:t>
            </a:r>
            <a:r>
              <a:rPr lang="en-US" sz="2400" dirty="0" err="1" smtClean="0"/>
              <a:t>semiprotective</a:t>
            </a:r>
            <a:r>
              <a:rPr lang="en-US" sz="2400" dirty="0" smtClean="0"/>
              <a:t> environment </a:t>
            </a:r>
            <a:r>
              <a:rPr lang="en-US" sz="2400" dirty="0" smtClean="0"/>
              <a:t>within the </a:t>
            </a:r>
            <a:r>
              <a:rPr lang="en-US" sz="2400" dirty="0" smtClean="0"/>
              <a:t>egg</a:t>
            </a:r>
          </a:p>
          <a:p>
            <a:r>
              <a:rPr lang="en-US" sz="2400" dirty="0" smtClean="0"/>
              <a:t>All </a:t>
            </a:r>
            <a:r>
              <a:rPr lang="en-US" sz="2400" dirty="0" smtClean="0"/>
              <a:t>household </a:t>
            </a:r>
            <a:r>
              <a:rPr lang="en-US" sz="2400" dirty="0" smtClean="0"/>
              <a:t>and close </a:t>
            </a:r>
            <a:r>
              <a:rPr lang="en-US" sz="2400" dirty="0" smtClean="0"/>
              <a:t>contacts must be simultaneously treated to </a:t>
            </a:r>
            <a:r>
              <a:rPr lang="en-US" sz="2400" dirty="0" smtClean="0"/>
              <a:t>prevent </a:t>
            </a:r>
            <a:r>
              <a:rPr lang="en-US" sz="2400" dirty="0" err="1" smtClean="0"/>
              <a:t>reinfestation</a:t>
            </a:r>
            <a:r>
              <a:rPr lang="en-US" sz="2400" dirty="0" smtClean="0"/>
              <a:t> </a:t>
            </a:r>
            <a:r>
              <a:rPr lang="en-US" sz="2400" dirty="0" smtClean="0"/>
              <a:t>from asymptomatic carriers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SCABIES</a:t>
            </a:r>
            <a:endParaRPr lang="en-US" sz="4000" b="1" dirty="0"/>
          </a:p>
        </p:txBody>
      </p:sp>
      <p:sp>
        <p:nvSpPr>
          <p:cNvPr id="3" name="Content Placeholder 2"/>
          <p:cNvSpPr>
            <a:spLocks noGrp="1"/>
          </p:cNvSpPr>
          <p:nvPr>
            <p:ph sz="quarter" idx="1"/>
          </p:nvPr>
        </p:nvSpPr>
        <p:spPr/>
        <p:txBody>
          <a:bodyPr>
            <a:noAutofit/>
          </a:bodyPr>
          <a:lstStyle/>
          <a:p>
            <a:r>
              <a:rPr lang="en-US" sz="2400" dirty="0" smtClean="0"/>
              <a:t>Topical </a:t>
            </a:r>
            <a:r>
              <a:rPr lang="en-US" sz="2400" dirty="0" smtClean="0"/>
              <a:t>treatment must be applied to the entire skin surface</a:t>
            </a:r>
            <a:r>
              <a:rPr lang="en-US" sz="2400" dirty="0" smtClean="0"/>
              <a:t>, below neck, including all </a:t>
            </a:r>
            <a:r>
              <a:rPr lang="en-US" sz="2400" dirty="0" smtClean="0"/>
              <a:t>folds, groin, navel and external genitalia, </a:t>
            </a:r>
            <a:r>
              <a:rPr lang="en-US" sz="2400" dirty="0" smtClean="0"/>
              <a:t>as well </a:t>
            </a:r>
            <a:r>
              <a:rPr lang="en-US" sz="2400" dirty="0" smtClean="0"/>
              <a:t>as the skin under the </a:t>
            </a:r>
            <a:r>
              <a:rPr lang="en-US" sz="2400" dirty="0" smtClean="0"/>
              <a:t>nails</a:t>
            </a:r>
          </a:p>
          <a:p>
            <a:r>
              <a:rPr lang="en-US" sz="2400" dirty="0" smtClean="0"/>
              <a:t>Treating </a:t>
            </a:r>
            <a:r>
              <a:rPr lang="en-US" sz="2400" dirty="0" smtClean="0"/>
              <a:t>the face of babies is </a:t>
            </a:r>
            <a:r>
              <a:rPr lang="en-US" sz="2400" dirty="0" smtClean="0"/>
              <a:t>essential because </a:t>
            </a:r>
            <a:r>
              <a:rPr lang="en-US" sz="2400" dirty="0" smtClean="0"/>
              <a:t>transmission may occur by </a:t>
            </a:r>
            <a:r>
              <a:rPr lang="en-US" sz="2400" dirty="0" smtClean="0"/>
              <a:t>breastfeeding</a:t>
            </a:r>
          </a:p>
          <a:p>
            <a:r>
              <a:rPr lang="en-US" sz="2400" dirty="0" smtClean="0"/>
              <a:t>Hands </a:t>
            </a:r>
            <a:r>
              <a:rPr lang="en-US" sz="2400" dirty="0" smtClean="0"/>
              <a:t>should not </a:t>
            </a:r>
            <a:r>
              <a:rPr lang="en-US" sz="2400" dirty="0" smtClean="0"/>
              <a:t>be washed </a:t>
            </a:r>
            <a:r>
              <a:rPr lang="en-US" sz="2400" dirty="0" smtClean="0"/>
              <a:t>during therapy, otherwise the treatment should be </a:t>
            </a:r>
            <a:r>
              <a:rPr lang="en-US" sz="2400" dirty="0" smtClean="0"/>
              <a:t>reapplied</a:t>
            </a:r>
            <a:endParaRPr lang="en-US" sz="2400" dirty="0" smtClean="0"/>
          </a:p>
          <a:p>
            <a:r>
              <a:rPr lang="en-US" sz="2400" dirty="0" smtClean="0"/>
              <a:t>All </a:t>
            </a:r>
            <a:r>
              <a:rPr lang="en-US" sz="2400" dirty="0" smtClean="0"/>
              <a:t>clothes and bedding must be washed at high </a:t>
            </a:r>
            <a:r>
              <a:rPr lang="en-US" sz="2400" dirty="0" smtClean="0"/>
              <a:t>temperature (&gt;</a:t>
            </a:r>
            <a:r>
              <a:rPr lang="en-US" sz="2400" dirty="0" smtClean="0"/>
              <a:t>50°C) or must be kept in a plastic bag for up to 72 </a:t>
            </a:r>
            <a:r>
              <a:rPr lang="en-US" sz="2400" dirty="0" smtClean="0"/>
              <a:t>h</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SCABIES</a:t>
            </a:r>
            <a:endParaRPr lang="en-US" sz="4000" dirty="0"/>
          </a:p>
        </p:txBody>
      </p:sp>
      <p:sp>
        <p:nvSpPr>
          <p:cNvPr id="3" name="Content Placeholder 2"/>
          <p:cNvSpPr>
            <a:spLocks noGrp="1"/>
          </p:cNvSpPr>
          <p:nvPr>
            <p:ph sz="quarter" idx="1"/>
          </p:nvPr>
        </p:nvSpPr>
        <p:spPr/>
        <p:txBody>
          <a:bodyPr>
            <a:noAutofit/>
          </a:bodyPr>
          <a:lstStyle/>
          <a:p>
            <a:r>
              <a:rPr lang="en-US" sz="2400" dirty="0" smtClean="0"/>
              <a:t>Topical </a:t>
            </a:r>
            <a:r>
              <a:rPr lang="en-US" sz="2400" dirty="0" smtClean="0"/>
              <a:t>treatment includes </a:t>
            </a:r>
            <a:r>
              <a:rPr lang="en-US" sz="2400" dirty="0" smtClean="0"/>
              <a:t>5% </a:t>
            </a:r>
            <a:r>
              <a:rPr lang="en-US" sz="2400" dirty="0" err="1" smtClean="0"/>
              <a:t>permethrin</a:t>
            </a:r>
            <a:r>
              <a:rPr lang="en-US" sz="2400" dirty="0" smtClean="0"/>
              <a:t>, </a:t>
            </a:r>
            <a:r>
              <a:rPr lang="en-US" sz="2400" dirty="0" smtClean="0"/>
              <a:t>1% </a:t>
            </a:r>
            <a:r>
              <a:rPr lang="en-US" sz="2400" dirty="0" err="1" smtClean="0"/>
              <a:t>lindane</a:t>
            </a:r>
            <a:r>
              <a:rPr lang="en-US" sz="2400" dirty="0" smtClean="0"/>
              <a:t>, </a:t>
            </a:r>
            <a:r>
              <a:rPr lang="en-US" sz="2400" dirty="0" smtClean="0"/>
              <a:t>25% benzyl </a:t>
            </a:r>
            <a:r>
              <a:rPr lang="en-US" sz="2400" dirty="0" smtClean="0"/>
              <a:t>benzoate, </a:t>
            </a:r>
            <a:r>
              <a:rPr lang="en-US" sz="2400" dirty="0" err="1" smtClean="0"/>
              <a:t>crotamiton</a:t>
            </a:r>
            <a:r>
              <a:rPr lang="en-US" sz="2400" dirty="0" smtClean="0"/>
              <a:t> </a:t>
            </a:r>
            <a:r>
              <a:rPr lang="en-US" sz="2400" dirty="0" smtClean="0"/>
              <a:t>and </a:t>
            </a:r>
            <a:r>
              <a:rPr lang="en-US" sz="2400" dirty="0" smtClean="0"/>
              <a:t>10% </a:t>
            </a:r>
            <a:r>
              <a:rPr lang="en-US" sz="2400" dirty="0" err="1" smtClean="0"/>
              <a:t>sulphur</a:t>
            </a:r>
            <a:endParaRPr lang="en-US" sz="2400" dirty="0" smtClean="0"/>
          </a:p>
          <a:p>
            <a:r>
              <a:rPr lang="en-US" sz="2400" dirty="0" smtClean="0"/>
              <a:t>Topical </a:t>
            </a:r>
            <a:r>
              <a:rPr lang="en-US" sz="2400" dirty="0" err="1" smtClean="0"/>
              <a:t>scabicides</a:t>
            </a:r>
            <a:r>
              <a:rPr lang="en-US" sz="2400" dirty="0" smtClean="0"/>
              <a:t> have </a:t>
            </a:r>
            <a:r>
              <a:rPr lang="en-US" sz="2400" dirty="0" err="1" smtClean="0"/>
              <a:t>neurotoxic</a:t>
            </a:r>
            <a:r>
              <a:rPr lang="en-US" sz="2400" dirty="0" smtClean="0"/>
              <a:t> effects on mites</a:t>
            </a:r>
          </a:p>
          <a:p>
            <a:r>
              <a:rPr lang="en-US" sz="2400" dirty="0" smtClean="0"/>
              <a:t>Oral </a:t>
            </a:r>
            <a:r>
              <a:rPr lang="en-US" sz="2400" dirty="0" err="1" smtClean="0"/>
              <a:t>ivermectin</a:t>
            </a:r>
            <a:r>
              <a:rPr lang="en-US" sz="2400" dirty="0" smtClean="0"/>
              <a:t> interrupts the γ‐</a:t>
            </a:r>
            <a:r>
              <a:rPr lang="en-US" sz="2400" dirty="0" err="1" smtClean="0"/>
              <a:t>aminobutyric</a:t>
            </a:r>
            <a:r>
              <a:rPr lang="en-US" sz="2400" dirty="0" smtClean="0"/>
              <a:t> acid </a:t>
            </a:r>
            <a:r>
              <a:rPr lang="en-US" sz="2400" dirty="0" smtClean="0"/>
              <a:t>induced neurotransmission </a:t>
            </a:r>
            <a:r>
              <a:rPr lang="en-US" sz="2400" dirty="0" smtClean="0"/>
              <a:t>of many parasites including </a:t>
            </a:r>
            <a:r>
              <a:rPr lang="en-US" sz="2400" dirty="0" smtClean="0"/>
              <a:t>mites. </a:t>
            </a:r>
            <a:r>
              <a:rPr lang="en-US" sz="2400" dirty="0" smtClean="0"/>
              <a:t>It is given at 200 </a:t>
            </a:r>
            <a:r>
              <a:rPr lang="en-US" sz="2400" dirty="0" err="1" smtClean="0"/>
              <a:t>μg</a:t>
            </a:r>
            <a:r>
              <a:rPr lang="en-US" sz="2400" dirty="0" smtClean="0"/>
              <a:t>/kg </a:t>
            </a:r>
            <a:r>
              <a:rPr lang="en-US" sz="2400" dirty="0" smtClean="0"/>
              <a:t>as a single dose in patients &gt;2 years of age and &gt;15 kg. A </a:t>
            </a:r>
            <a:r>
              <a:rPr lang="en-US" sz="2400" dirty="0" smtClean="0"/>
              <a:t>second dose </a:t>
            </a:r>
            <a:r>
              <a:rPr lang="en-US" sz="2400" dirty="0" smtClean="0"/>
              <a:t>is necessary 7–14 days later due to the lack of </a:t>
            </a:r>
            <a:r>
              <a:rPr lang="en-US" sz="2400" dirty="0" err="1" smtClean="0"/>
              <a:t>ovicidal</a:t>
            </a:r>
            <a:r>
              <a:rPr lang="en-US" sz="2400" dirty="0" smtClean="0"/>
              <a:t> </a:t>
            </a:r>
            <a:r>
              <a:rPr lang="en-US" sz="2400" dirty="0" smtClean="0"/>
              <a:t>action of </a:t>
            </a:r>
            <a:r>
              <a:rPr lang="en-US" sz="2400" dirty="0" smtClean="0"/>
              <a:t>the </a:t>
            </a:r>
            <a:r>
              <a:rPr lang="en-US" sz="2400" dirty="0" smtClean="0"/>
              <a:t>drug</a:t>
            </a:r>
          </a:p>
          <a:p>
            <a:r>
              <a:rPr lang="en-US" sz="2400" dirty="0" smtClean="0"/>
              <a:t>As ingestion </a:t>
            </a:r>
            <a:r>
              <a:rPr lang="en-US" sz="2400" dirty="0" smtClean="0"/>
              <a:t>of food increases the </a:t>
            </a:r>
            <a:r>
              <a:rPr lang="en-US" sz="2400" dirty="0" smtClean="0"/>
              <a:t>bioavailability of </a:t>
            </a:r>
            <a:r>
              <a:rPr lang="en-US" sz="2400" dirty="0" err="1" smtClean="0"/>
              <a:t>ivermectin</a:t>
            </a:r>
            <a:r>
              <a:rPr lang="en-US" sz="2400" dirty="0" smtClean="0"/>
              <a:t> by a factor of </a:t>
            </a:r>
            <a:r>
              <a:rPr lang="en-US" sz="2400" dirty="0" smtClean="0"/>
              <a:t>2, </a:t>
            </a:r>
            <a:r>
              <a:rPr lang="en-US" sz="2400" dirty="0" smtClean="0"/>
              <a:t>taking it with </a:t>
            </a:r>
            <a:r>
              <a:rPr lang="en-US" sz="2400" dirty="0" smtClean="0"/>
              <a:t>food might </a:t>
            </a:r>
            <a:r>
              <a:rPr lang="en-US" sz="2400" dirty="0" smtClean="0"/>
              <a:t>enhance the penetration of the drug into the </a:t>
            </a:r>
            <a:r>
              <a:rPr lang="en-US" sz="2400" dirty="0" smtClean="0"/>
              <a:t>epidermis</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987</TotalTime>
  <Words>2862</Words>
  <Application>Microsoft Office PowerPoint</Application>
  <PresentationFormat>On-screen Show (4:3)</PresentationFormat>
  <Paragraphs>180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    SKIN DISEASES DUE TO        ARTHROPODS</vt:lpstr>
      <vt:lpstr>SCABIES</vt:lpstr>
      <vt:lpstr>SCABIES</vt:lpstr>
      <vt:lpstr>SCABIES</vt:lpstr>
      <vt:lpstr>SCABIES</vt:lpstr>
      <vt:lpstr>SCABIES</vt:lpstr>
      <vt:lpstr>SCABIES</vt:lpstr>
      <vt:lpstr>SCABIES</vt:lpstr>
      <vt:lpstr>SCABIES</vt:lpstr>
      <vt:lpstr>SCABIES</vt:lpstr>
      <vt:lpstr>SCABIES</vt:lpstr>
      <vt:lpstr>SCABIES</vt:lpstr>
      <vt:lpstr>SCABIES</vt:lpstr>
      <vt:lpstr>SCABIES</vt:lpstr>
      <vt:lpstr>DEMODEX MITES</vt:lpstr>
      <vt:lpstr>DEMODEX MITES</vt:lpstr>
      <vt:lpstr>DEMODEX MITES</vt:lpstr>
      <vt:lpstr>DEMODEX MITES</vt:lpstr>
      <vt:lpstr>HOUSE-DUST MITE</vt:lpstr>
      <vt:lpstr>HOUSE-DUST MITE</vt:lpstr>
      <vt:lpstr>LICE (PHTHIRAPTERA)</vt:lpstr>
      <vt:lpstr>PEDICULUS HUMANUS CAPITIS</vt:lpstr>
      <vt:lpstr>PEDICULUS HUMANUS CAPITIS</vt:lpstr>
      <vt:lpstr>PEDICULUS HUMANUS CAPITIS</vt:lpstr>
      <vt:lpstr>PEDICULUS HUMANUS CAPITIS</vt:lpstr>
      <vt:lpstr>PEDICULUS HUMANUS CAPITIS</vt:lpstr>
      <vt:lpstr>PEDICULUS HUMANUS HUMANUS</vt:lpstr>
      <vt:lpstr>PEDICULUS HUMANUS HUMANUS</vt:lpstr>
      <vt:lpstr>PEDICULUS HUMANUS HUMANUS</vt:lpstr>
      <vt:lpstr>PEDICULUS HUMANUS HUMANUS</vt:lpstr>
      <vt:lpstr>PEDICULUS HUMANUS HUMANUS</vt:lpstr>
      <vt:lpstr>PTHIRIASIS PUBIS (CRAB LICE)</vt:lpstr>
      <vt:lpstr>PTHIRIASIS PUBIS (CRAB LICE)</vt:lpstr>
      <vt:lpstr>PTHIRIASIS PUBIS (CRAB LICE)</vt:lpstr>
      <vt:lpstr>PTHIRIASIS PUBIS (CRAB LICE)</vt:lpstr>
      <vt:lpstr>PTHIRIASIS PUBIS (CRAB LICE)</vt:lpstr>
      <vt:lpstr>PTHIRIASIS PUBIS (CRAB LICE)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SKIN DISEASES DUE TO        ARTHROPODS</dc:title>
  <dc:creator>Naeem Raza</dc:creator>
  <cp:lastModifiedBy>Naeem Raza</cp:lastModifiedBy>
  <cp:revision>109</cp:revision>
  <dcterms:created xsi:type="dcterms:W3CDTF">2006-08-16T00:00:00Z</dcterms:created>
  <dcterms:modified xsi:type="dcterms:W3CDTF">2017-11-05T13:20:07Z</dcterms:modified>
</cp:coreProperties>
</file>