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1" r:id="rId9"/>
    <p:sldId id="262" r:id="rId10"/>
    <p:sldId id="266" r:id="rId11"/>
    <p:sldId id="265" r:id="rId12"/>
    <p:sldId id="267" r:id="rId13"/>
    <p:sldId id="268" r:id="rId14"/>
    <p:sldId id="271" r:id="rId15"/>
    <p:sldId id="269" r:id="rId16"/>
    <p:sldId id="270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5" r:id="rId29"/>
    <p:sldId id="283" r:id="rId30"/>
    <p:sldId id="284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537637-E36C-44B4-80B8-096B6413A18D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DF0E9B-E096-4E45-997F-D575F330A7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Arteriovenous</a:t>
            </a:r>
            <a:r>
              <a:rPr lang="en-US" dirty="0" smtClean="0"/>
              <a:t> disorders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Hamna</a:t>
            </a:r>
            <a:r>
              <a:rPr lang="en-US" dirty="0" smtClean="0"/>
              <a:t> </a:t>
            </a:r>
            <a:r>
              <a:rPr lang="en-US" dirty="0" err="1" smtClean="0"/>
              <a:t>Hafeez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1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28792" cy="488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556760" cy="311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40" y="3593097"/>
            <a:ext cx="5256584" cy="32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3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744416" cy="288032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4608512" cy="33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29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Pathology: </a:t>
            </a:r>
            <a:r>
              <a:rPr lang="en-US" dirty="0"/>
              <a:t>Histologically, AVMs are </a:t>
            </a:r>
            <a:r>
              <a:rPr lang="en-US" dirty="0" smtClean="0"/>
              <a:t>poorly demarcated </a:t>
            </a:r>
            <a:r>
              <a:rPr lang="en-US" dirty="0"/>
              <a:t>and consist of distorted arteries and </a:t>
            </a:r>
            <a:r>
              <a:rPr lang="en-US" dirty="0" smtClean="0"/>
              <a:t>veins with </a:t>
            </a:r>
            <a:r>
              <a:rPr lang="en-US" dirty="0"/>
              <a:t>thickened muscle walls caused by </a:t>
            </a:r>
            <a:r>
              <a:rPr lang="en-US" dirty="0" err="1" smtClean="0"/>
              <a:t>arteriovenous</a:t>
            </a:r>
            <a:r>
              <a:rPr lang="en-US" dirty="0" smtClean="0"/>
              <a:t> shunting </a:t>
            </a:r>
            <a:r>
              <a:rPr lang="en-US" dirty="0"/>
              <a:t>and fibrosis </a:t>
            </a:r>
            <a:endParaRPr lang="en-US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Imaging </a:t>
            </a:r>
            <a:r>
              <a:rPr lang="en-US" sz="2800" dirty="0" smtClean="0"/>
              <a:t>:  USG, color </a:t>
            </a:r>
            <a:r>
              <a:rPr lang="en-US" sz="2800" dirty="0" err="1" smtClean="0"/>
              <a:t>doppler</a:t>
            </a:r>
            <a:r>
              <a:rPr lang="en-US" sz="2800" dirty="0" smtClean="0"/>
              <a:t>, MRI, arteriography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Genetic testing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7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Therapeutic attitude depends on lesion type, location and symptoms. Evaluation should be made by a multidisciplinary team,</a:t>
            </a:r>
          </a:p>
          <a:p>
            <a:r>
              <a:rPr lang="en-US" dirty="0" smtClean="0"/>
              <a:t>It </a:t>
            </a:r>
            <a:r>
              <a:rPr lang="en-US" dirty="0"/>
              <a:t>varies from conservative </a:t>
            </a:r>
            <a:r>
              <a:rPr lang="en-US" dirty="0" smtClean="0"/>
              <a:t>follow‐up to </a:t>
            </a:r>
            <a:r>
              <a:rPr lang="en-US" dirty="0"/>
              <a:t>aggressive treatment consisting of embolization and/or surgical resection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Conservative treatment includes </a:t>
            </a:r>
            <a:r>
              <a:rPr lang="en-US" dirty="0" smtClean="0"/>
              <a:t>antihypertensive medications</a:t>
            </a:r>
            <a:r>
              <a:rPr lang="en-US" dirty="0"/>
              <a:t>, pain killers, elastic stockings and wound management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661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1"/>
            <a:ext cx="6768752" cy="481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10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Hereditary hemorrhagic </a:t>
            </a:r>
            <a:r>
              <a:rPr lang="en-US" dirty="0" err="1" smtClean="0"/>
              <a:t>telengectasia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Synonyms and </a:t>
            </a:r>
            <a:r>
              <a:rPr lang="en-US" dirty="0" smtClean="0"/>
              <a:t>inclusions : </a:t>
            </a:r>
            <a:r>
              <a:rPr lang="en-US" dirty="0" err="1"/>
              <a:t>Rendu</a:t>
            </a:r>
            <a:r>
              <a:rPr lang="en-US" dirty="0"/>
              <a:t>–Osler–Weber </a:t>
            </a:r>
            <a:r>
              <a:rPr lang="en-US" dirty="0" smtClean="0"/>
              <a:t>syndrome</a:t>
            </a:r>
          </a:p>
          <a:p>
            <a:r>
              <a:rPr lang="en-US" dirty="0"/>
              <a:t>Hereditary </a:t>
            </a:r>
            <a:r>
              <a:rPr lang="en-US" dirty="0" err="1"/>
              <a:t>haemorrhagic</a:t>
            </a:r>
            <a:r>
              <a:rPr lang="en-US" dirty="0"/>
              <a:t> telangiectasia is an autosomal </a:t>
            </a:r>
            <a:r>
              <a:rPr lang="en-US" dirty="0" smtClean="0"/>
              <a:t>dominant disorder </a:t>
            </a:r>
            <a:r>
              <a:rPr lang="en-US" dirty="0"/>
              <a:t>characterized by </a:t>
            </a:r>
            <a:r>
              <a:rPr lang="en-US" dirty="0" err="1"/>
              <a:t>mucocutaneous</a:t>
            </a:r>
            <a:r>
              <a:rPr lang="en-US" dirty="0"/>
              <a:t> and </a:t>
            </a:r>
            <a:r>
              <a:rPr lang="en-US" dirty="0" smtClean="0"/>
              <a:t>gastrointestinal </a:t>
            </a:r>
            <a:r>
              <a:rPr lang="en-US" dirty="0" err="1" smtClean="0"/>
              <a:t>telangiectasias</a:t>
            </a:r>
            <a:endParaRPr lang="en-US" dirty="0" smtClean="0"/>
          </a:p>
          <a:p>
            <a:r>
              <a:rPr lang="en-US" dirty="0" smtClean="0"/>
              <a:t>, </a:t>
            </a:r>
            <a:r>
              <a:rPr lang="en-US" dirty="0"/>
              <a:t>associated with AVMs/AVFs in the lungs, liver </a:t>
            </a:r>
            <a:r>
              <a:rPr lang="en-US" dirty="0" smtClean="0"/>
              <a:t>or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5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Ultrastructurally</a:t>
            </a:r>
            <a:r>
              <a:rPr lang="en-US" dirty="0"/>
              <a:t>, the </a:t>
            </a:r>
            <a:r>
              <a:rPr lang="en-US" dirty="0" err="1"/>
              <a:t>telangiectasias</a:t>
            </a:r>
            <a:r>
              <a:rPr lang="en-US" dirty="0"/>
              <a:t> of HHT are micro‐AVFs </a:t>
            </a:r>
          </a:p>
          <a:p>
            <a:r>
              <a:rPr lang="en-US" dirty="0"/>
              <a:t>Histological analysis of a cerebral and a pulmonary AVM in </a:t>
            </a:r>
            <a:r>
              <a:rPr lang="en-US" dirty="0" smtClean="0"/>
              <a:t>two HHT1 </a:t>
            </a:r>
            <a:r>
              <a:rPr lang="en-US" dirty="0"/>
              <a:t>patients showed vessel dilatation, and variable </a:t>
            </a:r>
            <a:r>
              <a:rPr lang="en-US" dirty="0" smtClean="0"/>
              <a:t>thickness and </a:t>
            </a:r>
            <a:r>
              <a:rPr lang="en-US" dirty="0"/>
              <a:t>disorganization of the smooth muscle cell layer</a:t>
            </a:r>
          </a:p>
        </p:txBody>
      </p:sp>
    </p:spTree>
    <p:extLst>
      <p:ext uri="{BB962C8B-B14F-4D97-AF65-F5344CB8AC3E}">
        <p14:creationId xmlns:p14="http://schemas.microsoft.com/office/powerpoint/2010/main" val="1507200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six genes are involved: four identified (ENG, ACVRL1,</a:t>
            </a:r>
          </a:p>
          <a:p>
            <a:r>
              <a:rPr lang="en-US" dirty="0"/>
              <a:t>SMAD4, GDF2) and two localized (HHT3 on chromosome 5q31.3‐q32,</a:t>
            </a:r>
          </a:p>
          <a:p>
            <a:r>
              <a:rPr lang="en-US" dirty="0"/>
              <a:t>and HHT4 on chromosome 7p14) [58–64].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than 80% of </a:t>
            </a:r>
            <a:r>
              <a:rPr lang="en-US" dirty="0" smtClean="0"/>
              <a:t>HHT patients </a:t>
            </a:r>
            <a:r>
              <a:rPr lang="en-US" dirty="0"/>
              <a:t>have mutations in ENG, ACVRL1 or SMAD4 (61%, </a:t>
            </a:r>
            <a:r>
              <a:rPr lang="en-US" dirty="0" smtClean="0"/>
              <a:t>37% and </a:t>
            </a:r>
            <a:r>
              <a:rPr lang="en-US" dirty="0"/>
              <a:t>2%, respectively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3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3"/>
            <a:ext cx="7056783" cy="4886226"/>
          </a:xfrm>
        </p:spPr>
      </p:pic>
    </p:spTree>
    <p:extLst>
      <p:ext uri="{BB962C8B-B14F-4D97-AF65-F5344CB8AC3E}">
        <p14:creationId xmlns:p14="http://schemas.microsoft.com/office/powerpoint/2010/main" val="156239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Arteriovenous</a:t>
            </a:r>
            <a:r>
              <a:rPr lang="en-US" dirty="0" smtClean="0"/>
              <a:t> malformation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. AVM is characterized by the presence of a “</a:t>
            </a:r>
            <a:r>
              <a:rPr lang="en-US" dirty="0" err="1"/>
              <a:t>nidus</a:t>
            </a:r>
            <a:r>
              <a:rPr lang="en-US" dirty="0"/>
              <a:t>,” the epicenter </a:t>
            </a:r>
            <a:r>
              <a:rPr lang="en-US" dirty="0" smtClean="0"/>
              <a:t>of the </a:t>
            </a:r>
            <a:r>
              <a:rPr lang="en-US" dirty="0"/>
              <a:t>lesion that is composed of direct </a:t>
            </a:r>
            <a:r>
              <a:rPr lang="en-US" dirty="0" smtClean="0"/>
              <a:t>communications between </a:t>
            </a:r>
            <a:r>
              <a:rPr lang="en-US" dirty="0"/>
              <a:t>multiple feeding arteries and draining </a:t>
            </a:r>
            <a:r>
              <a:rPr lang="en-US" dirty="0" smtClean="0"/>
              <a:t>veins without </a:t>
            </a:r>
            <a:r>
              <a:rPr lang="en-US" dirty="0"/>
              <a:t>an intervening normal capillary </a:t>
            </a:r>
            <a:r>
              <a:rPr lang="en-US" dirty="0" smtClean="0"/>
              <a:t>bed</a:t>
            </a:r>
          </a:p>
          <a:p>
            <a:r>
              <a:rPr lang="en-US" dirty="0"/>
              <a:t>Congenital, </a:t>
            </a:r>
            <a:r>
              <a:rPr lang="en-US" dirty="0" smtClean="0"/>
              <a:t>fast-slow </a:t>
            </a:r>
            <a:r>
              <a:rPr lang="en-US" dirty="0"/>
              <a:t>malformations that can </a:t>
            </a:r>
            <a:r>
              <a:rPr lang="en-US" dirty="0" smtClean="0"/>
              <a:t>be occult </a:t>
            </a:r>
            <a:r>
              <a:rPr lang="en-US" dirty="0"/>
              <a:t>until </a:t>
            </a:r>
            <a:r>
              <a:rPr lang="en-US" dirty="0" smtClean="0"/>
              <a:t>puberty</a:t>
            </a:r>
          </a:p>
          <a:p>
            <a:r>
              <a:rPr lang="en-US" dirty="0"/>
              <a:t>Most difficult vascular malformation to treat; </a:t>
            </a:r>
            <a:r>
              <a:rPr lang="en-US" dirty="0" smtClean="0"/>
              <a:t>need a </a:t>
            </a:r>
            <a:r>
              <a:rPr lang="en-US" dirty="0"/>
              <a:t>multidisciplinary approach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3960439" cy="3600400"/>
          </a:xfrm>
        </p:spPr>
      </p:pic>
    </p:spTree>
    <p:extLst>
      <p:ext uri="{BB962C8B-B14F-4D97-AF65-F5344CB8AC3E}">
        <p14:creationId xmlns:p14="http://schemas.microsoft.com/office/powerpoint/2010/main" val="247922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patients with ACVRL1 mutations are characterized by later </a:t>
            </a:r>
            <a:r>
              <a:rPr lang="en-US" dirty="0" smtClean="0"/>
              <a:t>onset, lower </a:t>
            </a:r>
            <a:r>
              <a:rPr lang="en-US" dirty="0"/>
              <a:t>penetrance, less frequent cerebral and pulmonary </a:t>
            </a:r>
            <a:r>
              <a:rPr lang="en-US" dirty="0" err="1" smtClean="0"/>
              <a:t>AVMs,more</a:t>
            </a:r>
            <a:r>
              <a:rPr lang="en-US" dirty="0" smtClean="0"/>
              <a:t> </a:t>
            </a:r>
            <a:r>
              <a:rPr lang="en-US" dirty="0"/>
              <a:t>frequent liver involvement and a risk of developing pulmonary arterial hypertension.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with mutations in </a:t>
            </a:r>
            <a:r>
              <a:rPr lang="en-US" dirty="0" smtClean="0"/>
              <a:t>SMAD4 have </a:t>
            </a:r>
            <a:r>
              <a:rPr lang="en-US" dirty="0"/>
              <a:t>HHT combined with juvenile polyposis. The HHT phenotype in these patients is similar to those caused by mutations </a:t>
            </a:r>
            <a:r>
              <a:rPr lang="en-US" dirty="0" smtClean="0"/>
              <a:t>in ENG </a:t>
            </a:r>
            <a:r>
              <a:rPr lang="en-US" dirty="0"/>
              <a:t>or ACVRL1</a:t>
            </a:r>
          </a:p>
        </p:txBody>
      </p:sp>
    </p:spTree>
    <p:extLst>
      <p:ext uri="{BB962C8B-B14F-4D97-AF65-F5344CB8AC3E}">
        <p14:creationId xmlns:p14="http://schemas.microsoft.com/office/powerpoint/2010/main" val="128163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Contrast </a:t>
            </a:r>
            <a:r>
              <a:rPr lang="en-US" dirty="0">
                <a:solidFill>
                  <a:srgbClr val="FF0000"/>
                </a:solidFill>
              </a:rPr>
              <a:t>echocardiography </a:t>
            </a:r>
            <a:r>
              <a:rPr lang="en-US" dirty="0"/>
              <a:t>is indicated </a:t>
            </a:r>
            <a:r>
              <a:rPr lang="en-US" dirty="0" smtClean="0"/>
              <a:t>. </a:t>
            </a:r>
            <a:r>
              <a:rPr lang="en-US" dirty="0"/>
              <a:t>Cerebral MRI, thoracic computed tomography (CT) scan and </a:t>
            </a:r>
            <a:r>
              <a:rPr lang="en-US" dirty="0" smtClean="0"/>
              <a:t>hepatic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Doppler ultrasound </a:t>
            </a:r>
            <a:r>
              <a:rPr lang="en-US" dirty="0"/>
              <a:t>should be performed to screen for asymptomatic AVMs </a:t>
            </a:r>
            <a:r>
              <a:rPr lang="en-US" dirty="0" smtClean="0"/>
              <a:t>in children </a:t>
            </a:r>
            <a:r>
              <a:rPr lang="en-US" dirty="0"/>
              <a:t>and young adults, as they are at higher risk for </a:t>
            </a:r>
            <a:r>
              <a:rPr lang="en-US" dirty="0" err="1"/>
              <a:t>haemorrhage</a:t>
            </a:r>
            <a:r>
              <a:rPr lang="en-US" dirty="0"/>
              <a:t> than the general population </a:t>
            </a:r>
            <a:endParaRPr lang="en-US" dirty="0" smtClean="0"/>
          </a:p>
          <a:p>
            <a:r>
              <a:rPr lang="en-US" dirty="0" smtClean="0"/>
              <a:t>Genetic </a:t>
            </a:r>
            <a:r>
              <a:rPr lang="en-US" dirty="0"/>
              <a:t>consultation is needed to assess family history </a:t>
            </a:r>
            <a:r>
              <a:rPr lang="en-US" dirty="0" smtClean="0"/>
              <a:t>and to </a:t>
            </a:r>
            <a:r>
              <a:rPr lang="en-US" dirty="0"/>
              <a:t>perform </a:t>
            </a:r>
            <a:r>
              <a:rPr lang="en-US" dirty="0">
                <a:solidFill>
                  <a:srgbClr val="FF0000"/>
                </a:solidFill>
              </a:rPr>
              <a:t>genetic testing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Blood </a:t>
            </a:r>
            <a:r>
              <a:rPr lang="en-US" dirty="0" err="1"/>
              <a:t>haemoglobin</a:t>
            </a:r>
            <a:r>
              <a:rPr lang="en-US" dirty="0"/>
              <a:t> and </a:t>
            </a:r>
            <a:r>
              <a:rPr lang="en-US" dirty="0" err="1" smtClean="0"/>
              <a:t>haematocrit</a:t>
            </a:r>
            <a:r>
              <a:rPr lang="en-US" dirty="0" smtClean="0"/>
              <a:t> be </a:t>
            </a:r>
            <a:r>
              <a:rPr lang="en-US" dirty="0"/>
              <a:t>measured annually.</a:t>
            </a:r>
          </a:p>
        </p:txBody>
      </p:sp>
    </p:spTree>
    <p:extLst>
      <p:ext uri="{BB962C8B-B14F-4D97-AF65-F5344CB8AC3E}">
        <p14:creationId xmlns:p14="http://schemas.microsoft.com/office/powerpoint/2010/main" val="1930447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957392"/>
          </a:xfrm>
        </p:spPr>
      </p:pic>
    </p:spTree>
    <p:extLst>
      <p:ext uri="{BB962C8B-B14F-4D97-AF65-F5344CB8AC3E}">
        <p14:creationId xmlns:p14="http://schemas.microsoft.com/office/powerpoint/2010/main" val="1844450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PTEN </a:t>
            </a:r>
            <a:r>
              <a:rPr lang="en-US" dirty="0" err="1" smtClean="0"/>
              <a:t>hamartoma</a:t>
            </a:r>
            <a:r>
              <a:rPr lang="en-US" dirty="0" smtClean="0"/>
              <a:t> tumor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PTEN </a:t>
            </a:r>
            <a:r>
              <a:rPr lang="en-US" dirty="0" err="1"/>
              <a:t>hamartoma</a:t>
            </a:r>
            <a:r>
              <a:rPr lang="en-US" dirty="0"/>
              <a:t> </a:t>
            </a:r>
            <a:r>
              <a:rPr lang="en-US" dirty="0" err="1"/>
              <a:t>tumour</a:t>
            </a:r>
            <a:r>
              <a:rPr lang="en-US" dirty="0"/>
              <a:t> syndrome is an autosomal </a:t>
            </a:r>
            <a:r>
              <a:rPr lang="en-US" dirty="0" smtClean="0"/>
              <a:t>dominant disorder </a:t>
            </a:r>
            <a:r>
              <a:rPr lang="en-US" dirty="0"/>
              <a:t>that regroups patients with </a:t>
            </a:r>
            <a:r>
              <a:rPr lang="en-US" dirty="0" err="1" smtClean="0"/>
              <a:t>Bannayan</a:t>
            </a:r>
            <a:r>
              <a:rPr lang="en-US" dirty="0" smtClean="0"/>
              <a:t>–Riley–</a:t>
            </a:r>
            <a:r>
              <a:rPr lang="en-US" dirty="0" err="1" smtClean="0"/>
              <a:t>Ruvalcaba</a:t>
            </a:r>
            <a:r>
              <a:rPr lang="en-US" dirty="0" smtClean="0"/>
              <a:t> syndrome </a:t>
            </a:r>
            <a:r>
              <a:rPr lang="en-US" dirty="0"/>
              <a:t>(BRRS) and Cowden syndrome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315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vascular anomalies (86%) in PHTS patients are </a:t>
            </a:r>
            <a:r>
              <a:rPr lang="en-US" dirty="0" smtClean="0"/>
              <a:t>fast-flowing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err="1"/>
              <a:t>extracranial</a:t>
            </a:r>
            <a:r>
              <a:rPr lang="en-US" dirty="0"/>
              <a:t> ones are in general intramuscular or subcutaneous, associated with ectopic fat, disrupted architecture and</a:t>
            </a:r>
          </a:p>
          <a:p>
            <a:r>
              <a:rPr lang="en-US" dirty="0"/>
              <a:t>severe and progressive enlargement of affected muscles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addition to swelling, patients can have pain and a cutaneous </a:t>
            </a:r>
            <a:r>
              <a:rPr lang="en-US" dirty="0" smtClean="0"/>
              <a:t>capillary stain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9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</a:t>
            </a:r>
            <a:r>
              <a:rPr lang="en-US" dirty="0" err="1" smtClean="0"/>
              <a:t>cowden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These patients </a:t>
            </a:r>
            <a:r>
              <a:rPr lang="en-US" dirty="0" smtClean="0"/>
              <a:t>often have </a:t>
            </a:r>
          </a:p>
          <a:p>
            <a:r>
              <a:rPr lang="en-US" dirty="0" smtClean="0"/>
              <a:t>macrocephaly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facial </a:t>
            </a:r>
            <a:r>
              <a:rPr lang="en-US" dirty="0" err="1"/>
              <a:t>trichilemmomas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papillomatous</a:t>
            </a:r>
            <a:r>
              <a:rPr lang="en-US" dirty="0" smtClean="0"/>
              <a:t> papules,</a:t>
            </a:r>
          </a:p>
          <a:p>
            <a:r>
              <a:rPr lang="en-US" dirty="0" smtClean="0"/>
              <a:t> </a:t>
            </a:r>
            <a:r>
              <a:rPr lang="en-US" dirty="0" err="1"/>
              <a:t>acral</a:t>
            </a:r>
            <a:r>
              <a:rPr lang="en-US" dirty="0"/>
              <a:t> </a:t>
            </a:r>
            <a:r>
              <a:rPr lang="en-US" dirty="0" err="1"/>
              <a:t>keratoses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benign thyroid disease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lipomatous</a:t>
            </a:r>
            <a:r>
              <a:rPr lang="en-US" dirty="0" smtClean="0"/>
              <a:t> masses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multiple </a:t>
            </a:r>
            <a:r>
              <a:rPr lang="en-US" dirty="0" err="1"/>
              <a:t>hamartomas</a:t>
            </a:r>
            <a:r>
              <a:rPr lang="en-US" dirty="0"/>
              <a:t> with an increased risk for benign and </a:t>
            </a:r>
            <a:r>
              <a:rPr lang="en-US" dirty="0" smtClean="0"/>
              <a:t>malignant </a:t>
            </a:r>
            <a:r>
              <a:rPr lang="en-US" dirty="0" err="1" smtClean="0"/>
              <a:t>tumours</a:t>
            </a:r>
            <a:r>
              <a:rPr lang="en-US" dirty="0" smtClean="0"/>
              <a:t> </a:t>
            </a:r>
            <a:r>
              <a:rPr lang="en-US" dirty="0"/>
              <a:t>(such as thyroid, breast and endometrial cancer), and</a:t>
            </a:r>
          </a:p>
          <a:p>
            <a:r>
              <a:rPr lang="en-US" dirty="0" smtClean="0"/>
              <a:t>Vascular anomalies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55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BRSS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BRRS is characterized by </a:t>
            </a:r>
            <a:r>
              <a:rPr lang="en-US" dirty="0" smtClean="0"/>
              <a:t>macrocephaly, </a:t>
            </a:r>
          </a:p>
          <a:p>
            <a:r>
              <a:rPr lang="en-US" dirty="0" smtClean="0"/>
              <a:t>variable </a:t>
            </a:r>
            <a:r>
              <a:rPr lang="en-US" dirty="0"/>
              <a:t>degrees of developmental delay, </a:t>
            </a:r>
            <a:endParaRPr lang="en-US" dirty="0" smtClean="0"/>
          </a:p>
          <a:p>
            <a:r>
              <a:rPr lang="en-US" dirty="0" err="1" smtClean="0"/>
              <a:t>hamartomatous</a:t>
            </a:r>
            <a:r>
              <a:rPr lang="en-US" dirty="0" smtClean="0"/>
              <a:t> </a:t>
            </a:r>
            <a:r>
              <a:rPr lang="en-US" dirty="0"/>
              <a:t>intestinal polyposis, </a:t>
            </a:r>
            <a:endParaRPr lang="en-US" dirty="0" smtClean="0"/>
          </a:p>
          <a:p>
            <a:r>
              <a:rPr lang="en-US" dirty="0" err="1" smtClean="0"/>
              <a:t>lipomas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 </a:t>
            </a:r>
            <a:r>
              <a:rPr lang="en-US" dirty="0"/>
              <a:t>pigmented macules of the glans </a:t>
            </a:r>
            <a:r>
              <a:rPr lang="en-US" dirty="0" smtClean="0"/>
              <a:t>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23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Pathophysiology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Heterozygous </a:t>
            </a:r>
            <a:r>
              <a:rPr lang="en-US" dirty="0"/>
              <a:t>PTEN mutations are identified in </a:t>
            </a:r>
            <a:r>
              <a:rPr lang="en-US" dirty="0" smtClean="0"/>
              <a:t>approximately 60</a:t>
            </a:r>
            <a:r>
              <a:rPr lang="en-US" dirty="0"/>
              <a:t>% of BRRS and 81% of Cowden syndrome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Mutations cause a Loss of function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92899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585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Family History </a:t>
            </a:r>
          </a:p>
          <a:p>
            <a:r>
              <a:rPr lang="en-US" dirty="0" smtClean="0"/>
              <a:t>Genetic testing</a:t>
            </a:r>
          </a:p>
          <a:p>
            <a:r>
              <a:rPr lang="en-US" dirty="0" smtClean="0"/>
              <a:t> Thyroid </a:t>
            </a:r>
            <a:r>
              <a:rPr lang="en-US" dirty="0"/>
              <a:t>and breast ultrasonic examination should be done to rule out </a:t>
            </a:r>
            <a:r>
              <a:rPr lang="en-US" dirty="0" smtClean="0"/>
              <a:t>cancer </a:t>
            </a:r>
            <a:r>
              <a:rPr lang="en-US" dirty="0"/>
              <a:t>repeated yearly. </a:t>
            </a:r>
            <a:endParaRPr lang="en-US" dirty="0" smtClean="0"/>
          </a:p>
          <a:p>
            <a:r>
              <a:rPr lang="en-US" dirty="0" smtClean="0"/>
              <a:t>Moreover</a:t>
            </a:r>
            <a:r>
              <a:rPr lang="en-US" dirty="0"/>
              <a:t>, women older than 30 years of </a:t>
            </a:r>
            <a:r>
              <a:rPr lang="en-US" dirty="0" smtClean="0"/>
              <a:t>age should </a:t>
            </a:r>
            <a:r>
              <a:rPr lang="en-US" dirty="0"/>
              <a:t>have breast mammography yearly. </a:t>
            </a:r>
            <a:endParaRPr lang="en-US" dirty="0" smtClean="0"/>
          </a:p>
          <a:p>
            <a:r>
              <a:rPr lang="en-US" dirty="0" err="1" smtClean="0"/>
              <a:t>Colo</a:t>
            </a:r>
            <a:r>
              <a:rPr lang="en-US" dirty="0" smtClean="0"/>
              <a:t>‐rectal </a:t>
            </a:r>
            <a:r>
              <a:rPr lang="en-US" dirty="0"/>
              <a:t>cancer surveillance by colonoscopy should be started at age 35 </a:t>
            </a:r>
          </a:p>
          <a:p>
            <a:r>
              <a:rPr lang="en-US" dirty="0" smtClean="0"/>
              <a:t>Radiological </a:t>
            </a:r>
            <a:r>
              <a:rPr lang="en-US" dirty="0"/>
              <a:t>investigations of PHTS vascular lesions include </a:t>
            </a:r>
            <a:r>
              <a:rPr lang="en-US" dirty="0" smtClean="0"/>
              <a:t>Doppler ultrasound</a:t>
            </a:r>
            <a:r>
              <a:rPr lang="en-US" dirty="0"/>
              <a:t>, T2‐weighted MRI and magnetic resonance angiography (MRA) </a:t>
            </a:r>
          </a:p>
        </p:txBody>
      </p:sp>
    </p:spTree>
    <p:extLst>
      <p:ext uri="{BB962C8B-B14F-4D97-AF65-F5344CB8AC3E}">
        <p14:creationId xmlns:p14="http://schemas.microsoft.com/office/powerpoint/2010/main" val="159245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9"/>
            <a:ext cx="7272808" cy="5102250"/>
          </a:xfrm>
        </p:spPr>
      </p:pic>
    </p:spTree>
    <p:extLst>
      <p:ext uri="{BB962C8B-B14F-4D97-AF65-F5344CB8AC3E}">
        <p14:creationId xmlns:p14="http://schemas.microsoft.com/office/powerpoint/2010/main" val="32039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papillomatous</a:t>
            </a:r>
            <a:r>
              <a:rPr lang="en-US" dirty="0"/>
              <a:t> papules </a:t>
            </a:r>
            <a:r>
              <a:rPr lang="en-US" dirty="0" smtClean="0"/>
              <a:t>are treated </a:t>
            </a:r>
            <a:r>
              <a:rPr lang="en-US" dirty="0"/>
              <a:t>when symptomatic with topical agents, curettage, cryosurgery, laser or surgery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Treatment of PHTS fast‐flow lesions is similar to that of sporadic AVMs. </a:t>
            </a:r>
            <a:endParaRPr lang="en-US" dirty="0" smtClean="0"/>
          </a:p>
          <a:p>
            <a:r>
              <a:rPr lang="en-US" dirty="0" err="1" smtClean="0"/>
              <a:t>Rapamycin</a:t>
            </a:r>
            <a:r>
              <a:rPr lang="en-US" dirty="0" smtClean="0"/>
              <a:t> </a:t>
            </a:r>
            <a:r>
              <a:rPr lang="en-US" dirty="0"/>
              <a:t>seems effective in </a:t>
            </a:r>
            <a:r>
              <a:rPr lang="en-US" dirty="0" smtClean="0"/>
              <a:t>clinical trials .</a:t>
            </a:r>
          </a:p>
          <a:p>
            <a:r>
              <a:rPr lang="en-US" dirty="0" smtClean="0"/>
              <a:t> </a:t>
            </a:r>
            <a:r>
              <a:rPr lang="en-US" dirty="0"/>
              <a:t>Genetic </a:t>
            </a:r>
            <a:r>
              <a:rPr lang="en-US" dirty="0" err="1"/>
              <a:t>counselling</a:t>
            </a:r>
            <a:r>
              <a:rPr lang="en-US" dirty="0"/>
              <a:t> is needed</a:t>
            </a:r>
          </a:p>
        </p:txBody>
      </p:sp>
    </p:spTree>
    <p:extLst>
      <p:ext uri="{BB962C8B-B14F-4D97-AF65-F5344CB8AC3E}">
        <p14:creationId xmlns:p14="http://schemas.microsoft.com/office/powerpoint/2010/main" val="3223289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344816" cy="5040560"/>
          </a:xfrm>
        </p:spPr>
      </p:pic>
    </p:spTree>
    <p:extLst>
      <p:ext uri="{BB962C8B-B14F-4D97-AF65-F5344CB8AC3E}">
        <p14:creationId xmlns:p14="http://schemas.microsoft.com/office/powerpoint/2010/main" val="186457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Arteriovenous</a:t>
            </a:r>
            <a:r>
              <a:rPr lang="en-US" dirty="0"/>
              <a:t> malformations consist of distorted </a:t>
            </a:r>
            <a:r>
              <a:rPr lang="en-US" dirty="0" smtClean="0"/>
              <a:t>arteries, and </a:t>
            </a:r>
            <a:r>
              <a:rPr lang="en-US" dirty="0"/>
              <a:t>veins with thickened muscle walls due to </a:t>
            </a:r>
            <a:r>
              <a:rPr lang="en-US" dirty="0" err="1" smtClean="0"/>
              <a:t>arteriovenous</a:t>
            </a:r>
            <a:r>
              <a:rPr lang="en-US" dirty="0" smtClean="0"/>
              <a:t> shunting </a:t>
            </a:r>
            <a:r>
              <a:rPr lang="en-US" dirty="0"/>
              <a:t>and fibrosis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</a:t>
            </a:r>
            <a:r>
              <a:rPr lang="en-US" dirty="0"/>
              <a:t>AVM, the normal capillary bed </a:t>
            </a:r>
            <a:r>
              <a:rPr lang="en-US" dirty="0" smtClean="0"/>
              <a:t>is replaced </a:t>
            </a:r>
            <a:r>
              <a:rPr lang="en-US" dirty="0"/>
              <a:t>by a </a:t>
            </a:r>
            <a:r>
              <a:rPr lang="en-US" dirty="0" err="1"/>
              <a:t>nidus</a:t>
            </a:r>
            <a:r>
              <a:rPr lang="en-US" dirty="0"/>
              <a:t>, via which blood shunts from feeding arteries into draining veins.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err="1"/>
              <a:t>arteriovenous</a:t>
            </a:r>
            <a:r>
              <a:rPr lang="en-US" dirty="0"/>
              <a:t> fistula consists of </a:t>
            </a:r>
            <a:r>
              <a:rPr lang="en-US" dirty="0" smtClean="0"/>
              <a:t>a direct </a:t>
            </a:r>
            <a:r>
              <a:rPr lang="en-US" dirty="0"/>
              <a:t>communication between an artery and a vein. </a:t>
            </a:r>
            <a:endParaRPr lang="en-US" dirty="0" smtClean="0"/>
          </a:p>
          <a:p>
            <a:r>
              <a:rPr lang="en-US" dirty="0" smtClean="0"/>
              <a:t>They are less </a:t>
            </a:r>
            <a:r>
              <a:rPr lang="en-US" dirty="0"/>
              <a:t>frequent than AVMs, and usually post‐traumatic. </a:t>
            </a:r>
            <a:endParaRPr lang="en-US" dirty="0" smtClean="0"/>
          </a:p>
          <a:p>
            <a:r>
              <a:rPr lang="en-US" dirty="0" smtClean="0"/>
              <a:t>The origin of </a:t>
            </a:r>
            <a:r>
              <a:rPr lang="en-US" dirty="0"/>
              <a:t>AVM is unknown. It is usually sporadic, but an </a:t>
            </a:r>
            <a:r>
              <a:rPr lang="en-US" dirty="0" smtClean="0"/>
              <a:t>underlying predisposing </a:t>
            </a:r>
            <a:r>
              <a:rPr lang="en-US" dirty="0"/>
              <a:t>genetic defect exists when it is part of </a:t>
            </a:r>
            <a:r>
              <a:rPr lang="en-US" dirty="0" smtClean="0"/>
              <a:t>CM‐AVM, HHT </a:t>
            </a:r>
            <a:r>
              <a:rPr lang="en-US" dirty="0"/>
              <a:t>or PTHS.</a:t>
            </a:r>
          </a:p>
        </p:txBody>
      </p:sp>
    </p:spTree>
    <p:extLst>
      <p:ext uri="{BB962C8B-B14F-4D97-AF65-F5344CB8AC3E}">
        <p14:creationId xmlns:p14="http://schemas.microsoft.com/office/powerpoint/2010/main" val="29407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Arteriovenous</a:t>
            </a:r>
            <a:r>
              <a:rPr lang="en-US" dirty="0"/>
              <a:t> malformations are localized, affecting the </a:t>
            </a:r>
            <a:r>
              <a:rPr lang="en-US" dirty="0" smtClean="0"/>
              <a:t>brain, skin</a:t>
            </a:r>
            <a:r>
              <a:rPr lang="en-US" dirty="0"/>
              <a:t>, muscles, bone or viscera. </a:t>
            </a:r>
            <a:endParaRPr lang="en-US" dirty="0" smtClean="0"/>
          </a:p>
          <a:p>
            <a:r>
              <a:rPr lang="en-US" dirty="0"/>
              <a:t>AVMs usually manifest as cutaneous, faint, red </a:t>
            </a:r>
            <a:r>
              <a:rPr lang="en-US" dirty="0" smtClean="0"/>
              <a:t>to purple</a:t>
            </a:r>
            <a:r>
              <a:rPr lang="en-US" dirty="0"/>
              <a:t>, ill-defined masses with a thrill, a bruit, </a:t>
            </a:r>
            <a:r>
              <a:rPr lang="en-US" dirty="0" smtClean="0"/>
              <a:t>or a </a:t>
            </a:r>
            <a:r>
              <a:rPr lang="en-US" dirty="0"/>
              <a:t>pulsation of increased amplitude </a:t>
            </a:r>
            <a:endParaRPr lang="en-US" dirty="0" smtClean="0"/>
          </a:p>
          <a:p>
            <a:r>
              <a:rPr lang="en-US" dirty="0"/>
              <a:t>About </a:t>
            </a:r>
            <a:r>
              <a:rPr lang="en-US" dirty="0" smtClean="0"/>
              <a:t>one third </a:t>
            </a:r>
            <a:r>
              <a:rPr lang="en-US" dirty="0"/>
              <a:t>of AVMs are present at birth, another </a:t>
            </a:r>
            <a:r>
              <a:rPr lang="en-US" dirty="0" smtClean="0"/>
              <a:t>–third appear </a:t>
            </a:r>
            <a:r>
              <a:rPr lang="en-US" dirty="0"/>
              <a:t>during childhood or at puberty, and the rest manifest in adulthood because hormonal changes </a:t>
            </a:r>
            <a:r>
              <a:rPr lang="en-US" dirty="0" smtClean="0"/>
              <a:t>and trauma </a:t>
            </a:r>
            <a:r>
              <a:rPr lang="en-US" dirty="0"/>
              <a:t>usually trigger the growth of </a:t>
            </a:r>
            <a:r>
              <a:rPr lang="en-US" dirty="0" smtClean="0"/>
              <a:t>an AVM.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7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552728" cy="4968552"/>
          </a:xfrm>
        </p:spPr>
      </p:pic>
    </p:spTree>
    <p:extLst>
      <p:ext uri="{BB962C8B-B14F-4D97-AF65-F5344CB8AC3E}">
        <p14:creationId xmlns:p14="http://schemas.microsoft.com/office/powerpoint/2010/main" val="364155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5"/>
            <a:ext cx="7344816" cy="495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88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Can appear as a capillary blush misdiagnosed as CM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3548"/>
            <a:ext cx="3315697" cy="324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396043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9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hydrocephaly, headache, epilepsy, </a:t>
            </a:r>
            <a:r>
              <a:rPr lang="en-US" dirty="0" err="1"/>
              <a:t>haemorrhage</a:t>
            </a:r>
            <a:r>
              <a:rPr lang="en-US" dirty="0"/>
              <a:t> and </a:t>
            </a:r>
            <a:r>
              <a:rPr lang="en-US" dirty="0" smtClean="0"/>
              <a:t>focal neurological </a:t>
            </a:r>
            <a:r>
              <a:rPr lang="en-US" dirty="0"/>
              <a:t>deficit in intracranial lesions; </a:t>
            </a:r>
            <a:endParaRPr lang="en-US" dirty="0" smtClean="0"/>
          </a:p>
          <a:p>
            <a:r>
              <a:rPr lang="en-US" dirty="0" smtClean="0"/>
              <a:t>cyanosis</a:t>
            </a:r>
            <a:r>
              <a:rPr lang="en-US" dirty="0"/>
              <a:t>, </a:t>
            </a:r>
            <a:r>
              <a:rPr lang="en-US" dirty="0" smtClean="0"/>
              <a:t>clubbing, </a:t>
            </a:r>
            <a:r>
              <a:rPr lang="en-US" dirty="0" err="1" smtClean="0"/>
              <a:t>polycythaemia</a:t>
            </a:r>
            <a:r>
              <a:rPr lang="en-US" dirty="0" smtClean="0"/>
              <a:t> </a:t>
            </a:r>
            <a:r>
              <a:rPr lang="en-US" dirty="0"/>
              <a:t>and right‐to‐left shunt with cerebral abscess</a:t>
            </a:r>
          </a:p>
          <a:p>
            <a:r>
              <a:rPr lang="en-US" dirty="0"/>
              <a:t>and embolic stroke in pulmonary lesions; </a:t>
            </a:r>
            <a:endParaRPr lang="en-US" dirty="0" smtClean="0"/>
          </a:p>
          <a:p>
            <a:r>
              <a:rPr lang="en-US" dirty="0" smtClean="0"/>
              <a:t>cardiac </a:t>
            </a:r>
            <a:r>
              <a:rPr lang="en-US" dirty="0"/>
              <a:t>failure, </a:t>
            </a:r>
            <a:r>
              <a:rPr lang="en-US" dirty="0" smtClean="0"/>
              <a:t>portal hypertension </a:t>
            </a:r>
            <a:r>
              <a:rPr lang="en-US" dirty="0"/>
              <a:t>and biliary disease in hepatic lesions;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heaviness, pain, pulsatile mass, thrill, trophic changes (deformation,</a:t>
            </a:r>
          </a:p>
          <a:p>
            <a:r>
              <a:rPr lang="en-US" dirty="0"/>
              <a:t>ulceration, destruction) and bleeding in cutaneous, subcutaneous and muscular lesions.</a:t>
            </a:r>
          </a:p>
        </p:txBody>
      </p:sp>
    </p:spTree>
    <p:extLst>
      <p:ext uri="{BB962C8B-B14F-4D97-AF65-F5344CB8AC3E}">
        <p14:creationId xmlns:p14="http://schemas.microsoft.com/office/powerpoint/2010/main" val="2845590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180</TotalTime>
  <Words>994</Words>
  <Application>Microsoft Office PowerPoint</Application>
  <PresentationFormat>On-screen Show (4:3)</PresentationFormat>
  <Paragraphs>94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Pushpin</vt:lpstr>
      <vt:lpstr>Arteriovenous disorders </vt:lpstr>
      <vt:lpstr>Arteriovenous malformation </vt:lpstr>
      <vt:lpstr>PowerPoint Presentation</vt:lpstr>
      <vt:lpstr>Pathophysiology</vt:lpstr>
      <vt:lpstr>Clinical features </vt:lpstr>
      <vt:lpstr>PowerPoint Presentation</vt:lpstr>
      <vt:lpstr>PowerPoint Presentation</vt:lpstr>
      <vt:lpstr>Clinical features </vt:lpstr>
      <vt:lpstr>Cont.</vt:lpstr>
      <vt:lpstr>PowerPoint Presentation</vt:lpstr>
      <vt:lpstr>.</vt:lpstr>
      <vt:lpstr>.</vt:lpstr>
      <vt:lpstr>Investigations </vt:lpstr>
      <vt:lpstr>Management </vt:lpstr>
      <vt:lpstr>PowerPoint Presentation</vt:lpstr>
      <vt:lpstr>Hereditary hemorrhagic telengectasia</vt:lpstr>
      <vt:lpstr>Cont </vt:lpstr>
      <vt:lpstr>Genetics </vt:lpstr>
      <vt:lpstr>PowerPoint Presentation</vt:lpstr>
      <vt:lpstr>.</vt:lpstr>
      <vt:lpstr>Investigations </vt:lpstr>
      <vt:lpstr>PowerPoint Presentation</vt:lpstr>
      <vt:lpstr>PTEN hamartoma tumor syndrome</vt:lpstr>
      <vt:lpstr>Features </vt:lpstr>
      <vt:lpstr>Features of cowden </vt:lpstr>
      <vt:lpstr>Features of BRSS </vt:lpstr>
      <vt:lpstr>Pathophysiology </vt:lpstr>
      <vt:lpstr>PowerPoint Presentation</vt:lpstr>
      <vt:lpstr>Investigations </vt:lpstr>
      <vt:lpstr>Management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Arteriovenous disorders </dc:title>
  <dc:creator>asadhamna</dc:creator>
  <cp:lastModifiedBy>asadhamna</cp:lastModifiedBy>
  <cp:revision>29</cp:revision>
  <dcterms:created xsi:type="dcterms:W3CDTF">2021-06-02T04:21:11Z</dcterms:created>
  <dcterms:modified xsi:type="dcterms:W3CDTF">2021-06-02T07:21:15Z</dcterms:modified>
</cp:coreProperties>
</file>