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32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7" r:id="rId31"/>
    <p:sldId id="284" r:id="rId32"/>
    <p:sldId id="321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329" r:id="rId45"/>
    <p:sldId id="297" r:id="rId46"/>
    <p:sldId id="304" r:id="rId47"/>
    <p:sldId id="330" r:id="rId48"/>
    <p:sldId id="318" r:id="rId49"/>
    <p:sldId id="299" r:id="rId50"/>
    <p:sldId id="300" r:id="rId51"/>
    <p:sldId id="301" r:id="rId52"/>
    <p:sldId id="302" r:id="rId53"/>
    <p:sldId id="303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6" r:id="rId64"/>
    <p:sldId id="317" r:id="rId65"/>
    <p:sldId id="319" r:id="rId66"/>
    <p:sldId id="322" r:id="rId67"/>
    <p:sldId id="32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" Type="http://schemas.openxmlformats.org/officeDocument/2006/relationships/slide" Target="slides/slide6.xml" /><Relationship Id="rId71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5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62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0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9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1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9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2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34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g" /><Relationship Id="rId4" Type="http://schemas.openxmlformats.org/officeDocument/2006/relationships/image" Target="../media/image14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g" /><Relationship Id="rId4" Type="http://schemas.openxmlformats.org/officeDocument/2006/relationships/image" Target="../media/image18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jpg" /><Relationship Id="rId4" Type="http://schemas.openxmlformats.org/officeDocument/2006/relationships/image" Target="../media/image22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jp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jpg" /><Relationship Id="rId4" Type="http://schemas.openxmlformats.org/officeDocument/2006/relationships/image" Target="../media/image32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jp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jp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 /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 /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 /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3.jp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 /><Relationship Id="rId2" Type="http://schemas.openxmlformats.org/officeDocument/2006/relationships/image" Target="../media/image54.jp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8.jp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 /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2.png" /><Relationship Id="rId4" Type="http://schemas.openxmlformats.org/officeDocument/2006/relationships/image" Target="../media/image61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 /><Relationship Id="rId2" Type="http://schemas.openxmlformats.org/officeDocument/2006/relationships/image" Target="../media/image6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6.jpg" /><Relationship Id="rId4" Type="http://schemas.openxmlformats.org/officeDocument/2006/relationships/image" Target="../media/image65.jpg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 /><Relationship Id="rId2" Type="http://schemas.openxmlformats.org/officeDocument/2006/relationships/image" Target="../media/image67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 /><Relationship Id="rId2" Type="http://schemas.openxmlformats.org/officeDocument/2006/relationships/image" Target="../media/image69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2.jpg" /><Relationship Id="rId4" Type="http://schemas.openxmlformats.org/officeDocument/2006/relationships/image" Target="../media/image71.jpg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25758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599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795" y="990600"/>
            <a:ext cx="10353762" cy="568065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92D050"/>
                </a:solidFill>
              </a:rPr>
              <a:t>Systemic Diseases associated with itching: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Metabolic &amp; endocrine diseases </a:t>
            </a:r>
            <a:endParaRPr lang="en-US" dirty="0"/>
          </a:p>
          <a:p>
            <a:r>
              <a:rPr lang="en-US" b="1" dirty="0"/>
              <a:t>Renal disease</a:t>
            </a:r>
          </a:p>
          <a:p>
            <a:r>
              <a:rPr lang="en-US" b="1" dirty="0"/>
              <a:t>Hematopoietic diseases</a:t>
            </a:r>
            <a:r>
              <a:rPr lang="en-US" dirty="0"/>
              <a:t> </a:t>
            </a:r>
          </a:p>
          <a:p>
            <a:r>
              <a:rPr lang="en-US" b="1" dirty="0"/>
              <a:t>Neurological diseases </a:t>
            </a:r>
            <a:endParaRPr lang="en-US" dirty="0"/>
          </a:p>
          <a:p>
            <a:r>
              <a:rPr lang="en-US" b="1" dirty="0"/>
              <a:t>Infections</a:t>
            </a:r>
            <a:endParaRPr lang="en-US" dirty="0"/>
          </a:p>
          <a:p>
            <a:r>
              <a:rPr lang="en-US" b="1" dirty="0"/>
              <a:t>Infestations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79500"/>
            <a:ext cx="10353762" cy="50250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 </a:t>
            </a:r>
            <a:r>
              <a:rPr lang="en-US" sz="2800" b="1" dirty="0" err="1"/>
              <a:t>Contd</a:t>
            </a:r>
            <a:r>
              <a:rPr lang="en-US" sz="2800" b="1" dirty="0"/>
              <a:t>…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Drug induced pruritus</a:t>
            </a:r>
            <a:endParaRPr lang="en-US" dirty="0"/>
          </a:p>
          <a:p>
            <a:r>
              <a:rPr lang="en-US" b="1" dirty="0"/>
              <a:t>Psychiatric or Psychosomatic diseases</a:t>
            </a:r>
            <a:endParaRPr lang="en-US" dirty="0"/>
          </a:p>
          <a:p>
            <a:r>
              <a:rPr lang="en-US" b="1" dirty="0"/>
              <a:t>Pruritus of Pregnancy.</a:t>
            </a:r>
          </a:p>
        </p:txBody>
      </p:sp>
    </p:spTree>
    <p:extLst>
      <p:ext uri="{BB962C8B-B14F-4D97-AF65-F5344CB8AC3E}">
        <p14:creationId xmlns:p14="http://schemas.microsoft.com/office/powerpoint/2010/main" val="403886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90" y="0"/>
            <a:ext cx="10353761" cy="154222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97495"/>
            <a:ext cx="10353762" cy="4996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92D050"/>
                </a:solidFill>
              </a:rPr>
              <a:t>Pruritus specific history:</a:t>
            </a:r>
          </a:p>
          <a:p>
            <a:r>
              <a:rPr lang="en-US" sz="2200" dirty="0"/>
              <a:t>Onset</a:t>
            </a:r>
          </a:p>
          <a:p>
            <a:r>
              <a:rPr lang="en-US" dirty="0"/>
              <a:t>Localization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Intensity</a:t>
            </a:r>
          </a:p>
          <a:p>
            <a:r>
              <a:rPr lang="en-US" dirty="0"/>
              <a:t>Continuous or intermittent</a:t>
            </a:r>
          </a:p>
          <a:p>
            <a:r>
              <a:rPr lang="en-US" dirty="0"/>
              <a:t>Diurnal variation</a:t>
            </a:r>
          </a:p>
          <a:p>
            <a:r>
              <a:rPr lang="en-US" dirty="0"/>
              <a:t>Triggering factors, </a:t>
            </a:r>
            <a:r>
              <a:rPr lang="en-US" dirty="0" err="1"/>
              <a:t>ameliorationg</a:t>
            </a:r>
            <a:r>
              <a:rPr lang="en-US" dirty="0"/>
              <a:t> factors</a:t>
            </a:r>
          </a:p>
          <a:p>
            <a:r>
              <a:rPr lang="en-US" dirty="0" err="1"/>
              <a:t>Behavioural</a:t>
            </a:r>
            <a:r>
              <a:rPr lang="en-US" dirty="0"/>
              <a:t> response to itch</a:t>
            </a:r>
          </a:p>
          <a:p>
            <a:r>
              <a:rPr lang="en-US" dirty="0"/>
              <a:t>Previous therapies</a:t>
            </a:r>
          </a:p>
          <a:p>
            <a:r>
              <a:rPr lang="en-US" dirty="0"/>
              <a:t>Impact </a:t>
            </a:r>
            <a:r>
              <a:rPr lang="en-US"/>
              <a:t>on quality of </a:t>
            </a:r>
            <a:r>
              <a:rPr lang="en-US" dirty="0"/>
              <a:t>life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9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11965"/>
            <a:ext cx="10353762" cy="44792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92D050"/>
                </a:solidFill>
              </a:rPr>
              <a:t>Skin Rash – if any :</a:t>
            </a:r>
          </a:p>
          <a:p>
            <a:pPr marL="0" indent="0">
              <a:buNone/>
            </a:pPr>
            <a:endParaRPr lang="en-US" sz="2800" b="1" dirty="0">
              <a:solidFill>
                <a:srgbClr val="92D050"/>
              </a:solidFill>
            </a:endParaRPr>
          </a:p>
          <a:p>
            <a:r>
              <a:rPr lang="en-US" dirty="0"/>
              <a:t>Onset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Progression</a:t>
            </a:r>
          </a:p>
          <a:p>
            <a:r>
              <a:rPr lang="en-US" dirty="0"/>
              <a:t>General condition of skin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5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Hair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Nails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Mucosae</a:t>
            </a:r>
          </a:p>
        </p:txBody>
      </p:sp>
    </p:spTree>
    <p:extLst>
      <p:ext uri="{BB962C8B-B14F-4D97-AF65-F5344CB8AC3E}">
        <p14:creationId xmlns:p14="http://schemas.microsoft.com/office/powerpoint/2010/main" val="400556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90600"/>
            <a:ext cx="10353762" cy="535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2D050"/>
                </a:solidFill>
              </a:rPr>
              <a:t>General History:</a:t>
            </a:r>
          </a:p>
          <a:p>
            <a:r>
              <a:rPr lang="en-US" dirty="0"/>
              <a:t>Previous illnesses including </a:t>
            </a:r>
            <a:r>
              <a:rPr lang="en-US" dirty="0" err="1"/>
              <a:t>dermatosis</a:t>
            </a:r>
            <a:endParaRPr lang="en-US" dirty="0"/>
          </a:p>
          <a:p>
            <a:r>
              <a:rPr lang="en-US" dirty="0"/>
              <a:t>Family or personal </a:t>
            </a:r>
            <a:r>
              <a:rPr lang="en-US" dirty="0" err="1"/>
              <a:t>Hx</a:t>
            </a:r>
            <a:r>
              <a:rPr lang="en-US" dirty="0"/>
              <a:t> of </a:t>
            </a:r>
            <a:r>
              <a:rPr lang="en-US" dirty="0" err="1"/>
              <a:t>Atopy</a:t>
            </a:r>
            <a:endParaRPr lang="en-US" dirty="0"/>
          </a:p>
          <a:p>
            <a:r>
              <a:rPr lang="en-US" dirty="0"/>
              <a:t>Drug </a:t>
            </a:r>
            <a:r>
              <a:rPr lang="en-US" dirty="0" err="1"/>
              <a:t>Hx</a:t>
            </a:r>
            <a:r>
              <a:rPr lang="en-US" dirty="0"/>
              <a:t>, Blood transfusion</a:t>
            </a:r>
          </a:p>
          <a:p>
            <a:r>
              <a:rPr lang="en-US" dirty="0"/>
              <a:t>Social </a:t>
            </a:r>
            <a:r>
              <a:rPr lang="en-US" dirty="0" err="1"/>
              <a:t>Hx</a:t>
            </a:r>
            <a:r>
              <a:rPr lang="en-US" dirty="0"/>
              <a:t> – household &amp; other contacts</a:t>
            </a:r>
          </a:p>
          <a:p>
            <a:r>
              <a:rPr lang="en-US" dirty="0"/>
              <a:t>Contact with pets</a:t>
            </a:r>
          </a:p>
          <a:p>
            <a:r>
              <a:rPr lang="en-US" dirty="0"/>
              <a:t>Occupational </a:t>
            </a:r>
            <a:r>
              <a:rPr lang="en-US" dirty="0" err="1"/>
              <a:t>Hx</a:t>
            </a:r>
            <a:r>
              <a:rPr lang="en-US" dirty="0"/>
              <a:t>, Hobbies</a:t>
            </a:r>
          </a:p>
          <a:p>
            <a:r>
              <a:rPr lang="en-US" dirty="0"/>
              <a:t>Sexual </a:t>
            </a:r>
            <a:r>
              <a:rPr lang="en-US" dirty="0" err="1"/>
              <a:t>Hx</a:t>
            </a:r>
            <a:endParaRPr lang="en-US" dirty="0"/>
          </a:p>
          <a:p>
            <a:r>
              <a:rPr lang="en-US" dirty="0"/>
              <a:t>Skin contact specially those e febrile disease &amp; rashes</a:t>
            </a:r>
          </a:p>
          <a:p>
            <a:r>
              <a:rPr lang="en-US" dirty="0"/>
              <a:t>Allergies</a:t>
            </a:r>
          </a:p>
          <a:p>
            <a:r>
              <a:rPr lang="en-US" dirty="0"/>
              <a:t>Recent travel</a:t>
            </a:r>
          </a:p>
        </p:txBody>
      </p:sp>
    </p:spTree>
    <p:extLst>
      <p:ext uri="{BB962C8B-B14F-4D97-AF65-F5344CB8AC3E}">
        <p14:creationId xmlns:p14="http://schemas.microsoft.com/office/powerpoint/2010/main" val="253462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76300"/>
            <a:ext cx="10353762" cy="589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2D050"/>
                </a:solidFill>
              </a:rPr>
              <a:t>Systemic Review: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General Health</a:t>
            </a:r>
          </a:p>
          <a:p>
            <a:r>
              <a:rPr lang="en-US" dirty="0"/>
              <a:t>Endocrine</a:t>
            </a:r>
          </a:p>
          <a:p>
            <a:r>
              <a:rPr lang="en-US" dirty="0"/>
              <a:t>Gastrointestinal </a:t>
            </a:r>
          </a:p>
          <a:p>
            <a:r>
              <a:rPr lang="en-US" dirty="0"/>
              <a:t>Genitourinary</a:t>
            </a:r>
          </a:p>
          <a:p>
            <a:r>
              <a:rPr lang="en-US" dirty="0"/>
              <a:t>Hematopoietic</a:t>
            </a:r>
          </a:p>
          <a:p>
            <a:r>
              <a:rPr lang="en-US" dirty="0"/>
              <a:t>Mental status</a:t>
            </a:r>
          </a:p>
          <a:p>
            <a:r>
              <a:rPr lang="en-US" dirty="0"/>
              <a:t>Pregnancy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66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Primary </a:t>
            </a:r>
            <a:r>
              <a:rPr lang="en-US" dirty="0" err="1"/>
              <a:t>dermatosis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Secondary changes from scratching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Relevant systemic examination</a:t>
            </a:r>
          </a:p>
        </p:txBody>
      </p:sp>
    </p:spTree>
    <p:extLst>
      <p:ext uri="{BB962C8B-B14F-4D97-AF65-F5344CB8AC3E}">
        <p14:creationId xmlns:p14="http://schemas.microsoft.com/office/powerpoint/2010/main" val="28197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43" y="2348248"/>
            <a:ext cx="10353761" cy="14864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Dermatological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609600"/>
            <a:ext cx="10419417" cy="1326321"/>
          </a:xfrm>
        </p:spPr>
        <p:txBody>
          <a:bodyPr>
            <a:normAutofit/>
          </a:bodyPr>
          <a:lstStyle/>
          <a:p>
            <a:r>
              <a:rPr lang="en-US" sz="3200" dirty="0"/>
              <a:t>Allergic contact dermatitis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5" y="1935921"/>
            <a:ext cx="3294052" cy="2052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5" y="1935921"/>
            <a:ext cx="3185063" cy="199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8" y="4279830"/>
            <a:ext cx="4242146" cy="24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7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Approach to a patient with pruritus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2692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3800" dirty="0"/>
              <a:t>                                                                                                     </a:t>
            </a:r>
            <a:r>
              <a:rPr lang="en-US" sz="3800" dirty="0" err="1"/>
              <a:t>Dr.Ayesha</a:t>
            </a:r>
            <a:r>
              <a:rPr lang="en-US" sz="3800" dirty="0"/>
              <a:t> </a:t>
            </a:r>
            <a:r>
              <a:rPr lang="en-US" sz="3800" dirty="0" err="1"/>
              <a:t>Batool</a:t>
            </a:r>
            <a:r>
              <a:rPr lang="en-US" sz="3800" dirty="0"/>
              <a:t> </a:t>
            </a:r>
          </a:p>
          <a:p>
            <a:pPr marL="0" indent="0">
              <a:buNone/>
            </a:pPr>
            <a:r>
              <a:rPr lang="en-US" sz="3200" dirty="0"/>
              <a:t>                                                                                                                   PGR Dermatology</a:t>
            </a:r>
          </a:p>
          <a:p>
            <a:pPr marL="0" indent="0">
              <a:buNone/>
            </a:pPr>
            <a:r>
              <a:rPr lang="en-US" sz="3200" dirty="0"/>
              <a:t>                                                                                                         LGH, Lahore</a:t>
            </a:r>
          </a:p>
        </p:txBody>
      </p:sp>
    </p:spTree>
    <p:extLst>
      <p:ext uri="{BB962C8B-B14F-4D97-AF65-F5344CB8AC3E}">
        <p14:creationId xmlns:p14="http://schemas.microsoft.com/office/powerpoint/2010/main" val="125048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609600"/>
            <a:ext cx="10527327" cy="1326321"/>
          </a:xfrm>
        </p:spPr>
        <p:txBody>
          <a:bodyPr>
            <a:normAutofit/>
          </a:bodyPr>
          <a:lstStyle/>
          <a:p>
            <a:r>
              <a:rPr lang="en-US" sz="3200" dirty="0"/>
              <a:t>Atopic dermatitis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2400442" y="1935921"/>
            <a:ext cx="2810912" cy="21534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09" y="1935921"/>
            <a:ext cx="3035783" cy="215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6132"/>
          <a:stretch/>
        </p:blipFill>
        <p:spPr>
          <a:xfrm>
            <a:off x="4497614" y="4443753"/>
            <a:ext cx="2975429" cy="21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Chronic eczema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/>
          <a:stretch/>
        </p:blipFill>
        <p:spPr>
          <a:xfrm>
            <a:off x="2307772" y="2790371"/>
            <a:ext cx="3294742" cy="23658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0530" r="38233" b="786"/>
          <a:stretch/>
        </p:blipFill>
        <p:spPr>
          <a:xfrm>
            <a:off x="6458857" y="2122714"/>
            <a:ext cx="3425371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609600"/>
            <a:ext cx="10871200" cy="1326321"/>
          </a:xfrm>
        </p:spPr>
        <p:txBody>
          <a:bodyPr/>
          <a:lstStyle/>
          <a:p>
            <a:r>
              <a:rPr lang="en-US" dirty="0"/>
              <a:t>scabies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3" y="2122715"/>
            <a:ext cx="2802736" cy="223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59" y="4646382"/>
            <a:ext cx="2457450" cy="19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3" y="4646382"/>
            <a:ext cx="2802735" cy="190545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"/>
          <a:stretch/>
        </p:blipFill>
        <p:spPr>
          <a:xfrm>
            <a:off x="2719160" y="2122714"/>
            <a:ext cx="2457450" cy="2235199"/>
          </a:xfrm>
        </p:spPr>
      </p:pic>
    </p:spTree>
    <p:extLst>
      <p:ext uri="{BB962C8B-B14F-4D97-AF65-F5344CB8AC3E}">
        <p14:creationId xmlns:p14="http://schemas.microsoft.com/office/powerpoint/2010/main" val="73423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11267556" cy="1326321"/>
          </a:xfrm>
        </p:spPr>
        <p:txBody>
          <a:bodyPr>
            <a:normAutofit/>
          </a:bodyPr>
          <a:lstStyle/>
          <a:p>
            <a:r>
              <a:rPr lang="en-US" sz="3200" dirty="0" err="1"/>
              <a:t>Dermatophyte</a:t>
            </a:r>
            <a:r>
              <a:rPr lang="en-US" sz="3200" dirty="0"/>
              <a:t> infection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"/>
          <a:stretch/>
        </p:blipFill>
        <p:spPr>
          <a:xfrm>
            <a:off x="2585735" y="2082869"/>
            <a:ext cx="2442823" cy="2269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6090676" y="2082869"/>
            <a:ext cx="2616002" cy="215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35" y="4827519"/>
            <a:ext cx="2442823" cy="1747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20"/>
          <a:stretch/>
        </p:blipFill>
        <p:spPr>
          <a:xfrm>
            <a:off x="6090674" y="4827519"/>
            <a:ext cx="2616003" cy="17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096" y="609600"/>
            <a:ext cx="7474226" cy="1326321"/>
          </a:xfrm>
        </p:spPr>
        <p:txBody>
          <a:bodyPr/>
          <a:lstStyle/>
          <a:p>
            <a:r>
              <a:rPr lang="en-US" dirty="0" err="1"/>
              <a:t>pediculosis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3" y="2097844"/>
            <a:ext cx="2790825" cy="2082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2097844"/>
            <a:ext cx="2909225" cy="208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4743554"/>
            <a:ext cx="2922104" cy="177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3" y="4743554"/>
            <a:ext cx="2790825" cy="17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3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191527" cy="1326321"/>
          </a:xfrm>
        </p:spPr>
        <p:txBody>
          <a:bodyPr/>
          <a:lstStyle/>
          <a:p>
            <a:r>
              <a:rPr lang="en-US" dirty="0"/>
              <a:t>folliculitis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8" y="2114251"/>
            <a:ext cx="2663273" cy="2188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59" y="4790496"/>
            <a:ext cx="2857500" cy="178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7" y="2114251"/>
            <a:ext cx="2775029" cy="21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urticaria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03" y="2040943"/>
            <a:ext cx="3053797" cy="2133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040943"/>
            <a:ext cx="3149600" cy="2133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6" y="4614415"/>
            <a:ext cx="305379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982805" cy="1326321"/>
          </a:xfrm>
        </p:spPr>
        <p:txBody>
          <a:bodyPr/>
          <a:lstStyle/>
          <a:p>
            <a:r>
              <a:rPr lang="en-US" dirty="0"/>
              <a:t>psoriasis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90" y="2041517"/>
            <a:ext cx="3175245" cy="2260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48" y="2045433"/>
            <a:ext cx="3600383" cy="2256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90" y="4666010"/>
            <a:ext cx="3175245" cy="181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49" y="4666010"/>
            <a:ext cx="360038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084405" cy="1326321"/>
          </a:xfrm>
        </p:spPr>
        <p:txBody>
          <a:bodyPr/>
          <a:lstStyle/>
          <a:p>
            <a:r>
              <a:rPr lang="en-US" dirty="0"/>
              <a:t>Lichen </a:t>
            </a:r>
            <a:r>
              <a:rPr lang="en-US" dirty="0" err="1"/>
              <a:t>planus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7"/>
          <a:stretch/>
        </p:blipFill>
        <p:spPr>
          <a:xfrm>
            <a:off x="6090675" y="2130011"/>
            <a:ext cx="2901388" cy="17561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1" y="2566987"/>
            <a:ext cx="2066906" cy="3035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4470813"/>
            <a:ext cx="290138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Dermatitis </a:t>
            </a:r>
            <a:r>
              <a:rPr lang="en-US" dirty="0" err="1"/>
              <a:t>herpetiformis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75" y="2235958"/>
            <a:ext cx="2710375" cy="20288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2" y="2654300"/>
            <a:ext cx="1862138" cy="294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4564821"/>
            <a:ext cx="2785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75109" y="212036"/>
            <a:ext cx="10761370" cy="13263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</a:t>
            </a:r>
            <a:r>
              <a:rPr lang="en-US" sz="4000" dirty="0">
                <a:solidFill>
                  <a:srgbClr val="00B0F0"/>
                </a:solidFill>
                <a:effectLst/>
              </a:rPr>
              <a:t>ontents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68" y="1922669"/>
            <a:ext cx="10353762" cy="4252843"/>
          </a:xfrm>
        </p:spPr>
        <p:txBody>
          <a:bodyPr/>
          <a:lstStyle/>
          <a:p>
            <a:r>
              <a:rPr lang="en-US" sz="2400" dirty="0">
                <a:effectLst/>
                <a:latin typeface="+mj-lt"/>
              </a:rPr>
              <a:t>Pruritus</a:t>
            </a:r>
          </a:p>
          <a:p>
            <a:r>
              <a:rPr lang="en-US" sz="2400" dirty="0">
                <a:effectLst/>
                <a:latin typeface="+mj-lt"/>
              </a:rPr>
              <a:t>Pathway of itch</a:t>
            </a:r>
          </a:p>
          <a:p>
            <a:r>
              <a:rPr lang="en-US" sz="2400" dirty="0">
                <a:effectLst/>
                <a:latin typeface="+mj-lt"/>
              </a:rPr>
              <a:t>Neurotransmitters</a:t>
            </a:r>
          </a:p>
          <a:p>
            <a:r>
              <a:rPr lang="en-US" sz="2400" dirty="0">
                <a:effectLst/>
                <a:latin typeface="+mj-lt"/>
              </a:rPr>
              <a:t>How to approach to a patient with pruritus</a:t>
            </a:r>
          </a:p>
          <a:p>
            <a:endParaRPr lang="en-US" dirty="0">
              <a:effectLst/>
              <a:latin typeface="+mj-lt"/>
            </a:endParaRPr>
          </a:p>
          <a:p>
            <a:endParaRPr lang="en-US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11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mASTOCYTOSIS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05" y="2434107"/>
            <a:ext cx="2133600" cy="24469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2434107"/>
            <a:ext cx="3272266" cy="24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16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046305" cy="1326321"/>
          </a:xfrm>
        </p:spPr>
        <p:txBody>
          <a:bodyPr/>
          <a:lstStyle/>
          <a:p>
            <a:r>
              <a:rPr lang="en-US" dirty="0"/>
              <a:t>Lichen simplex </a:t>
            </a:r>
            <a:r>
              <a:rPr lang="en-US" dirty="0" err="1"/>
              <a:t>chronicus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96" y="2614412"/>
            <a:ext cx="2218566" cy="30522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4414836"/>
            <a:ext cx="263842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2188747"/>
            <a:ext cx="2638425" cy="18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5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9389304" cy="1326321"/>
          </a:xfrm>
        </p:spPr>
        <p:txBody>
          <a:bodyPr/>
          <a:lstStyle/>
          <a:p>
            <a:r>
              <a:rPr lang="en-US" dirty="0" err="1"/>
              <a:t>Prurigo</a:t>
            </a:r>
            <a:r>
              <a:rPr lang="en-US" dirty="0"/>
              <a:t> </a:t>
            </a:r>
            <a:r>
              <a:rPr lang="en-US" dirty="0" err="1"/>
              <a:t>nodularis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68" y="2451713"/>
            <a:ext cx="2632992" cy="3295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2888958"/>
            <a:ext cx="2862547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743556" cy="1326321"/>
          </a:xfrm>
        </p:spPr>
        <p:txBody>
          <a:bodyPr/>
          <a:lstStyle/>
          <a:p>
            <a:r>
              <a:rPr lang="en-US" dirty="0"/>
              <a:t>Cutaneous T-cell lymphoma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>
          <a:xfrm>
            <a:off x="2347912" y="2514600"/>
            <a:ext cx="3201988" cy="242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r="6577" b="14141"/>
          <a:stretch/>
        </p:blipFill>
        <p:spPr>
          <a:xfrm>
            <a:off x="5994400" y="2514600"/>
            <a:ext cx="4470400" cy="24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0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9749912" cy="1326321"/>
          </a:xfrm>
        </p:spPr>
        <p:txBody>
          <a:bodyPr/>
          <a:lstStyle/>
          <a:p>
            <a:r>
              <a:rPr lang="en-US" dirty="0" err="1"/>
              <a:t>erythroderma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6" y="2360947"/>
            <a:ext cx="2690813" cy="317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02" y="2890378"/>
            <a:ext cx="3587750" cy="21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9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sunburn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93" y="2073497"/>
            <a:ext cx="3028950" cy="2028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073498"/>
            <a:ext cx="2910625" cy="2028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4498281"/>
            <a:ext cx="2962140" cy="20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6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2524260"/>
            <a:ext cx="3167129" cy="211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2537137"/>
            <a:ext cx="3064769" cy="21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3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220" y="24512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Pruritus in Systemic illnesses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2577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943095" cy="132632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Renal failure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1" y="2958353"/>
            <a:ext cx="3109108" cy="2447365"/>
          </a:xfrm>
          <a:prstGeom prst="rect">
            <a:avLst/>
          </a:prstGeom>
        </p:spPr>
      </p:pic>
      <p:pic>
        <p:nvPicPr>
          <p:cNvPr id="5" name="Picture 4" descr="SKMBT_C45019010718520 - Copy (2).jpg"/>
          <p:cNvPicPr>
            <a:picLocks noChangeAspect="1"/>
          </p:cNvPicPr>
          <p:nvPr/>
        </p:nvPicPr>
        <p:blipFill rotWithShape="1">
          <a:blip r:embed="rId3"/>
          <a:srcRect l="3151" r="4035" b="12997"/>
          <a:stretch/>
        </p:blipFill>
        <p:spPr>
          <a:xfrm>
            <a:off x="2309723" y="4261108"/>
            <a:ext cx="3247892" cy="2289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1925584"/>
            <a:ext cx="3247892" cy="2018629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6845967" y="3693179"/>
            <a:ext cx="1596980" cy="7703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8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Cholestasis, chronic liver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6" t="1514" r="4127" b="6505"/>
          <a:stretch/>
        </p:blipFill>
        <p:spPr>
          <a:xfrm>
            <a:off x="2778976" y="1650999"/>
            <a:ext cx="2336525" cy="27951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>
          <a:xfrm>
            <a:off x="5958153" y="1864517"/>
            <a:ext cx="2872350" cy="2368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76" y="4769954"/>
            <a:ext cx="233652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/>
        </p:blipFill>
        <p:spPr>
          <a:xfrm>
            <a:off x="5958153" y="4769954"/>
            <a:ext cx="28723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663160"/>
            <a:ext cx="10353762" cy="507558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Pruritus – Definition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“A subjective, unpleasant sensation leading to the desire to scratch.”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1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033247" cy="1326321"/>
          </a:xfrm>
        </p:spPr>
        <p:txBody>
          <a:bodyPr/>
          <a:lstStyle/>
          <a:p>
            <a:r>
              <a:rPr lang="en-US" dirty="0"/>
              <a:t>Thyroid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29" y="2060619"/>
            <a:ext cx="2795933" cy="2079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29" y="4515688"/>
            <a:ext cx="2795933" cy="205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6" y="2060619"/>
            <a:ext cx="2860142" cy="207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6" y="4536114"/>
            <a:ext cx="2860142" cy="20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5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Paraneoplastic</a:t>
            </a:r>
            <a:r>
              <a:rPr lang="en-US" dirty="0"/>
              <a:t> pruritus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Premonitory pruritus</a:t>
            </a:r>
          </a:p>
          <a:p>
            <a:r>
              <a:rPr lang="en-US" dirty="0"/>
              <a:t>Hodgkin disease</a:t>
            </a:r>
          </a:p>
          <a:p>
            <a:r>
              <a:rPr lang="en-US" dirty="0" err="1"/>
              <a:t>Myelodysplastic</a:t>
            </a:r>
            <a:r>
              <a:rPr lang="en-US" dirty="0"/>
              <a:t> syndrome</a:t>
            </a:r>
          </a:p>
          <a:p>
            <a:r>
              <a:rPr lang="en-US" dirty="0" err="1"/>
              <a:t>Myelofibrosis</a:t>
            </a:r>
            <a:endParaRPr lang="en-US" dirty="0"/>
          </a:p>
          <a:p>
            <a:r>
              <a:rPr lang="en-US" dirty="0" err="1"/>
              <a:t>Sezaray</a:t>
            </a:r>
            <a:r>
              <a:rPr lang="en-US" dirty="0"/>
              <a:t> syndrome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Examination should be repeated every year.</a:t>
            </a:r>
          </a:p>
        </p:txBody>
      </p:sp>
    </p:spTree>
    <p:extLst>
      <p:ext uri="{BB962C8B-B14F-4D97-AF65-F5344CB8AC3E}">
        <p14:creationId xmlns:p14="http://schemas.microsoft.com/office/powerpoint/2010/main" val="3112934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Contd</a:t>
            </a:r>
            <a:r>
              <a:rPr lang="en-US" sz="2800" b="1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Unilateral pruritus on face – early symptom of brainstem </a:t>
            </a:r>
            <a:r>
              <a:rPr lang="en-US" dirty="0" err="1"/>
              <a:t>glioma</a:t>
            </a:r>
            <a:endParaRPr lang="en-US" dirty="0"/>
          </a:p>
          <a:p>
            <a:r>
              <a:rPr lang="en-US" dirty="0"/>
              <a:t>Pruritus of nose – may be a presenting symptom of </a:t>
            </a:r>
            <a:r>
              <a:rPr lang="en-US" dirty="0" err="1"/>
              <a:t>cerbral</a:t>
            </a:r>
            <a:r>
              <a:rPr lang="en-US" dirty="0"/>
              <a:t> tumor</a:t>
            </a:r>
          </a:p>
          <a:p>
            <a:r>
              <a:rPr lang="en-US" dirty="0"/>
              <a:t>Abdominal itching – Astrocytoma in neurofibromatosis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87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Neuropathic </a:t>
            </a:r>
            <a:r>
              <a:rPr lang="en-US" dirty="0" err="1"/>
              <a:t>pruritUs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9256"/>
            <a:ext cx="10353762" cy="3691944"/>
          </a:xfrm>
        </p:spPr>
        <p:txBody>
          <a:bodyPr/>
          <a:lstStyle/>
          <a:p>
            <a:r>
              <a:rPr lang="en-US" dirty="0"/>
              <a:t>Generally associated with pain – </a:t>
            </a:r>
            <a:r>
              <a:rPr lang="en-US" dirty="0" err="1"/>
              <a:t>Prulalgia</a:t>
            </a:r>
            <a:endParaRPr lang="en-US" dirty="0"/>
          </a:p>
          <a:p>
            <a:r>
              <a:rPr lang="en-US" dirty="0"/>
              <a:t>Burning, wet sensation, electric shock or pins &amp; needles. </a:t>
            </a:r>
          </a:p>
        </p:txBody>
      </p:sp>
    </p:spTree>
    <p:extLst>
      <p:ext uri="{BB962C8B-B14F-4D97-AF65-F5344CB8AC3E}">
        <p14:creationId xmlns:p14="http://schemas.microsoft.com/office/powerpoint/2010/main" val="2133021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4" y="2611929"/>
            <a:ext cx="2897746" cy="21532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2611929"/>
            <a:ext cx="2794716" cy="21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12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40157"/>
            <a:ext cx="10353762" cy="544776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BRACHIORADIAL PRURITUS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Elbow, adjacent lower &amp; upper arms, at the dermatome C5, C6 &amp; may involve shoulder &amp; neck</a:t>
            </a:r>
          </a:p>
          <a:p>
            <a:r>
              <a:rPr lang="en-US" dirty="0"/>
              <a:t>Females &gt; males, &gt;60yrs.</a:t>
            </a:r>
          </a:p>
          <a:p>
            <a:r>
              <a:rPr lang="en-US" dirty="0" err="1"/>
              <a:t>Pt’s</a:t>
            </a:r>
            <a:r>
              <a:rPr lang="en-US" dirty="0"/>
              <a:t> </a:t>
            </a:r>
            <a:r>
              <a:rPr lang="en-US" dirty="0" err="1"/>
              <a:t>Hx</a:t>
            </a:r>
            <a:r>
              <a:rPr lang="en-US" dirty="0"/>
              <a:t>, neurological &amp; orthopedic examination.</a:t>
            </a:r>
          </a:p>
        </p:txBody>
      </p:sp>
    </p:spTree>
    <p:extLst>
      <p:ext uri="{BB962C8B-B14F-4D97-AF65-F5344CB8AC3E}">
        <p14:creationId xmlns:p14="http://schemas.microsoft.com/office/powerpoint/2010/main" val="3738351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pruritus of senescence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95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for subtle skin ds</a:t>
            </a:r>
          </a:p>
          <a:p>
            <a:r>
              <a:rPr lang="en-US" dirty="0" err="1"/>
              <a:t>Xerosis</a:t>
            </a:r>
            <a:endParaRPr lang="en-US" dirty="0"/>
          </a:p>
          <a:p>
            <a:r>
              <a:rPr lang="en-US" dirty="0"/>
              <a:t>A manifestation of an underlying systemic ds</a:t>
            </a:r>
          </a:p>
          <a:p>
            <a:r>
              <a:rPr lang="en-US" dirty="0"/>
              <a:t>A skin manifestation of an adverse drug reaction</a:t>
            </a:r>
          </a:p>
          <a:p>
            <a:r>
              <a:rPr lang="en-US" dirty="0"/>
              <a:t>Depression, </a:t>
            </a:r>
            <a:r>
              <a:rPr lang="en-US" dirty="0" err="1"/>
              <a:t>lonliness</a:t>
            </a:r>
            <a:endParaRPr lang="en-US" dirty="0"/>
          </a:p>
          <a:p>
            <a:r>
              <a:rPr lang="en-US" dirty="0"/>
              <a:t>Combination of above factors.</a:t>
            </a:r>
          </a:p>
          <a:p>
            <a:r>
              <a:rPr lang="en-US" dirty="0">
                <a:solidFill>
                  <a:srgbClr val="FFCC99"/>
                </a:solidFill>
              </a:rPr>
              <a:t>Address  the underlying cause</a:t>
            </a:r>
          </a:p>
          <a:p>
            <a:r>
              <a:rPr lang="en-US" dirty="0" err="1">
                <a:solidFill>
                  <a:srgbClr val="FFCC99"/>
                </a:solidFill>
              </a:rPr>
              <a:t>Emolients</a:t>
            </a:r>
            <a:endParaRPr lang="en-US" dirty="0">
              <a:solidFill>
                <a:srgbClr val="FFCC99"/>
              </a:solidFill>
            </a:endParaRPr>
          </a:p>
          <a:p>
            <a:r>
              <a:rPr lang="en-US" dirty="0">
                <a:solidFill>
                  <a:srgbClr val="FFCC99"/>
                </a:solidFill>
              </a:rPr>
              <a:t>Paroxetine, </a:t>
            </a:r>
            <a:r>
              <a:rPr lang="en-US" dirty="0" err="1">
                <a:solidFill>
                  <a:srgbClr val="FFCC99"/>
                </a:solidFill>
              </a:rPr>
              <a:t>Amitryptiline</a:t>
            </a:r>
            <a:r>
              <a:rPr lang="en-US" dirty="0">
                <a:solidFill>
                  <a:srgbClr val="FFCC99"/>
                </a:solidFill>
              </a:rPr>
              <a:t>, Mirtazapine at night -- depression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79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27" y="601082"/>
            <a:ext cx="10353761" cy="1326321"/>
          </a:xfrm>
        </p:spPr>
        <p:txBody>
          <a:bodyPr/>
          <a:lstStyle/>
          <a:p>
            <a:r>
              <a:rPr lang="en-US" dirty="0" err="1"/>
              <a:t>PruritUs</a:t>
            </a:r>
            <a:r>
              <a:rPr lang="en-US" dirty="0"/>
              <a:t> in pregnancy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" b="6244"/>
          <a:stretch/>
        </p:blipFill>
        <p:spPr>
          <a:xfrm>
            <a:off x="2562896" y="2017589"/>
            <a:ext cx="2346101" cy="18030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1" y="2020810"/>
            <a:ext cx="2466975" cy="1751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4456297"/>
            <a:ext cx="2436253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6" y="4456297"/>
            <a:ext cx="2457450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2288" y="3878721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Atopic eruption of pregnancy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9907" y="3863768"/>
            <a:ext cx="441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Polymorphic eruption of pregnancy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2666" y="6199372"/>
            <a:ext cx="350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Pustular</a:t>
            </a:r>
            <a:r>
              <a:rPr lang="en-US" dirty="0"/>
              <a:t> psoriasis of pregnancy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5067" y="6218690"/>
            <a:ext cx="26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Pemphigoid</a:t>
            </a:r>
            <a:r>
              <a:rPr lang="en-US" dirty="0"/>
              <a:t> </a:t>
            </a:r>
            <a:r>
              <a:rPr lang="en-US" dirty="0" err="1"/>
              <a:t>gestationis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81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Psychogenic Pruritus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Diagnosis of exclusion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Anxiety:</a:t>
            </a:r>
          </a:p>
          <a:p>
            <a:r>
              <a:rPr lang="en-US" dirty="0"/>
              <a:t>Attacks of nocturnal </a:t>
            </a:r>
            <a:r>
              <a:rPr lang="en-US" dirty="0" err="1"/>
              <a:t>pruritis</a:t>
            </a:r>
            <a:r>
              <a:rPr lang="en-US" dirty="0"/>
              <a:t>, associated with a sensation of heat &amp; accompanied by sweating.</a:t>
            </a:r>
          </a:p>
          <a:p>
            <a:r>
              <a:rPr lang="en-US" dirty="0">
                <a:solidFill>
                  <a:srgbClr val="FF99FF"/>
                </a:solidFill>
              </a:rPr>
              <a:t>Hydroxyzine, </a:t>
            </a:r>
            <a:r>
              <a:rPr lang="en-US" dirty="0" err="1">
                <a:solidFill>
                  <a:srgbClr val="FF99FF"/>
                </a:solidFill>
              </a:rPr>
              <a:t>Risperidone</a:t>
            </a:r>
            <a:r>
              <a:rPr lang="en-US" dirty="0">
                <a:solidFill>
                  <a:srgbClr val="FF99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Delusion:</a:t>
            </a:r>
          </a:p>
          <a:p>
            <a:r>
              <a:rPr lang="en-US" dirty="0" err="1"/>
              <a:t>Parasitophobia</a:t>
            </a:r>
            <a:endParaRPr lang="en-US" dirty="0"/>
          </a:p>
          <a:p>
            <a:r>
              <a:rPr lang="en-US" dirty="0" err="1">
                <a:solidFill>
                  <a:srgbClr val="FF99FF"/>
                </a:solidFill>
              </a:rPr>
              <a:t>Pimozide</a:t>
            </a:r>
            <a:r>
              <a:rPr lang="en-US" dirty="0">
                <a:solidFill>
                  <a:srgbClr val="FF99FF"/>
                </a:solidFill>
              </a:rPr>
              <a:t> – a Phenothiazine, Paroxetine, Haloperidol.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Depression:</a:t>
            </a:r>
          </a:p>
          <a:p>
            <a:r>
              <a:rPr lang="en-US" dirty="0" err="1">
                <a:solidFill>
                  <a:srgbClr val="FF99FF"/>
                </a:solidFill>
              </a:rPr>
              <a:t>Amitryptiline</a:t>
            </a:r>
            <a:r>
              <a:rPr lang="en-US" dirty="0">
                <a:solidFill>
                  <a:srgbClr val="FF99FF"/>
                </a:solidFill>
              </a:rPr>
              <a:t>, Fluoxetine.</a:t>
            </a:r>
          </a:p>
        </p:txBody>
      </p:sp>
    </p:spTree>
    <p:extLst>
      <p:ext uri="{BB962C8B-B14F-4D97-AF65-F5344CB8AC3E}">
        <p14:creationId xmlns:p14="http://schemas.microsoft.com/office/powerpoint/2010/main" val="1079645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5004"/>
            <a:ext cx="10353761" cy="9530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78039"/>
            <a:ext cx="10353762" cy="5177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92D050"/>
                </a:solidFill>
              </a:rPr>
              <a:t>First Step Screening:</a:t>
            </a:r>
          </a:p>
          <a:p>
            <a:pPr marL="0" indent="0">
              <a:buNone/>
            </a:pPr>
            <a:endParaRPr lang="en-US" sz="3000" b="1" dirty="0"/>
          </a:p>
          <a:p>
            <a:r>
              <a:rPr lang="en-US" dirty="0"/>
              <a:t>CBC </a:t>
            </a:r>
          </a:p>
          <a:p>
            <a:r>
              <a:rPr lang="en-US" dirty="0"/>
              <a:t>ESR</a:t>
            </a:r>
          </a:p>
          <a:p>
            <a:r>
              <a:rPr lang="en-US" dirty="0" err="1"/>
              <a:t>Bld</a:t>
            </a:r>
            <a:r>
              <a:rPr lang="en-US" dirty="0"/>
              <a:t> Glucose</a:t>
            </a:r>
          </a:p>
          <a:p>
            <a:r>
              <a:rPr lang="en-US" dirty="0" err="1"/>
              <a:t>Bld</a:t>
            </a:r>
            <a:r>
              <a:rPr lang="en-US" dirty="0"/>
              <a:t> Urea Nitrogen, Creatinine</a:t>
            </a:r>
          </a:p>
          <a:p>
            <a:r>
              <a:rPr lang="en-US" dirty="0"/>
              <a:t>LFT’s</a:t>
            </a:r>
          </a:p>
          <a:p>
            <a:r>
              <a:rPr lang="en-US" dirty="0"/>
              <a:t>Ferritin</a:t>
            </a:r>
          </a:p>
          <a:p>
            <a:r>
              <a:rPr lang="en-US" dirty="0"/>
              <a:t>Thyroid function tests</a:t>
            </a:r>
          </a:p>
          <a:p>
            <a:r>
              <a:rPr lang="en-US" dirty="0"/>
              <a:t>Urinalysis</a:t>
            </a:r>
          </a:p>
          <a:p>
            <a:r>
              <a:rPr lang="en-US" dirty="0"/>
              <a:t>Stool for occult </a:t>
            </a:r>
            <a:r>
              <a:rPr lang="en-US" dirty="0" err="1"/>
              <a:t>bld</a:t>
            </a:r>
            <a:r>
              <a:rPr lang="en-US" dirty="0"/>
              <a:t> if age &gt; 40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Stool for parasites.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837107"/>
            <a:ext cx="10353762" cy="5020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Introduction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400" dirty="0"/>
              <a:t>Radcliffe Crocker , 1893.</a:t>
            </a:r>
          </a:p>
          <a:p>
            <a:r>
              <a:rPr lang="en-US" sz="2400" dirty="0"/>
              <a:t>A dominant symptom of skin diseases &amp; can also occur in many systemic diseases</a:t>
            </a:r>
          </a:p>
          <a:p>
            <a:r>
              <a:rPr lang="en-US" sz="2400" dirty="0"/>
              <a:t>Socially disturbing</a:t>
            </a:r>
          </a:p>
          <a:p>
            <a:r>
              <a:rPr lang="en-US" sz="2400" dirty="0"/>
              <a:t>Impairment in quality of life.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84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92D050"/>
                </a:solidFill>
              </a:rPr>
              <a:t>Radiological Investigations:</a:t>
            </a:r>
          </a:p>
          <a:p>
            <a:pPr marL="0" indent="0">
              <a:buNone/>
            </a:pPr>
            <a:endParaRPr lang="en-US" sz="2800" b="1" dirty="0">
              <a:solidFill>
                <a:srgbClr val="92D050"/>
              </a:solidFill>
            </a:endParaRPr>
          </a:p>
          <a:p>
            <a:r>
              <a:rPr lang="en-US" dirty="0"/>
              <a:t>CXR</a:t>
            </a:r>
          </a:p>
          <a:p>
            <a:r>
              <a:rPr lang="en-US" dirty="0"/>
              <a:t>USG abdomen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04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17431"/>
            <a:ext cx="10353762" cy="553791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Biopsy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1" dirty="0">
                <a:solidFill>
                  <a:srgbClr val="92D050"/>
                </a:solidFill>
              </a:rPr>
              <a:t>Further Investigations: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dirty="0" err="1"/>
              <a:t>Hep</a:t>
            </a:r>
            <a:r>
              <a:rPr lang="en-US" dirty="0"/>
              <a:t> B, </a:t>
            </a:r>
            <a:r>
              <a:rPr lang="en-US" dirty="0" err="1"/>
              <a:t>Hep</a:t>
            </a:r>
            <a:r>
              <a:rPr lang="en-US" dirty="0"/>
              <a:t> C</a:t>
            </a:r>
          </a:p>
          <a:p>
            <a:r>
              <a:rPr lang="en-US" dirty="0"/>
              <a:t>HIV antibodies</a:t>
            </a:r>
          </a:p>
          <a:p>
            <a:r>
              <a:rPr lang="en-US" dirty="0"/>
              <a:t>ANA</a:t>
            </a:r>
          </a:p>
          <a:p>
            <a:r>
              <a:rPr lang="en-US" dirty="0"/>
              <a:t>PTH, Calcium</a:t>
            </a:r>
          </a:p>
          <a:p>
            <a:r>
              <a:rPr lang="en-US" dirty="0" err="1"/>
              <a:t>Tryptase</a:t>
            </a:r>
            <a:endParaRPr lang="en-US" dirty="0"/>
          </a:p>
          <a:p>
            <a:r>
              <a:rPr lang="en-US" dirty="0"/>
              <a:t>Swab for candida</a:t>
            </a:r>
          </a:p>
          <a:p>
            <a:r>
              <a:rPr lang="en-US" dirty="0"/>
              <a:t>RA factor</a:t>
            </a:r>
          </a:p>
          <a:p>
            <a:r>
              <a:rPr lang="en-US" dirty="0" err="1"/>
              <a:t>IgE</a:t>
            </a:r>
            <a:r>
              <a:rPr lang="en-US" dirty="0"/>
              <a:t>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78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92D050"/>
                </a:solidFill>
              </a:rPr>
              <a:t>Contd</a:t>
            </a:r>
            <a:r>
              <a:rPr lang="en-US" sz="2800" b="1" dirty="0">
                <a:solidFill>
                  <a:srgbClr val="92D050"/>
                </a:solidFill>
              </a:rPr>
              <a:t>…</a:t>
            </a:r>
          </a:p>
          <a:p>
            <a:endParaRPr lang="en-US" dirty="0"/>
          </a:p>
          <a:p>
            <a:r>
              <a:rPr lang="en-US" dirty="0"/>
              <a:t>MRI ( thoracic &amp; cervical spine)</a:t>
            </a:r>
          </a:p>
          <a:p>
            <a:r>
              <a:rPr lang="en-US" dirty="0"/>
              <a:t>Bone marrow investigations.</a:t>
            </a:r>
          </a:p>
        </p:txBody>
      </p:sp>
    </p:spTree>
    <p:extLst>
      <p:ext uri="{BB962C8B-B14F-4D97-AF65-F5344CB8AC3E}">
        <p14:creationId xmlns:p14="http://schemas.microsoft.com/office/powerpoint/2010/main" val="1495243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96722"/>
            <a:ext cx="10353761" cy="9873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4102"/>
            <a:ext cx="10353762" cy="461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92D050"/>
                </a:solidFill>
              </a:rPr>
              <a:t>General measures: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Avoidance of: </a:t>
            </a:r>
          </a:p>
          <a:p>
            <a:r>
              <a:rPr lang="en-US" dirty="0"/>
              <a:t>Dry skin – Moisturizers, </a:t>
            </a:r>
            <a:r>
              <a:rPr lang="en-US" dirty="0" err="1"/>
              <a:t>Emolients</a:t>
            </a:r>
            <a:endParaRPr lang="en-US" dirty="0"/>
          </a:p>
          <a:p>
            <a:r>
              <a:rPr lang="en-US" dirty="0"/>
              <a:t>Avoid hot &amp; prolong bathing, frequent washing</a:t>
            </a:r>
          </a:p>
          <a:p>
            <a:r>
              <a:rPr lang="en-US" dirty="0"/>
              <a:t> Contact with irritant substances</a:t>
            </a:r>
          </a:p>
          <a:p>
            <a:r>
              <a:rPr lang="en-US" dirty="0"/>
              <a:t>Hot spicy food, alcohol</a:t>
            </a:r>
          </a:p>
          <a:p>
            <a:r>
              <a:rPr lang="en-US" dirty="0"/>
              <a:t>Strain, stress.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23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86216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Application of:</a:t>
            </a:r>
          </a:p>
          <a:p>
            <a:r>
              <a:rPr lang="en-US" dirty="0"/>
              <a:t>Mild-Alkali soaps</a:t>
            </a:r>
          </a:p>
          <a:p>
            <a:r>
              <a:rPr lang="en-US" dirty="0"/>
              <a:t>Luke warm bath water</a:t>
            </a:r>
          </a:p>
          <a:p>
            <a:r>
              <a:rPr lang="en-US" dirty="0"/>
              <a:t>Bathing time not exceeding 20 minutes</a:t>
            </a:r>
          </a:p>
          <a:p>
            <a:r>
              <a:rPr lang="en-US" dirty="0"/>
              <a:t>Soft clothing permeable to air</a:t>
            </a:r>
          </a:p>
          <a:p>
            <a:r>
              <a:rPr lang="en-US" dirty="0"/>
              <a:t>Moisturizers on a daily basis esp. after showering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Treatment of underlying disease</a:t>
            </a:r>
          </a:p>
        </p:txBody>
      </p:sp>
    </p:spTree>
    <p:extLst>
      <p:ext uri="{BB962C8B-B14F-4D97-AF65-F5344CB8AC3E}">
        <p14:creationId xmlns:p14="http://schemas.microsoft.com/office/powerpoint/2010/main" val="3997158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50006"/>
            <a:ext cx="10353762" cy="49411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Guideline to the recommended symptomatic therapy in   chronic pruritus:</a:t>
            </a:r>
          </a:p>
          <a:p>
            <a:pPr marL="0" indent="0">
              <a:buNone/>
            </a:pPr>
            <a:endParaRPr lang="en-US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Step 1:</a:t>
            </a:r>
          </a:p>
          <a:p>
            <a:r>
              <a:rPr lang="en-US" dirty="0"/>
              <a:t>General measures</a:t>
            </a:r>
          </a:p>
          <a:p>
            <a:r>
              <a:rPr lang="en-US" dirty="0"/>
              <a:t>Systemic non-sedating antihistamines</a:t>
            </a:r>
          </a:p>
          <a:p>
            <a:r>
              <a:rPr lang="en-US" dirty="0" err="1"/>
              <a:t>Toipcal</a:t>
            </a:r>
            <a:r>
              <a:rPr lang="en-US" dirty="0"/>
              <a:t>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996597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3" y="609600"/>
            <a:ext cx="2550016" cy="132632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92D050"/>
                </a:solidFill>
              </a:rPr>
              <a:t>Contd</a:t>
            </a:r>
            <a:r>
              <a:rPr lang="en-US" sz="2800" dirty="0">
                <a:solidFill>
                  <a:srgbClr val="92D05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86377"/>
            <a:ext cx="10353762" cy="3704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Step 2:</a:t>
            </a:r>
          </a:p>
          <a:p>
            <a:r>
              <a:rPr lang="en-US" dirty="0"/>
              <a:t>If origin of chronic pruritus is known –symptomatic causative adaptive therapy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Step 3:</a:t>
            </a:r>
          </a:p>
          <a:p>
            <a:r>
              <a:rPr lang="en-US" dirty="0"/>
              <a:t>If pruritus of unknown origin or therapy refractory cases in 2</a:t>
            </a:r>
            <a:r>
              <a:rPr lang="en-US" baseline="30000" dirty="0"/>
              <a:t>nd</a:t>
            </a:r>
            <a:r>
              <a:rPr lang="en-US" dirty="0"/>
              <a:t> step:</a:t>
            </a:r>
          </a:p>
          <a:p>
            <a:r>
              <a:rPr lang="en-US" dirty="0"/>
              <a:t>Symptomatic topical &amp; /or systemic therapy </a:t>
            </a:r>
            <a:r>
              <a:rPr lang="en-US" dirty="0" err="1"/>
              <a:t>e.g</a:t>
            </a:r>
            <a:r>
              <a:rPr lang="en-US" dirty="0"/>
              <a:t>  Capsaicin, </a:t>
            </a:r>
            <a:r>
              <a:rPr lang="en-US" dirty="0" err="1"/>
              <a:t>Calcineurin</a:t>
            </a:r>
            <a:r>
              <a:rPr lang="en-US" dirty="0"/>
              <a:t> inhibitors, Naltrexone, Gabapentin, </a:t>
            </a:r>
            <a:r>
              <a:rPr lang="en-US" dirty="0" err="1"/>
              <a:t>Pregabalin</a:t>
            </a:r>
            <a:r>
              <a:rPr lang="en-US" dirty="0"/>
              <a:t>, UV phototherapy, </a:t>
            </a:r>
            <a:r>
              <a:rPr lang="en-US" dirty="0" err="1"/>
              <a:t>Immunosuppressants</a:t>
            </a:r>
            <a:r>
              <a:rPr lang="en-US" dirty="0"/>
              <a:t> (</a:t>
            </a:r>
            <a:r>
              <a:rPr lang="en-US" dirty="0" err="1"/>
              <a:t>Ciclosporin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5986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65161"/>
            <a:ext cx="10353762" cy="4426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Topical Agents: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Moisturizers</a:t>
            </a:r>
          </a:p>
          <a:p>
            <a:r>
              <a:rPr lang="en-US" dirty="0"/>
              <a:t>Topical corticosteroids</a:t>
            </a:r>
          </a:p>
          <a:p>
            <a:r>
              <a:rPr lang="en-US" dirty="0"/>
              <a:t>Topical </a:t>
            </a:r>
            <a:r>
              <a:rPr lang="en-US" dirty="0" err="1"/>
              <a:t>calcineurin</a:t>
            </a:r>
            <a:r>
              <a:rPr lang="en-US" dirty="0"/>
              <a:t> inhibitors</a:t>
            </a:r>
          </a:p>
          <a:p>
            <a:r>
              <a:rPr lang="en-US" dirty="0"/>
              <a:t>Topical antihistamines  </a:t>
            </a:r>
          </a:p>
          <a:p>
            <a:r>
              <a:rPr lang="en-US" dirty="0"/>
              <a:t>Cooling agents ( Menthol, Phenol 1-2%)</a:t>
            </a:r>
          </a:p>
          <a:p>
            <a:r>
              <a:rPr lang="en-US" dirty="0"/>
              <a:t>Capsaicin(0.075 – 1%) cream </a:t>
            </a:r>
          </a:p>
          <a:p>
            <a:r>
              <a:rPr lang="en-US" dirty="0"/>
              <a:t>Topical </a:t>
            </a:r>
            <a:r>
              <a:rPr lang="en-US" dirty="0" err="1"/>
              <a:t>anaesthetics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08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87887"/>
            <a:ext cx="10353762" cy="4829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Systemic therapy: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rgbClr val="FFFF00"/>
                </a:solidFill>
              </a:rPr>
              <a:t>. Antihistamines:</a:t>
            </a:r>
          </a:p>
          <a:p>
            <a:r>
              <a:rPr lang="en-US" dirty="0"/>
              <a:t>   H1 blockers </a:t>
            </a:r>
          </a:p>
          <a:p>
            <a:endParaRPr lang="en-US" dirty="0">
              <a:solidFill>
                <a:srgbClr val="FF99FF"/>
              </a:solidFill>
            </a:endParaRPr>
          </a:p>
          <a:p>
            <a:r>
              <a:rPr lang="en-US" dirty="0"/>
              <a:t>   H2 blockers </a:t>
            </a:r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99FF"/>
                </a:solidFill>
              </a:rPr>
              <a:t>   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1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26" y="919006"/>
            <a:ext cx="9333298" cy="5173681"/>
          </a:xfrm>
        </p:spPr>
      </p:pic>
    </p:spTree>
    <p:extLst>
      <p:ext uri="{BB962C8B-B14F-4D97-AF65-F5344CB8AC3E}">
        <p14:creationId xmlns:p14="http://schemas.microsoft.com/office/powerpoint/2010/main" val="217762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485623"/>
            <a:ext cx="10353762" cy="3305576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en-US" sz="2400" dirty="0">
                <a:solidFill>
                  <a:srgbClr val="FFFF00"/>
                </a:solidFill>
              </a:rPr>
              <a:t>Neuroleptics: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FF99FF"/>
                </a:solidFill>
              </a:rPr>
              <a:t>Gabapentin, </a:t>
            </a:r>
            <a:r>
              <a:rPr lang="en-US" dirty="0" err="1">
                <a:solidFill>
                  <a:srgbClr val="FF99FF"/>
                </a:solidFill>
              </a:rPr>
              <a:t>Pregabalin</a:t>
            </a:r>
            <a:endParaRPr lang="en-US" dirty="0">
              <a:solidFill>
                <a:srgbClr val="FF99FF"/>
              </a:solidFill>
            </a:endParaRPr>
          </a:p>
          <a:p>
            <a:r>
              <a:rPr lang="en-US" dirty="0"/>
              <a:t>100mg – 1800mg/day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59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25014"/>
            <a:ext cx="10353762" cy="4732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3. Opiate Agonists &amp; Antagonists:</a:t>
            </a:r>
          </a:p>
          <a:p>
            <a:r>
              <a:rPr lang="en-US" dirty="0"/>
              <a:t> </a:t>
            </a:r>
            <a:r>
              <a:rPr lang="en-US" u="sng" dirty="0"/>
              <a:t>u –opioid antagonists:</a:t>
            </a:r>
          </a:p>
          <a:p>
            <a:pPr marL="0" indent="0">
              <a:buNone/>
            </a:pPr>
            <a:r>
              <a:rPr lang="en-US" dirty="0">
                <a:solidFill>
                  <a:srgbClr val="FF99FF"/>
                </a:solidFill>
              </a:rPr>
              <a:t>     Naltrexone, Naloxone</a:t>
            </a:r>
          </a:p>
          <a:p>
            <a:r>
              <a:rPr lang="en-US" dirty="0"/>
              <a:t> 20mg – 250mg daily orally</a:t>
            </a:r>
            <a:endParaRPr lang="en-US" dirty="0">
              <a:solidFill>
                <a:srgbClr val="FF99FF"/>
              </a:solidFill>
            </a:endParaRPr>
          </a:p>
          <a:p>
            <a:r>
              <a:rPr lang="en-US" u="sng" dirty="0"/>
              <a:t>Kappa opioid agonists: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FF99FF"/>
                </a:solidFill>
              </a:rPr>
              <a:t>Nalfurafine</a:t>
            </a:r>
            <a:r>
              <a:rPr lang="en-US" dirty="0">
                <a:solidFill>
                  <a:srgbClr val="FF99FF"/>
                </a:solidFill>
              </a:rPr>
              <a:t> hydrochloride</a:t>
            </a:r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en-US" sz="2400" dirty="0"/>
              <a:t> 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926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4.  </a:t>
            </a:r>
            <a:r>
              <a:rPr lang="en-US" sz="2400" dirty="0" err="1">
                <a:solidFill>
                  <a:srgbClr val="FFFF00"/>
                </a:solidFill>
              </a:rPr>
              <a:t>Immunomodulators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99FF"/>
                </a:solidFill>
              </a:rPr>
              <a:t>    </a:t>
            </a:r>
            <a:r>
              <a:rPr lang="en-US" dirty="0" err="1">
                <a:solidFill>
                  <a:srgbClr val="FF99FF"/>
                </a:solidFill>
              </a:rPr>
              <a:t>Ciclosporin</a:t>
            </a:r>
            <a:r>
              <a:rPr lang="en-US" dirty="0">
                <a:solidFill>
                  <a:srgbClr val="FF99FF"/>
                </a:solidFill>
              </a:rPr>
              <a:t>, Azathioprine</a:t>
            </a:r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solidFill>
                  <a:srgbClr val="FFFF00"/>
                </a:solidFill>
              </a:rPr>
              <a:t>Phototherapy: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dirty="0">
                <a:solidFill>
                  <a:srgbClr val="FF99FF"/>
                </a:solidFill>
              </a:rPr>
              <a:t>UVB radiation alone or combined with UVA</a:t>
            </a:r>
          </a:p>
          <a:p>
            <a:pPr marL="0" indent="0">
              <a:buNone/>
            </a:pPr>
            <a:r>
              <a:rPr lang="en-US" dirty="0">
                <a:solidFill>
                  <a:srgbClr val="FF99FF"/>
                </a:solidFill>
              </a:rPr>
              <a:t>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54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41679"/>
            <a:ext cx="10353762" cy="3949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6. Tricyclic antidepressants, SSRI’s:</a:t>
            </a:r>
          </a:p>
          <a:p>
            <a:r>
              <a:rPr lang="en-US" dirty="0" err="1">
                <a:solidFill>
                  <a:srgbClr val="FF99FF"/>
                </a:solidFill>
              </a:rPr>
              <a:t>Amitryptiline</a:t>
            </a:r>
            <a:r>
              <a:rPr lang="en-US" dirty="0">
                <a:solidFill>
                  <a:srgbClr val="FF99FF"/>
                </a:solidFill>
              </a:rPr>
              <a:t>, </a:t>
            </a:r>
            <a:r>
              <a:rPr lang="en-US" dirty="0" err="1">
                <a:solidFill>
                  <a:srgbClr val="FF99FF"/>
                </a:solidFill>
              </a:rPr>
              <a:t>Nortryptiline</a:t>
            </a:r>
            <a:r>
              <a:rPr lang="en-US" dirty="0">
                <a:solidFill>
                  <a:srgbClr val="FF99FF"/>
                </a:solidFill>
              </a:rPr>
              <a:t>, Paroxetine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7. Others:</a:t>
            </a:r>
          </a:p>
          <a:p>
            <a:r>
              <a:rPr lang="en-US" dirty="0"/>
              <a:t> Leukotriene receptor antagonists: </a:t>
            </a:r>
            <a:r>
              <a:rPr lang="en-US" dirty="0" err="1">
                <a:solidFill>
                  <a:srgbClr val="FF99FF"/>
                </a:solidFill>
              </a:rPr>
              <a:t>Monteleukast</a:t>
            </a:r>
            <a:r>
              <a:rPr lang="en-US" dirty="0">
                <a:solidFill>
                  <a:srgbClr val="FF99FF"/>
                </a:solidFill>
              </a:rPr>
              <a:t>, </a:t>
            </a:r>
            <a:r>
              <a:rPr lang="en-US" dirty="0" err="1">
                <a:solidFill>
                  <a:srgbClr val="FF99FF"/>
                </a:solidFill>
              </a:rPr>
              <a:t>Zafirlukast</a:t>
            </a:r>
            <a:r>
              <a:rPr lang="en-US" dirty="0">
                <a:solidFill>
                  <a:srgbClr val="FF99FF"/>
                </a:solidFill>
              </a:rPr>
              <a:t> </a:t>
            </a:r>
          </a:p>
          <a:p>
            <a:r>
              <a:rPr lang="en-US" dirty="0"/>
              <a:t>Mast cell stabilizers: </a:t>
            </a:r>
            <a:r>
              <a:rPr lang="en-US" dirty="0" err="1">
                <a:solidFill>
                  <a:srgbClr val="FF99FF"/>
                </a:solidFill>
              </a:rPr>
              <a:t>Cromolyn</a:t>
            </a:r>
            <a:r>
              <a:rPr lang="en-US" dirty="0">
                <a:solidFill>
                  <a:srgbClr val="FF99FF"/>
                </a:solidFill>
              </a:rPr>
              <a:t> Sodium </a:t>
            </a:r>
          </a:p>
          <a:p>
            <a:r>
              <a:rPr lang="en-US" dirty="0" err="1"/>
              <a:t>Ondensetron</a:t>
            </a:r>
            <a:r>
              <a:rPr lang="en-US" dirty="0"/>
              <a:t>: 5-HT3-receptor antagonist</a:t>
            </a:r>
            <a:endParaRPr lang="en-US" dirty="0">
              <a:solidFill>
                <a:srgbClr val="FF99FF"/>
              </a:solidFill>
            </a:endParaRPr>
          </a:p>
          <a:p>
            <a:r>
              <a:rPr lang="en-US" dirty="0"/>
              <a:t>Aspirin</a:t>
            </a:r>
            <a:endParaRPr lang="en-US" dirty="0">
              <a:solidFill>
                <a:srgbClr val="FF99FF"/>
              </a:solidFill>
            </a:endParaRPr>
          </a:p>
          <a:p>
            <a:r>
              <a:rPr lang="en-US" dirty="0"/>
              <a:t>Disinfecting measures</a:t>
            </a:r>
            <a:endParaRPr lang="en-US" dirty="0">
              <a:solidFill>
                <a:srgbClr val="FF99FF"/>
              </a:solidFill>
            </a:endParaRPr>
          </a:p>
          <a:p>
            <a:endParaRPr lang="en-US" dirty="0">
              <a:solidFill>
                <a:srgbClr val="FF99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405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2400" dirty="0" err="1">
                <a:solidFill>
                  <a:srgbClr val="FFFF00"/>
                </a:solidFill>
              </a:rPr>
              <a:t>Behavioural</a:t>
            </a:r>
            <a:r>
              <a:rPr lang="en-US" sz="2400" dirty="0">
                <a:solidFill>
                  <a:srgbClr val="FFFF00"/>
                </a:solidFill>
              </a:rPr>
              <a:t> therapy:</a:t>
            </a:r>
          </a:p>
          <a:p>
            <a:r>
              <a:rPr lang="en-US" dirty="0"/>
              <a:t>Stress reduction techniques.</a:t>
            </a:r>
          </a:p>
          <a:p>
            <a:r>
              <a:rPr lang="en-US" dirty="0"/>
              <a:t>Habit reversal therapy for scratch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83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z="4000" i="1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92D050"/>
                </a:solidFill>
              </a:rPr>
              <a:t>Diagnosis of the cause is of prime importance in treatment of pruritus.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92D050"/>
                </a:solidFill>
              </a:rPr>
              <a:t>Needs an individualistic approach.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92D050"/>
                </a:solidFill>
              </a:rPr>
              <a:t>Pay special attention to specific population – Elderly patients, Pregnant women,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04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" y="0"/>
            <a:ext cx="12187642" cy="6858000"/>
          </a:xfrm>
        </p:spPr>
      </p:pic>
    </p:spTree>
    <p:extLst>
      <p:ext uri="{BB962C8B-B14F-4D97-AF65-F5344CB8AC3E}">
        <p14:creationId xmlns:p14="http://schemas.microsoft.com/office/powerpoint/2010/main" val="1423750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044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Chemical mediators of itch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6219" y="1700011"/>
            <a:ext cx="4533363" cy="409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r>
              <a:rPr lang="en-US" dirty="0"/>
              <a:t>Acetylcholine</a:t>
            </a:r>
          </a:p>
          <a:p>
            <a:r>
              <a:rPr lang="en-US" dirty="0"/>
              <a:t>Histamine</a:t>
            </a:r>
          </a:p>
          <a:p>
            <a:r>
              <a:rPr lang="en-US" dirty="0"/>
              <a:t>IL-31</a:t>
            </a:r>
          </a:p>
          <a:p>
            <a:r>
              <a:rPr lang="en-US" dirty="0"/>
              <a:t>Endothelin-1</a:t>
            </a:r>
          </a:p>
          <a:p>
            <a:r>
              <a:rPr lang="en-US" dirty="0" err="1"/>
              <a:t>Serotinin</a:t>
            </a:r>
            <a:endParaRPr lang="en-US" dirty="0"/>
          </a:p>
          <a:p>
            <a:r>
              <a:rPr lang="en-US" dirty="0" err="1"/>
              <a:t>Neurotrophin</a:t>
            </a:r>
            <a:r>
              <a:rPr lang="en-US" dirty="0"/>
              <a:t> Growth Factor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3403" y="1571223"/>
            <a:ext cx="5094154" cy="421997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Endorphins</a:t>
            </a:r>
          </a:p>
          <a:p>
            <a:r>
              <a:rPr lang="en-US" dirty="0" err="1"/>
              <a:t>Dynorphin</a:t>
            </a:r>
            <a:endParaRPr lang="en-US" dirty="0"/>
          </a:p>
          <a:p>
            <a:r>
              <a:rPr lang="en-US" dirty="0" err="1"/>
              <a:t>Tryptase</a:t>
            </a:r>
            <a:endParaRPr lang="en-US" dirty="0"/>
          </a:p>
          <a:p>
            <a:r>
              <a:rPr lang="en-US" dirty="0"/>
              <a:t>Substance P</a:t>
            </a:r>
          </a:p>
          <a:p>
            <a:r>
              <a:rPr lang="en-US" dirty="0"/>
              <a:t>Thromboxane A2</a:t>
            </a:r>
          </a:p>
        </p:txBody>
      </p:sp>
    </p:spTree>
    <p:extLst>
      <p:ext uri="{BB962C8B-B14F-4D97-AF65-F5344CB8AC3E}">
        <p14:creationId xmlns:p14="http://schemas.microsoft.com/office/powerpoint/2010/main" val="23280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854299"/>
            <a:ext cx="10353761" cy="36404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How to approach a patient with pruritus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9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82600"/>
            <a:ext cx="10353761" cy="1326321"/>
          </a:xfrm>
        </p:spPr>
        <p:txBody>
          <a:bodyPr/>
          <a:lstStyle/>
          <a:p>
            <a:r>
              <a:rPr lang="en-US" sz="4000" dirty="0">
                <a:solidFill>
                  <a:srgbClr val="00B0F0"/>
                </a:solidFill>
              </a:rPr>
              <a:t>Causes of itch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442435"/>
            <a:ext cx="5106004" cy="4907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Dermatological Diseases: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300" dirty="0"/>
              <a:t>Atopic eczema</a:t>
            </a:r>
          </a:p>
          <a:p>
            <a:r>
              <a:rPr lang="en-US" sz="2300" dirty="0"/>
              <a:t>Allergic contact dermatitis</a:t>
            </a:r>
          </a:p>
          <a:p>
            <a:r>
              <a:rPr lang="en-US" sz="2300" dirty="0" err="1"/>
              <a:t>Urticaria</a:t>
            </a:r>
            <a:endParaRPr lang="en-US" sz="2300" dirty="0"/>
          </a:p>
          <a:p>
            <a:r>
              <a:rPr lang="en-US" sz="2300" dirty="0"/>
              <a:t>Scabies</a:t>
            </a:r>
          </a:p>
          <a:p>
            <a:r>
              <a:rPr lang="en-US" sz="2300" dirty="0" err="1"/>
              <a:t>Pediculosis</a:t>
            </a:r>
            <a:endParaRPr lang="en-US" sz="2300" dirty="0"/>
          </a:p>
          <a:p>
            <a:r>
              <a:rPr lang="en-US" sz="2300" dirty="0"/>
              <a:t>Folliculitis</a:t>
            </a:r>
          </a:p>
          <a:p>
            <a:r>
              <a:rPr lang="en-US" sz="2300" dirty="0" err="1"/>
              <a:t>Xerosis</a:t>
            </a:r>
            <a:endParaRPr lang="en-US" sz="2300" dirty="0"/>
          </a:p>
          <a:p>
            <a:r>
              <a:rPr lang="en-US" sz="2300" dirty="0" err="1"/>
              <a:t>Dermatophyte</a:t>
            </a:r>
            <a:r>
              <a:rPr lang="en-US" sz="2300" dirty="0"/>
              <a:t> infection</a:t>
            </a:r>
          </a:p>
          <a:p>
            <a:r>
              <a:rPr lang="en-US" sz="2300" dirty="0" err="1"/>
              <a:t>Mastocytosis</a:t>
            </a:r>
            <a:endParaRPr lang="en-US" sz="2300" dirty="0"/>
          </a:p>
          <a:p>
            <a:r>
              <a:rPr lang="en-US" sz="2300" dirty="0"/>
              <a:t>Psoriasis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305318"/>
            <a:ext cx="5094154" cy="4273283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/>
              <a:t>Lichen </a:t>
            </a:r>
            <a:r>
              <a:rPr lang="en-US" sz="2300" dirty="0" err="1"/>
              <a:t>planus</a:t>
            </a:r>
            <a:endParaRPr lang="en-US" sz="2300" dirty="0"/>
          </a:p>
          <a:p>
            <a:r>
              <a:rPr lang="en-US" sz="2300" dirty="0"/>
              <a:t>Dermatitis </a:t>
            </a:r>
            <a:r>
              <a:rPr lang="en-US" sz="2300" dirty="0" err="1"/>
              <a:t>herpetiformis</a:t>
            </a:r>
            <a:endParaRPr lang="en-US" sz="2300" dirty="0"/>
          </a:p>
          <a:p>
            <a:r>
              <a:rPr lang="en-US" sz="2300" dirty="0"/>
              <a:t>Bullous </a:t>
            </a:r>
            <a:r>
              <a:rPr lang="en-US" sz="2300" dirty="0" err="1"/>
              <a:t>pemphigoid</a:t>
            </a:r>
            <a:endParaRPr lang="en-US" sz="2300" dirty="0"/>
          </a:p>
          <a:p>
            <a:r>
              <a:rPr lang="en-US" sz="2300" dirty="0"/>
              <a:t>Systemic sclerosis</a:t>
            </a:r>
          </a:p>
          <a:p>
            <a:r>
              <a:rPr lang="en-US" sz="2300" dirty="0" err="1"/>
              <a:t>Erythroderma</a:t>
            </a:r>
            <a:endParaRPr lang="en-US" sz="2300" dirty="0"/>
          </a:p>
          <a:p>
            <a:r>
              <a:rPr lang="en-US" sz="2300" dirty="0"/>
              <a:t>Lichen simplex </a:t>
            </a:r>
            <a:r>
              <a:rPr lang="en-US" sz="2300" dirty="0" err="1"/>
              <a:t>chronicus</a:t>
            </a:r>
            <a:endParaRPr lang="en-US" sz="2300" dirty="0"/>
          </a:p>
          <a:p>
            <a:r>
              <a:rPr lang="en-US" sz="2300" dirty="0" err="1"/>
              <a:t>Prurigo</a:t>
            </a:r>
            <a:r>
              <a:rPr lang="en-US" sz="2300" dirty="0"/>
              <a:t> </a:t>
            </a:r>
            <a:r>
              <a:rPr lang="en-US" sz="2300" dirty="0" err="1"/>
              <a:t>nodularis</a:t>
            </a:r>
            <a:endParaRPr lang="en-US" sz="2300" dirty="0"/>
          </a:p>
          <a:p>
            <a:r>
              <a:rPr lang="en-US" sz="2300" dirty="0"/>
              <a:t>Pruritic </a:t>
            </a:r>
            <a:r>
              <a:rPr lang="en-US" sz="2300" dirty="0" err="1"/>
              <a:t>papular</a:t>
            </a:r>
            <a:r>
              <a:rPr lang="en-US" sz="2300" dirty="0"/>
              <a:t> eruption in HIV </a:t>
            </a:r>
          </a:p>
          <a:p>
            <a:r>
              <a:rPr lang="en-US" sz="2300" dirty="0"/>
              <a:t>Sunburn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44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2232</TotalTime>
  <Words>965</Words>
  <Application>Microsoft Office PowerPoint</Application>
  <PresentationFormat>Widescreen</PresentationFormat>
  <Paragraphs>317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Damask</vt:lpstr>
      <vt:lpstr>PowerPoint Presentation</vt:lpstr>
      <vt:lpstr>Approach to a patient with pruritus </vt:lpstr>
      <vt:lpstr>Contents</vt:lpstr>
      <vt:lpstr>PowerPoint Presentation</vt:lpstr>
      <vt:lpstr>PowerPoint Presentation</vt:lpstr>
      <vt:lpstr>PowerPoint Presentation</vt:lpstr>
      <vt:lpstr>Chemical mediators of itch</vt:lpstr>
      <vt:lpstr>How to approach a patient with pruritus</vt:lpstr>
      <vt:lpstr>Causes of itch </vt:lpstr>
      <vt:lpstr>PowerPoint Presentation</vt:lpstr>
      <vt:lpstr>PowerPoint Presentation</vt:lpstr>
      <vt:lpstr>history</vt:lpstr>
      <vt:lpstr>PowerPoint Presentation</vt:lpstr>
      <vt:lpstr>PowerPoint Presentation</vt:lpstr>
      <vt:lpstr>PowerPoint Presentation</vt:lpstr>
      <vt:lpstr>PowerPoint Presentation</vt:lpstr>
      <vt:lpstr>Examination</vt:lpstr>
      <vt:lpstr>Dermatological diseases</vt:lpstr>
      <vt:lpstr>Allergic contact dermatitis</vt:lpstr>
      <vt:lpstr>Atopic dermatitis</vt:lpstr>
      <vt:lpstr>Chronic eczema</vt:lpstr>
      <vt:lpstr>scabies</vt:lpstr>
      <vt:lpstr>Dermatophyte infection</vt:lpstr>
      <vt:lpstr>pediculosis</vt:lpstr>
      <vt:lpstr>folliculitis</vt:lpstr>
      <vt:lpstr>urticaria</vt:lpstr>
      <vt:lpstr>psoriasis</vt:lpstr>
      <vt:lpstr>Lichen planus</vt:lpstr>
      <vt:lpstr>Dermatitis herpetiformis</vt:lpstr>
      <vt:lpstr>mASTOCYTOSIS</vt:lpstr>
      <vt:lpstr>Lichen simplex chronicus</vt:lpstr>
      <vt:lpstr>Prurigo nodularis</vt:lpstr>
      <vt:lpstr>Cutaneous T-cell lymphoma</vt:lpstr>
      <vt:lpstr>erythroderma</vt:lpstr>
      <vt:lpstr>sunburn</vt:lpstr>
      <vt:lpstr>xerosis</vt:lpstr>
      <vt:lpstr>Pruritus in Systemic illnesses</vt:lpstr>
      <vt:lpstr>Renal failure</vt:lpstr>
      <vt:lpstr>Cholestasis, chronic liver disease</vt:lpstr>
      <vt:lpstr>Thyroid disease</vt:lpstr>
      <vt:lpstr>Paraneoplastic pruritus</vt:lpstr>
      <vt:lpstr>PowerPoint Presentation</vt:lpstr>
      <vt:lpstr>Neuropathic pruritUs</vt:lpstr>
      <vt:lpstr>Notalgia paresthetica</vt:lpstr>
      <vt:lpstr>PowerPoint Presentation</vt:lpstr>
      <vt:lpstr> pruritus of senescence</vt:lpstr>
      <vt:lpstr>PruritUs in pregnancy</vt:lpstr>
      <vt:lpstr>Psychogenic Pruritus</vt:lpstr>
      <vt:lpstr>investigations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Contd…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dr.ayeshabatool583@gmail.com</dc:creator>
  <cp:lastModifiedBy>923334662882</cp:lastModifiedBy>
  <cp:revision>110</cp:revision>
  <dcterms:created xsi:type="dcterms:W3CDTF">2020-09-24T06:27:53Z</dcterms:created>
  <dcterms:modified xsi:type="dcterms:W3CDTF">2022-03-16T04:19:29Z</dcterms:modified>
</cp:coreProperties>
</file>