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60" r:id="rId4"/>
    <p:sldId id="297" r:id="rId5"/>
    <p:sldId id="261" r:id="rId6"/>
    <p:sldId id="298" r:id="rId7"/>
    <p:sldId id="300" r:id="rId8"/>
    <p:sldId id="301" r:id="rId9"/>
    <p:sldId id="263" r:id="rId10"/>
    <p:sldId id="303" r:id="rId11"/>
    <p:sldId id="264" r:id="rId12"/>
    <p:sldId id="265" r:id="rId13"/>
    <p:sldId id="310" r:id="rId14"/>
    <p:sldId id="267" r:id="rId15"/>
    <p:sldId id="268" r:id="rId16"/>
    <p:sldId id="272" r:id="rId17"/>
    <p:sldId id="273" r:id="rId18"/>
    <p:sldId id="280" r:id="rId19"/>
    <p:sldId id="282" r:id="rId20"/>
    <p:sldId id="283" r:id="rId21"/>
    <p:sldId id="304" r:id="rId22"/>
    <p:sldId id="284" r:id="rId23"/>
    <p:sldId id="285" r:id="rId24"/>
    <p:sldId id="286" r:id="rId25"/>
    <p:sldId id="308" r:id="rId26"/>
    <p:sldId id="288" r:id="rId27"/>
    <p:sldId id="289" r:id="rId28"/>
    <p:sldId id="305" r:id="rId29"/>
    <p:sldId id="291" r:id="rId30"/>
    <p:sldId id="293" r:id="rId31"/>
    <p:sldId id="306" r:id="rId32"/>
    <p:sldId id="294" r:id="rId33"/>
    <p:sldId id="292" r:id="rId34"/>
    <p:sldId id="309" r:id="rId35"/>
    <p:sldId id="295" r:id="rId36"/>
    <p:sldId id="296" r:id="rId37"/>
    <p:sldId id="307" r:id="rId38"/>
    <p:sldId id="259" r:id="rId39"/>
    <p:sldId id="27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680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757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464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789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266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219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76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2013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02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637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652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005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283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124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028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19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704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BEF0D-F0BB-DE4B-95CE-6DB70DBA9567}" type="datetimeFigureOut">
              <a:rPr lang="en-US" smtClean="0"/>
              <a:pPr/>
              <a:t>3/7/2022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986670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ermnetnz.org/topics/erythema-multiforme/" TargetMode="External"/><Relationship Id="rId2" Type="http://schemas.openxmlformats.org/officeDocument/2006/relationships/hyperlink" Target="https://dermnetnz.org/topics/allergic-contact-dermatiti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f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C677-2FB5-4574-A0EF-95130DECFED4}"/>
              </a:ext>
            </a:extLst>
          </p:cNvPr>
          <p:cNvSpPr>
            <a:spLocks noGrp="1"/>
          </p:cNvSpPr>
          <p:nvPr>
            <p:ph type="ctrTitle"/>
          </p:nvPr>
        </p:nvSpPr>
        <p:spPr>
          <a:xfrm>
            <a:off x="4879848" y="4747492"/>
            <a:ext cx="6889812" cy="1120026"/>
          </a:xfrm>
        </p:spPr>
        <p:txBody>
          <a:bodyPr>
            <a:normAutofit fontScale="90000"/>
          </a:bodyPr>
          <a:lstStyle/>
          <a:p>
            <a:r>
              <a:rPr lang="en-US" dirty="0"/>
              <a:t>Allergic contact dermatitis</a:t>
            </a:r>
          </a:p>
        </p:txBody>
      </p:sp>
      <p:sp>
        <p:nvSpPr>
          <p:cNvPr id="3" name="Subtitle 2">
            <a:extLst>
              <a:ext uri="{FF2B5EF4-FFF2-40B4-BE49-F238E27FC236}">
                <a16:creationId xmlns:a16="http://schemas.microsoft.com/office/drawing/2014/main" id="{5DD1A4BD-1C83-4D35-BE11-E166613C8B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960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8252-E5BE-448D-A0DF-E49F845B60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1B9780-4964-4419-BED7-22A16D2B0AD0}"/>
              </a:ext>
            </a:extLst>
          </p:cNvPr>
          <p:cNvSpPr>
            <a:spLocks noGrp="1"/>
          </p:cNvSpPr>
          <p:nvPr>
            <p:ph idx="1"/>
          </p:nvPr>
        </p:nvSpPr>
        <p:spPr/>
        <p:txBody>
          <a:bodyPr/>
          <a:lstStyle/>
          <a:p>
            <a:r>
              <a:rPr lang="en-US" dirty="0"/>
              <a:t>Antigen may be presented not only by antigen‐presenting Langerhans cells but also by IL‐1‐secreting keratinocytes that acquire </a:t>
            </a:r>
            <a:r>
              <a:rPr lang="en-US" dirty="0" err="1"/>
              <a:t>Ia</a:t>
            </a:r>
            <a:r>
              <a:rPr lang="en-US" dirty="0"/>
              <a:t>/HLA‐DR status, augmenting the cascade of cytokine, immune cell and inflammatory response. </a:t>
            </a:r>
          </a:p>
        </p:txBody>
      </p:sp>
    </p:spTree>
    <p:extLst>
      <p:ext uri="{BB962C8B-B14F-4D97-AF65-F5344CB8AC3E}">
        <p14:creationId xmlns:p14="http://schemas.microsoft.com/office/powerpoint/2010/main" val="266861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BEFC-7E66-4665-B536-5B53468D0F0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6AD7A1E-CA63-42D7-99FB-C6B963C5BB65}"/>
              </a:ext>
            </a:extLst>
          </p:cNvPr>
          <p:cNvPicPr>
            <a:picLocks noGrp="1" noChangeAspect="1"/>
          </p:cNvPicPr>
          <p:nvPr>
            <p:ph idx="1"/>
          </p:nvPr>
        </p:nvPicPr>
        <p:blipFill>
          <a:blip r:embed="rId2"/>
          <a:stretch>
            <a:fillRect/>
          </a:stretch>
        </p:blipFill>
        <p:spPr>
          <a:xfrm>
            <a:off x="2441360" y="184335"/>
            <a:ext cx="7036089" cy="6489330"/>
          </a:xfrm>
        </p:spPr>
      </p:pic>
    </p:spTree>
    <p:extLst>
      <p:ext uri="{BB962C8B-B14F-4D97-AF65-F5344CB8AC3E}">
        <p14:creationId xmlns:p14="http://schemas.microsoft.com/office/powerpoint/2010/main" val="234230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69A7-5162-43BB-A843-E75226DFE7B5}"/>
              </a:ext>
            </a:extLst>
          </p:cNvPr>
          <p:cNvSpPr>
            <a:spLocks noGrp="1"/>
          </p:cNvSpPr>
          <p:nvPr>
            <p:ph type="title"/>
          </p:nvPr>
        </p:nvSpPr>
        <p:spPr/>
        <p:txBody>
          <a:bodyPr/>
          <a:lstStyle/>
          <a:p>
            <a:r>
              <a:rPr lang="en-US" dirty="0"/>
              <a:t>Myths</a:t>
            </a:r>
          </a:p>
        </p:txBody>
      </p:sp>
      <p:sp>
        <p:nvSpPr>
          <p:cNvPr id="3" name="Content Placeholder 2">
            <a:extLst>
              <a:ext uri="{FF2B5EF4-FFF2-40B4-BE49-F238E27FC236}">
                <a16:creationId xmlns:a16="http://schemas.microsoft.com/office/drawing/2014/main" id="{5EE658B0-87B6-4B7E-B56D-A691A83090E3}"/>
              </a:ext>
            </a:extLst>
          </p:cNvPr>
          <p:cNvSpPr>
            <a:spLocks noGrp="1"/>
          </p:cNvSpPr>
          <p:nvPr>
            <p:ph idx="1"/>
          </p:nvPr>
        </p:nvSpPr>
        <p:spPr/>
        <p:txBody>
          <a:bodyPr/>
          <a:lstStyle/>
          <a:p>
            <a:r>
              <a:rPr lang="en-US" dirty="0"/>
              <a:t>These were described by Marks and DeLeo and include the following:</a:t>
            </a:r>
          </a:p>
          <a:p>
            <a:r>
              <a:rPr lang="en-US" dirty="0"/>
              <a:t> ■ ACD is not always bilateral even when the antigen exposure is bilateral (</a:t>
            </a:r>
            <a:r>
              <a:rPr lang="en-US" dirty="0" err="1"/>
              <a:t>eg</a:t>
            </a:r>
            <a:r>
              <a:rPr lang="en-US" dirty="0"/>
              <a:t>, shoe or glove allergy).</a:t>
            </a:r>
          </a:p>
          <a:p>
            <a:r>
              <a:rPr lang="en-US" dirty="0"/>
              <a:t> ■ Even when exposure to an allergen is uniform (</a:t>
            </a:r>
            <a:r>
              <a:rPr lang="en-US" dirty="0" err="1"/>
              <a:t>eg</a:t>
            </a:r>
            <a:r>
              <a:rPr lang="en-US" dirty="0"/>
              <a:t>, contact allergy to an ingredient of a cream that is applied on the entire face), eczematous manifestations are very often patchy. </a:t>
            </a:r>
          </a:p>
          <a:p>
            <a:r>
              <a:rPr lang="en-US" dirty="0"/>
              <a:t>■ ACD can and does affect the palms and the soles.</a:t>
            </a:r>
          </a:p>
        </p:txBody>
      </p:sp>
    </p:spTree>
    <p:extLst>
      <p:ext uri="{BB962C8B-B14F-4D97-AF65-F5344CB8AC3E}">
        <p14:creationId xmlns:p14="http://schemas.microsoft.com/office/powerpoint/2010/main" val="129256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4621-9C7E-4425-8F2A-96A88DCB19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C2CAE5-6834-4C4F-9F3A-C8BECB6B67BF}"/>
              </a:ext>
            </a:extLst>
          </p:cNvPr>
          <p:cNvPicPr>
            <a:picLocks noGrp="1" noChangeAspect="1"/>
          </p:cNvPicPr>
          <p:nvPr>
            <p:ph idx="1"/>
          </p:nvPr>
        </p:nvPicPr>
        <p:blipFill>
          <a:blip r:embed="rId2"/>
          <a:stretch>
            <a:fillRect/>
          </a:stretch>
        </p:blipFill>
        <p:spPr>
          <a:xfrm>
            <a:off x="2962656" y="956979"/>
            <a:ext cx="5942012" cy="5355461"/>
          </a:xfrm>
        </p:spPr>
      </p:pic>
    </p:spTree>
    <p:extLst>
      <p:ext uri="{BB962C8B-B14F-4D97-AF65-F5344CB8AC3E}">
        <p14:creationId xmlns:p14="http://schemas.microsoft.com/office/powerpoint/2010/main" val="238919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746F-0733-41F5-9B46-361483DB579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58BB52A-1424-4404-8208-3997D11CE21D}"/>
              </a:ext>
            </a:extLst>
          </p:cNvPr>
          <p:cNvPicPr>
            <a:picLocks noGrp="1" noChangeAspect="1"/>
          </p:cNvPicPr>
          <p:nvPr>
            <p:ph idx="1"/>
          </p:nvPr>
        </p:nvPicPr>
        <p:blipFill>
          <a:blip r:embed="rId2"/>
          <a:stretch>
            <a:fillRect/>
          </a:stretch>
        </p:blipFill>
        <p:spPr>
          <a:xfrm>
            <a:off x="2057400" y="494867"/>
            <a:ext cx="7723533" cy="6070526"/>
          </a:xfrm>
        </p:spPr>
      </p:pic>
    </p:spTree>
    <p:extLst>
      <p:ext uri="{BB962C8B-B14F-4D97-AF65-F5344CB8AC3E}">
        <p14:creationId xmlns:p14="http://schemas.microsoft.com/office/powerpoint/2010/main" val="93867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57C8-0E63-4866-B95B-015CCEFADD2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22C952-9B6E-4CA8-A6D3-F7B48C5C104B}"/>
              </a:ext>
            </a:extLst>
          </p:cNvPr>
          <p:cNvPicPr>
            <a:picLocks noGrp="1" noChangeAspect="1"/>
          </p:cNvPicPr>
          <p:nvPr>
            <p:ph idx="1"/>
          </p:nvPr>
        </p:nvPicPr>
        <p:blipFill>
          <a:blip r:embed="rId2"/>
          <a:stretch>
            <a:fillRect/>
          </a:stretch>
        </p:blipFill>
        <p:spPr>
          <a:xfrm>
            <a:off x="1442527" y="1979719"/>
            <a:ext cx="9159367" cy="3861787"/>
          </a:xfrm>
        </p:spPr>
      </p:pic>
    </p:spTree>
    <p:extLst>
      <p:ext uri="{BB962C8B-B14F-4D97-AF65-F5344CB8AC3E}">
        <p14:creationId xmlns:p14="http://schemas.microsoft.com/office/powerpoint/2010/main" val="59041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72BC-A19C-4C4E-BF38-FAB336150936}"/>
              </a:ext>
            </a:extLst>
          </p:cNvPr>
          <p:cNvSpPr>
            <a:spLocks noGrp="1"/>
          </p:cNvSpPr>
          <p:nvPr>
            <p:ph type="title"/>
          </p:nvPr>
        </p:nvSpPr>
        <p:spPr/>
        <p:txBody>
          <a:bodyPr/>
          <a:lstStyle/>
          <a:p>
            <a:r>
              <a:rPr lang="en-US" dirty="0"/>
              <a:t>Presentation-acute</a:t>
            </a:r>
          </a:p>
        </p:txBody>
      </p:sp>
      <p:sp>
        <p:nvSpPr>
          <p:cNvPr id="3" name="Content Placeholder 2">
            <a:extLst>
              <a:ext uri="{FF2B5EF4-FFF2-40B4-BE49-F238E27FC236}">
                <a16:creationId xmlns:a16="http://schemas.microsoft.com/office/drawing/2014/main" id="{620484EE-81CD-40F5-A521-25004ACF0681}"/>
              </a:ext>
            </a:extLst>
          </p:cNvPr>
          <p:cNvSpPr>
            <a:spLocks noGrp="1"/>
          </p:cNvSpPr>
          <p:nvPr>
            <p:ph idx="1"/>
          </p:nvPr>
        </p:nvSpPr>
        <p:spPr/>
        <p:txBody>
          <a:bodyPr>
            <a:normAutofit/>
          </a:bodyPr>
          <a:lstStyle/>
          <a:p>
            <a:r>
              <a:rPr lang="en-US" dirty="0"/>
              <a:t>Eczematous responses (dermatitis) The severity of the dermatitis is determined by the intensity of exposure and the level of sensitivity. </a:t>
            </a:r>
          </a:p>
          <a:p>
            <a:r>
              <a:rPr lang="en-US" dirty="0"/>
              <a:t>The primary signs in acute contact dermatitis are erythema, swelling, papules and </a:t>
            </a:r>
            <a:r>
              <a:rPr lang="en-US" dirty="0" err="1"/>
              <a:t>papulovesicles</a:t>
            </a:r>
            <a:r>
              <a:rPr lang="en-US" dirty="0"/>
              <a:t>, which reflect the sequence of inflammatory changes in the dermis and the intracellular and intercellular oedema in the epidermis. </a:t>
            </a:r>
          </a:p>
          <a:p>
            <a:r>
              <a:rPr lang="en-US" dirty="0"/>
              <a:t>In more acute and severe cases this may progress to disruption of the intercellular bridges and the development of larger vesicles or blisters; if they burst, a weeping dermatitis results. The dominant symptom is itching.</a:t>
            </a:r>
          </a:p>
        </p:txBody>
      </p:sp>
    </p:spTree>
    <p:extLst>
      <p:ext uri="{BB962C8B-B14F-4D97-AF65-F5344CB8AC3E}">
        <p14:creationId xmlns:p14="http://schemas.microsoft.com/office/powerpoint/2010/main" val="3855672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6880-B7D4-40DD-B36A-66815BB74385}"/>
              </a:ext>
            </a:extLst>
          </p:cNvPr>
          <p:cNvSpPr>
            <a:spLocks noGrp="1"/>
          </p:cNvSpPr>
          <p:nvPr>
            <p:ph type="title"/>
          </p:nvPr>
        </p:nvSpPr>
        <p:spPr/>
        <p:txBody>
          <a:bodyPr/>
          <a:lstStyle/>
          <a:p>
            <a:r>
              <a:rPr lang="en-US" dirty="0"/>
              <a:t>Presentation-chronic</a:t>
            </a:r>
          </a:p>
        </p:txBody>
      </p:sp>
      <p:sp>
        <p:nvSpPr>
          <p:cNvPr id="3" name="Content Placeholder 2">
            <a:extLst>
              <a:ext uri="{FF2B5EF4-FFF2-40B4-BE49-F238E27FC236}">
                <a16:creationId xmlns:a16="http://schemas.microsoft.com/office/drawing/2014/main" id="{99E491C2-41FB-417E-92EC-C110FCAB78D2}"/>
              </a:ext>
            </a:extLst>
          </p:cNvPr>
          <p:cNvSpPr>
            <a:spLocks noGrp="1"/>
          </p:cNvSpPr>
          <p:nvPr>
            <p:ph idx="1"/>
          </p:nvPr>
        </p:nvSpPr>
        <p:spPr/>
        <p:txBody>
          <a:bodyPr/>
          <a:lstStyle/>
          <a:p>
            <a:r>
              <a:rPr lang="en-US" dirty="0"/>
              <a:t>If contact dermatitis persists, it may be due to </a:t>
            </a:r>
          </a:p>
          <a:p>
            <a:pPr marL="0" indent="0">
              <a:buNone/>
            </a:pPr>
            <a:r>
              <a:rPr lang="en-US" dirty="0"/>
              <a:t>continued or repeated exposure to the allergen </a:t>
            </a:r>
          </a:p>
          <a:p>
            <a:pPr marL="0" indent="0">
              <a:buNone/>
            </a:pPr>
            <a:r>
              <a:rPr lang="en-US" dirty="0"/>
              <a:t>or to secondary irritants or allergens. The skin</a:t>
            </a:r>
          </a:p>
          <a:p>
            <a:pPr marL="0" indent="0">
              <a:buNone/>
            </a:pPr>
            <a:r>
              <a:rPr lang="en-US" dirty="0"/>
              <a:t> becomes dry, scaly and thicker as a result of </a:t>
            </a:r>
          </a:p>
          <a:p>
            <a:pPr marL="0" indent="0">
              <a:buNone/>
            </a:pPr>
            <a:r>
              <a:rPr lang="en-US" dirty="0"/>
              <a:t>acanthosis, hyperkeratosis, oedema and cellular </a:t>
            </a:r>
          </a:p>
          <a:p>
            <a:pPr marL="0" indent="0">
              <a:buNone/>
            </a:pPr>
            <a:r>
              <a:rPr lang="en-US" dirty="0"/>
              <a:t>infiltration in the dermis. </a:t>
            </a:r>
            <a:r>
              <a:rPr lang="en-US" dirty="0" err="1"/>
              <a:t>Lichenification</a:t>
            </a:r>
            <a:r>
              <a:rPr lang="en-US" dirty="0"/>
              <a:t> and </a:t>
            </a:r>
          </a:p>
          <a:p>
            <a:pPr marL="0" indent="0">
              <a:buNone/>
            </a:pPr>
            <a:r>
              <a:rPr lang="en-US" dirty="0"/>
              <a:t>fissuring may develop later</a:t>
            </a:r>
          </a:p>
        </p:txBody>
      </p:sp>
      <p:pic>
        <p:nvPicPr>
          <p:cNvPr id="4" name="Picture 3">
            <a:extLst>
              <a:ext uri="{FF2B5EF4-FFF2-40B4-BE49-F238E27FC236}">
                <a16:creationId xmlns:a16="http://schemas.microsoft.com/office/drawing/2014/main" id="{9538071F-9CA8-4537-A72F-5638B694D4FF}"/>
              </a:ext>
            </a:extLst>
          </p:cNvPr>
          <p:cNvPicPr>
            <a:picLocks noChangeAspect="1"/>
          </p:cNvPicPr>
          <p:nvPr/>
        </p:nvPicPr>
        <p:blipFill>
          <a:blip r:embed="rId2"/>
          <a:stretch>
            <a:fillRect/>
          </a:stretch>
        </p:blipFill>
        <p:spPr>
          <a:xfrm>
            <a:off x="8853446" y="2091308"/>
            <a:ext cx="3338554" cy="4220592"/>
          </a:xfrm>
          <a:prstGeom prst="rect">
            <a:avLst/>
          </a:prstGeom>
        </p:spPr>
      </p:pic>
    </p:spTree>
    <p:extLst>
      <p:ext uri="{BB962C8B-B14F-4D97-AF65-F5344CB8AC3E}">
        <p14:creationId xmlns:p14="http://schemas.microsoft.com/office/powerpoint/2010/main" val="208782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8393-5AEA-4933-AD30-469A09D887CB}"/>
              </a:ext>
            </a:extLst>
          </p:cNvPr>
          <p:cNvSpPr>
            <a:spLocks noGrp="1"/>
          </p:cNvSpPr>
          <p:nvPr>
            <p:ph type="title"/>
          </p:nvPr>
        </p:nvSpPr>
        <p:spPr/>
        <p:txBody>
          <a:bodyPr/>
          <a:lstStyle/>
          <a:p>
            <a:r>
              <a:rPr lang="en-US" dirty="0"/>
              <a:t>Specific allergens-Metals</a:t>
            </a:r>
          </a:p>
        </p:txBody>
      </p:sp>
      <p:sp>
        <p:nvSpPr>
          <p:cNvPr id="3" name="Content Placeholder 2">
            <a:extLst>
              <a:ext uri="{FF2B5EF4-FFF2-40B4-BE49-F238E27FC236}">
                <a16:creationId xmlns:a16="http://schemas.microsoft.com/office/drawing/2014/main" id="{10691187-7C44-46E0-93BE-CC5557F18265}"/>
              </a:ext>
            </a:extLst>
          </p:cNvPr>
          <p:cNvSpPr>
            <a:spLocks noGrp="1"/>
          </p:cNvSpPr>
          <p:nvPr>
            <p:ph idx="1"/>
          </p:nvPr>
        </p:nvSpPr>
        <p:spPr/>
        <p:txBody>
          <a:bodyPr/>
          <a:lstStyle/>
          <a:p>
            <a:r>
              <a:rPr lang="en-US" dirty="0" err="1"/>
              <a:t>Jewellery</a:t>
            </a:r>
            <a:r>
              <a:rPr lang="en-US" dirty="0"/>
              <a:t> and metal components of clothing are the usual sources of nickel in prolonged contact with the skin. </a:t>
            </a:r>
          </a:p>
          <a:p>
            <a:r>
              <a:rPr lang="en-US" dirty="0"/>
              <a:t>coins, keys, </a:t>
            </a:r>
          </a:p>
          <a:p>
            <a:r>
              <a:rPr lang="en-US" dirty="0"/>
              <a:t>scissors, knitting needles, </a:t>
            </a:r>
          </a:p>
          <a:p>
            <a:r>
              <a:rPr lang="en-US" dirty="0"/>
              <a:t>thimbles, scouring pads and </a:t>
            </a:r>
          </a:p>
          <a:p>
            <a:r>
              <a:rPr lang="en-US" dirty="0"/>
              <a:t>other metallic tools and utensils</a:t>
            </a:r>
          </a:p>
        </p:txBody>
      </p:sp>
      <p:pic>
        <p:nvPicPr>
          <p:cNvPr id="5" name="Picture 4">
            <a:extLst>
              <a:ext uri="{FF2B5EF4-FFF2-40B4-BE49-F238E27FC236}">
                <a16:creationId xmlns:a16="http://schemas.microsoft.com/office/drawing/2014/main" id="{5E644304-D1F9-4420-BBDD-8C76ABC9FF15}"/>
              </a:ext>
            </a:extLst>
          </p:cNvPr>
          <p:cNvPicPr>
            <a:picLocks noChangeAspect="1"/>
          </p:cNvPicPr>
          <p:nvPr/>
        </p:nvPicPr>
        <p:blipFill>
          <a:blip r:embed="rId2"/>
          <a:stretch>
            <a:fillRect/>
          </a:stretch>
        </p:blipFill>
        <p:spPr>
          <a:xfrm>
            <a:off x="6167022" y="3249227"/>
            <a:ext cx="5891214" cy="2120329"/>
          </a:xfrm>
          <a:prstGeom prst="rect">
            <a:avLst/>
          </a:prstGeom>
        </p:spPr>
      </p:pic>
    </p:spTree>
    <p:extLst>
      <p:ext uri="{BB962C8B-B14F-4D97-AF65-F5344CB8AC3E}">
        <p14:creationId xmlns:p14="http://schemas.microsoft.com/office/powerpoint/2010/main" val="282856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E4F2-D326-4F73-9D76-E4B0D9AD9CD7}"/>
              </a:ext>
            </a:extLst>
          </p:cNvPr>
          <p:cNvSpPr>
            <a:spLocks noGrp="1"/>
          </p:cNvSpPr>
          <p:nvPr>
            <p:ph type="title"/>
          </p:nvPr>
        </p:nvSpPr>
        <p:spPr/>
        <p:txBody>
          <a:bodyPr>
            <a:normAutofit/>
          </a:bodyPr>
          <a:lstStyle/>
          <a:p>
            <a:r>
              <a:rPr lang="en-US" dirty="0"/>
              <a:t>Presentation</a:t>
            </a:r>
          </a:p>
        </p:txBody>
      </p:sp>
      <p:sp>
        <p:nvSpPr>
          <p:cNvPr id="3" name="Content Placeholder 2">
            <a:extLst>
              <a:ext uri="{FF2B5EF4-FFF2-40B4-BE49-F238E27FC236}">
                <a16:creationId xmlns:a16="http://schemas.microsoft.com/office/drawing/2014/main" id="{11220726-97BF-4BAD-831E-8A67295E043A}"/>
              </a:ext>
            </a:extLst>
          </p:cNvPr>
          <p:cNvSpPr>
            <a:spLocks noGrp="1"/>
          </p:cNvSpPr>
          <p:nvPr>
            <p:ph idx="1"/>
          </p:nvPr>
        </p:nvSpPr>
        <p:spPr>
          <a:xfrm>
            <a:off x="1119999" y="1825624"/>
            <a:ext cx="10625157" cy="5032375"/>
          </a:xfrm>
        </p:spPr>
        <p:txBody>
          <a:bodyPr>
            <a:normAutofit/>
          </a:bodyPr>
          <a:lstStyle/>
          <a:p>
            <a:r>
              <a:rPr lang="en-US" dirty="0"/>
              <a:t>Patches of dermatitis at sites of contact with metal objects, most commonly the ears from earrings, the wrists from watches and bracelets, the neck from necklaces and their clasps, the central back, the central abdomen from studs and zips in trousers, especially jeans, and the dorsa of the feet from shoe buckles. </a:t>
            </a:r>
          </a:p>
          <a:p>
            <a:r>
              <a:rPr lang="en-US" dirty="0"/>
              <a:t>Lesions on the upper cheeks and sides of the nose and face may relate to metal‐framed spectacles, and on the eyelids to eyelash curlers. </a:t>
            </a:r>
          </a:p>
        </p:txBody>
      </p:sp>
    </p:spTree>
    <p:extLst>
      <p:ext uri="{BB962C8B-B14F-4D97-AF65-F5344CB8AC3E}">
        <p14:creationId xmlns:p14="http://schemas.microsoft.com/office/powerpoint/2010/main" val="44327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C5C4-2F27-4307-97D9-DBB91B428C15}"/>
              </a:ext>
            </a:extLst>
          </p:cNvPr>
          <p:cNvSpPr>
            <a:spLocks noGrp="1"/>
          </p:cNvSpPr>
          <p:nvPr>
            <p:ph type="title"/>
          </p:nvPr>
        </p:nvSpPr>
        <p:spPr/>
        <p:txBody>
          <a:bodyPr>
            <a:normAutofit/>
          </a:bodyPr>
          <a:lstStyle/>
          <a:p>
            <a:r>
              <a:rPr lang="en-US" dirty="0"/>
              <a:t>Definition</a:t>
            </a:r>
          </a:p>
        </p:txBody>
      </p:sp>
      <p:sp>
        <p:nvSpPr>
          <p:cNvPr id="3" name="Content Placeholder 2">
            <a:extLst>
              <a:ext uri="{FF2B5EF4-FFF2-40B4-BE49-F238E27FC236}">
                <a16:creationId xmlns:a16="http://schemas.microsoft.com/office/drawing/2014/main" id="{DCEBF11F-1019-4A68-BFDE-760912BCF044}"/>
              </a:ext>
            </a:extLst>
          </p:cNvPr>
          <p:cNvSpPr>
            <a:spLocks noGrp="1"/>
          </p:cNvSpPr>
          <p:nvPr>
            <p:ph idx="1"/>
          </p:nvPr>
        </p:nvSpPr>
        <p:spPr/>
        <p:txBody>
          <a:bodyPr/>
          <a:lstStyle/>
          <a:p>
            <a:r>
              <a:rPr lang="en-US" dirty="0"/>
              <a:t>ACD, as the name implies, is an adverse cutaneous inflammatory reaction caused by contact with a specific exogenous allergen to which a person was previously sensitized.</a:t>
            </a:r>
          </a:p>
          <a:p>
            <a:r>
              <a:rPr lang="en-US" dirty="0"/>
              <a:t> Following contact with an allergen, the skin reacts immunologically so that in allergic individuals, such contact produces eczematous inflammation, which can range from a mild, short lived condition to a severe, persistent, chronic disease, depending on the specific allergen and the amount, extent, and frequency of exposure</a:t>
            </a:r>
          </a:p>
        </p:txBody>
      </p:sp>
    </p:spTree>
    <p:extLst>
      <p:ext uri="{BB962C8B-B14F-4D97-AF65-F5344CB8AC3E}">
        <p14:creationId xmlns:p14="http://schemas.microsoft.com/office/powerpoint/2010/main" val="182142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216F-9285-4DC6-9AE4-083A1519A5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F38D0A-9CD1-46FA-B504-759E3CA67C99}"/>
              </a:ext>
            </a:extLst>
          </p:cNvPr>
          <p:cNvSpPr>
            <a:spLocks noGrp="1"/>
          </p:cNvSpPr>
          <p:nvPr>
            <p:ph idx="1"/>
          </p:nvPr>
        </p:nvSpPr>
        <p:spPr/>
        <p:txBody>
          <a:bodyPr/>
          <a:lstStyle/>
          <a:p>
            <a:r>
              <a:rPr lang="en-US" dirty="0"/>
              <a:t>The eruption may be </a:t>
            </a:r>
            <a:r>
              <a:rPr lang="en-US" dirty="0" err="1"/>
              <a:t>papular</a:t>
            </a:r>
            <a:r>
              <a:rPr lang="en-US" dirty="0"/>
              <a:t>, nummular, diffuse or consist only of excoriated papules on almost normal‐looking skin</a:t>
            </a:r>
          </a:p>
          <a:p>
            <a:r>
              <a:rPr lang="en-US" dirty="0"/>
              <a:t>.The secondary rash normally starts shortly after, or at the same time as, the primary eruption.</a:t>
            </a:r>
          </a:p>
          <a:p>
            <a:r>
              <a:rPr lang="en-US" dirty="0"/>
              <a:t> It affects the neck, face (especially the eyelids, the elbow flexures and the flexor surfaces of the arms; the </a:t>
            </a:r>
            <a:r>
              <a:rPr lang="en-US" dirty="0" err="1"/>
              <a:t>ano</a:t>
            </a:r>
            <a:r>
              <a:rPr lang="en-US" dirty="0"/>
              <a:t>‐genital area may also be affected, and the rash may be generalized. </a:t>
            </a:r>
          </a:p>
          <a:p>
            <a:r>
              <a:rPr lang="en-US" dirty="0"/>
              <a:t>Flexural lesions may resemble textile dermatitis or atopic eczema.</a:t>
            </a:r>
          </a:p>
        </p:txBody>
      </p:sp>
    </p:spTree>
    <p:extLst>
      <p:ext uri="{BB962C8B-B14F-4D97-AF65-F5344CB8AC3E}">
        <p14:creationId xmlns:p14="http://schemas.microsoft.com/office/powerpoint/2010/main" val="258214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9635-4BE1-43B9-BF62-AE56B1FF3AC6}"/>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8DF84BE7-7801-4569-B518-C336AEB02234}"/>
              </a:ext>
            </a:extLst>
          </p:cNvPr>
          <p:cNvPicPr>
            <a:picLocks noGrp="1" noChangeAspect="1"/>
          </p:cNvPicPr>
          <p:nvPr>
            <p:ph idx="1"/>
          </p:nvPr>
        </p:nvPicPr>
        <p:blipFill>
          <a:blip r:embed="rId2"/>
          <a:stretch>
            <a:fillRect/>
          </a:stretch>
        </p:blipFill>
        <p:spPr>
          <a:xfrm>
            <a:off x="417516" y="283757"/>
            <a:ext cx="2574259" cy="3593696"/>
          </a:xfrm>
        </p:spPr>
      </p:pic>
      <p:pic>
        <p:nvPicPr>
          <p:cNvPr id="6" name="Picture 5">
            <a:extLst>
              <a:ext uri="{FF2B5EF4-FFF2-40B4-BE49-F238E27FC236}">
                <a16:creationId xmlns:a16="http://schemas.microsoft.com/office/drawing/2014/main" id="{2CA6D707-44D2-4AF2-942E-68499381EBA9}"/>
              </a:ext>
            </a:extLst>
          </p:cNvPr>
          <p:cNvPicPr>
            <a:picLocks noChangeAspect="1"/>
          </p:cNvPicPr>
          <p:nvPr/>
        </p:nvPicPr>
        <p:blipFill>
          <a:blip r:embed="rId3"/>
          <a:stretch>
            <a:fillRect/>
          </a:stretch>
        </p:blipFill>
        <p:spPr>
          <a:xfrm>
            <a:off x="5989560" y="1595777"/>
            <a:ext cx="5507698" cy="4581109"/>
          </a:xfrm>
          <a:prstGeom prst="rect">
            <a:avLst/>
          </a:prstGeom>
        </p:spPr>
      </p:pic>
      <p:pic>
        <p:nvPicPr>
          <p:cNvPr id="5" name="Picture 4">
            <a:extLst>
              <a:ext uri="{FF2B5EF4-FFF2-40B4-BE49-F238E27FC236}">
                <a16:creationId xmlns:a16="http://schemas.microsoft.com/office/drawing/2014/main" id="{F9C02CAD-BD95-4A51-8710-665EBD960638}"/>
              </a:ext>
            </a:extLst>
          </p:cNvPr>
          <p:cNvPicPr>
            <a:picLocks noChangeAspect="1"/>
          </p:cNvPicPr>
          <p:nvPr/>
        </p:nvPicPr>
        <p:blipFill>
          <a:blip r:embed="rId4"/>
          <a:stretch>
            <a:fillRect/>
          </a:stretch>
        </p:blipFill>
        <p:spPr>
          <a:xfrm>
            <a:off x="347247" y="3512089"/>
            <a:ext cx="4324350" cy="3171825"/>
          </a:xfrm>
          <a:prstGeom prst="rect">
            <a:avLst/>
          </a:prstGeom>
        </p:spPr>
      </p:pic>
    </p:spTree>
    <p:extLst>
      <p:ext uri="{BB962C8B-B14F-4D97-AF65-F5344CB8AC3E}">
        <p14:creationId xmlns:p14="http://schemas.microsoft.com/office/powerpoint/2010/main" val="359573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85E8-9922-42EF-AC10-2D78ED74373E}"/>
              </a:ext>
            </a:extLst>
          </p:cNvPr>
          <p:cNvSpPr>
            <a:spLocks noGrp="1"/>
          </p:cNvSpPr>
          <p:nvPr>
            <p:ph type="title"/>
          </p:nvPr>
        </p:nvSpPr>
        <p:spPr/>
        <p:txBody>
          <a:bodyPr/>
          <a:lstStyle/>
          <a:p>
            <a:r>
              <a:rPr lang="en-US" dirty="0"/>
              <a:t>Chronic/Relapse</a:t>
            </a:r>
          </a:p>
        </p:txBody>
      </p:sp>
      <p:sp>
        <p:nvSpPr>
          <p:cNvPr id="3" name="Content Placeholder 2">
            <a:extLst>
              <a:ext uri="{FF2B5EF4-FFF2-40B4-BE49-F238E27FC236}">
                <a16:creationId xmlns:a16="http://schemas.microsoft.com/office/drawing/2014/main" id="{89EA6947-C4D8-42F7-8877-3AF6B3938E09}"/>
              </a:ext>
            </a:extLst>
          </p:cNvPr>
          <p:cNvSpPr>
            <a:spLocks noGrp="1"/>
          </p:cNvSpPr>
          <p:nvPr>
            <p:ph idx="1"/>
          </p:nvPr>
        </p:nvSpPr>
        <p:spPr/>
        <p:txBody>
          <a:bodyPr/>
          <a:lstStyle/>
          <a:p>
            <a:r>
              <a:rPr lang="en-US" dirty="0"/>
              <a:t> Wet work, atopy and nickel sensitivity are associated with an increased risk of hand dermatitis</a:t>
            </a:r>
          </a:p>
          <a:p>
            <a:r>
              <a:rPr lang="en-US" dirty="0"/>
              <a:t>Protection with rubber gloves may be insufficient, as nickel solutions may penetrate them . Heavy‐duty vinyl gloves have been suggested as an alternative</a:t>
            </a:r>
          </a:p>
          <a:p>
            <a:r>
              <a:rPr lang="en-US" dirty="0"/>
              <a:t>Once the hands are involved, the eczema may remain chronic, persistent or intermittent. </a:t>
            </a:r>
          </a:p>
          <a:p>
            <a:r>
              <a:rPr lang="en-US" dirty="0"/>
              <a:t>Ingestion of nickel is a possible cause of chronicity</a:t>
            </a:r>
          </a:p>
        </p:txBody>
      </p:sp>
    </p:spTree>
    <p:extLst>
      <p:ext uri="{BB962C8B-B14F-4D97-AF65-F5344CB8AC3E}">
        <p14:creationId xmlns:p14="http://schemas.microsoft.com/office/powerpoint/2010/main" val="268082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34B1-2AB0-4863-9E4F-47DF1E575748}"/>
              </a:ext>
            </a:extLst>
          </p:cNvPr>
          <p:cNvSpPr>
            <a:spLocks noGrp="1"/>
          </p:cNvSpPr>
          <p:nvPr>
            <p:ph type="title"/>
          </p:nvPr>
        </p:nvSpPr>
        <p:spPr/>
        <p:txBody>
          <a:bodyPr/>
          <a:lstStyle/>
          <a:p>
            <a:r>
              <a:rPr lang="en-US" dirty="0"/>
              <a:t>Specific </a:t>
            </a:r>
            <a:r>
              <a:rPr lang="en-US" dirty="0" err="1"/>
              <a:t>thearapies</a:t>
            </a:r>
            <a:endParaRPr lang="en-US" dirty="0"/>
          </a:p>
        </p:txBody>
      </p:sp>
      <p:sp>
        <p:nvSpPr>
          <p:cNvPr id="3" name="Content Placeholder 2">
            <a:extLst>
              <a:ext uri="{FF2B5EF4-FFF2-40B4-BE49-F238E27FC236}">
                <a16:creationId xmlns:a16="http://schemas.microsoft.com/office/drawing/2014/main" id="{1E5AD96D-2BBD-4CDF-80D7-307F6DD2B467}"/>
              </a:ext>
            </a:extLst>
          </p:cNvPr>
          <p:cNvSpPr>
            <a:spLocks noGrp="1"/>
          </p:cNvSpPr>
          <p:nvPr>
            <p:ph idx="1"/>
          </p:nvPr>
        </p:nvSpPr>
        <p:spPr/>
        <p:txBody>
          <a:bodyPr/>
          <a:lstStyle/>
          <a:p>
            <a:r>
              <a:rPr lang="en-US" dirty="0"/>
              <a:t>Clioquinol is known to chelate nickel , and a topical clioquinol–steroid combination can be considered as a treatment.</a:t>
            </a:r>
          </a:p>
          <a:p>
            <a:r>
              <a:rPr lang="en-US" dirty="0"/>
              <a:t>Treatment with </a:t>
            </a:r>
            <a:r>
              <a:rPr lang="en-US" dirty="0" err="1"/>
              <a:t>tetraethylthiuramdisulphide</a:t>
            </a:r>
            <a:r>
              <a:rPr lang="en-US" dirty="0"/>
              <a:t> (disulfiram; Antabuse), which chelates nickel, has been reported as helpful Liver enzymes should be carefully monitored</a:t>
            </a:r>
          </a:p>
          <a:p>
            <a:r>
              <a:rPr lang="en-US" dirty="0"/>
              <a:t>Nickel sulphate 5% in petrolatum is used for patch tests</a:t>
            </a:r>
          </a:p>
        </p:txBody>
      </p:sp>
    </p:spTree>
    <p:extLst>
      <p:ext uri="{BB962C8B-B14F-4D97-AF65-F5344CB8AC3E}">
        <p14:creationId xmlns:p14="http://schemas.microsoft.com/office/powerpoint/2010/main" val="140161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F547-8587-4122-8F1C-D6E6D2A8ED43}"/>
              </a:ext>
            </a:extLst>
          </p:cNvPr>
          <p:cNvSpPr>
            <a:spLocks noGrp="1"/>
          </p:cNvSpPr>
          <p:nvPr>
            <p:ph type="title"/>
          </p:nvPr>
        </p:nvSpPr>
        <p:spPr/>
        <p:txBody>
          <a:bodyPr/>
          <a:lstStyle/>
          <a:p>
            <a:r>
              <a:rPr lang="en-US" dirty="0"/>
              <a:t>Cobalt</a:t>
            </a:r>
          </a:p>
        </p:txBody>
      </p:sp>
      <p:sp>
        <p:nvSpPr>
          <p:cNvPr id="3" name="Content Placeholder 2">
            <a:extLst>
              <a:ext uri="{FF2B5EF4-FFF2-40B4-BE49-F238E27FC236}">
                <a16:creationId xmlns:a16="http://schemas.microsoft.com/office/drawing/2014/main" id="{90685DFA-1147-4CD1-B58F-BDA0C62B19B7}"/>
              </a:ext>
            </a:extLst>
          </p:cNvPr>
          <p:cNvSpPr>
            <a:spLocks noGrp="1"/>
          </p:cNvSpPr>
          <p:nvPr>
            <p:ph idx="1"/>
          </p:nvPr>
        </p:nvSpPr>
        <p:spPr/>
        <p:txBody>
          <a:bodyPr/>
          <a:lstStyle/>
          <a:p>
            <a:r>
              <a:rPr lang="en-US" dirty="0"/>
              <a:t>Cobalt metal and its oxides (e.g. Co 2 O 3 and </a:t>
            </a:r>
            <a:r>
              <a:rPr lang="en-US" dirty="0" err="1"/>
              <a:t>CoO</a:t>
            </a:r>
            <a:r>
              <a:rPr lang="en-US" dirty="0"/>
              <a:t>) and salts (e.g. </a:t>
            </a:r>
            <a:r>
              <a:rPr lang="en-US" dirty="0" err="1"/>
              <a:t>CoCl</a:t>
            </a:r>
            <a:r>
              <a:rPr lang="en-US" dirty="0"/>
              <a:t> 2 and </a:t>
            </a:r>
            <a:r>
              <a:rPr lang="en-US" dirty="0" err="1"/>
              <a:t>CoSO</a:t>
            </a:r>
            <a:r>
              <a:rPr lang="en-US" dirty="0"/>
              <a:t> 4 ) are sensitizers.</a:t>
            </a:r>
          </a:p>
          <a:p>
            <a:r>
              <a:rPr lang="en-US" dirty="0"/>
              <a:t>Metallic cobalt is present in ‘hard metal’ used for metal cutting and drilling. It is used in magnets and </a:t>
            </a:r>
            <a:r>
              <a:rPr lang="en-US" dirty="0" err="1"/>
              <a:t>jewellery</a:t>
            </a:r>
            <a:r>
              <a:rPr lang="en-US" dirty="0"/>
              <a:t>. It is always present as a contaminant in nickel .</a:t>
            </a:r>
          </a:p>
          <a:p>
            <a:r>
              <a:rPr lang="en-US" dirty="0"/>
              <a:t>Cobalt compounds are found in paints, glass, </a:t>
            </a:r>
            <a:r>
              <a:rPr lang="en-US" dirty="0" err="1"/>
              <a:t>china</a:t>
            </a:r>
            <a:r>
              <a:rPr lang="en-US" dirty="0"/>
              <a:t>, pottery, ceramics, enamel (blue), </a:t>
            </a:r>
            <a:r>
              <a:rPr lang="en-US" dirty="0" err="1"/>
              <a:t>coloured</a:t>
            </a:r>
            <a:r>
              <a:rPr lang="en-US" dirty="0"/>
              <a:t> crayons and animal feed additives , multivitamin pills, textile dyes , tattoos , soaps , cosmetic pigments, hair dye and detergents .</a:t>
            </a:r>
          </a:p>
          <a:p>
            <a:endParaRPr lang="en-US" dirty="0"/>
          </a:p>
        </p:txBody>
      </p:sp>
    </p:spTree>
    <p:extLst>
      <p:ext uri="{BB962C8B-B14F-4D97-AF65-F5344CB8AC3E}">
        <p14:creationId xmlns:p14="http://schemas.microsoft.com/office/powerpoint/2010/main" val="411579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40D9-7CD3-4DA7-B0F0-99FEE18AF3D7}"/>
              </a:ext>
            </a:extLst>
          </p:cNvPr>
          <p:cNvSpPr>
            <a:spLocks noGrp="1"/>
          </p:cNvSpPr>
          <p:nvPr>
            <p:ph type="title"/>
          </p:nvPr>
        </p:nvSpPr>
        <p:spPr/>
        <p:txBody>
          <a:bodyPr/>
          <a:lstStyle/>
          <a:p>
            <a:r>
              <a:rPr lang="en-US" dirty="0"/>
              <a:t>Clinically</a:t>
            </a:r>
          </a:p>
        </p:txBody>
      </p:sp>
      <p:sp>
        <p:nvSpPr>
          <p:cNvPr id="3" name="Content Placeholder 2">
            <a:extLst>
              <a:ext uri="{FF2B5EF4-FFF2-40B4-BE49-F238E27FC236}">
                <a16:creationId xmlns:a16="http://schemas.microsoft.com/office/drawing/2014/main" id="{279E286E-7CCC-4BF5-B4EC-BBCA828F965E}"/>
              </a:ext>
            </a:extLst>
          </p:cNvPr>
          <p:cNvSpPr>
            <a:spLocks noGrp="1"/>
          </p:cNvSpPr>
          <p:nvPr>
            <p:ph idx="1"/>
          </p:nvPr>
        </p:nvSpPr>
        <p:spPr/>
        <p:txBody>
          <a:bodyPr>
            <a:normAutofit/>
          </a:bodyPr>
          <a:lstStyle/>
          <a:p>
            <a:pPr algn="l" fontAlgn="base">
              <a:buFont typeface="Arial" panose="020B0604020202020204" pitchFamily="34" charset="0"/>
              <a:buChar char="•"/>
            </a:pPr>
            <a:r>
              <a:rPr lang="en-US" b="0" i="0" dirty="0">
                <a:solidFill>
                  <a:schemeClr val="tx1"/>
                </a:solidFill>
                <a:effectLst/>
              </a:rPr>
              <a:t>Cobalt allergy usually presents as a </a:t>
            </a:r>
            <a:r>
              <a:rPr lang="en-US" b="0" i="0" u="none" strike="noStrike" dirty="0">
                <a:solidFill>
                  <a:schemeClr val="tx1"/>
                </a:solidFill>
                <a:effectLst/>
              </a:rPr>
              <a:t>chronic</a:t>
            </a:r>
            <a:r>
              <a:rPr lang="en-US" b="0" i="0" dirty="0">
                <a:solidFill>
                  <a:schemeClr val="tx1"/>
                </a:solidFill>
                <a:effectLst/>
              </a:rPr>
              <a:t> or subacute </a:t>
            </a:r>
            <a:r>
              <a:rPr lang="en-US" b="0" i="0" u="none" strike="noStrike" dirty="0">
                <a:solidFill>
                  <a:schemeClr val="tx1"/>
                </a:solidFill>
                <a:effectLst/>
                <a:hlinkClick r:id="rId2">
                  <a:extLst>
                    <a:ext uri="{A12FA001-AC4F-418D-AE19-62706E023703}">
                      <ahyp:hlinkClr xmlns:ahyp="http://schemas.microsoft.com/office/drawing/2018/hyperlinkcolor" val="tx"/>
                    </a:ext>
                  </a:extLst>
                </a:hlinkClick>
              </a:rPr>
              <a:t>allergic contact dermatitis</a:t>
            </a:r>
            <a:r>
              <a:rPr lang="en-US" b="0" i="0" dirty="0">
                <a:solidFill>
                  <a:schemeClr val="tx1"/>
                </a:solidFill>
                <a:effectLst/>
              </a:rPr>
              <a:t> at sites with direct contact but may become more extensive</a:t>
            </a:r>
          </a:p>
          <a:p>
            <a:pPr algn="l" fontAlgn="base">
              <a:buFont typeface="Arial" panose="020B0604020202020204" pitchFamily="34" charset="0"/>
              <a:buChar char="•"/>
            </a:pPr>
            <a:r>
              <a:rPr lang="en-US" b="0" i="0" u="none" strike="noStrike" dirty="0">
                <a:solidFill>
                  <a:schemeClr val="tx1"/>
                </a:solidFill>
                <a:effectLst/>
              </a:rPr>
              <a:t>Photosensitive</a:t>
            </a:r>
            <a:r>
              <a:rPr lang="en-US" b="0" i="0" dirty="0">
                <a:solidFill>
                  <a:schemeClr val="tx1"/>
                </a:solidFill>
                <a:effectLst/>
              </a:rPr>
              <a:t> dermatitis has been reported with cement and pig fodder </a:t>
            </a:r>
          </a:p>
          <a:p>
            <a:pPr algn="l" fontAlgn="base">
              <a:buFont typeface="Arial" panose="020B0604020202020204" pitchFamily="34" charset="0"/>
              <a:buChar char="•"/>
            </a:pPr>
            <a:r>
              <a:rPr lang="en-US" b="0" i="0" dirty="0">
                <a:solidFill>
                  <a:schemeClr val="tx1"/>
                </a:solidFill>
                <a:effectLst/>
              </a:rPr>
              <a:t>Cobalt blue used in light blue tattoos can cause </a:t>
            </a:r>
            <a:r>
              <a:rPr lang="en-US" b="0" i="0" dirty="0" err="1">
                <a:solidFill>
                  <a:schemeClr val="tx1"/>
                </a:solidFill>
                <a:effectLst/>
              </a:rPr>
              <a:t>sarcoidal</a:t>
            </a:r>
            <a:r>
              <a:rPr lang="en-US" b="0" i="0" dirty="0">
                <a:solidFill>
                  <a:schemeClr val="tx1"/>
                </a:solidFill>
                <a:effectLst/>
              </a:rPr>
              <a:t> </a:t>
            </a:r>
            <a:r>
              <a:rPr lang="en-US" b="0" i="0" u="none" strike="noStrike" dirty="0">
                <a:solidFill>
                  <a:schemeClr val="tx1"/>
                </a:solidFill>
                <a:effectLst/>
              </a:rPr>
              <a:t>allergic reactions</a:t>
            </a:r>
            <a:endParaRPr lang="en-US" b="0" i="0" dirty="0">
              <a:solidFill>
                <a:schemeClr val="tx1"/>
              </a:solidFill>
              <a:effectLst/>
            </a:endParaRPr>
          </a:p>
          <a:p>
            <a:pPr algn="l" fontAlgn="base">
              <a:buFont typeface="Arial" panose="020B0604020202020204" pitchFamily="34" charset="0"/>
              <a:buChar char="•"/>
            </a:pPr>
            <a:r>
              <a:rPr lang="en-US" b="0" i="0" u="none" strike="noStrike" dirty="0">
                <a:solidFill>
                  <a:schemeClr val="tx1"/>
                </a:solidFill>
                <a:effectLst/>
                <a:hlinkClick r:id="rId3">
                  <a:extLst>
                    <a:ext uri="{A12FA001-AC4F-418D-AE19-62706E023703}">
                      <ahyp:hlinkClr xmlns:ahyp="http://schemas.microsoft.com/office/drawing/2018/hyperlinkcolor" val="tx"/>
                    </a:ext>
                  </a:extLst>
                </a:hlinkClick>
              </a:rPr>
              <a:t>Erythema multiforme</a:t>
            </a:r>
            <a:r>
              <a:rPr lang="en-US" b="0" i="0" dirty="0">
                <a:solidFill>
                  <a:schemeClr val="tx1"/>
                </a:solidFill>
                <a:effectLst/>
              </a:rPr>
              <a:t> has been rarely reported</a:t>
            </a:r>
          </a:p>
          <a:p>
            <a:pPr algn="l" fontAlgn="base">
              <a:buFont typeface="Arial" panose="020B0604020202020204" pitchFamily="34" charset="0"/>
              <a:buChar char="•"/>
            </a:pPr>
            <a:r>
              <a:rPr lang="en-US" b="0" i="0" dirty="0">
                <a:solidFill>
                  <a:schemeClr val="tx1"/>
                </a:solidFill>
                <a:effectLst/>
              </a:rPr>
              <a:t>Dust containing cobalt may cause asthma in metal workers.</a:t>
            </a:r>
          </a:p>
          <a:p>
            <a:endParaRPr lang="en-US" dirty="0"/>
          </a:p>
        </p:txBody>
      </p:sp>
    </p:spTree>
    <p:extLst>
      <p:ext uri="{BB962C8B-B14F-4D97-AF65-F5344CB8AC3E}">
        <p14:creationId xmlns:p14="http://schemas.microsoft.com/office/powerpoint/2010/main" val="215365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F91C-271E-4420-9E3F-08E5EEBF2B9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6ED64CD-1872-449E-99E6-1CF0BA20315A}"/>
              </a:ext>
            </a:extLst>
          </p:cNvPr>
          <p:cNvSpPr>
            <a:spLocks noGrp="1"/>
          </p:cNvSpPr>
          <p:nvPr>
            <p:ph idx="1"/>
          </p:nvPr>
        </p:nvSpPr>
        <p:spPr/>
        <p:txBody>
          <a:bodyPr/>
          <a:lstStyle/>
          <a:p>
            <a:r>
              <a:rPr lang="en-US" dirty="0"/>
              <a:t>Isolated cobalt allergy is seen in hard‐metal workers and in the pottery and glass industries, when it is usually associated with hand dermatitis. Stomatitis has been reported from dentures . </a:t>
            </a:r>
          </a:p>
          <a:p>
            <a:r>
              <a:rPr lang="en-US" dirty="0"/>
              <a:t>Allergic granulomatous reactions to tattoo pigment are recognized</a:t>
            </a:r>
          </a:p>
          <a:p>
            <a:r>
              <a:rPr lang="en-US" dirty="0"/>
              <a:t>Vitamin B 12 is a cobalt‐containing compound and cheilitis has been reported from oral vitamin B 12 ingestion</a:t>
            </a:r>
          </a:p>
          <a:p>
            <a:r>
              <a:rPr lang="en-US" dirty="0"/>
              <a:t>Cobalt chloride 1% in petrolatum is reliable for </a:t>
            </a:r>
          </a:p>
          <a:p>
            <a:pPr marL="0" indent="0">
              <a:buNone/>
            </a:pPr>
            <a:r>
              <a:rPr lang="en-US" dirty="0"/>
              <a:t>testing</a:t>
            </a:r>
          </a:p>
        </p:txBody>
      </p:sp>
      <p:pic>
        <p:nvPicPr>
          <p:cNvPr id="5" name="Picture 4">
            <a:extLst>
              <a:ext uri="{FF2B5EF4-FFF2-40B4-BE49-F238E27FC236}">
                <a16:creationId xmlns:a16="http://schemas.microsoft.com/office/drawing/2014/main" id="{690E0D60-831F-4B34-B7C0-74796CD9E300}"/>
              </a:ext>
            </a:extLst>
          </p:cNvPr>
          <p:cNvPicPr>
            <a:picLocks noChangeAspect="1"/>
          </p:cNvPicPr>
          <p:nvPr/>
        </p:nvPicPr>
        <p:blipFill>
          <a:blip r:embed="rId2"/>
          <a:stretch>
            <a:fillRect/>
          </a:stretch>
        </p:blipFill>
        <p:spPr>
          <a:xfrm>
            <a:off x="8708993" y="4143932"/>
            <a:ext cx="3432351" cy="2594219"/>
          </a:xfrm>
          <a:prstGeom prst="rect">
            <a:avLst/>
          </a:prstGeom>
        </p:spPr>
      </p:pic>
    </p:spTree>
    <p:extLst>
      <p:ext uri="{BB962C8B-B14F-4D97-AF65-F5344CB8AC3E}">
        <p14:creationId xmlns:p14="http://schemas.microsoft.com/office/powerpoint/2010/main" val="4099132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8C92-0B82-428E-83A7-A055856A0DBA}"/>
              </a:ext>
            </a:extLst>
          </p:cNvPr>
          <p:cNvSpPr>
            <a:spLocks noGrp="1"/>
          </p:cNvSpPr>
          <p:nvPr>
            <p:ph type="title"/>
          </p:nvPr>
        </p:nvSpPr>
        <p:spPr/>
        <p:txBody>
          <a:bodyPr/>
          <a:lstStyle/>
          <a:p>
            <a:r>
              <a:rPr lang="en-US" dirty="0"/>
              <a:t>Chromium</a:t>
            </a:r>
          </a:p>
        </p:txBody>
      </p:sp>
      <p:sp>
        <p:nvSpPr>
          <p:cNvPr id="3" name="Content Placeholder 2">
            <a:extLst>
              <a:ext uri="{FF2B5EF4-FFF2-40B4-BE49-F238E27FC236}">
                <a16:creationId xmlns:a16="http://schemas.microsoft.com/office/drawing/2014/main" id="{BA93D920-0E14-43EB-8B86-BBC7E7D56D16}"/>
              </a:ext>
            </a:extLst>
          </p:cNvPr>
          <p:cNvSpPr>
            <a:spLocks noGrp="1"/>
          </p:cNvSpPr>
          <p:nvPr>
            <p:ph idx="1"/>
          </p:nvPr>
        </p:nvSpPr>
        <p:spPr/>
        <p:txBody>
          <a:bodyPr/>
          <a:lstStyle/>
          <a:p>
            <a:r>
              <a:rPr lang="en-US" dirty="0"/>
              <a:t>Exposure to chromate in leather occurs occupationally in tanners, and in the general population from clothing, especially shoes, and furniture. </a:t>
            </a:r>
          </a:p>
          <a:p>
            <a:r>
              <a:rPr lang="en-US" dirty="0"/>
              <a:t>More commonly there is a dry insidious eruption, which tends to fissure, particularly on the hands. Secondary </a:t>
            </a:r>
            <a:r>
              <a:rPr lang="en-US" dirty="0" err="1"/>
              <a:t>lichenification</a:t>
            </a:r>
            <a:r>
              <a:rPr lang="en-US" dirty="0"/>
              <a:t> is often a feature</a:t>
            </a:r>
          </a:p>
        </p:txBody>
      </p:sp>
    </p:spTree>
    <p:extLst>
      <p:ext uri="{BB962C8B-B14F-4D97-AF65-F5344CB8AC3E}">
        <p14:creationId xmlns:p14="http://schemas.microsoft.com/office/powerpoint/2010/main" val="15871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B562-1CC3-4F95-8675-0263DD5034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C58C357-63E3-45D3-BE92-2B042EE0B71A}"/>
              </a:ext>
            </a:extLst>
          </p:cNvPr>
          <p:cNvPicPr>
            <a:picLocks noGrp="1" noChangeAspect="1"/>
          </p:cNvPicPr>
          <p:nvPr>
            <p:ph idx="1"/>
          </p:nvPr>
        </p:nvPicPr>
        <p:blipFill>
          <a:blip r:embed="rId2"/>
          <a:stretch>
            <a:fillRect/>
          </a:stretch>
        </p:blipFill>
        <p:spPr>
          <a:xfrm>
            <a:off x="7144097" y="3398220"/>
            <a:ext cx="3132091" cy="3459780"/>
          </a:xfrm>
        </p:spPr>
      </p:pic>
      <p:pic>
        <p:nvPicPr>
          <p:cNvPr id="7" name="Picture 6">
            <a:extLst>
              <a:ext uri="{FF2B5EF4-FFF2-40B4-BE49-F238E27FC236}">
                <a16:creationId xmlns:a16="http://schemas.microsoft.com/office/drawing/2014/main" id="{D4F69165-163B-4C4A-B511-A9447C2C3BF6}"/>
              </a:ext>
            </a:extLst>
          </p:cNvPr>
          <p:cNvPicPr>
            <a:picLocks noChangeAspect="1"/>
          </p:cNvPicPr>
          <p:nvPr/>
        </p:nvPicPr>
        <p:blipFill>
          <a:blip r:embed="rId3"/>
          <a:stretch>
            <a:fillRect/>
          </a:stretch>
        </p:blipFill>
        <p:spPr>
          <a:xfrm>
            <a:off x="6885223" y="362906"/>
            <a:ext cx="3954411" cy="2988798"/>
          </a:xfrm>
          <a:prstGeom prst="rect">
            <a:avLst/>
          </a:prstGeom>
        </p:spPr>
      </p:pic>
      <p:pic>
        <p:nvPicPr>
          <p:cNvPr id="9" name="Picture 8">
            <a:extLst>
              <a:ext uri="{FF2B5EF4-FFF2-40B4-BE49-F238E27FC236}">
                <a16:creationId xmlns:a16="http://schemas.microsoft.com/office/drawing/2014/main" id="{BF4C2FE9-4724-4C26-ABD4-4D9F7DD25307}"/>
              </a:ext>
            </a:extLst>
          </p:cNvPr>
          <p:cNvPicPr>
            <a:picLocks noChangeAspect="1"/>
          </p:cNvPicPr>
          <p:nvPr/>
        </p:nvPicPr>
        <p:blipFill>
          <a:blip r:embed="rId4"/>
          <a:stretch>
            <a:fillRect/>
          </a:stretch>
        </p:blipFill>
        <p:spPr>
          <a:xfrm>
            <a:off x="213348" y="1278384"/>
            <a:ext cx="6047024" cy="4106179"/>
          </a:xfrm>
          <a:prstGeom prst="rect">
            <a:avLst/>
          </a:prstGeom>
        </p:spPr>
      </p:pic>
    </p:spTree>
    <p:extLst>
      <p:ext uri="{BB962C8B-B14F-4D97-AF65-F5344CB8AC3E}">
        <p14:creationId xmlns:p14="http://schemas.microsoft.com/office/powerpoint/2010/main" val="3103010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903C-3967-4D55-A9C6-55707FBBAA85}"/>
              </a:ext>
            </a:extLst>
          </p:cNvPr>
          <p:cNvSpPr>
            <a:spLocks noGrp="1"/>
          </p:cNvSpPr>
          <p:nvPr>
            <p:ph type="title"/>
          </p:nvPr>
        </p:nvSpPr>
        <p:spPr/>
        <p:txBody>
          <a:bodyPr/>
          <a:lstStyle/>
          <a:p>
            <a:r>
              <a:rPr lang="en-US" dirty="0"/>
              <a:t>Disease course and prognosis</a:t>
            </a:r>
          </a:p>
        </p:txBody>
      </p:sp>
      <p:sp>
        <p:nvSpPr>
          <p:cNvPr id="3" name="Content Placeholder 2">
            <a:extLst>
              <a:ext uri="{FF2B5EF4-FFF2-40B4-BE49-F238E27FC236}">
                <a16:creationId xmlns:a16="http://schemas.microsoft.com/office/drawing/2014/main" id="{E3EA50D4-4A51-4797-8B06-555F680019FE}"/>
              </a:ext>
            </a:extLst>
          </p:cNvPr>
          <p:cNvSpPr>
            <a:spLocks noGrp="1"/>
          </p:cNvSpPr>
          <p:nvPr>
            <p:ph idx="1"/>
          </p:nvPr>
        </p:nvSpPr>
        <p:spPr/>
        <p:txBody>
          <a:bodyPr/>
          <a:lstStyle/>
          <a:p>
            <a:r>
              <a:rPr lang="en-US" dirty="0"/>
              <a:t>Chromate sensitivity tends to persist and the prognosis of occupational dermatitis is poor as a result of its persistence and the associated social and financial handicap</a:t>
            </a:r>
          </a:p>
          <a:p>
            <a:r>
              <a:rPr lang="en-US" dirty="0"/>
              <a:t>Affected individuals have been labelled as ‘chrome cripples’ . </a:t>
            </a:r>
          </a:p>
          <a:p>
            <a:r>
              <a:rPr lang="en-US" dirty="0"/>
              <a:t>Once established, hand dermatitis tends to continue, and superimposed shoe dermatitis may prevent any improvement unless chromate‐free shoes can be acquired</a:t>
            </a:r>
          </a:p>
          <a:p>
            <a:r>
              <a:rPr lang="en-US" dirty="0"/>
              <a:t>Sensitivity is demonstrated by a closed patch test with potassium dichromate 0.5% in petrolatum</a:t>
            </a:r>
          </a:p>
        </p:txBody>
      </p:sp>
    </p:spTree>
    <p:extLst>
      <p:ext uri="{BB962C8B-B14F-4D97-AF65-F5344CB8AC3E}">
        <p14:creationId xmlns:p14="http://schemas.microsoft.com/office/powerpoint/2010/main" val="30570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5ACC-DF32-4B0D-B232-63FBEE097041}"/>
              </a:ext>
            </a:extLst>
          </p:cNvPr>
          <p:cNvSpPr>
            <a:spLocks noGrp="1"/>
          </p:cNvSpPr>
          <p:nvPr>
            <p:ph type="title"/>
          </p:nvPr>
        </p:nvSpPr>
        <p:spPr>
          <a:xfrm>
            <a:off x="768096" y="146304"/>
            <a:ext cx="9314688" cy="15449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E7ED2D3-BEA0-4524-ADC1-9897EC6E4BFB}"/>
              </a:ext>
            </a:extLst>
          </p:cNvPr>
          <p:cNvSpPr>
            <a:spLocks noGrp="1"/>
          </p:cNvSpPr>
          <p:nvPr>
            <p:ph idx="1"/>
          </p:nvPr>
        </p:nvSpPr>
        <p:spPr>
          <a:xfrm>
            <a:off x="640080" y="1046797"/>
            <a:ext cx="10695432" cy="5664899"/>
          </a:xfrm>
        </p:spPr>
        <p:txBody>
          <a:bodyPr>
            <a:normAutofit/>
          </a:bodyPr>
          <a:lstStyle/>
          <a:p>
            <a:r>
              <a:rPr lang="en-US" dirty="0"/>
              <a:t>ACD represents a classic cell-mediated (type IV), delayed hypersensitivity reaction. Type IV hypersensitivity reactions result from exposure and sensitization of a genetically susceptible host to an environmental allergen, followed by subsequent re exposure that triggers a complex inflammatory reaction.</a:t>
            </a:r>
          </a:p>
          <a:p>
            <a:r>
              <a:rPr lang="en-US" dirty="0"/>
              <a:t>To mount such a reaction, the individual must have sufficient contact with a sensitizing chemical, develop immunologic memory, and then have repeated contact with that substance later to elicit the immune response.</a:t>
            </a:r>
          </a:p>
        </p:txBody>
      </p:sp>
    </p:spTree>
    <p:extLst>
      <p:ext uri="{BB962C8B-B14F-4D97-AF65-F5344CB8AC3E}">
        <p14:creationId xmlns:p14="http://schemas.microsoft.com/office/powerpoint/2010/main" val="315590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A137-A610-4D39-B9C3-ABC610E9AE7A}"/>
              </a:ext>
            </a:extLst>
          </p:cNvPr>
          <p:cNvSpPr>
            <a:spLocks noGrp="1"/>
          </p:cNvSpPr>
          <p:nvPr>
            <p:ph type="title"/>
          </p:nvPr>
        </p:nvSpPr>
        <p:spPr/>
        <p:txBody>
          <a:bodyPr>
            <a:normAutofit/>
          </a:bodyPr>
          <a:lstStyle/>
          <a:p>
            <a:r>
              <a:rPr lang="en-US" dirty="0"/>
              <a:t>Gold</a:t>
            </a:r>
          </a:p>
        </p:txBody>
      </p:sp>
      <p:sp>
        <p:nvSpPr>
          <p:cNvPr id="3" name="Content Placeholder 2">
            <a:extLst>
              <a:ext uri="{FF2B5EF4-FFF2-40B4-BE49-F238E27FC236}">
                <a16:creationId xmlns:a16="http://schemas.microsoft.com/office/drawing/2014/main" id="{BB2B2CD4-6FA0-4B8C-B1B0-648D4049134F}"/>
              </a:ext>
            </a:extLst>
          </p:cNvPr>
          <p:cNvSpPr>
            <a:spLocks noGrp="1"/>
          </p:cNvSpPr>
          <p:nvPr>
            <p:ph idx="1"/>
          </p:nvPr>
        </p:nvSpPr>
        <p:spPr>
          <a:xfrm>
            <a:off x="1119999" y="1825625"/>
            <a:ext cx="10634035" cy="4667250"/>
          </a:xfrm>
        </p:spPr>
        <p:txBody>
          <a:bodyPr>
            <a:normAutofit lnSpcReduction="10000"/>
          </a:bodyPr>
          <a:lstStyle/>
          <a:p>
            <a:r>
              <a:rPr lang="en-US" dirty="0"/>
              <a:t>Metallic gold is mainly encountered in </a:t>
            </a:r>
            <a:r>
              <a:rPr lang="en-US" dirty="0" err="1"/>
              <a:t>jewellery</a:t>
            </a:r>
            <a:r>
              <a:rPr lang="en-US" dirty="0"/>
              <a:t>, stents and dental materials. Gold salts are used in the plating, electronics, photographic, glass and porcelain industries</a:t>
            </a:r>
          </a:p>
          <a:p>
            <a:r>
              <a:rPr lang="en-US" dirty="0"/>
              <a:t>A </a:t>
            </a:r>
            <a:r>
              <a:rPr lang="en-US" dirty="0" err="1"/>
              <a:t>seborrhoeic</a:t>
            </a:r>
            <a:r>
              <a:rPr lang="en-US" dirty="0"/>
              <a:t> eczema pattern has been described, as have persistent papules and nodules on the ear lobes, with </a:t>
            </a:r>
            <a:r>
              <a:rPr lang="en-US" dirty="0" err="1"/>
              <a:t>lymphomatoid</a:t>
            </a:r>
            <a:r>
              <a:rPr lang="en-US" dirty="0"/>
              <a:t> or granulomatous histology . </a:t>
            </a:r>
          </a:p>
          <a:p>
            <a:r>
              <a:rPr lang="en-US" dirty="0"/>
              <a:t>Reported oral manifestations of allergy have included erythema, burning mouth, erosions, ulceration, </a:t>
            </a:r>
            <a:r>
              <a:rPr lang="en-US" dirty="0" err="1"/>
              <a:t>oro</a:t>
            </a:r>
            <a:r>
              <a:rPr lang="en-US" dirty="0"/>
              <a:t>‐facial granulomatosis and lichen planus‐like lesions</a:t>
            </a:r>
          </a:p>
          <a:p>
            <a:r>
              <a:rPr lang="en-US" dirty="0"/>
              <a:t>Gold sodium thiosulphate 0.5% in petrolatum. Late reactions are common and an additional 7‐day or even 2‐ or 3‐week reading has been advised</a:t>
            </a:r>
          </a:p>
        </p:txBody>
      </p:sp>
    </p:spTree>
    <p:extLst>
      <p:ext uri="{BB962C8B-B14F-4D97-AF65-F5344CB8AC3E}">
        <p14:creationId xmlns:p14="http://schemas.microsoft.com/office/powerpoint/2010/main" val="2077774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6564-00D6-4520-AE13-2977A864E9D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A12C8A-3134-4A90-B5B2-BC25AC87B44B}"/>
              </a:ext>
            </a:extLst>
          </p:cNvPr>
          <p:cNvPicPr>
            <a:picLocks noGrp="1" noChangeAspect="1"/>
          </p:cNvPicPr>
          <p:nvPr>
            <p:ph idx="1"/>
          </p:nvPr>
        </p:nvPicPr>
        <p:blipFill>
          <a:blip r:embed="rId2"/>
          <a:stretch>
            <a:fillRect/>
          </a:stretch>
        </p:blipFill>
        <p:spPr>
          <a:xfrm>
            <a:off x="3240350" y="1690688"/>
            <a:ext cx="3781887" cy="3781887"/>
          </a:xfrm>
        </p:spPr>
      </p:pic>
    </p:spTree>
    <p:extLst>
      <p:ext uri="{BB962C8B-B14F-4D97-AF65-F5344CB8AC3E}">
        <p14:creationId xmlns:p14="http://schemas.microsoft.com/office/powerpoint/2010/main" val="1591201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0D45-48EE-4624-B420-EF940B93E250}"/>
              </a:ext>
            </a:extLst>
          </p:cNvPr>
          <p:cNvSpPr>
            <a:spLocks noGrp="1"/>
          </p:cNvSpPr>
          <p:nvPr>
            <p:ph type="title"/>
          </p:nvPr>
        </p:nvSpPr>
        <p:spPr/>
        <p:txBody>
          <a:bodyPr>
            <a:normAutofit/>
          </a:bodyPr>
          <a:lstStyle/>
          <a:p>
            <a:r>
              <a:rPr lang="en-US" dirty="0"/>
              <a:t>Mercury</a:t>
            </a:r>
          </a:p>
        </p:txBody>
      </p:sp>
      <p:sp>
        <p:nvSpPr>
          <p:cNvPr id="3" name="Content Placeholder 2">
            <a:extLst>
              <a:ext uri="{FF2B5EF4-FFF2-40B4-BE49-F238E27FC236}">
                <a16:creationId xmlns:a16="http://schemas.microsoft.com/office/drawing/2014/main" id="{1A4EABCA-28B3-425C-BCD7-F8D32A87ECD8}"/>
              </a:ext>
            </a:extLst>
          </p:cNvPr>
          <p:cNvSpPr>
            <a:spLocks noGrp="1"/>
          </p:cNvSpPr>
          <p:nvPr>
            <p:ph idx="1"/>
          </p:nvPr>
        </p:nvSpPr>
        <p:spPr/>
        <p:txBody>
          <a:bodyPr/>
          <a:lstStyle/>
          <a:p>
            <a:r>
              <a:rPr lang="en-US" dirty="0"/>
              <a:t>The metal is used in instruments and amalgam (alloy of silver or copper and mercury) for filling teeth. </a:t>
            </a:r>
          </a:p>
          <a:p>
            <a:r>
              <a:rPr lang="en-US" dirty="0"/>
              <a:t>Mercury and inorganic </a:t>
            </a:r>
            <a:r>
              <a:rPr lang="en-US" dirty="0" err="1"/>
              <a:t>mercurials</a:t>
            </a:r>
            <a:r>
              <a:rPr lang="en-US" dirty="0"/>
              <a:t> may be used in disinfectants, fungicides, herbicides, insecticides, detonators, emulsion paints and </a:t>
            </a:r>
            <a:r>
              <a:rPr lang="en-US" dirty="0" err="1"/>
              <a:t>jewellery</a:t>
            </a:r>
            <a:r>
              <a:rPr lang="en-US" dirty="0"/>
              <a:t>, as well as in the production of caustic soda and chlorine. </a:t>
            </a:r>
          </a:p>
          <a:p>
            <a:r>
              <a:rPr lang="en-US" dirty="0"/>
              <a:t>Red mercuric </a:t>
            </a:r>
            <a:r>
              <a:rPr lang="en-US" dirty="0" err="1"/>
              <a:t>sulphide</a:t>
            </a:r>
            <a:r>
              <a:rPr lang="en-US" dirty="0"/>
              <a:t> (cinnabar, </a:t>
            </a:r>
            <a:r>
              <a:rPr lang="en-US" dirty="0" err="1"/>
              <a:t>HgS</a:t>
            </a:r>
            <a:r>
              <a:rPr lang="en-US" dirty="0"/>
              <a:t>) is used in red tattoos and in artists’ paints.</a:t>
            </a:r>
          </a:p>
          <a:p>
            <a:r>
              <a:rPr lang="en-US" dirty="0"/>
              <a:t> Organic </a:t>
            </a:r>
            <a:r>
              <a:rPr lang="en-US" dirty="0" err="1"/>
              <a:t>mercurials</a:t>
            </a:r>
            <a:r>
              <a:rPr lang="en-US" dirty="0"/>
              <a:t> may be found in topical and parenteral medicaments</a:t>
            </a:r>
          </a:p>
        </p:txBody>
      </p:sp>
    </p:spTree>
    <p:extLst>
      <p:ext uri="{BB962C8B-B14F-4D97-AF65-F5344CB8AC3E}">
        <p14:creationId xmlns:p14="http://schemas.microsoft.com/office/powerpoint/2010/main" val="209182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6025-D35D-448C-9B26-11A2E32DC629}"/>
              </a:ext>
            </a:extLst>
          </p:cNvPr>
          <p:cNvSpPr>
            <a:spLocks noGrp="1"/>
          </p:cNvSpPr>
          <p:nvPr>
            <p:ph type="title"/>
          </p:nvPr>
        </p:nvSpPr>
        <p:spPr/>
        <p:txBody>
          <a:bodyPr/>
          <a:lstStyle/>
          <a:p>
            <a:r>
              <a:rPr lang="en-US" dirty="0"/>
              <a:t>Clinical presentation</a:t>
            </a:r>
          </a:p>
        </p:txBody>
      </p:sp>
      <p:sp>
        <p:nvSpPr>
          <p:cNvPr id="3" name="Content Placeholder 2">
            <a:extLst>
              <a:ext uri="{FF2B5EF4-FFF2-40B4-BE49-F238E27FC236}">
                <a16:creationId xmlns:a16="http://schemas.microsoft.com/office/drawing/2014/main" id="{FC59F697-5D53-4F32-BF3D-8424A9478989}"/>
              </a:ext>
            </a:extLst>
          </p:cNvPr>
          <p:cNvSpPr>
            <a:spLocks noGrp="1"/>
          </p:cNvSpPr>
          <p:nvPr>
            <p:ph idx="1"/>
          </p:nvPr>
        </p:nvSpPr>
        <p:spPr/>
        <p:txBody>
          <a:bodyPr/>
          <a:lstStyle/>
          <a:p>
            <a:r>
              <a:rPr lang="en-US" dirty="0"/>
              <a:t>Hypertrophic amalgam dermatitis</a:t>
            </a:r>
          </a:p>
          <a:p>
            <a:r>
              <a:rPr lang="en-US" dirty="0"/>
              <a:t>Oro‐facial granulomatosis</a:t>
            </a:r>
          </a:p>
          <a:p>
            <a:r>
              <a:rPr lang="en-US" dirty="0"/>
              <a:t>Generalized exanthems and erythema multiforme have been reported from mercury exposure, including inhalation, dental fillings, following the breakage of thermometers in the mouth and also the use of an antiparasitic powder for the treatment of crab lice</a:t>
            </a:r>
          </a:p>
          <a:p>
            <a:r>
              <a:rPr lang="en-US" dirty="0"/>
              <a:t>Red mercuric </a:t>
            </a:r>
            <a:r>
              <a:rPr lang="en-US" dirty="0" err="1"/>
              <a:t>sulphide</a:t>
            </a:r>
            <a:r>
              <a:rPr lang="en-US" dirty="0"/>
              <a:t> (cinnabar) in a tattoo may induce granulomatous reactions in allergic subjects</a:t>
            </a:r>
          </a:p>
        </p:txBody>
      </p:sp>
    </p:spTree>
    <p:extLst>
      <p:ext uri="{BB962C8B-B14F-4D97-AF65-F5344CB8AC3E}">
        <p14:creationId xmlns:p14="http://schemas.microsoft.com/office/powerpoint/2010/main" val="3109541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8B9A-F050-44E0-9E49-6366277E880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A5B163C-93BC-438E-A264-A3B1AD677DF0}"/>
              </a:ext>
            </a:extLst>
          </p:cNvPr>
          <p:cNvPicPr>
            <a:picLocks noGrp="1" noChangeAspect="1"/>
          </p:cNvPicPr>
          <p:nvPr>
            <p:ph idx="1"/>
          </p:nvPr>
        </p:nvPicPr>
        <p:blipFill>
          <a:blip r:embed="rId2"/>
          <a:stretch>
            <a:fillRect/>
          </a:stretch>
        </p:blipFill>
        <p:spPr>
          <a:xfrm>
            <a:off x="733052" y="1027905"/>
            <a:ext cx="4683082" cy="5464969"/>
          </a:xfrm>
        </p:spPr>
      </p:pic>
      <p:pic>
        <p:nvPicPr>
          <p:cNvPr id="7" name="Picture 6">
            <a:extLst>
              <a:ext uri="{FF2B5EF4-FFF2-40B4-BE49-F238E27FC236}">
                <a16:creationId xmlns:a16="http://schemas.microsoft.com/office/drawing/2014/main" id="{180D684A-B3F6-4F27-BBD0-E73DA739814E}"/>
              </a:ext>
            </a:extLst>
          </p:cNvPr>
          <p:cNvPicPr>
            <a:picLocks noChangeAspect="1"/>
          </p:cNvPicPr>
          <p:nvPr/>
        </p:nvPicPr>
        <p:blipFill>
          <a:blip r:embed="rId3"/>
          <a:stretch>
            <a:fillRect/>
          </a:stretch>
        </p:blipFill>
        <p:spPr>
          <a:xfrm>
            <a:off x="6775868" y="2608786"/>
            <a:ext cx="3952328" cy="2797715"/>
          </a:xfrm>
          <a:prstGeom prst="rect">
            <a:avLst/>
          </a:prstGeom>
        </p:spPr>
      </p:pic>
    </p:spTree>
    <p:extLst>
      <p:ext uri="{BB962C8B-B14F-4D97-AF65-F5344CB8AC3E}">
        <p14:creationId xmlns:p14="http://schemas.microsoft.com/office/powerpoint/2010/main" val="3909760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D18E-6E28-4A95-B97A-B324EFA17C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4659F8-D3C2-40CA-8EFA-75EEFC0944CB}"/>
              </a:ext>
            </a:extLst>
          </p:cNvPr>
          <p:cNvSpPr>
            <a:spLocks noGrp="1"/>
          </p:cNvSpPr>
          <p:nvPr>
            <p:ph idx="1"/>
          </p:nvPr>
        </p:nvSpPr>
        <p:spPr/>
        <p:txBody>
          <a:bodyPr/>
          <a:lstStyle/>
          <a:p>
            <a:r>
              <a:rPr lang="en-US" dirty="0"/>
              <a:t>Mercury is normally tested at 0.5% in petrolatum, mercurochrome 2% in petrolatum or aqueous, mercuric chloride 0.1% in petrolatum and ammoniated mercury 2% in petrolatum</a:t>
            </a:r>
          </a:p>
          <a:p>
            <a:endParaRPr lang="en-US" dirty="0"/>
          </a:p>
        </p:txBody>
      </p:sp>
      <p:pic>
        <p:nvPicPr>
          <p:cNvPr id="5" name="Picture 4">
            <a:extLst>
              <a:ext uri="{FF2B5EF4-FFF2-40B4-BE49-F238E27FC236}">
                <a16:creationId xmlns:a16="http://schemas.microsoft.com/office/drawing/2014/main" id="{B9187274-0B16-4ABB-ABFA-98A4BE2E1FE4}"/>
              </a:ext>
            </a:extLst>
          </p:cNvPr>
          <p:cNvPicPr>
            <a:picLocks noChangeAspect="1"/>
          </p:cNvPicPr>
          <p:nvPr/>
        </p:nvPicPr>
        <p:blipFill>
          <a:blip r:embed="rId2"/>
          <a:stretch>
            <a:fillRect/>
          </a:stretch>
        </p:blipFill>
        <p:spPr>
          <a:xfrm>
            <a:off x="0" y="4162581"/>
            <a:ext cx="3853916" cy="2607816"/>
          </a:xfrm>
          <a:prstGeom prst="rect">
            <a:avLst/>
          </a:prstGeom>
        </p:spPr>
      </p:pic>
      <p:pic>
        <p:nvPicPr>
          <p:cNvPr id="7" name="Picture 6">
            <a:extLst>
              <a:ext uri="{FF2B5EF4-FFF2-40B4-BE49-F238E27FC236}">
                <a16:creationId xmlns:a16="http://schemas.microsoft.com/office/drawing/2014/main" id="{4D699ECA-3160-4CB8-A478-71FE4DE35727}"/>
              </a:ext>
            </a:extLst>
          </p:cNvPr>
          <p:cNvPicPr>
            <a:picLocks noChangeAspect="1"/>
          </p:cNvPicPr>
          <p:nvPr/>
        </p:nvPicPr>
        <p:blipFill>
          <a:blip r:embed="rId3"/>
          <a:stretch>
            <a:fillRect/>
          </a:stretch>
        </p:blipFill>
        <p:spPr>
          <a:xfrm>
            <a:off x="7235301" y="3676529"/>
            <a:ext cx="4956699" cy="2885242"/>
          </a:xfrm>
          <a:prstGeom prst="rect">
            <a:avLst/>
          </a:prstGeom>
        </p:spPr>
      </p:pic>
      <p:pic>
        <p:nvPicPr>
          <p:cNvPr id="9" name="Picture 8">
            <a:extLst>
              <a:ext uri="{FF2B5EF4-FFF2-40B4-BE49-F238E27FC236}">
                <a16:creationId xmlns:a16="http://schemas.microsoft.com/office/drawing/2014/main" id="{FA5E118D-63F6-4123-AE2C-F9DE1F6F4DC2}"/>
              </a:ext>
            </a:extLst>
          </p:cNvPr>
          <p:cNvPicPr>
            <a:picLocks noChangeAspect="1"/>
          </p:cNvPicPr>
          <p:nvPr/>
        </p:nvPicPr>
        <p:blipFill>
          <a:blip r:embed="rId4"/>
          <a:stretch>
            <a:fillRect/>
          </a:stretch>
        </p:blipFill>
        <p:spPr>
          <a:xfrm>
            <a:off x="3923214" y="3035226"/>
            <a:ext cx="3242788" cy="2431263"/>
          </a:xfrm>
          <a:prstGeom prst="rect">
            <a:avLst/>
          </a:prstGeom>
        </p:spPr>
      </p:pic>
    </p:spTree>
    <p:extLst>
      <p:ext uri="{BB962C8B-B14F-4D97-AF65-F5344CB8AC3E}">
        <p14:creationId xmlns:p14="http://schemas.microsoft.com/office/powerpoint/2010/main" val="2419047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303A-7519-4C43-94FC-44B79B43CDCE}"/>
              </a:ext>
            </a:extLst>
          </p:cNvPr>
          <p:cNvSpPr>
            <a:spLocks noGrp="1"/>
          </p:cNvSpPr>
          <p:nvPr>
            <p:ph type="title"/>
          </p:nvPr>
        </p:nvSpPr>
        <p:spPr/>
        <p:txBody>
          <a:bodyPr>
            <a:normAutofit/>
          </a:bodyPr>
          <a:lstStyle/>
          <a:p>
            <a:r>
              <a:rPr lang="en-US" dirty="0"/>
              <a:t>Aluminum</a:t>
            </a:r>
          </a:p>
        </p:txBody>
      </p:sp>
      <p:sp>
        <p:nvSpPr>
          <p:cNvPr id="3" name="Content Placeholder 2">
            <a:extLst>
              <a:ext uri="{FF2B5EF4-FFF2-40B4-BE49-F238E27FC236}">
                <a16:creationId xmlns:a16="http://schemas.microsoft.com/office/drawing/2014/main" id="{9FCD24AC-981E-48E5-A573-95275662FFC5}"/>
              </a:ext>
            </a:extLst>
          </p:cNvPr>
          <p:cNvSpPr>
            <a:spLocks noGrp="1"/>
          </p:cNvSpPr>
          <p:nvPr>
            <p:ph idx="1"/>
          </p:nvPr>
        </p:nvSpPr>
        <p:spPr/>
        <p:txBody>
          <a:bodyPr/>
          <a:lstStyle/>
          <a:p>
            <a:r>
              <a:rPr lang="en-US" dirty="0"/>
              <a:t>It is found in antiperspirants, and axillary dermatitis (usually irritant) may occur. Allergy in a child with chronic otitis externa treated with </a:t>
            </a:r>
            <a:r>
              <a:rPr lang="en-US" dirty="0" err="1"/>
              <a:t>aluminium</a:t>
            </a:r>
            <a:r>
              <a:rPr lang="en-US" dirty="0"/>
              <a:t> acetate ear drops has been seen</a:t>
            </a:r>
          </a:p>
          <a:p>
            <a:r>
              <a:rPr lang="en-US" dirty="0"/>
              <a:t>As Finn chambers are </a:t>
            </a:r>
            <a:r>
              <a:rPr lang="en-US" dirty="0" err="1"/>
              <a:t>aluminium</a:t>
            </a:r>
            <a:r>
              <a:rPr lang="en-US" dirty="0"/>
              <a:t>, a positive patch test, often annular in configuration, may develop under every single test site in sensitized persons. </a:t>
            </a:r>
          </a:p>
        </p:txBody>
      </p:sp>
    </p:spTree>
    <p:extLst>
      <p:ext uri="{BB962C8B-B14F-4D97-AF65-F5344CB8AC3E}">
        <p14:creationId xmlns:p14="http://schemas.microsoft.com/office/powerpoint/2010/main" val="2968316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CB26-2B7D-4983-B5C5-443D50826F7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BBE3D99-363D-46FB-B124-B7C304194B4E}"/>
              </a:ext>
            </a:extLst>
          </p:cNvPr>
          <p:cNvPicPr>
            <a:picLocks noGrp="1" noChangeAspect="1"/>
          </p:cNvPicPr>
          <p:nvPr>
            <p:ph idx="1"/>
          </p:nvPr>
        </p:nvPicPr>
        <p:blipFill>
          <a:blip r:embed="rId2"/>
          <a:stretch>
            <a:fillRect/>
          </a:stretch>
        </p:blipFill>
        <p:spPr>
          <a:xfrm>
            <a:off x="3133817" y="959969"/>
            <a:ext cx="5442011" cy="5442011"/>
          </a:xfrm>
        </p:spPr>
      </p:pic>
    </p:spTree>
    <p:extLst>
      <p:ext uri="{BB962C8B-B14F-4D97-AF65-F5344CB8AC3E}">
        <p14:creationId xmlns:p14="http://schemas.microsoft.com/office/powerpoint/2010/main" val="1240543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0FE4-C429-4BE3-AC57-1E43F4EF9DF4}"/>
              </a:ext>
            </a:extLst>
          </p:cNvPr>
          <p:cNvSpPr>
            <a:spLocks noGrp="1"/>
          </p:cNvSpPr>
          <p:nvPr>
            <p:ph type="title"/>
          </p:nvPr>
        </p:nvSpPr>
        <p:spPr/>
        <p:txBody>
          <a:bodyPr/>
          <a:lstStyle/>
          <a:p>
            <a:r>
              <a:rPr lang="en-US" dirty="0"/>
              <a:t>Variants</a:t>
            </a:r>
          </a:p>
        </p:txBody>
      </p:sp>
      <p:pic>
        <p:nvPicPr>
          <p:cNvPr id="15" name="Content Placeholder 14">
            <a:extLst>
              <a:ext uri="{FF2B5EF4-FFF2-40B4-BE49-F238E27FC236}">
                <a16:creationId xmlns:a16="http://schemas.microsoft.com/office/drawing/2014/main" id="{AB5863E1-97D4-4AC7-AE0E-ED7A20E40D57}"/>
              </a:ext>
            </a:extLst>
          </p:cNvPr>
          <p:cNvPicPr>
            <a:picLocks noGrp="1" noChangeAspect="1"/>
          </p:cNvPicPr>
          <p:nvPr>
            <p:ph idx="1"/>
          </p:nvPr>
        </p:nvPicPr>
        <p:blipFill>
          <a:blip r:embed="rId2"/>
          <a:stretch>
            <a:fillRect/>
          </a:stretch>
        </p:blipFill>
        <p:spPr>
          <a:xfrm>
            <a:off x="82877" y="1407541"/>
            <a:ext cx="12109123" cy="4316603"/>
          </a:xfrm>
        </p:spPr>
      </p:pic>
    </p:spTree>
    <p:extLst>
      <p:ext uri="{BB962C8B-B14F-4D97-AF65-F5344CB8AC3E}">
        <p14:creationId xmlns:p14="http://schemas.microsoft.com/office/powerpoint/2010/main" val="3910988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36E9-366B-45C9-A8BE-3346A87E5D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33BAFE-A967-4978-8E2A-D1C2A7F8612C}"/>
              </a:ext>
            </a:extLst>
          </p:cNvPr>
          <p:cNvPicPr>
            <a:picLocks noGrp="1" noChangeAspect="1"/>
          </p:cNvPicPr>
          <p:nvPr>
            <p:ph idx="1"/>
          </p:nvPr>
        </p:nvPicPr>
        <p:blipFill>
          <a:blip r:embed="rId2"/>
          <a:stretch>
            <a:fillRect/>
          </a:stretch>
        </p:blipFill>
        <p:spPr>
          <a:xfrm>
            <a:off x="1047821" y="532661"/>
            <a:ext cx="10096358" cy="6090080"/>
          </a:xfrm>
        </p:spPr>
      </p:pic>
    </p:spTree>
    <p:extLst>
      <p:ext uri="{BB962C8B-B14F-4D97-AF65-F5344CB8AC3E}">
        <p14:creationId xmlns:p14="http://schemas.microsoft.com/office/powerpoint/2010/main" val="379703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32A1-7BF1-4528-9E66-91FF6A62435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A11CA5B-B7FE-444E-959F-756D2AEFA397}"/>
              </a:ext>
            </a:extLst>
          </p:cNvPr>
          <p:cNvPicPr>
            <a:picLocks noGrp="1" noChangeAspect="1"/>
          </p:cNvPicPr>
          <p:nvPr>
            <p:ph idx="1"/>
          </p:nvPr>
        </p:nvPicPr>
        <p:blipFill>
          <a:blip r:embed="rId2"/>
          <a:stretch>
            <a:fillRect/>
          </a:stretch>
        </p:blipFill>
        <p:spPr>
          <a:xfrm>
            <a:off x="3046702" y="4733045"/>
            <a:ext cx="6468585" cy="1892170"/>
          </a:xfrm>
        </p:spPr>
      </p:pic>
      <p:pic>
        <p:nvPicPr>
          <p:cNvPr id="7" name="Picture 6">
            <a:extLst>
              <a:ext uri="{FF2B5EF4-FFF2-40B4-BE49-F238E27FC236}">
                <a16:creationId xmlns:a16="http://schemas.microsoft.com/office/drawing/2014/main" id="{59E23B3E-63CE-4E07-9C81-AE1090DEB7C3}"/>
              </a:ext>
            </a:extLst>
          </p:cNvPr>
          <p:cNvPicPr>
            <a:picLocks noChangeAspect="1"/>
          </p:cNvPicPr>
          <p:nvPr/>
        </p:nvPicPr>
        <p:blipFill>
          <a:blip r:embed="rId3"/>
          <a:stretch>
            <a:fillRect/>
          </a:stretch>
        </p:blipFill>
        <p:spPr>
          <a:xfrm>
            <a:off x="3030523" y="0"/>
            <a:ext cx="6484764" cy="4980373"/>
          </a:xfrm>
          <a:prstGeom prst="rect">
            <a:avLst/>
          </a:prstGeom>
        </p:spPr>
      </p:pic>
    </p:spTree>
    <p:extLst>
      <p:ext uri="{BB962C8B-B14F-4D97-AF65-F5344CB8AC3E}">
        <p14:creationId xmlns:p14="http://schemas.microsoft.com/office/powerpoint/2010/main" val="229990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93B3-0842-4F32-A73A-95C76AFBF011}"/>
              </a:ext>
            </a:extLst>
          </p:cNvPr>
          <p:cNvSpPr>
            <a:spLocks noGrp="1"/>
          </p:cNvSpPr>
          <p:nvPr>
            <p:ph type="title"/>
          </p:nvPr>
        </p:nvSpPr>
        <p:spPr/>
        <p:txBody>
          <a:bodyPr/>
          <a:lstStyle/>
          <a:p>
            <a:r>
              <a:rPr lang="en-US" dirty="0"/>
              <a:t>SENSITIZATION PHASE </a:t>
            </a:r>
          </a:p>
        </p:txBody>
      </p:sp>
      <p:sp>
        <p:nvSpPr>
          <p:cNvPr id="3" name="Content Placeholder 2">
            <a:extLst>
              <a:ext uri="{FF2B5EF4-FFF2-40B4-BE49-F238E27FC236}">
                <a16:creationId xmlns:a16="http://schemas.microsoft.com/office/drawing/2014/main" id="{34E9B575-3055-4D0C-B590-8CBFFBE70E4B}"/>
              </a:ext>
            </a:extLst>
          </p:cNvPr>
          <p:cNvSpPr>
            <a:spLocks noGrp="1"/>
          </p:cNvSpPr>
          <p:nvPr>
            <p:ph idx="1"/>
          </p:nvPr>
        </p:nvSpPr>
        <p:spPr/>
        <p:txBody>
          <a:bodyPr>
            <a:normAutofit/>
          </a:bodyPr>
          <a:lstStyle/>
          <a:p>
            <a:r>
              <a:rPr lang="en-US" dirty="0"/>
              <a:t>Unprocessed allergens are more correctly called </a:t>
            </a:r>
            <a:r>
              <a:rPr lang="en-US" dirty="0" err="1"/>
              <a:t>haptens</a:t>
            </a:r>
            <a:r>
              <a:rPr lang="en-US" dirty="0"/>
              <a:t>, which are typically small, lipophilic molecules with a low molecular weight which produces a complete antigen. </a:t>
            </a:r>
          </a:p>
        </p:txBody>
      </p:sp>
    </p:spTree>
    <p:extLst>
      <p:ext uri="{BB962C8B-B14F-4D97-AF65-F5344CB8AC3E}">
        <p14:creationId xmlns:p14="http://schemas.microsoft.com/office/powerpoint/2010/main" val="221431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E1B5-43D5-4A79-8343-492728C62F05}"/>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4FC85515-37E5-4167-856D-8950684660C1}"/>
              </a:ext>
            </a:extLst>
          </p:cNvPr>
          <p:cNvPicPr>
            <a:picLocks noGrp="1" noChangeAspect="1"/>
          </p:cNvPicPr>
          <p:nvPr>
            <p:ph idx="1"/>
          </p:nvPr>
        </p:nvPicPr>
        <p:blipFill>
          <a:blip r:embed="rId2"/>
          <a:stretch>
            <a:fillRect/>
          </a:stretch>
        </p:blipFill>
        <p:spPr>
          <a:xfrm>
            <a:off x="7550247" y="1854477"/>
            <a:ext cx="4334172" cy="4351338"/>
          </a:xfrm>
        </p:spPr>
      </p:pic>
      <p:sp>
        <p:nvSpPr>
          <p:cNvPr id="13" name="TextBox 12">
            <a:extLst>
              <a:ext uri="{FF2B5EF4-FFF2-40B4-BE49-F238E27FC236}">
                <a16:creationId xmlns:a16="http://schemas.microsoft.com/office/drawing/2014/main" id="{9CBCEF64-AF05-4690-B8B2-DEEB989E672C}"/>
              </a:ext>
            </a:extLst>
          </p:cNvPr>
          <p:cNvSpPr txBox="1"/>
          <p:nvPr/>
        </p:nvSpPr>
        <p:spPr>
          <a:xfrm>
            <a:off x="676922" y="1807869"/>
            <a:ext cx="6389704" cy="1938992"/>
          </a:xfrm>
          <a:prstGeom prst="rect">
            <a:avLst/>
          </a:prstGeom>
          <a:noFill/>
        </p:spPr>
        <p:txBody>
          <a:bodyPr wrap="square">
            <a:spAutoFit/>
          </a:bodyPr>
          <a:lstStyle/>
          <a:p>
            <a:pPr marL="342900" indent="-342900">
              <a:buFont typeface="Arial" panose="020B0604020202020204" pitchFamily="34" charset="0"/>
              <a:buChar char="•"/>
            </a:pPr>
            <a:r>
              <a:rPr lang="en-US" sz="2400" dirty="0"/>
              <a:t>Innate immunity is activated by keratinocyte release of several cytokines including interleukins 1, 8, and 18, tumor necrosis factor-α, and granulocyte-macrophage colony-stimulating factor.</a:t>
            </a:r>
          </a:p>
        </p:txBody>
      </p:sp>
    </p:spTree>
    <p:extLst>
      <p:ext uri="{BB962C8B-B14F-4D97-AF65-F5344CB8AC3E}">
        <p14:creationId xmlns:p14="http://schemas.microsoft.com/office/powerpoint/2010/main" val="63179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B519-60DB-406C-A6B7-0186BB8C23D4}"/>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2F39FE3F-94A5-45BA-AB17-85547F1F413B}"/>
              </a:ext>
            </a:extLst>
          </p:cNvPr>
          <p:cNvPicPr>
            <a:picLocks noGrp="1" noChangeAspect="1"/>
          </p:cNvPicPr>
          <p:nvPr>
            <p:ph idx="1"/>
          </p:nvPr>
        </p:nvPicPr>
        <p:blipFill>
          <a:blip r:embed="rId2"/>
          <a:stretch>
            <a:fillRect/>
          </a:stretch>
        </p:blipFill>
        <p:spPr>
          <a:xfrm>
            <a:off x="9121070" y="1781237"/>
            <a:ext cx="2453157" cy="4351338"/>
          </a:xfrm>
        </p:spPr>
      </p:pic>
      <p:pic>
        <p:nvPicPr>
          <p:cNvPr id="11" name="Picture 10">
            <a:extLst>
              <a:ext uri="{FF2B5EF4-FFF2-40B4-BE49-F238E27FC236}">
                <a16:creationId xmlns:a16="http://schemas.microsoft.com/office/drawing/2014/main" id="{A3645478-2693-4B08-A665-E9395F70299B}"/>
              </a:ext>
            </a:extLst>
          </p:cNvPr>
          <p:cNvPicPr>
            <a:picLocks noChangeAspect="1"/>
          </p:cNvPicPr>
          <p:nvPr/>
        </p:nvPicPr>
        <p:blipFill>
          <a:blip r:embed="rId3"/>
          <a:stretch>
            <a:fillRect/>
          </a:stretch>
        </p:blipFill>
        <p:spPr>
          <a:xfrm>
            <a:off x="617773" y="1294245"/>
            <a:ext cx="8216715" cy="4838330"/>
          </a:xfrm>
          <a:prstGeom prst="rect">
            <a:avLst/>
          </a:prstGeom>
        </p:spPr>
      </p:pic>
    </p:spTree>
    <p:extLst>
      <p:ext uri="{BB962C8B-B14F-4D97-AF65-F5344CB8AC3E}">
        <p14:creationId xmlns:p14="http://schemas.microsoft.com/office/powerpoint/2010/main" val="219130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9753-0D34-434C-A490-EE75CE6004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152948-0432-4EB1-A81E-81297315C9B8}"/>
              </a:ext>
            </a:extLst>
          </p:cNvPr>
          <p:cNvSpPr>
            <a:spLocks noGrp="1"/>
          </p:cNvSpPr>
          <p:nvPr>
            <p:ph idx="1"/>
          </p:nvPr>
        </p:nvSpPr>
        <p:spPr/>
        <p:txBody>
          <a:bodyPr/>
          <a:lstStyle/>
          <a:p>
            <a:r>
              <a:rPr lang="en-US" dirty="0"/>
              <a:t>Newer studies have identified that allergic contact dermatitis has been associated with defective T reg cells</a:t>
            </a:r>
          </a:p>
        </p:txBody>
      </p:sp>
    </p:spTree>
    <p:extLst>
      <p:ext uri="{BB962C8B-B14F-4D97-AF65-F5344CB8AC3E}">
        <p14:creationId xmlns:p14="http://schemas.microsoft.com/office/powerpoint/2010/main" val="179037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2361-5830-458D-961A-1230FDAD7296}"/>
              </a:ext>
            </a:extLst>
          </p:cNvPr>
          <p:cNvSpPr>
            <a:spLocks noGrp="1"/>
          </p:cNvSpPr>
          <p:nvPr>
            <p:ph type="title"/>
          </p:nvPr>
        </p:nvSpPr>
        <p:spPr/>
        <p:txBody>
          <a:bodyPr/>
          <a:lstStyle/>
          <a:p>
            <a:r>
              <a:rPr lang="en-US" dirty="0"/>
              <a:t>ELICITATION PHASE </a:t>
            </a:r>
          </a:p>
        </p:txBody>
      </p:sp>
      <p:sp>
        <p:nvSpPr>
          <p:cNvPr id="3" name="Content Placeholder 2">
            <a:extLst>
              <a:ext uri="{FF2B5EF4-FFF2-40B4-BE49-F238E27FC236}">
                <a16:creationId xmlns:a16="http://schemas.microsoft.com/office/drawing/2014/main" id="{9EE5F2FD-0658-4573-9BE7-7EC541CE2AAE}"/>
              </a:ext>
            </a:extLst>
          </p:cNvPr>
          <p:cNvSpPr>
            <a:spLocks noGrp="1"/>
          </p:cNvSpPr>
          <p:nvPr>
            <p:ph idx="1"/>
          </p:nvPr>
        </p:nvSpPr>
        <p:spPr/>
        <p:txBody>
          <a:bodyPr>
            <a:normAutofit/>
          </a:bodyPr>
          <a:lstStyle/>
          <a:p>
            <a:r>
              <a:rPr lang="en-US" dirty="0"/>
              <a:t>During this phase, subsequent exposure to an allergen to which the patient is already sensitized leads to clinical disease.</a:t>
            </a:r>
          </a:p>
          <a:p>
            <a:r>
              <a:rPr lang="en-US" dirty="0"/>
              <a:t>Most subjects develop a local reaction after 5–25 days. During this period, sensitization has been accomplished, and the residues of the allergen in the skin react with the newly formed, sensitized T lymphocytes. Such a response has been termed a ‘late’ reaction.</a:t>
            </a:r>
          </a:p>
        </p:txBody>
      </p:sp>
    </p:spTree>
    <p:extLst>
      <p:ext uri="{BB962C8B-B14F-4D97-AF65-F5344CB8AC3E}">
        <p14:creationId xmlns:p14="http://schemas.microsoft.com/office/powerpoint/2010/main" val="379309006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1751</TotalTime>
  <Words>1675</Words>
  <Application>Microsoft Office PowerPoint</Application>
  <PresentationFormat>Widescreen</PresentationFormat>
  <Paragraphs>96</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Corbel</vt:lpstr>
      <vt:lpstr>Depth</vt:lpstr>
      <vt:lpstr>Allergic contact dermatitis</vt:lpstr>
      <vt:lpstr>Definition</vt:lpstr>
      <vt:lpstr>PowerPoint Presentation</vt:lpstr>
      <vt:lpstr>PowerPoint Presentation</vt:lpstr>
      <vt:lpstr>SENSITIZATION PHASE </vt:lpstr>
      <vt:lpstr>PowerPoint Presentation</vt:lpstr>
      <vt:lpstr>PowerPoint Presentation</vt:lpstr>
      <vt:lpstr>PowerPoint Presentation</vt:lpstr>
      <vt:lpstr>ELICITATION PHASE </vt:lpstr>
      <vt:lpstr>PowerPoint Presentation</vt:lpstr>
      <vt:lpstr>PowerPoint Presentation</vt:lpstr>
      <vt:lpstr>Myths</vt:lpstr>
      <vt:lpstr>PowerPoint Presentation</vt:lpstr>
      <vt:lpstr>PowerPoint Presentation</vt:lpstr>
      <vt:lpstr>PowerPoint Presentation</vt:lpstr>
      <vt:lpstr>Presentation-acute</vt:lpstr>
      <vt:lpstr>Presentation-chronic</vt:lpstr>
      <vt:lpstr>Specific allergens-Metals</vt:lpstr>
      <vt:lpstr>Presentation</vt:lpstr>
      <vt:lpstr>PowerPoint Presentation</vt:lpstr>
      <vt:lpstr>PowerPoint Presentation</vt:lpstr>
      <vt:lpstr>Chronic/Relapse</vt:lpstr>
      <vt:lpstr>Specific thearapies</vt:lpstr>
      <vt:lpstr>Cobalt</vt:lpstr>
      <vt:lpstr>Clinically</vt:lpstr>
      <vt:lpstr>PowerPoint Presentation</vt:lpstr>
      <vt:lpstr>Chromium</vt:lpstr>
      <vt:lpstr>PowerPoint Presentation</vt:lpstr>
      <vt:lpstr>Disease course and prognosis</vt:lpstr>
      <vt:lpstr>Gold</vt:lpstr>
      <vt:lpstr>PowerPoint Presentation</vt:lpstr>
      <vt:lpstr>Mercury</vt:lpstr>
      <vt:lpstr>Clinical presentation</vt:lpstr>
      <vt:lpstr>PowerPoint Presentation</vt:lpstr>
      <vt:lpstr>PowerPoint Presentation</vt:lpstr>
      <vt:lpstr>Aluminum</vt:lpstr>
      <vt:lpstr>PowerPoint Presentation</vt:lpstr>
      <vt:lpstr>Variants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Allergic contact dermatitis</dc:title>
  <dc:creator>PC</dc:creator>
  <cp:lastModifiedBy>PC</cp:lastModifiedBy>
  <cp:revision>59</cp:revision>
  <dcterms:created xsi:type="dcterms:W3CDTF">2022-03-05T20:16:09Z</dcterms:created>
  <dcterms:modified xsi:type="dcterms:W3CDTF">2022-03-08T06:33:46Z</dcterms:modified>
</cp:coreProperties>
</file>