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Adamantiades</a:t>
            </a:r>
            <a:r>
              <a:rPr lang="en-US" b="1" dirty="0"/>
              <a:t>–</a:t>
            </a:r>
            <a:r>
              <a:rPr lang="en-US" b="1" dirty="0" err="1"/>
              <a:t>Behçet</a:t>
            </a:r>
            <a:r>
              <a:rPr lang="en-US" b="1" dirty="0"/>
              <a:t>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Mucocutaneous</a:t>
            </a:r>
            <a:r>
              <a:rPr lang="en-US" b="1" dirty="0"/>
              <a:t> lesions</a:t>
            </a:r>
          </a:p>
          <a:p>
            <a:r>
              <a:rPr lang="en-US" dirty="0"/>
              <a:t>Recurrent oral </a:t>
            </a:r>
            <a:r>
              <a:rPr lang="en-US" dirty="0" err="1"/>
              <a:t>aphthous</a:t>
            </a:r>
            <a:r>
              <a:rPr lang="en-US" dirty="0"/>
              <a:t> and genital ulcers are the most </a:t>
            </a:r>
            <a:r>
              <a:rPr lang="en-US" dirty="0" smtClean="0"/>
              <a:t>frequently observed </a:t>
            </a:r>
            <a:r>
              <a:rPr lang="en-US" dirty="0"/>
              <a:t>mucosal manifestations. Oral </a:t>
            </a:r>
            <a:r>
              <a:rPr lang="en-US" dirty="0" err="1"/>
              <a:t>aphthous</a:t>
            </a:r>
            <a:r>
              <a:rPr lang="en-US" dirty="0"/>
              <a:t> </a:t>
            </a:r>
            <a:r>
              <a:rPr lang="en-US" dirty="0" smtClean="0"/>
              <a:t>ulcers are </a:t>
            </a:r>
            <a:r>
              <a:rPr lang="en-US" dirty="0"/>
              <a:t>the presenting sign in more than 80% of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. </a:t>
            </a:r>
            <a:r>
              <a:rPr lang="en-US" dirty="0"/>
              <a:t>Although recurrent </a:t>
            </a:r>
            <a:r>
              <a:rPr lang="en-US" dirty="0" err="1"/>
              <a:t>aphthous</a:t>
            </a:r>
            <a:r>
              <a:rPr lang="en-US" dirty="0"/>
              <a:t> stomatitis is a </a:t>
            </a:r>
            <a:r>
              <a:rPr lang="en-US" dirty="0" smtClean="0"/>
              <a:t>common disorder</a:t>
            </a:r>
            <a:r>
              <a:rPr lang="en-US" dirty="0"/>
              <a:t>, only a few patients progress to ABD, and it is </a:t>
            </a:r>
            <a:r>
              <a:rPr lang="en-US" dirty="0" smtClean="0"/>
              <a:t>not possible </a:t>
            </a:r>
            <a:r>
              <a:rPr lang="en-US" dirty="0"/>
              <a:t>to determine in whom or when the transition may occur</a:t>
            </a:r>
          </a:p>
          <a:p>
            <a:r>
              <a:rPr lang="en-US" dirty="0" smtClean="0"/>
              <a:t> </a:t>
            </a:r>
            <a:r>
              <a:rPr lang="en-US" dirty="0"/>
              <a:t>Spontaneous healing of </a:t>
            </a:r>
            <a:r>
              <a:rPr lang="en-US" dirty="0" err="1"/>
              <a:t>aphthae</a:t>
            </a:r>
            <a:r>
              <a:rPr lang="en-US" dirty="0"/>
              <a:t> occurs within 4 days to 1 </a:t>
            </a:r>
            <a:r>
              <a:rPr lang="en-US" dirty="0" err="1" smtClean="0"/>
              <a:t>month;genital</a:t>
            </a:r>
            <a:r>
              <a:rPr lang="en-US" dirty="0" smtClean="0"/>
              <a:t> </a:t>
            </a:r>
            <a:r>
              <a:rPr lang="en-US" dirty="0"/>
              <a:t>ulcers may persist </a:t>
            </a:r>
            <a:r>
              <a:rPr lang="en-US" dirty="0" smtClean="0"/>
              <a:t>longer</a:t>
            </a:r>
          </a:p>
          <a:p>
            <a:r>
              <a:rPr lang="en-US" dirty="0"/>
              <a:t>Large oral ulcerations can </a:t>
            </a:r>
            <a:r>
              <a:rPr lang="en-US" dirty="0" smtClean="0"/>
              <a:t>also be </a:t>
            </a:r>
            <a:r>
              <a:rPr lang="en-US" dirty="0"/>
              <a:t>associated with problems such as pharyngeal </a:t>
            </a:r>
            <a:r>
              <a:rPr lang="en-US" dirty="0" err="1" smtClean="0"/>
              <a:t>involvement,dysphagia</a:t>
            </a:r>
            <a:r>
              <a:rPr lang="en-US" dirty="0"/>
              <a:t>, and </a:t>
            </a:r>
            <a:r>
              <a:rPr lang="en-US" dirty="0" err="1"/>
              <a:t>dyspnoea</a:t>
            </a:r>
            <a:r>
              <a:rPr lang="en-US" dirty="0"/>
              <a:t> or fi </a:t>
            </a:r>
            <a:r>
              <a:rPr lang="en-US" dirty="0" err="1"/>
              <a:t>stulae</a:t>
            </a:r>
            <a:r>
              <a:rPr lang="en-US" dirty="0"/>
              <a:t> involving the </a:t>
            </a:r>
            <a:r>
              <a:rPr lang="en-US" dirty="0" err="1" smtClean="0"/>
              <a:t>pharynx,larynx</a:t>
            </a:r>
            <a:r>
              <a:rPr lang="en-US" dirty="0"/>
              <a:t>, trachea or </a:t>
            </a:r>
            <a:r>
              <a:rPr lang="en-US" dirty="0" err="1" smtClean="0"/>
              <a:t>oesophagus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apthous</a:t>
            </a:r>
            <a:r>
              <a:rPr lang="en-US" dirty="0" smtClean="0"/>
              <a:t> ulcer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107" y="2193925"/>
            <a:ext cx="64008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Systemic lesions</a:t>
            </a:r>
          </a:p>
          <a:p>
            <a:r>
              <a:rPr lang="en-US" dirty="0"/>
              <a:t>Ocular involvement is the major cause of morbidity in </a:t>
            </a:r>
            <a:r>
              <a:rPr lang="en-US" dirty="0" smtClean="0"/>
              <a:t>patients with </a:t>
            </a:r>
            <a:r>
              <a:rPr lang="en-US" dirty="0"/>
              <a:t>ABD. The most diagnostically relevant lesion is </a:t>
            </a:r>
            <a:r>
              <a:rPr lang="en-US" dirty="0" smtClean="0"/>
              <a:t>posterior uveitis </a:t>
            </a:r>
            <a:r>
              <a:rPr lang="en-US" dirty="0"/>
              <a:t>(also called retinal </a:t>
            </a:r>
            <a:r>
              <a:rPr lang="en-US" dirty="0" err="1"/>
              <a:t>vasculitis</a:t>
            </a:r>
            <a:r>
              <a:rPr lang="en-US" dirty="0"/>
              <a:t>), which can lead to blindness</a:t>
            </a:r>
          </a:p>
          <a:p>
            <a:r>
              <a:rPr lang="en-US" dirty="0" smtClean="0"/>
              <a:t> </a:t>
            </a:r>
            <a:r>
              <a:rPr lang="en-US" dirty="0"/>
              <a:t>Other ocular lesions include anterior </a:t>
            </a:r>
            <a:r>
              <a:rPr lang="en-US" dirty="0" err="1" smtClean="0"/>
              <a:t>uveitis,hypopyon</a:t>
            </a:r>
            <a:r>
              <a:rPr lang="en-US" dirty="0" smtClean="0"/>
              <a:t> </a:t>
            </a:r>
            <a:r>
              <a:rPr lang="en-US" dirty="0"/>
              <a:t>(pus in the anterior chamber of the eye, which is </a:t>
            </a:r>
            <a:r>
              <a:rPr lang="en-US" dirty="0" smtClean="0"/>
              <a:t>now due </a:t>
            </a:r>
            <a:r>
              <a:rPr lang="en-US" dirty="0"/>
              <a:t>to early treatment – uncommon) and secondary </a:t>
            </a:r>
            <a:r>
              <a:rPr lang="en-US" dirty="0" smtClean="0"/>
              <a:t>complication such </a:t>
            </a:r>
            <a:r>
              <a:rPr lang="en-US" dirty="0"/>
              <a:t>as cataract, glaucoma and </a:t>
            </a:r>
            <a:r>
              <a:rPr lang="en-US" dirty="0" err="1"/>
              <a:t>neovascular</a:t>
            </a:r>
            <a:r>
              <a:rPr lang="en-US" dirty="0"/>
              <a:t> </a:t>
            </a:r>
            <a:r>
              <a:rPr lang="en-US" dirty="0" smtClean="0"/>
              <a:t>lesions</a:t>
            </a:r>
          </a:p>
          <a:p>
            <a:r>
              <a:rPr lang="en-US" dirty="0"/>
              <a:t>Severe vitreous </a:t>
            </a:r>
            <a:r>
              <a:rPr lang="en-US" dirty="0" err="1" smtClean="0"/>
              <a:t>involvement,chronic</a:t>
            </a:r>
            <a:r>
              <a:rPr lang="en-US" dirty="0" smtClean="0"/>
              <a:t> </a:t>
            </a:r>
            <a:r>
              <a:rPr lang="en-US" dirty="0"/>
              <a:t>cystoid macular </a:t>
            </a:r>
            <a:r>
              <a:rPr lang="en-US" dirty="0" err="1"/>
              <a:t>oedema</a:t>
            </a:r>
            <a:r>
              <a:rPr lang="en-US" dirty="0"/>
              <a:t> and possible – presumably </a:t>
            </a:r>
            <a:r>
              <a:rPr lang="en-US" dirty="0" smtClean="0"/>
              <a:t>also </a:t>
            </a:r>
            <a:r>
              <a:rPr lang="en-US" dirty="0" err="1" smtClean="0"/>
              <a:t>vasculitic</a:t>
            </a:r>
            <a:r>
              <a:rPr lang="en-US" dirty="0" smtClean="0"/>
              <a:t> </a:t>
            </a:r>
            <a:r>
              <a:rPr lang="en-US" dirty="0"/>
              <a:t>– involvement of the optic nerve can result in loss </a:t>
            </a:r>
            <a:r>
              <a:rPr lang="en-US" dirty="0" smtClean="0"/>
              <a:t>of vision.</a:t>
            </a:r>
          </a:p>
          <a:p>
            <a:r>
              <a:rPr lang="en-US" dirty="0" smtClean="0"/>
              <a:t>Recurrent </a:t>
            </a:r>
            <a:r>
              <a:rPr lang="en-US" dirty="0" err="1"/>
              <a:t>vasculitic</a:t>
            </a:r>
            <a:r>
              <a:rPr lang="en-US" dirty="0"/>
              <a:t> changes can ultimately lead to </a:t>
            </a:r>
            <a:r>
              <a:rPr lang="en-US" dirty="0" err="1"/>
              <a:t>ischaemic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9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characteristic arthritis is a non‐erosive, asymmetrical, </a:t>
            </a:r>
            <a:r>
              <a:rPr lang="en-US" dirty="0" err="1" smtClean="0"/>
              <a:t>sterile,seronegative</a:t>
            </a:r>
            <a:r>
              <a:rPr lang="en-US" dirty="0" smtClean="0"/>
              <a:t> </a:t>
            </a:r>
            <a:r>
              <a:rPr lang="en-US" dirty="0" err="1"/>
              <a:t>oligoarthritis</a:t>
            </a:r>
            <a:r>
              <a:rPr lang="en-US" dirty="0"/>
              <a:t>; however, symmetrical </a:t>
            </a:r>
            <a:r>
              <a:rPr lang="en-US" dirty="0" err="1" smtClean="0"/>
              <a:t>polyarticular</a:t>
            </a:r>
            <a:r>
              <a:rPr lang="en-US" dirty="0"/>
              <a:t> </a:t>
            </a:r>
            <a:r>
              <a:rPr lang="en-US" dirty="0" smtClean="0"/>
              <a:t> involvement </a:t>
            </a:r>
            <a:r>
              <a:rPr lang="en-US" dirty="0"/>
              <a:t>is common. Joint manifestations frequently </a:t>
            </a:r>
            <a:r>
              <a:rPr lang="en-US" dirty="0" smtClean="0"/>
              <a:t>occur fi </a:t>
            </a:r>
            <a:r>
              <a:rPr lang="en-US" dirty="0" err="1"/>
              <a:t>rst</a:t>
            </a:r>
            <a:r>
              <a:rPr lang="en-US" dirty="0"/>
              <a:t> in one knee or ankle and then the other as a migratory </a:t>
            </a:r>
            <a:r>
              <a:rPr lang="en-US" dirty="0" err="1" smtClean="0"/>
              <a:t>monoarthritis</a:t>
            </a:r>
            <a:r>
              <a:rPr lang="en-US" dirty="0" smtClean="0"/>
              <a:t>, then </a:t>
            </a:r>
            <a:r>
              <a:rPr lang="en-US" dirty="0"/>
              <a:t>in both joints simultaneously, and fi </a:t>
            </a:r>
            <a:r>
              <a:rPr lang="en-US" dirty="0" err="1"/>
              <a:t>nally</a:t>
            </a:r>
            <a:r>
              <a:rPr lang="en-US" dirty="0"/>
              <a:t> </a:t>
            </a:r>
            <a:r>
              <a:rPr lang="en-US" dirty="0" smtClean="0"/>
              <a:t>affecting nearly </a:t>
            </a:r>
            <a:r>
              <a:rPr lang="en-US" dirty="0"/>
              <a:t>all </a:t>
            </a:r>
            <a:r>
              <a:rPr lang="en-US" dirty="0" smtClean="0"/>
              <a:t>joints</a:t>
            </a:r>
          </a:p>
          <a:p>
            <a:r>
              <a:rPr lang="en-US" dirty="0"/>
              <a:t>Systemic vascular involvement can be </a:t>
            </a:r>
            <a:r>
              <a:rPr lang="en-US" dirty="0" err="1"/>
              <a:t>signifi</a:t>
            </a:r>
            <a:r>
              <a:rPr lang="en-US" dirty="0"/>
              <a:t> cant and </a:t>
            </a:r>
            <a:r>
              <a:rPr lang="en-US" dirty="0" smtClean="0"/>
              <a:t>includes venous </a:t>
            </a:r>
            <a:r>
              <a:rPr lang="en-US" dirty="0"/>
              <a:t>occlusions and </a:t>
            </a:r>
            <a:r>
              <a:rPr lang="en-US" dirty="0" err="1"/>
              <a:t>varices</a:t>
            </a:r>
            <a:r>
              <a:rPr lang="en-US" dirty="0"/>
              <a:t>, arterial occlusions and </a:t>
            </a:r>
            <a:r>
              <a:rPr lang="en-US" dirty="0" smtClean="0"/>
              <a:t>aneurysms, often </a:t>
            </a:r>
            <a:r>
              <a:rPr lang="en-US" dirty="0"/>
              <a:t>being migratory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Cases of large‐vein thrombosis (</a:t>
            </a:r>
            <a:r>
              <a:rPr lang="en-US" dirty="0" smtClean="0"/>
              <a:t>inferior vena </a:t>
            </a:r>
            <a:r>
              <a:rPr lang="en-US" dirty="0"/>
              <a:t>cava, cranial venous sinuses) or large‐artery </a:t>
            </a:r>
            <a:r>
              <a:rPr lang="en-US" dirty="0" smtClean="0"/>
              <a:t>aneurysms are </a:t>
            </a:r>
            <a:r>
              <a:rPr lang="en-US" dirty="0"/>
              <a:t>potentially fatal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Arterial </a:t>
            </a:r>
            <a:r>
              <a:rPr lang="en-US" dirty="0"/>
              <a:t>involvement is rather rare </a:t>
            </a:r>
            <a:r>
              <a:rPr lang="en-US" dirty="0" smtClean="0"/>
              <a:t>and usually </a:t>
            </a:r>
            <a:r>
              <a:rPr lang="en-US" dirty="0"/>
              <a:t>presents in the form of </a:t>
            </a:r>
            <a:r>
              <a:rPr lang="en-US" dirty="0" err="1"/>
              <a:t>thromboses</a:t>
            </a:r>
            <a:r>
              <a:rPr lang="en-US" dirty="0"/>
              <a:t> and, less often, of </a:t>
            </a:r>
            <a:r>
              <a:rPr lang="en-US" dirty="0" smtClean="0"/>
              <a:t>aneurysms, resulting </a:t>
            </a:r>
            <a:r>
              <a:rPr lang="en-US" dirty="0"/>
              <a:t>from </a:t>
            </a:r>
            <a:r>
              <a:rPr lang="en-US" dirty="0" err="1"/>
              <a:t>multicentric</a:t>
            </a:r>
            <a:r>
              <a:rPr lang="en-US" dirty="0"/>
              <a:t> arteritis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3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 ulcer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80" y="2193925"/>
            <a:ext cx="621123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with a  demarcated scar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298" y="2316589"/>
            <a:ext cx="675763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8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Posterior uveitis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783" y="2193925"/>
            <a:ext cx="436843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Hypopyoniritis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80" y="2249681"/>
            <a:ext cx="681339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Differential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• </a:t>
            </a:r>
            <a:r>
              <a:rPr lang="en-US" sz="2000" dirty="0" err="1"/>
              <a:t>Oculocutaneous</a:t>
            </a:r>
            <a:r>
              <a:rPr lang="en-US" sz="2000" dirty="0"/>
              <a:t>/</a:t>
            </a:r>
            <a:r>
              <a:rPr lang="en-US" sz="2000" dirty="0" err="1"/>
              <a:t>mucocutaneous</a:t>
            </a:r>
            <a:r>
              <a:rPr lang="en-US" sz="2000" dirty="0"/>
              <a:t> </a:t>
            </a:r>
            <a:r>
              <a:rPr lang="en-US" sz="2000" dirty="0" smtClean="0"/>
              <a:t>syndromes•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Erythema </a:t>
            </a:r>
            <a:r>
              <a:rPr lang="en-US" sz="2000" dirty="0" err="1"/>
              <a:t>multiforme</a:t>
            </a:r>
            <a:r>
              <a:rPr lang="en-US" sz="2000" dirty="0"/>
              <a:t> </a:t>
            </a:r>
            <a:r>
              <a:rPr lang="en-US" sz="2000" dirty="0" err="1"/>
              <a:t>exudativum</a:t>
            </a:r>
            <a:r>
              <a:rPr lang="en-US" sz="2000" dirty="0"/>
              <a:t> and variants, </a:t>
            </a:r>
            <a:r>
              <a:rPr lang="en-US" sz="2000" dirty="0" smtClean="0"/>
              <a:t>including Stevens–Johnson syndrome, </a:t>
            </a:r>
            <a:r>
              <a:rPr lang="en-US" sz="2000" dirty="0"/>
              <a:t>Vogt–</a:t>
            </a:r>
            <a:r>
              <a:rPr lang="en-US" sz="2000" dirty="0" err="1"/>
              <a:t>Koyanagi</a:t>
            </a:r>
            <a:r>
              <a:rPr lang="en-US" sz="2000" dirty="0"/>
              <a:t>–Harada </a:t>
            </a:r>
            <a:r>
              <a:rPr lang="en-US" sz="2000" dirty="0" err="1" smtClean="0"/>
              <a:t>syndrome,Reactive</a:t>
            </a:r>
            <a:r>
              <a:rPr lang="en-US" sz="2000" dirty="0" smtClean="0"/>
              <a:t> </a:t>
            </a:r>
            <a:r>
              <a:rPr lang="en-US" sz="2000" dirty="0"/>
              <a:t>arthritis</a:t>
            </a:r>
          </a:p>
          <a:p>
            <a:r>
              <a:rPr lang="fr-FR" sz="2000" dirty="0"/>
              <a:t>• </a:t>
            </a:r>
            <a:r>
              <a:rPr lang="fr-FR" sz="2000" dirty="0" err="1"/>
              <a:t>Bullous</a:t>
            </a:r>
            <a:r>
              <a:rPr lang="fr-FR" sz="2000" dirty="0"/>
              <a:t> </a:t>
            </a:r>
            <a:r>
              <a:rPr lang="fr-FR" sz="2000" dirty="0" err="1"/>
              <a:t>autoimmune</a:t>
            </a:r>
            <a:r>
              <a:rPr lang="fr-FR" sz="2000" dirty="0"/>
              <a:t> </a:t>
            </a:r>
            <a:r>
              <a:rPr lang="fr-FR" sz="2000" dirty="0" err="1"/>
              <a:t>diseases</a:t>
            </a:r>
            <a:r>
              <a:rPr lang="fr-FR" sz="2000" dirty="0"/>
              <a:t>: pemphigus </a:t>
            </a:r>
            <a:r>
              <a:rPr lang="fr-FR" sz="2000" dirty="0" err="1"/>
              <a:t>vulgaris</a:t>
            </a:r>
            <a:r>
              <a:rPr lang="fr-FR" sz="2000" dirty="0"/>
              <a:t>, </a:t>
            </a:r>
            <a:r>
              <a:rPr lang="fr-FR" sz="2000" dirty="0" err="1" smtClean="0"/>
              <a:t>cicatricial</a:t>
            </a:r>
            <a:r>
              <a:rPr lang="fr-FR" sz="2000" dirty="0"/>
              <a:t> </a:t>
            </a:r>
            <a:r>
              <a:rPr lang="en-US" sz="2000" dirty="0" smtClean="0"/>
              <a:t>mucous </a:t>
            </a:r>
            <a:r>
              <a:rPr lang="en-US" sz="2000" dirty="0"/>
              <a:t>membrane </a:t>
            </a:r>
            <a:r>
              <a:rPr lang="en-US" sz="2000" dirty="0" err="1"/>
              <a:t>pemphigoid</a:t>
            </a:r>
            <a:r>
              <a:rPr lang="en-US" sz="2000" dirty="0"/>
              <a:t>, </a:t>
            </a:r>
            <a:r>
              <a:rPr lang="en-US" sz="2000" dirty="0" err="1"/>
              <a:t>epidermolysis</a:t>
            </a:r>
            <a:r>
              <a:rPr lang="en-US" sz="2000" dirty="0"/>
              <a:t> </a:t>
            </a:r>
            <a:r>
              <a:rPr lang="en-US" sz="2000" dirty="0" err="1" smtClean="0"/>
              <a:t>bullosa</a:t>
            </a:r>
            <a:r>
              <a:rPr lang="en-US" sz="2000" dirty="0"/>
              <a:t> </a:t>
            </a:r>
            <a:r>
              <a:rPr lang="en-US" sz="2000" dirty="0" err="1" smtClean="0"/>
              <a:t>acquisita</a:t>
            </a:r>
            <a:endParaRPr lang="en-US" sz="2000" dirty="0"/>
          </a:p>
          <a:p>
            <a:r>
              <a:rPr lang="en-US" sz="2000" dirty="0"/>
              <a:t>• Viral infections (herpes, </a:t>
            </a:r>
            <a:r>
              <a:rPr lang="en-US" sz="2000" dirty="0" err="1" smtClean="0"/>
              <a:t>coxsackie</a:t>
            </a:r>
            <a:r>
              <a:rPr lang="en-US" sz="2000" dirty="0" smtClean="0"/>
              <a:t>)Syphilis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Articulomucocutaneous</a:t>
            </a:r>
            <a:r>
              <a:rPr lang="en-US" sz="2000" dirty="0"/>
              <a:t> syndromes</a:t>
            </a:r>
          </a:p>
          <a:p>
            <a:r>
              <a:rPr lang="en-US" sz="2000" dirty="0"/>
              <a:t>• Systemic lupus </a:t>
            </a:r>
            <a:r>
              <a:rPr lang="en-US" sz="2000" dirty="0" err="1"/>
              <a:t>erythematosus</a:t>
            </a:r>
            <a:endParaRPr lang="en-US" sz="2000" dirty="0"/>
          </a:p>
          <a:p>
            <a:r>
              <a:rPr lang="en-US" sz="2000" dirty="0"/>
              <a:t>• MAGIC syndrome (</a:t>
            </a:r>
            <a:r>
              <a:rPr lang="en-US" sz="2000" i="1" dirty="0" smtClean="0"/>
              <a:t>m</a:t>
            </a:r>
            <a:r>
              <a:rPr lang="en-US" sz="2000" dirty="0" smtClean="0"/>
              <a:t>outh </a:t>
            </a:r>
            <a:r>
              <a:rPr lang="en-US" sz="2000" i="1" dirty="0" smtClean="0"/>
              <a:t>a</a:t>
            </a:r>
            <a:r>
              <a:rPr lang="en-US" sz="2000" dirty="0" smtClean="0"/>
              <a:t>nd </a:t>
            </a:r>
            <a:r>
              <a:rPr lang="en-US" sz="2000" i="1" dirty="0"/>
              <a:t>g </a:t>
            </a:r>
            <a:r>
              <a:rPr lang="en-US" sz="2000" dirty="0" err="1"/>
              <a:t>enital</a:t>
            </a:r>
            <a:r>
              <a:rPr lang="en-US" sz="2000" dirty="0"/>
              <a:t> ulcers with </a:t>
            </a:r>
            <a:r>
              <a:rPr lang="en-US" sz="2000" i="1" dirty="0" err="1" smtClean="0"/>
              <a:t>i</a:t>
            </a:r>
            <a:r>
              <a:rPr lang="en-US" sz="2000" dirty="0" err="1" smtClean="0"/>
              <a:t>nfl</a:t>
            </a:r>
            <a:r>
              <a:rPr lang="en-US" sz="2000" dirty="0" smtClean="0"/>
              <a:t> </a:t>
            </a:r>
            <a:r>
              <a:rPr lang="en-US" sz="2000" dirty="0" err="1" smtClean="0"/>
              <a:t>amed</a:t>
            </a:r>
            <a:r>
              <a:rPr lang="en-US" sz="2000" dirty="0"/>
              <a:t> </a:t>
            </a:r>
            <a:r>
              <a:rPr lang="en-US" sz="2000" i="1" dirty="0" smtClean="0"/>
              <a:t>c</a:t>
            </a:r>
            <a:r>
              <a:rPr lang="en-US" sz="2000" dirty="0" smtClean="0"/>
              <a:t>artilage</a:t>
            </a:r>
            <a:r>
              <a:rPr lang="en-US" sz="2000" dirty="0"/>
              <a:t>)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Yersiniosis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Arthropathic</a:t>
            </a:r>
            <a:r>
              <a:rPr lang="en-US" sz="2000" dirty="0"/>
              <a:t> psoriasis</a:t>
            </a:r>
          </a:p>
          <a:p>
            <a:r>
              <a:rPr lang="en-US" sz="2000" dirty="0"/>
              <a:t>• Gastrointestinal/</a:t>
            </a:r>
            <a:r>
              <a:rPr lang="en-US" sz="2000" dirty="0" err="1"/>
              <a:t>mucocutaneous</a:t>
            </a:r>
            <a:r>
              <a:rPr lang="en-US" sz="2000" dirty="0"/>
              <a:t> syndromes</a:t>
            </a:r>
          </a:p>
          <a:p>
            <a:r>
              <a:rPr lang="en-US" sz="2000" dirty="0"/>
              <a:t>• Ulcerative colitis, </a:t>
            </a:r>
            <a:r>
              <a:rPr lang="en-US" sz="2000" dirty="0" err="1"/>
              <a:t>Crohn</a:t>
            </a:r>
            <a:r>
              <a:rPr lang="en-US" sz="2000" dirty="0"/>
              <a:t> disease</a:t>
            </a:r>
          </a:p>
          <a:p>
            <a:r>
              <a:rPr lang="en-US" sz="2000" dirty="0"/>
              <a:t>• Tuberculosis</a:t>
            </a:r>
          </a:p>
          <a:p>
            <a:r>
              <a:rPr lang="en-US" sz="2000" dirty="0"/>
              <a:t>• Bowel‐associated dermatitis–arthritis syndrome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Aphthae</a:t>
            </a:r>
            <a:endParaRPr lang="en-US" sz="2000" dirty="0"/>
          </a:p>
          <a:p>
            <a:r>
              <a:rPr lang="en-US" sz="2000" dirty="0"/>
              <a:t>• Recurrent </a:t>
            </a:r>
            <a:r>
              <a:rPr lang="en-US" sz="2000" dirty="0" err="1"/>
              <a:t>aphthous</a:t>
            </a:r>
            <a:r>
              <a:rPr lang="en-US" sz="2000" dirty="0"/>
              <a:t> stomatitis</a:t>
            </a:r>
          </a:p>
          <a:p>
            <a:r>
              <a:rPr lang="en-US" sz="2000" dirty="0"/>
              <a:t>• Cyclic neutropenia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92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Ulcerative colitis, </a:t>
            </a:r>
            <a:r>
              <a:rPr lang="en-US" sz="1800" dirty="0" err="1"/>
              <a:t>Crohn</a:t>
            </a:r>
            <a:r>
              <a:rPr lang="en-US" sz="1800" dirty="0"/>
              <a:t> disease</a:t>
            </a:r>
          </a:p>
          <a:p>
            <a:r>
              <a:rPr lang="en-US" sz="1800" dirty="0"/>
              <a:t>• Tuberculosis</a:t>
            </a:r>
          </a:p>
          <a:p>
            <a:r>
              <a:rPr lang="en-US" sz="1800" dirty="0"/>
              <a:t>• Bowel‐associated dermatitis–arthritis syndrome</a:t>
            </a:r>
          </a:p>
          <a:p>
            <a:r>
              <a:rPr lang="en-US" sz="1800" dirty="0"/>
              <a:t>• </a:t>
            </a:r>
            <a:r>
              <a:rPr lang="en-US" sz="1800" dirty="0" err="1"/>
              <a:t>Aphthae</a:t>
            </a:r>
            <a:endParaRPr lang="en-US" sz="1800" dirty="0"/>
          </a:p>
          <a:p>
            <a:r>
              <a:rPr lang="en-US" sz="1800" dirty="0"/>
              <a:t>• Recurrent </a:t>
            </a:r>
            <a:r>
              <a:rPr lang="en-US" sz="1800" dirty="0" err="1"/>
              <a:t>aphthous</a:t>
            </a:r>
            <a:r>
              <a:rPr lang="en-US" sz="1800" dirty="0"/>
              <a:t> stomatitis</a:t>
            </a:r>
          </a:p>
          <a:p>
            <a:r>
              <a:rPr lang="en-US" sz="1800" dirty="0"/>
              <a:t>• Cyclic neutropenia</a:t>
            </a:r>
          </a:p>
          <a:p>
            <a:r>
              <a:rPr lang="en-US" sz="1800" dirty="0"/>
              <a:t>• Herpes </a:t>
            </a:r>
            <a:r>
              <a:rPr lang="en-US" sz="1800" dirty="0" err="1"/>
              <a:t>oralis</a:t>
            </a:r>
            <a:r>
              <a:rPr lang="en-US" sz="1800" dirty="0"/>
              <a:t>/</a:t>
            </a:r>
            <a:r>
              <a:rPr lang="en-US" sz="1800" dirty="0" err="1"/>
              <a:t>labialis</a:t>
            </a:r>
            <a:r>
              <a:rPr lang="en-US" sz="1800" dirty="0"/>
              <a:t>/</a:t>
            </a:r>
            <a:r>
              <a:rPr lang="en-US" sz="1800" dirty="0" err="1"/>
              <a:t>genitalis</a:t>
            </a:r>
            <a:r>
              <a:rPr lang="en-US" sz="1800" dirty="0"/>
              <a:t> </a:t>
            </a:r>
            <a:r>
              <a:rPr lang="en-US" sz="1800" dirty="0" err="1"/>
              <a:t>recidivans</a:t>
            </a:r>
            <a:endParaRPr lang="en-US" sz="1800" dirty="0"/>
          </a:p>
          <a:p>
            <a:r>
              <a:rPr lang="en-US" sz="1800" dirty="0"/>
              <a:t>• Genital ulcers</a:t>
            </a:r>
          </a:p>
          <a:p>
            <a:r>
              <a:rPr lang="pt-BR" sz="1800" dirty="0"/>
              <a:t>• Ulcus vulvae acutum (Lipschutz ulcer)</a:t>
            </a:r>
          </a:p>
          <a:p>
            <a:r>
              <a:rPr lang="en-US" sz="1800" dirty="0"/>
              <a:t>• Sexually transmitted infections</a:t>
            </a:r>
          </a:p>
          <a:p>
            <a:r>
              <a:rPr lang="en-US" sz="1800" dirty="0"/>
              <a:t>• </a:t>
            </a:r>
            <a:r>
              <a:rPr lang="en-US" sz="1800" dirty="0" err="1" smtClean="0"/>
              <a:t>Uveitis,Other</a:t>
            </a:r>
            <a:r>
              <a:rPr lang="en-US" sz="1800" dirty="0" smtClean="0"/>
              <a:t> </a:t>
            </a:r>
            <a:r>
              <a:rPr lang="en-US" sz="1800" dirty="0"/>
              <a:t>forms of </a:t>
            </a:r>
            <a:r>
              <a:rPr lang="en-US" sz="1800" dirty="0" err="1" smtClean="0"/>
              <a:t>uveitis,rthritis</a:t>
            </a:r>
            <a:endParaRPr lang="en-US" sz="1800" dirty="0"/>
          </a:p>
          <a:p>
            <a:r>
              <a:rPr lang="en-US" sz="1800" dirty="0"/>
              <a:t>• </a:t>
            </a:r>
            <a:r>
              <a:rPr lang="en-US" sz="1800" dirty="0" err="1"/>
              <a:t>Ankylosing</a:t>
            </a:r>
            <a:r>
              <a:rPr lang="en-US" sz="1800" dirty="0"/>
              <a:t> </a:t>
            </a:r>
            <a:r>
              <a:rPr lang="en-US" sz="1800" dirty="0" smtClean="0"/>
              <a:t>spondylitis, </a:t>
            </a:r>
            <a:r>
              <a:rPr lang="en-US" sz="1800" dirty="0"/>
              <a:t>Juvenile rheumatoid arthritis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6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Adamantiades</a:t>
            </a:r>
            <a:r>
              <a:rPr lang="en-US" dirty="0"/>
              <a:t>–</a:t>
            </a:r>
            <a:r>
              <a:rPr lang="en-US" dirty="0" err="1"/>
              <a:t>Behcet</a:t>
            </a:r>
            <a:r>
              <a:rPr lang="en-US" dirty="0"/>
              <a:t> disease (ABD), otherwise known </a:t>
            </a:r>
            <a:r>
              <a:rPr lang="en-US" dirty="0" smtClean="0"/>
              <a:t>as </a:t>
            </a:r>
            <a:r>
              <a:rPr lang="en-US" dirty="0" err="1" smtClean="0"/>
              <a:t>Behcet</a:t>
            </a:r>
            <a:r>
              <a:rPr lang="en-US" dirty="0" smtClean="0"/>
              <a:t> </a:t>
            </a:r>
            <a:r>
              <a:rPr lang="en-US" dirty="0"/>
              <a:t>disease, is a multisystem 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disease </a:t>
            </a:r>
            <a:r>
              <a:rPr lang="en-US" dirty="0" smtClean="0"/>
              <a:t>of unknown </a:t>
            </a:r>
            <a:r>
              <a:rPr lang="en-US" dirty="0" err="1"/>
              <a:t>aetiology</a:t>
            </a:r>
            <a:r>
              <a:rPr lang="en-US" dirty="0"/>
              <a:t>, </a:t>
            </a:r>
            <a:r>
              <a:rPr lang="en-US" dirty="0" err="1"/>
              <a:t>classifi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as a systemic </a:t>
            </a:r>
            <a:r>
              <a:rPr lang="en-US" dirty="0" err="1"/>
              <a:t>vasculitis</a:t>
            </a:r>
            <a:r>
              <a:rPr lang="en-US" dirty="0"/>
              <a:t> and as </a:t>
            </a:r>
            <a:r>
              <a:rPr lang="en-US" dirty="0" smtClean="0"/>
              <a:t>a </a:t>
            </a:r>
            <a:r>
              <a:rPr lang="en-US" dirty="0" err="1" smtClean="0"/>
              <a:t>neutrophilic</a:t>
            </a:r>
            <a:r>
              <a:rPr lang="en-US" dirty="0" smtClean="0"/>
              <a:t> </a:t>
            </a:r>
            <a:r>
              <a:rPr lang="en-US" dirty="0" err="1"/>
              <a:t>dermatosis</a:t>
            </a:r>
            <a:r>
              <a:rPr lang="en-US" dirty="0"/>
              <a:t> involving all types and sizes of </a:t>
            </a:r>
            <a:r>
              <a:rPr lang="en-US" dirty="0" smtClean="0"/>
              <a:t>blood vessels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characterized clinically by recurrent courses of </a:t>
            </a:r>
            <a:r>
              <a:rPr lang="en-US" dirty="0" smtClean="0"/>
              <a:t>oral </a:t>
            </a:r>
            <a:r>
              <a:rPr lang="en-US" dirty="0" err="1" smtClean="0"/>
              <a:t>aphthous</a:t>
            </a:r>
            <a:r>
              <a:rPr lang="en-US" dirty="0" smtClean="0"/>
              <a:t> </a:t>
            </a:r>
            <a:r>
              <a:rPr lang="en-US" dirty="0"/>
              <a:t>ulcers, genital ulcers, skin lesions (</a:t>
            </a:r>
            <a:r>
              <a:rPr lang="en-US" dirty="0" err="1" smtClean="0"/>
              <a:t>papulopustules</a:t>
            </a:r>
            <a:r>
              <a:rPr lang="en-US" dirty="0" smtClean="0"/>
              <a:t>, erythema </a:t>
            </a:r>
            <a:r>
              <a:rPr lang="en-US" dirty="0" err="1"/>
              <a:t>nodosum</a:t>
            </a:r>
            <a:r>
              <a:rPr lang="en-US" dirty="0"/>
              <a:t>) and </a:t>
            </a:r>
            <a:r>
              <a:rPr lang="en-US" dirty="0" err="1"/>
              <a:t>iridocyclitis</a:t>
            </a:r>
            <a:r>
              <a:rPr lang="en-US" dirty="0"/>
              <a:t>/posterior uveitis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is occasionally </a:t>
            </a:r>
            <a:r>
              <a:rPr lang="en-US" dirty="0"/>
              <a:t>accompanied by arthritis and vascular, neurological,</a:t>
            </a:r>
          </a:p>
          <a:p>
            <a:r>
              <a:rPr lang="en-US" dirty="0"/>
              <a:t>gastrointestinal or other </a:t>
            </a:r>
            <a:r>
              <a:rPr lang="en-US" dirty="0" smtClean="0"/>
              <a:t>manifestations.</a:t>
            </a:r>
            <a:endParaRPr lang="en-US" dirty="0"/>
          </a:p>
          <a:p>
            <a:r>
              <a:rPr lang="en-US" b="1" dirty="0"/>
              <a:t>Synonyms and inclusions</a:t>
            </a:r>
          </a:p>
          <a:p>
            <a:r>
              <a:rPr lang="en-US" dirty="0"/>
              <a:t>• </a:t>
            </a:r>
            <a:r>
              <a:rPr lang="en-US" dirty="0" err="1"/>
              <a:t>Behçet</a:t>
            </a:r>
            <a:r>
              <a:rPr lang="en-US" dirty="0"/>
              <a:t> disease</a:t>
            </a:r>
          </a:p>
          <a:p>
            <a:r>
              <a:rPr lang="en-US" dirty="0"/>
              <a:t>• </a:t>
            </a:r>
            <a:r>
              <a:rPr lang="en-US" dirty="0" err="1"/>
              <a:t>Behçet</a:t>
            </a:r>
            <a:r>
              <a:rPr lang="en-US" dirty="0"/>
              <a:t> syndrome</a:t>
            </a:r>
          </a:p>
          <a:p>
            <a:r>
              <a:rPr lang="en-US" dirty="0"/>
              <a:t>• Malignant </a:t>
            </a:r>
            <a:r>
              <a:rPr lang="en-US" dirty="0" err="1"/>
              <a:t>aphthosis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7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Pathergy</a:t>
            </a:r>
            <a:r>
              <a:rPr lang="en-US" b="1" dirty="0"/>
              <a:t> test</a:t>
            </a:r>
          </a:p>
          <a:p>
            <a:r>
              <a:rPr lang="en-US" dirty="0"/>
              <a:t>A positive </a:t>
            </a:r>
            <a:r>
              <a:rPr lang="en-US" dirty="0" err="1"/>
              <a:t>pathergy</a:t>
            </a:r>
            <a:r>
              <a:rPr lang="en-US" dirty="0"/>
              <a:t> test (</a:t>
            </a:r>
            <a:r>
              <a:rPr lang="en-US" dirty="0" err="1"/>
              <a:t>hyperreactivity</a:t>
            </a:r>
            <a:r>
              <a:rPr lang="en-US" dirty="0"/>
              <a:t> reaction) </a:t>
            </a:r>
            <a:r>
              <a:rPr lang="en-US" dirty="0" smtClean="0"/>
              <a:t>manifests within </a:t>
            </a:r>
            <a:r>
              <a:rPr lang="en-US" dirty="0"/>
              <a:t>48 h as an erythematous papule (&gt;2 mm) or pustule </a:t>
            </a:r>
            <a:r>
              <a:rPr lang="en-US" dirty="0" smtClean="0"/>
              <a:t>a the </a:t>
            </a:r>
            <a:r>
              <a:rPr lang="en-US" dirty="0"/>
              <a:t>site of a skin needle prick or after </a:t>
            </a:r>
            <a:r>
              <a:rPr lang="en-US" dirty="0" err="1"/>
              <a:t>intracutaneous</a:t>
            </a:r>
            <a:r>
              <a:rPr lang="en-US" dirty="0"/>
              <a:t> </a:t>
            </a:r>
            <a:r>
              <a:rPr lang="en-US" dirty="0" smtClean="0"/>
              <a:t>injection of </a:t>
            </a:r>
            <a:r>
              <a:rPr lang="en-US" dirty="0"/>
              <a:t>0.1 mL isotonic salt solution using a 20‐gauge needle </a:t>
            </a:r>
            <a:r>
              <a:rPr lang="en-US" dirty="0" smtClean="0"/>
              <a:t>without prior </a:t>
            </a:r>
            <a:r>
              <a:rPr lang="en-US" dirty="0"/>
              <a:t>disinfection of the injection 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skin prick is </a:t>
            </a:r>
            <a:r>
              <a:rPr lang="en-US" dirty="0" smtClean="0"/>
              <a:t>generally placed </a:t>
            </a:r>
            <a:r>
              <a:rPr lang="en-US" dirty="0"/>
              <a:t>at an angle of 45 degrees 3–5 mm </a:t>
            </a:r>
            <a:r>
              <a:rPr lang="en-US" dirty="0" err="1"/>
              <a:t>intracutaneously</a:t>
            </a:r>
            <a:r>
              <a:rPr lang="en-US" dirty="0"/>
              <a:t> on </a:t>
            </a:r>
            <a:r>
              <a:rPr lang="en-US" dirty="0" smtClean="0"/>
              <a:t>the volar </a:t>
            </a:r>
            <a:r>
              <a:rPr lang="en-US" dirty="0"/>
              <a:t>forearm. Erythema without </a:t>
            </a:r>
            <a:r>
              <a:rPr lang="en-US" dirty="0" err="1"/>
              <a:t>infi</a:t>
            </a:r>
            <a:r>
              <a:rPr lang="en-US" dirty="0"/>
              <a:t> </a:t>
            </a:r>
            <a:r>
              <a:rPr lang="en-US" dirty="0" err="1"/>
              <a:t>ltration</a:t>
            </a:r>
            <a:r>
              <a:rPr lang="en-US" dirty="0"/>
              <a:t> is considered a </a:t>
            </a:r>
            <a:r>
              <a:rPr lang="en-US" dirty="0" smtClean="0"/>
              <a:t>negative fi </a:t>
            </a:r>
            <a:r>
              <a:rPr lang="en-US" dirty="0" err="1"/>
              <a:t>nding</a:t>
            </a:r>
            <a:r>
              <a:rPr lang="en-US" dirty="0"/>
              <a:t>. Provoked oral </a:t>
            </a:r>
            <a:r>
              <a:rPr lang="en-US" dirty="0" err="1"/>
              <a:t>aphthae</a:t>
            </a:r>
            <a:r>
              <a:rPr lang="en-US" dirty="0"/>
              <a:t> and genital ulcers after </a:t>
            </a:r>
            <a:r>
              <a:rPr lang="en-US" dirty="0" smtClean="0"/>
              <a:t>injection or </a:t>
            </a:r>
            <a:r>
              <a:rPr lang="en-US" dirty="0"/>
              <a:t>injury (such as </a:t>
            </a:r>
            <a:r>
              <a:rPr lang="en-US" dirty="0" err="1"/>
              <a:t>chorioretinitis</a:t>
            </a:r>
            <a:r>
              <a:rPr lang="en-US" dirty="0"/>
              <a:t> in the corneal region of </a:t>
            </a:r>
            <a:r>
              <a:rPr lang="en-US" dirty="0" smtClean="0"/>
              <a:t>the eye </a:t>
            </a:r>
            <a:r>
              <a:rPr lang="en-US" dirty="0"/>
              <a:t>after photocoagulation of the ocular fundus region) can </a:t>
            </a:r>
            <a:r>
              <a:rPr lang="en-US" dirty="0" smtClean="0"/>
              <a:t>also be </a:t>
            </a:r>
            <a:r>
              <a:rPr lang="en-US" dirty="0"/>
              <a:t>considered as positive </a:t>
            </a:r>
            <a:r>
              <a:rPr lang="en-US" dirty="0" err="1"/>
              <a:t>pathergy</a:t>
            </a:r>
            <a:r>
              <a:rPr lang="en-US" dirty="0"/>
              <a:t> phenomena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0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Radiological </a:t>
            </a:r>
            <a:r>
              <a:rPr lang="en-US" b="1" dirty="0" smtClean="0"/>
              <a:t>findings</a:t>
            </a:r>
            <a:endParaRPr lang="en-US" b="1" dirty="0"/>
          </a:p>
          <a:p>
            <a:r>
              <a:rPr lang="en-US" dirty="0" err="1"/>
              <a:t>Scintigraphic</a:t>
            </a:r>
            <a:r>
              <a:rPr lang="en-US" dirty="0"/>
              <a:t> evidence of arthritis is found in 50% of the </a:t>
            </a:r>
            <a:r>
              <a:rPr lang="en-US" dirty="0" smtClean="0"/>
              <a:t>patients. </a:t>
            </a:r>
            <a:r>
              <a:rPr lang="en-US" dirty="0"/>
              <a:t>Cranial magnetic resonance imaging allows </a:t>
            </a:r>
            <a:r>
              <a:rPr lang="en-US" dirty="0" smtClean="0"/>
              <a:t>documentation of </a:t>
            </a:r>
            <a:r>
              <a:rPr lang="en-US" dirty="0" err="1"/>
              <a:t>hypodense</a:t>
            </a:r>
            <a:r>
              <a:rPr lang="en-US" dirty="0"/>
              <a:t> or atrophic changes in the brain. </a:t>
            </a:r>
            <a:endParaRPr lang="en-US" dirty="0" smtClean="0"/>
          </a:p>
          <a:p>
            <a:r>
              <a:rPr lang="en-US" dirty="0" smtClean="0"/>
              <a:t>Electroencephalographic</a:t>
            </a:r>
            <a:r>
              <a:rPr lang="en-US" dirty="0"/>
              <a:t> </a:t>
            </a:r>
            <a:r>
              <a:rPr lang="en-US" dirty="0" smtClean="0"/>
              <a:t>detection </a:t>
            </a:r>
            <a:r>
              <a:rPr lang="en-US" dirty="0"/>
              <a:t>of diffuse α‐waves is considered a positive fi </a:t>
            </a:r>
            <a:r>
              <a:rPr lang="en-US" dirty="0" err="1"/>
              <a:t>nding</a:t>
            </a:r>
            <a:r>
              <a:rPr lang="en-US" dirty="0"/>
              <a:t>.</a:t>
            </a:r>
          </a:p>
          <a:p>
            <a:r>
              <a:rPr lang="en-US" dirty="0"/>
              <a:t>Vascular lesions can be detected by 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Treatments of oral </a:t>
            </a:r>
            <a:r>
              <a:rPr lang="en-US" b="1" dirty="0" err="1"/>
              <a:t>aphthous</a:t>
            </a:r>
            <a:r>
              <a:rPr lang="en-US" b="1" dirty="0"/>
              <a:t>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</a:t>
            </a:r>
          </a:p>
          <a:p>
            <a:r>
              <a:rPr lang="en-US" dirty="0"/>
              <a:t>• Mild diet</a:t>
            </a:r>
          </a:p>
          <a:p>
            <a:r>
              <a:rPr lang="en-US" dirty="0"/>
              <a:t>• Avoidance of hard, spicy or salty nutrients and </a:t>
            </a:r>
            <a:r>
              <a:rPr lang="en-US" dirty="0" smtClean="0"/>
              <a:t>irritating chemicals</a:t>
            </a:r>
            <a:r>
              <a:rPr lang="en-US" dirty="0"/>
              <a:t>, such as toasted bread, nuts, oranges, </a:t>
            </a:r>
            <a:r>
              <a:rPr lang="en-US" dirty="0" err="1" smtClean="0"/>
              <a:t>lemons,tomatoes</a:t>
            </a:r>
            <a:r>
              <a:rPr lang="en-US" dirty="0"/>
              <a:t>, </a:t>
            </a:r>
            <a:r>
              <a:rPr lang="en-US" dirty="0" smtClean="0"/>
              <a:t>spices.</a:t>
            </a:r>
          </a:p>
          <a:p>
            <a:r>
              <a:rPr lang="en-US" b="1" dirty="0"/>
              <a:t>Topical</a:t>
            </a:r>
          </a:p>
          <a:p>
            <a:r>
              <a:rPr lang="en-US" dirty="0"/>
              <a:t>• Caustic solutions (silver nitrate 1–2%; </a:t>
            </a:r>
            <a:r>
              <a:rPr lang="en-US" dirty="0" err="1"/>
              <a:t>tinctura</a:t>
            </a:r>
            <a:r>
              <a:rPr lang="en-US" dirty="0"/>
              <a:t> </a:t>
            </a:r>
            <a:r>
              <a:rPr lang="en-US" dirty="0" err="1"/>
              <a:t>myrrha</a:t>
            </a:r>
            <a:r>
              <a:rPr lang="en-US" dirty="0"/>
              <a:t> </a:t>
            </a:r>
            <a:r>
              <a:rPr lang="en-US" dirty="0" smtClean="0"/>
              <a:t>5–10% weight/volume</a:t>
            </a:r>
            <a:r>
              <a:rPr lang="en-US" dirty="0"/>
              <a:t>; H 2 O 2 0.5%; methyl violet 0.5%) once or </a:t>
            </a:r>
            <a:r>
              <a:rPr lang="en-US" dirty="0" smtClean="0"/>
              <a:t>twice a </a:t>
            </a:r>
            <a:r>
              <a:rPr lang="en-US" dirty="0"/>
              <a:t>day</a:t>
            </a:r>
          </a:p>
          <a:p>
            <a:r>
              <a:rPr lang="en-US" dirty="0"/>
              <a:t>• Antiseptic and anti‐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</a:t>
            </a:r>
            <a:r>
              <a:rPr lang="en-US" dirty="0" smtClean="0"/>
              <a:t>preparations</a:t>
            </a:r>
          </a:p>
          <a:p>
            <a:r>
              <a:rPr lang="en-US" dirty="0" smtClean="0"/>
              <a:t>Corticosteroids</a:t>
            </a:r>
          </a:p>
          <a:p>
            <a:r>
              <a:rPr lang="en-US" dirty="0"/>
              <a:t>• </a:t>
            </a:r>
            <a:r>
              <a:rPr lang="en-US" dirty="0" err="1" smtClean="0"/>
              <a:t>Anaesthetics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6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Treatment ladder</a:t>
            </a:r>
          </a:p>
          <a:p>
            <a:r>
              <a:rPr lang="en-US" b="1" dirty="0" err="1"/>
              <a:t>Mucocutaneous</a:t>
            </a:r>
            <a:r>
              <a:rPr lang="en-US" b="1" dirty="0"/>
              <a:t> lesions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</a:t>
            </a:r>
            <a:r>
              <a:rPr lang="en-US" i="1" dirty="0"/>
              <a:t>Topical </a:t>
            </a:r>
            <a:r>
              <a:rPr lang="en-US" dirty="0"/>
              <a:t>: antimicrobial agents, </a:t>
            </a:r>
            <a:r>
              <a:rPr lang="en-US" dirty="0" err="1"/>
              <a:t>sucralfate</a:t>
            </a:r>
            <a:r>
              <a:rPr lang="en-US" dirty="0"/>
              <a:t>, corticosteroids</a:t>
            </a:r>
          </a:p>
          <a:p>
            <a:r>
              <a:rPr lang="it-IT" dirty="0"/>
              <a:t>• </a:t>
            </a:r>
            <a:r>
              <a:rPr lang="it-IT" i="1" dirty="0"/>
              <a:t>Systemic </a:t>
            </a:r>
            <a:r>
              <a:rPr lang="it-IT" dirty="0"/>
              <a:t>: colchicine, colchicine + benzathine penicillin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</a:t>
            </a:r>
            <a:r>
              <a:rPr lang="en-US" i="1" dirty="0"/>
              <a:t>Topical </a:t>
            </a:r>
            <a:r>
              <a:rPr lang="en-US" dirty="0"/>
              <a:t>: anti‐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agents, </a:t>
            </a:r>
            <a:r>
              <a:rPr lang="en-US" dirty="0" err="1"/>
              <a:t>amlexanox</a:t>
            </a:r>
            <a:endParaRPr lang="en-US" dirty="0"/>
          </a:p>
          <a:p>
            <a:r>
              <a:rPr lang="en-US" dirty="0"/>
              <a:t>• </a:t>
            </a:r>
            <a:r>
              <a:rPr lang="en-US" i="1" dirty="0"/>
              <a:t>Systemic</a:t>
            </a:r>
            <a:r>
              <a:rPr lang="en-US" dirty="0"/>
              <a:t>: corticosteroids, </a:t>
            </a:r>
            <a:r>
              <a:rPr lang="en-US" dirty="0" err="1"/>
              <a:t>dapsone</a:t>
            </a:r>
            <a:r>
              <a:rPr lang="en-US" dirty="0"/>
              <a:t>, azathioprine, thalidomide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</a:t>
            </a:r>
            <a:r>
              <a:rPr lang="en-US" i="1" dirty="0"/>
              <a:t>Topical </a:t>
            </a:r>
            <a:r>
              <a:rPr lang="en-US" dirty="0"/>
              <a:t>: </a:t>
            </a:r>
            <a:r>
              <a:rPr lang="en-US" dirty="0" err="1"/>
              <a:t>anaesthetics</a:t>
            </a:r>
            <a:r>
              <a:rPr lang="en-US" dirty="0"/>
              <a:t>, silver nitrate</a:t>
            </a:r>
          </a:p>
          <a:p>
            <a:r>
              <a:rPr lang="en-US" dirty="0"/>
              <a:t>• </a:t>
            </a:r>
            <a:r>
              <a:rPr lang="en-US" i="1" dirty="0"/>
              <a:t>Systemic </a:t>
            </a:r>
            <a:r>
              <a:rPr lang="en-US" dirty="0"/>
              <a:t>: zinc </a:t>
            </a:r>
            <a:r>
              <a:rPr lang="en-US" dirty="0" err="1"/>
              <a:t>sulphate</a:t>
            </a:r>
            <a:r>
              <a:rPr lang="en-US" dirty="0"/>
              <a:t>, </a:t>
            </a:r>
            <a:r>
              <a:rPr lang="en-US" dirty="0" err="1"/>
              <a:t>rebamipide</a:t>
            </a:r>
            <a:r>
              <a:rPr lang="en-US" dirty="0"/>
              <a:t>, </a:t>
            </a:r>
            <a:r>
              <a:rPr lang="en-US" dirty="0" err="1"/>
              <a:t>pentoxifylline</a:t>
            </a:r>
            <a:r>
              <a:rPr lang="en-US" dirty="0"/>
              <a:t>, methotrexate,</a:t>
            </a:r>
          </a:p>
          <a:p>
            <a:r>
              <a:rPr lang="en-US" dirty="0" err="1"/>
              <a:t>ciclosporin</a:t>
            </a:r>
            <a:r>
              <a:rPr lang="en-US" dirty="0"/>
              <a:t> A, IFN‐</a:t>
            </a:r>
            <a:r>
              <a:rPr lang="el-GR" dirty="0"/>
              <a:t>α, </a:t>
            </a:r>
            <a:r>
              <a:rPr lang="en-US" dirty="0"/>
              <a:t>anti‐TNF‐</a:t>
            </a:r>
            <a:r>
              <a:rPr lang="el-GR" dirty="0"/>
              <a:t>α </a:t>
            </a:r>
            <a:r>
              <a:rPr lang="en-US" dirty="0"/>
              <a:t>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5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Ocular disease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</a:t>
            </a:r>
            <a:r>
              <a:rPr lang="en-US" i="1" dirty="0"/>
              <a:t>Topical</a:t>
            </a:r>
            <a:r>
              <a:rPr lang="en-US" dirty="0"/>
              <a:t>: corticosteroids + </a:t>
            </a:r>
            <a:r>
              <a:rPr lang="en-US" dirty="0" err="1"/>
              <a:t>mydriatics</a:t>
            </a:r>
            <a:r>
              <a:rPr lang="en-US" dirty="0"/>
              <a:t> ― </a:t>
            </a:r>
            <a:r>
              <a:rPr lang="en-US" dirty="0" err="1"/>
              <a:t>cycloplegic</a:t>
            </a:r>
            <a:r>
              <a:rPr lang="en-US" dirty="0"/>
              <a:t> agents</a:t>
            </a:r>
          </a:p>
          <a:p>
            <a:r>
              <a:rPr lang="en-US" dirty="0" smtClean="0"/>
              <a:t>•</a:t>
            </a:r>
            <a:r>
              <a:rPr lang="it-IT" i="1" dirty="0"/>
              <a:t>Systemic</a:t>
            </a:r>
            <a:r>
              <a:rPr lang="it-IT" dirty="0"/>
              <a:t>: corticosteroids, ciclosporin A, </a:t>
            </a:r>
            <a:r>
              <a:rPr lang="it-IT" dirty="0" smtClean="0"/>
              <a:t>azathiopr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Second line</a:t>
            </a:r>
            <a:endParaRPr lang="en-US" b="1" dirty="0"/>
          </a:p>
          <a:p>
            <a:r>
              <a:rPr lang="en-US" dirty="0"/>
              <a:t>• IFN‐</a:t>
            </a:r>
            <a:r>
              <a:rPr lang="el-GR" dirty="0"/>
              <a:t>α, </a:t>
            </a:r>
            <a:r>
              <a:rPr lang="en-US" dirty="0"/>
              <a:t>anti‐TNF‐</a:t>
            </a:r>
            <a:r>
              <a:rPr lang="el-GR" dirty="0"/>
              <a:t>α </a:t>
            </a:r>
            <a:r>
              <a:rPr lang="en-US" dirty="0"/>
              <a:t>agents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Cyclophosphamide, methotrexate</a:t>
            </a:r>
          </a:p>
          <a:p>
            <a:r>
              <a:rPr lang="en-US" dirty="0"/>
              <a:t>Topical treatment as a sole agent should be restricted to</a:t>
            </a:r>
          </a:p>
          <a:p>
            <a:r>
              <a:rPr lang="en-US" dirty="0"/>
              <a:t>patients with mild uveitis (</a:t>
            </a:r>
            <a:r>
              <a:rPr lang="en-US" dirty="0" smtClean="0"/>
              <a:t>anterior uveitis)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Articular involvement</a:t>
            </a:r>
          </a:p>
          <a:p>
            <a:r>
              <a:rPr lang="en-US" b="1" dirty="0"/>
              <a:t>First line</a:t>
            </a:r>
          </a:p>
          <a:p>
            <a:r>
              <a:rPr lang="it-IT" dirty="0"/>
              <a:t>• Colchicine, colchicine + benzathine penicillin or antiinfl</a:t>
            </a:r>
          </a:p>
          <a:p>
            <a:r>
              <a:rPr lang="en-US" dirty="0" err="1"/>
              <a:t>ammatory</a:t>
            </a:r>
            <a:r>
              <a:rPr lang="en-US" dirty="0"/>
              <a:t> analgesics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Azathioprine, corticosteroids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Methotrexate, </a:t>
            </a:r>
            <a:r>
              <a:rPr lang="en-US" dirty="0" err="1"/>
              <a:t>salazopyrine</a:t>
            </a:r>
            <a:r>
              <a:rPr lang="en-US" dirty="0"/>
              <a:t>, IFN‐</a:t>
            </a:r>
            <a:r>
              <a:rPr lang="el-GR" dirty="0"/>
              <a:t>α, </a:t>
            </a:r>
            <a:r>
              <a:rPr lang="en-US" dirty="0"/>
              <a:t>anti‐TNF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64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Vascular involvement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Corticosteroids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Azathioprine, methotrexate, cyclophosphamide, anticoagulation,</a:t>
            </a:r>
          </a:p>
          <a:p>
            <a:r>
              <a:rPr lang="en-US" dirty="0"/>
              <a:t>surgical intervention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Anti‐TNF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5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Vascular involvement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Corticosteroids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Azathioprine, methotrexate, cyclophosphamide, anticoagulation,</a:t>
            </a:r>
          </a:p>
          <a:p>
            <a:r>
              <a:rPr lang="en-US" dirty="0"/>
              <a:t>surgical intervention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Anti‐TNF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5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Central nervous system involvement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Corticosteroids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Azathioprine, cyclophosphamide, anti‐TNF agents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Methotrexate, anticoagulation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7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ladder</a:t>
            </a:r>
          </a:p>
          <a:p>
            <a:r>
              <a:rPr lang="en-US" b="1" dirty="0"/>
              <a:t>Gastrointestinal involvement</a:t>
            </a:r>
          </a:p>
          <a:p>
            <a:r>
              <a:rPr lang="en-US" b="1" dirty="0"/>
              <a:t>First line</a:t>
            </a:r>
          </a:p>
          <a:p>
            <a:r>
              <a:rPr lang="en-US" dirty="0"/>
              <a:t>• Sulfasalazine, corticosteroids</a:t>
            </a:r>
          </a:p>
          <a:p>
            <a:r>
              <a:rPr lang="en-US" b="1" dirty="0"/>
              <a:t>Second line</a:t>
            </a:r>
          </a:p>
          <a:p>
            <a:r>
              <a:rPr lang="en-US" dirty="0"/>
              <a:t>• Azathioprine</a:t>
            </a:r>
          </a:p>
          <a:p>
            <a:r>
              <a:rPr lang="en-US" b="1" dirty="0"/>
              <a:t>Third line</a:t>
            </a:r>
          </a:p>
          <a:p>
            <a:r>
              <a:rPr lang="en-US" dirty="0"/>
              <a:t>• Anti‐TNF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Incidence and prevalence</a:t>
            </a:r>
          </a:p>
          <a:p>
            <a:r>
              <a:rPr lang="en-US" dirty="0"/>
              <a:t>ABD has a worldwide occurrence with varying </a:t>
            </a:r>
            <a:r>
              <a:rPr lang="en-US" dirty="0" smtClean="0"/>
              <a:t>prevalence, being </a:t>
            </a:r>
            <a:r>
              <a:rPr lang="en-US" dirty="0"/>
              <a:t>endemic in eastern and central Asian and the </a:t>
            </a:r>
            <a:r>
              <a:rPr lang="en-US" dirty="0" smtClean="0"/>
              <a:t>eastern Mediterranean countries.</a:t>
            </a:r>
          </a:p>
          <a:p>
            <a:endParaRPr lang="en-US" dirty="0" smtClean="0"/>
          </a:p>
          <a:p>
            <a:r>
              <a:rPr lang="en-US" b="1" dirty="0"/>
              <a:t>Age</a:t>
            </a:r>
          </a:p>
          <a:p>
            <a:r>
              <a:rPr lang="en-US" dirty="0"/>
              <a:t>ABD most often affects patients in their twenties and </a:t>
            </a:r>
            <a:r>
              <a:rPr lang="en-US" dirty="0" err="1" smtClean="0"/>
              <a:t>thirties;however</a:t>
            </a:r>
            <a:r>
              <a:rPr lang="en-US" dirty="0"/>
              <a:t>, early and late onsets (fi </a:t>
            </a:r>
            <a:r>
              <a:rPr lang="en-US" dirty="0" err="1"/>
              <a:t>rst</a:t>
            </a:r>
            <a:r>
              <a:rPr lang="en-US" dirty="0"/>
              <a:t> year of life to 72 years of </a:t>
            </a:r>
            <a:r>
              <a:rPr lang="en-US" dirty="0" smtClean="0"/>
              <a:t>age) have </a:t>
            </a:r>
            <a:r>
              <a:rPr lang="en-US" dirty="0"/>
              <a:t>been reported</a:t>
            </a:r>
            <a:r>
              <a:rPr lang="en-US" dirty="0" smtClean="0"/>
              <a:t>.</a:t>
            </a:r>
          </a:p>
          <a:p>
            <a:r>
              <a:rPr lang="en-US" b="1" dirty="0"/>
              <a:t>Sex</a:t>
            </a:r>
          </a:p>
          <a:p>
            <a:r>
              <a:rPr lang="en-US" dirty="0"/>
              <a:t>In contrast to old Japanese and Turkish reports of male </a:t>
            </a:r>
            <a:r>
              <a:rPr lang="en-US" dirty="0" smtClean="0"/>
              <a:t>predominance, the </a:t>
            </a:r>
            <a:r>
              <a:rPr lang="en-US" dirty="0"/>
              <a:t>male to female ratio has decreased drastically in </a:t>
            </a:r>
            <a:r>
              <a:rPr lang="en-US" dirty="0" smtClean="0"/>
              <a:t>the last </a:t>
            </a:r>
            <a:r>
              <a:rPr lang="en-US" dirty="0"/>
              <a:t>20 years.</a:t>
            </a:r>
          </a:p>
        </p:txBody>
      </p:sp>
    </p:spTree>
    <p:extLst>
      <p:ext uri="{BB962C8B-B14F-4D97-AF65-F5344CB8AC3E}">
        <p14:creationId xmlns:p14="http://schemas.microsoft.com/office/powerpoint/2010/main" val="319837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Pathophysiology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aetiology</a:t>
            </a:r>
            <a:r>
              <a:rPr lang="en-US" dirty="0"/>
              <a:t> of the disease remains unknown, although </a:t>
            </a:r>
            <a:r>
              <a:rPr lang="en-US" dirty="0" smtClean="0"/>
              <a:t>genetic factors</a:t>
            </a:r>
            <a:r>
              <a:rPr lang="en-US" dirty="0"/>
              <a:t>, infectious agents, environmental pollution, </a:t>
            </a:r>
            <a:r>
              <a:rPr lang="en-US" dirty="0" smtClean="0"/>
              <a:t>immunological mechanisms </a:t>
            </a:r>
            <a:r>
              <a:rPr lang="en-US" dirty="0"/>
              <a:t>and endothelial and clotting factors have </a:t>
            </a:r>
            <a:r>
              <a:rPr lang="en-US" dirty="0" smtClean="0"/>
              <a:t>been implicated </a:t>
            </a:r>
            <a:r>
              <a:rPr lang="en-US" dirty="0"/>
              <a:t>and studied </a:t>
            </a:r>
            <a:r>
              <a:rPr lang="en-US" dirty="0" smtClean="0"/>
              <a:t>intensively</a:t>
            </a:r>
          </a:p>
          <a:p>
            <a:r>
              <a:rPr lang="en-US" b="1" dirty="0" smtClean="0"/>
              <a:t>Pathology</a:t>
            </a:r>
          </a:p>
          <a:p>
            <a:r>
              <a:rPr lang="en-US" dirty="0"/>
              <a:t>Characteristic </a:t>
            </a:r>
            <a:r>
              <a:rPr lang="en-US" dirty="0" err="1"/>
              <a:t>histopathological</a:t>
            </a:r>
            <a:r>
              <a:rPr lang="en-US" dirty="0"/>
              <a:t> features of ABD are </a:t>
            </a:r>
            <a:r>
              <a:rPr lang="en-US" dirty="0" err="1" smtClean="0"/>
              <a:t>vasculitis</a:t>
            </a:r>
            <a:r>
              <a:rPr lang="en-US" dirty="0"/>
              <a:t> </a:t>
            </a:r>
            <a:r>
              <a:rPr lang="en-US" dirty="0" smtClean="0"/>
              <a:t>and thrombosis. </a:t>
            </a:r>
            <a:r>
              <a:rPr lang="en-US" dirty="0"/>
              <a:t>Biopsies </a:t>
            </a:r>
            <a:r>
              <a:rPr lang="en-US" dirty="0" err="1" smtClean="0"/>
              <a:t>fr</a:t>
            </a:r>
            <a:r>
              <a:rPr lang="en-US" dirty="0" err="1"/>
              <a:t>lesions</a:t>
            </a:r>
            <a:r>
              <a:rPr lang="en-US" dirty="0"/>
              <a:t> show a </a:t>
            </a:r>
            <a:r>
              <a:rPr lang="en-US" dirty="0" err="1"/>
              <a:t>neutrophilic</a:t>
            </a:r>
            <a:r>
              <a:rPr lang="en-US" dirty="0"/>
              <a:t> vascular reaction with </a:t>
            </a:r>
            <a:r>
              <a:rPr lang="en-US" dirty="0" smtClean="0"/>
              <a:t>endothelial swelling</a:t>
            </a:r>
            <a:r>
              <a:rPr lang="en-US" dirty="0"/>
              <a:t>, extravasation of erythrocytes, and </a:t>
            </a:r>
            <a:r>
              <a:rPr lang="en-US" dirty="0" err="1"/>
              <a:t>leukocytoclasia</a:t>
            </a:r>
            <a:r>
              <a:rPr lang="en-US" dirty="0"/>
              <a:t> or </a:t>
            </a:r>
            <a:r>
              <a:rPr lang="en-US" dirty="0" smtClean="0"/>
              <a:t>a fully </a:t>
            </a:r>
            <a:r>
              <a:rPr lang="en-US" dirty="0"/>
              <a:t>developed </a:t>
            </a:r>
            <a:r>
              <a:rPr lang="en-US" dirty="0" err="1"/>
              <a:t>leukocytoclastic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with </a:t>
            </a:r>
            <a:r>
              <a:rPr lang="en-US" dirty="0" err="1" smtClean="0"/>
              <a:t>fibrinoid</a:t>
            </a:r>
            <a:r>
              <a:rPr lang="en-US" dirty="0" smtClean="0"/>
              <a:t> necrosis of </a:t>
            </a:r>
            <a:r>
              <a:rPr lang="en-US" dirty="0"/>
              <a:t>the blood vessel walls [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4 </a:t>
            </a:r>
            <a:r>
              <a:rPr lang="en-US" dirty="0"/>
              <a:t>]. Although there are reports </a:t>
            </a:r>
            <a:r>
              <a:rPr lang="en-US" dirty="0" smtClean="0"/>
              <a:t>of lesions </a:t>
            </a:r>
            <a:r>
              <a:rPr lang="en-US" dirty="0"/>
              <a:t>that consist primarily of a lymphocytic </a:t>
            </a:r>
            <a:r>
              <a:rPr lang="en-US" dirty="0" err="1"/>
              <a:t>perivasculitis</a:t>
            </a:r>
            <a:r>
              <a:rPr lang="en-US" dirty="0"/>
              <a:t>, </a:t>
            </a:r>
            <a:r>
              <a:rPr lang="en-US" dirty="0" smtClean="0"/>
              <a:t>most of </a:t>
            </a:r>
            <a:r>
              <a:rPr lang="en-US" dirty="0"/>
              <a:t>these lesions are likely to be </a:t>
            </a:r>
            <a:r>
              <a:rPr lang="en-US" dirty="0" smtClean="0"/>
              <a:t>older.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8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dirty="0"/>
              <a:t>Abundant mixed 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</a:t>
            </a:r>
            <a:r>
              <a:rPr lang="en-US" dirty="0" err="1"/>
              <a:t>infi</a:t>
            </a:r>
            <a:r>
              <a:rPr lang="en-US" dirty="0"/>
              <a:t> </a:t>
            </a:r>
            <a:r>
              <a:rPr lang="en-US" dirty="0" err="1"/>
              <a:t>ltrate</a:t>
            </a:r>
            <a:r>
              <a:rPr lang="en-US" dirty="0"/>
              <a:t> dominated by neutrophils in an</a:t>
            </a:r>
            <a:br>
              <a:rPr lang="en-US" dirty="0"/>
            </a:br>
            <a:r>
              <a:rPr lang="en-US" dirty="0"/>
              <a:t>oral ulcer of </a:t>
            </a:r>
            <a:r>
              <a:rPr lang="en-US" dirty="0" err="1"/>
              <a:t>Adamantiades</a:t>
            </a:r>
            <a:r>
              <a:rPr lang="en-US" dirty="0"/>
              <a:t>–</a:t>
            </a:r>
            <a:r>
              <a:rPr lang="en-US" dirty="0" err="1"/>
              <a:t>Behçet</a:t>
            </a:r>
            <a:r>
              <a:rPr lang="en-US" dirty="0"/>
              <a:t>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761" y="2193925"/>
            <a:ext cx="626698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Causative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Viral agents</a:t>
            </a:r>
          </a:p>
          <a:p>
            <a:r>
              <a:rPr lang="en-US" dirty="0"/>
              <a:t>Early theories of the pathogenesis of ABD proposed a viral </a:t>
            </a:r>
            <a:r>
              <a:rPr lang="en-US" dirty="0" smtClean="0"/>
              <a:t>or other </a:t>
            </a:r>
            <a:r>
              <a:rPr lang="en-US" dirty="0"/>
              <a:t>infectious </a:t>
            </a:r>
            <a:r>
              <a:rPr lang="en-US" dirty="0" err="1" smtClean="0"/>
              <a:t>aetiology</a:t>
            </a:r>
            <a:r>
              <a:rPr lang="en-US" dirty="0" err="1"/>
              <a:t>.</a:t>
            </a:r>
            <a:r>
              <a:rPr lang="en-US" dirty="0" err="1" smtClean="0"/>
              <a:t>Partial</a:t>
            </a:r>
            <a:r>
              <a:rPr lang="en-US" dirty="0" smtClean="0"/>
              <a:t> </a:t>
            </a:r>
            <a:r>
              <a:rPr lang="en-US" dirty="0"/>
              <a:t>transcription of </a:t>
            </a:r>
            <a:r>
              <a:rPr lang="en-US" dirty="0" smtClean="0"/>
              <a:t>herpes simplex </a:t>
            </a:r>
            <a:r>
              <a:rPr lang="en-US" dirty="0"/>
              <a:t>virus type 1 (HSV‐1) DNA in patients’ peripheral </a:t>
            </a:r>
            <a:r>
              <a:rPr lang="en-US" dirty="0" smtClean="0"/>
              <a:t>blood lymphocytes </a:t>
            </a:r>
            <a:r>
              <a:rPr lang="en-US" dirty="0"/>
              <a:t>has been </a:t>
            </a:r>
            <a:r>
              <a:rPr lang="en-US" dirty="0" smtClean="0"/>
              <a:t>reported</a:t>
            </a:r>
          </a:p>
          <a:p>
            <a:r>
              <a:rPr lang="en-US" b="1" dirty="0"/>
              <a:t>Bacterial agents</a:t>
            </a:r>
          </a:p>
          <a:p>
            <a:r>
              <a:rPr lang="en-US" dirty="0"/>
              <a:t>Disease activity has been known to correlate with bacterial </a:t>
            </a:r>
            <a:r>
              <a:rPr lang="en-US" dirty="0" smtClean="0"/>
              <a:t>infection, particularly streptococci</a:t>
            </a:r>
          </a:p>
          <a:p>
            <a:r>
              <a:rPr lang="en-US" b="1" dirty="0" err="1"/>
              <a:t>Immunogenetic</a:t>
            </a:r>
            <a:r>
              <a:rPr lang="en-US" b="1" dirty="0"/>
              <a:t> factors</a:t>
            </a:r>
          </a:p>
          <a:p>
            <a:r>
              <a:rPr lang="en-US" dirty="0"/>
              <a:t>Immunological mechanisms are considered to play a major </a:t>
            </a:r>
            <a:r>
              <a:rPr lang="en-US" dirty="0" smtClean="0"/>
              <a:t>role in </a:t>
            </a:r>
            <a:r>
              <a:rPr lang="en-US" dirty="0"/>
              <a:t>the pathogenesis of </a:t>
            </a:r>
            <a:r>
              <a:rPr lang="en-US" dirty="0" smtClean="0"/>
              <a:t>ABD.</a:t>
            </a:r>
            <a:endParaRPr lang="en-US" dirty="0"/>
          </a:p>
          <a:p>
            <a:r>
              <a:rPr lang="en-US" b="1" dirty="0"/>
              <a:t>Autoimmune mechanisms</a:t>
            </a:r>
          </a:p>
          <a:p>
            <a:r>
              <a:rPr lang="en-US" dirty="0"/>
              <a:t>The major microscopic fi </a:t>
            </a:r>
            <a:r>
              <a:rPr lang="en-US" dirty="0" err="1"/>
              <a:t>nding</a:t>
            </a:r>
            <a:r>
              <a:rPr lang="en-US" dirty="0"/>
              <a:t> at most sites of active disease is </a:t>
            </a:r>
            <a:r>
              <a:rPr lang="en-US" dirty="0" smtClean="0"/>
              <a:t>an immune‐mediated </a:t>
            </a:r>
            <a:r>
              <a:rPr lang="en-US" dirty="0"/>
              <a:t>occlusive </a:t>
            </a:r>
            <a:r>
              <a:rPr lang="en-US" dirty="0" err="1"/>
              <a:t>vasculitis</a:t>
            </a:r>
            <a:r>
              <a:rPr lang="en-US" dirty="0"/>
              <a:t>. The </a:t>
            </a:r>
            <a:r>
              <a:rPr lang="en-US" dirty="0" err="1"/>
              <a:t>pathergy</a:t>
            </a:r>
            <a:r>
              <a:rPr lang="en-US" dirty="0"/>
              <a:t> </a:t>
            </a:r>
            <a:r>
              <a:rPr lang="en-US" dirty="0" smtClean="0"/>
              <a:t>reaction is </a:t>
            </a:r>
            <a:r>
              <a:rPr lang="en-US" dirty="0"/>
              <a:t>induced by the rapid </a:t>
            </a:r>
            <a:r>
              <a:rPr lang="en-US" dirty="0" smtClean="0"/>
              <a:t>accumulation of </a:t>
            </a:r>
            <a:r>
              <a:rPr lang="en-US" dirty="0"/>
              <a:t>neutrophils (</a:t>
            </a:r>
            <a:r>
              <a:rPr lang="en-US" dirty="0" err="1"/>
              <a:t>hyperchemotaxis</a:t>
            </a:r>
            <a:r>
              <a:rPr lang="en-US" dirty="0"/>
              <a:t>) and later by T lymphocytes </a:t>
            </a:r>
            <a:r>
              <a:rPr lang="en-US" dirty="0" smtClean="0"/>
              <a:t>and monocytes/macrophages </a:t>
            </a:r>
            <a:r>
              <a:rPr lang="en-US" dirty="0"/>
              <a:t>at the needle‐prick sites</a:t>
            </a:r>
          </a:p>
        </p:txBody>
      </p:sp>
    </p:spTree>
    <p:extLst>
      <p:ext uri="{BB962C8B-B14F-4D97-AF65-F5344CB8AC3E}">
        <p14:creationId xmlns:p14="http://schemas.microsoft.com/office/powerpoint/2010/main" val="148241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Heat shock proteins</a:t>
            </a:r>
          </a:p>
          <a:p>
            <a:r>
              <a:rPr lang="en-US" dirty="0"/>
              <a:t>Increased levels of HSP‐</a:t>
            </a:r>
            <a:r>
              <a:rPr lang="en-US" dirty="0" err="1"/>
              <a:t>specifi</a:t>
            </a:r>
            <a:r>
              <a:rPr lang="en-US" dirty="0"/>
              <a:t> c antibodies in serum have </a:t>
            </a:r>
            <a:r>
              <a:rPr lang="en-US" dirty="0" smtClean="0"/>
              <a:t>been found </a:t>
            </a:r>
            <a:r>
              <a:rPr lang="en-US" dirty="0"/>
              <a:t>in </a:t>
            </a:r>
            <a:r>
              <a:rPr lang="en-US" dirty="0" smtClean="0"/>
              <a:t>ABD</a:t>
            </a:r>
            <a:endParaRPr lang="en-US" dirty="0"/>
          </a:p>
          <a:p>
            <a:r>
              <a:rPr lang="en-US" b="1" dirty="0"/>
              <a:t>Cytokine mediators</a:t>
            </a:r>
          </a:p>
          <a:p>
            <a:r>
              <a:rPr lang="en-US" dirty="0"/>
              <a:t>Various </a:t>
            </a:r>
            <a:r>
              <a:rPr lang="en-US" dirty="0" err="1"/>
              <a:t>proinfl</a:t>
            </a:r>
            <a:r>
              <a:rPr lang="en-US" dirty="0"/>
              <a:t> </a:t>
            </a:r>
            <a:r>
              <a:rPr lang="en-US" dirty="0" err="1"/>
              <a:t>ammatory</a:t>
            </a:r>
            <a:r>
              <a:rPr lang="en-US" dirty="0"/>
              <a:t> cytokines, such as IL‐1, ‐8, ‐12, ‐17, ‐22</a:t>
            </a:r>
            <a:r>
              <a:rPr lang="en-US" dirty="0" smtClean="0"/>
              <a:t>, ‐</a:t>
            </a:r>
            <a:r>
              <a:rPr lang="en-US" dirty="0"/>
              <a:t>23 and ‐33 and TNF‐α are elevated in the sera of patients </a:t>
            </a:r>
            <a:r>
              <a:rPr lang="en-US" dirty="0" smtClean="0"/>
              <a:t>with active ABD</a:t>
            </a:r>
          </a:p>
          <a:p>
            <a:r>
              <a:rPr lang="en-US" b="1" dirty="0"/>
              <a:t>Endothelial cells</a:t>
            </a:r>
          </a:p>
          <a:p>
            <a:r>
              <a:rPr lang="en-US" dirty="0"/>
              <a:t>The endothelium seems to be the primary target, or it may </a:t>
            </a:r>
            <a:r>
              <a:rPr lang="en-US" dirty="0" smtClean="0"/>
              <a:t>only be </a:t>
            </a:r>
            <a:r>
              <a:rPr lang="en-US" dirty="0"/>
              <a:t>involved as an innocent bystander of pathological changes </a:t>
            </a:r>
            <a:r>
              <a:rPr lang="en-US" dirty="0" smtClean="0"/>
              <a:t>of the </a:t>
            </a:r>
            <a:r>
              <a:rPr lang="en-US" dirty="0"/>
              <a:t>immune system</a:t>
            </a:r>
          </a:p>
        </p:txBody>
      </p:sp>
    </p:spTree>
    <p:extLst>
      <p:ext uri="{BB962C8B-B14F-4D97-AF65-F5344CB8AC3E}">
        <p14:creationId xmlns:p14="http://schemas.microsoft.com/office/powerpoint/2010/main" val="7257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ABD is a chronic, recurrent, multisystem and, </a:t>
            </a:r>
            <a:r>
              <a:rPr lang="en-US" dirty="0" err="1" smtClean="0"/>
              <a:t>occasionally,ife</a:t>
            </a:r>
            <a:r>
              <a:rPr lang="en-US" dirty="0" smtClean="0"/>
              <a:t>‐threatening </a:t>
            </a:r>
            <a:r>
              <a:rPr lang="en-US" dirty="0"/>
              <a:t>disorder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Recurrent </a:t>
            </a:r>
            <a:r>
              <a:rPr lang="en-US" dirty="0"/>
              <a:t>oral </a:t>
            </a:r>
            <a:r>
              <a:rPr lang="en-US" dirty="0" err="1"/>
              <a:t>aphthous</a:t>
            </a:r>
            <a:r>
              <a:rPr lang="en-US" dirty="0"/>
              <a:t> </a:t>
            </a:r>
            <a:r>
              <a:rPr lang="en-US" dirty="0" err="1" smtClean="0"/>
              <a:t>ulcers,recurrent</a:t>
            </a:r>
            <a:r>
              <a:rPr lang="en-US" dirty="0" smtClean="0"/>
              <a:t> </a:t>
            </a:r>
            <a:r>
              <a:rPr lang="en-US" dirty="0"/>
              <a:t>genital ulcers, skin manifestations, ocular lesions </a:t>
            </a:r>
            <a:r>
              <a:rPr lang="en-US" dirty="0" err="1" smtClean="0"/>
              <a:t>andarthritis</a:t>
            </a:r>
            <a:r>
              <a:rPr lang="en-US" dirty="0" smtClean="0"/>
              <a:t>/</a:t>
            </a:r>
            <a:r>
              <a:rPr lang="en-US" dirty="0" err="1" smtClean="0"/>
              <a:t>arthropathy</a:t>
            </a:r>
            <a:r>
              <a:rPr lang="en-US" dirty="0" smtClean="0"/>
              <a:t> </a:t>
            </a:r>
            <a:r>
              <a:rPr lang="en-US" dirty="0"/>
              <a:t>are the most frequent clinical features.</a:t>
            </a:r>
          </a:p>
          <a:p>
            <a:r>
              <a:rPr lang="en-US" dirty="0"/>
              <a:t>Vascular, neurological, gastrointestinal, psychiatric, </a:t>
            </a:r>
            <a:r>
              <a:rPr lang="en-US" dirty="0" err="1" smtClean="0"/>
              <a:t>pulmonary,renal</a:t>
            </a:r>
            <a:r>
              <a:rPr lang="en-US" dirty="0" smtClean="0"/>
              <a:t> </a:t>
            </a:r>
            <a:r>
              <a:rPr lang="en-US" dirty="0"/>
              <a:t>and cardiac manifestations, epididymitis and other </a:t>
            </a:r>
            <a:r>
              <a:rPr lang="en-US" dirty="0" smtClean="0"/>
              <a:t>findings can </a:t>
            </a:r>
            <a:r>
              <a:rPr lang="en-US" dirty="0"/>
              <a:t>also occur.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clinical picture usually develops within a </a:t>
            </a:r>
            <a:r>
              <a:rPr lang="en-US" dirty="0" smtClean="0"/>
              <a:t>few months </a:t>
            </a:r>
            <a:r>
              <a:rPr lang="en-US" dirty="0"/>
              <a:t>after the presenting sign. Both an acute multisystem </a:t>
            </a:r>
            <a:r>
              <a:rPr lang="en-US" dirty="0" smtClean="0"/>
              <a:t>presentation and </a:t>
            </a:r>
            <a:r>
              <a:rPr lang="en-US" dirty="0"/>
              <a:t>long‐term development of the disease over years </a:t>
            </a:r>
            <a:r>
              <a:rPr lang="en-US" dirty="0" smtClean="0"/>
              <a:t>are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1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</a:t>
            </a:r>
            <a:r>
              <a:rPr lang="en-US" dirty="0"/>
              <a:t>international criteria for </a:t>
            </a:r>
            <a:r>
              <a:rPr lang="en-US" dirty="0" err="1"/>
              <a:t>Behçet</a:t>
            </a:r>
            <a:r>
              <a:rPr lang="en-US" dirty="0"/>
              <a:t> disease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feature </a:t>
            </a:r>
          </a:p>
          <a:p>
            <a:r>
              <a:rPr lang="en-US" dirty="0"/>
              <a:t>Ocular lesions (recurrent) 2</a:t>
            </a:r>
          </a:p>
          <a:p>
            <a:r>
              <a:rPr lang="en-US" dirty="0"/>
              <a:t>Oral </a:t>
            </a:r>
            <a:r>
              <a:rPr lang="en-US" dirty="0" err="1"/>
              <a:t>aphthosis</a:t>
            </a:r>
            <a:r>
              <a:rPr lang="en-US" dirty="0"/>
              <a:t> (recurrent) 2</a:t>
            </a:r>
          </a:p>
          <a:p>
            <a:r>
              <a:rPr lang="en-US" dirty="0"/>
              <a:t>Genital </a:t>
            </a:r>
            <a:r>
              <a:rPr lang="en-US" dirty="0" err="1"/>
              <a:t>aphthosis</a:t>
            </a:r>
            <a:r>
              <a:rPr lang="en-US" dirty="0"/>
              <a:t> (recurrent) 2</a:t>
            </a:r>
          </a:p>
          <a:p>
            <a:r>
              <a:rPr lang="en-US" dirty="0"/>
              <a:t>Skin lesions (recurrent) 1</a:t>
            </a:r>
          </a:p>
          <a:p>
            <a:r>
              <a:rPr lang="fr-FR" dirty="0"/>
              <a:t>Central </a:t>
            </a:r>
            <a:r>
              <a:rPr lang="fr-FR" dirty="0" err="1"/>
              <a:t>nervous</a:t>
            </a:r>
            <a:r>
              <a:rPr lang="fr-FR" dirty="0"/>
              <a:t> system </a:t>
            </a:r>
            <a:r>
              <a:rPr lang="fr-FR" dirty="0" err="1"/>
              <a:t>lesions</a:t>
            </a:r>
            <a:r>
              <a:rPr lang="fr-FR" dirty="0"/>
              <a:t> 1</a:t>
            </a:r>
          </a:p>
          <a:p>
            <a:r>
              <a:rPr lang="en-US" dirty="0"/>
              <a:t>Vascular manifestations 1</a:t>
            </a:r>
          </a:p>
          <a:p>
            <a:r>
              <a:rPr lang="en-US" dirty="0"/>
              <a:t>Positive </a:t>
            </a:r>
            <a:r>
              <a:rPr lang="en-US" dirty="0" err="1"/>
              <a:t>pathergy</a:t>
            </a:r>
            <a:r>
              <a:rPr lang="en-US" dirty="0"/>
              <a:t> </a:t>
            </a:r>
            <a:r>
              <a:rPr lang="en-US" dirty="0" smtClean="0"/>
              <a:t>test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393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150</TotalTime>
  <Words>1627</Words>
  <Application>Microsoft Office PowerPoint</Application>
  <PresentationFormat>Widescreen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Vapor Trail</vt:lpstr>
      <vt:lpstr>Adamantiades–Behçet Disease</vt:lpstr>
      <vt:lpstr>PowerPoint Presentation</vt:lpstr>
      <vt:lpstr>Epidemiology </vt:lpstr>
      <vt:lpstr>Pathophysiology</vt:lpstr>
      <vt:lpstr> Abundant mixed infl ammatory infi ltrate dominated by neutrophils in an oral ulcer of Adamantiades–Behçet disease</vt:lpstr>
      <vt:lpstr>Causative organisms</vt:lpstr>
      <vt:lpstr>PowerPoint Presentation</vt:lpstr>
      <vt:lpstr>Clinical features</vt:lpstr>
      <vt:lpstr>Revised international criteria for Behçet disease .</vt:lpstr>
      <vt:lpstr>PowerPoint Presentation</vt:lpstr>
      <vt:lpstr>Single apthous ulcer</vt:lpstr>
      <vt:lpstr>PowerPoint Presentation</vt:lpstr>
      <vt:lpstr>PowerPoint Presentation</vt:lpstr>
      <vt:lpstr>Genital ulcer </vt:lpstr>
      <vt:lpstr>Healing with a  demarcated scar </vt:lpstr>
      <vt:lpstr> Posterior uveitis</vt:lpstr>
      <vt:lpstr>Hypopyoniritis</vt:lpstr>
      <vt:lpstr>Differential diagnoses</vt:lpstr>
      <vt:lpstr>PowerPoint Presentation</vt:lpstr>
      <vt:lpstr>Investigations </vt:lpstr>
      <vt:lpstr>PowerPoint Presentation</vt:lpstr>
      <vt:lpstr>Treatments of oral aphthous ulcers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Adamantiades–Behçet Disease</dc:title>
  <dc:creator>Grace</dc:creator>
  <cp:lastModifiedBy>Grace</cp:lastModifiedBy>
  <cp:revision>8</cp:revision>
  <dcterms:created xsi:type="dcterms:W3CDTF">2020-07-09T14:21:21Z</dcterms:created>
  <dcterms:modified xsi:type="dcterms:W3CDTF">2020-07-09T17:41:15Z</dcterms:modified>
</cp:coreProperties>
</file>