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92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93" r:id="rId23"/>
    <p:sldId id="294" r:id="rId24"/>
    <p:sldId id="284" r:id="rId25"/>
    <p:sldId id="285" r:id="rId26"/>
    <p:sldId id="286" r:id="rId27"/>
    <p:sldId id="287" r:id="rId28"/>
    <p:sldId id="295" r:id="rId29"/>
    <p:sldId id="279" r:id="rId30"/>
    <p:sldId id="296" r:id="rId31"/>
    <p:sldId id="288" r:id="rId32"/>
    <p:sldId id="289" r:id="rId33"/>
    <p:sldId id="290" r:id="rId34"/>
    <p:sldId id="291" r:id="rId35"/>
    <p:sldId id="301" r:id="rId36"/>
    <p:sldId id="334" r:id="rId37"/>
    <p:sldId id="335" r:id="rId38"/>
    <p:sldId id="336" r:id="rId39"/>
    <p:sldId id="337" r:id="rId40"/>
    <p:sldId id="302" r:id="rId41"/>
    <p:sldId id="297" r:id="rId42"/>
    <p:sldId id="261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298" r:id="rId51"/>
    <p:sldId id="311" r:id="rId52"/>
    <p:sldId id="312" r:id="rId53"/>
    <p:sldId id="313" r:id="rId54"/>
    <p:sldId id="314" r:id="rId55"/>
    <p:sldId id="326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262" r:id="rId64"/>
    <p:sldId id="323" r:id="rId65"/>
    <p:sldId id="324" r:id="rId66"/>
    <p:sldId id="327" r:id="rId67"/>
    <p:sldId id="328" r:id="rId68"/>
    <p:sldId id="329" r:id="rId69"/>
    <p:sldId id="330" r:id="rId70"/>
    <p:sldId id="331" r:id="rId71"/>
    <p:sldId id="263" r:id="rId72"/>
    <p:sldId id="332" r:id="rId73"/>
    <p:sldId id="333" r:id="rId74"/>
    <p:sldId id="300" r:id="rId75"/>
    <p:sldId id="338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CFE3AA-399B-427D-8913-9E846819887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74BA75-8EF1-4C55-8A3A-6DBF99FFC9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8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Clinical </a:t>
            </a:r>
            <a:r>
              <a:rPr lang="en-US" b="1" dirty="0" smtClean="0"/>
              <a:t>variants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b="1" i="1" dirty="0" smtClean="0"/>
              <a:t>Type </a:t>
            </a:r>
            <a:r>
              <a:rPr lang="en-US" b="1" i="1" dirty="0"/>
              <a:t>I AGL</a:t>
            </a:r>
            <a:r>
              <a:rPr lang="en-US" b="1" dirty="0"/>
              <a:t>, </a:t>
            </a:r>
            <a:r>
              <a:rPr lang="en-US" b="1" dirty="0" smtClean="0"/>
              <a:t> </a:t>
            </a:r>
            <a:r>
              <a:rPr lang="en-US" dirty="0"/>
              <a:t>initially localized </a:t>
            </a:r>
            <a:r>
              <a:rPr lang="en-US" dirty="0" err="1"/>
              <a:t>panniculitis</a:t>
            </a:r>
            <a:r>
              <a:rPr lang="en-US" dirty="0"/>
              <a:t> precedes</a:t>
            </a:r>
          </a:p>
          <a:p>
            <a:r>
              <a:rPr lang="en-US" dirty="0"/>
              <a:t>generalized fat loss, accounts for </a:t>
            </a:r>
            <a:r>
              <a:rPr lang="en-US" dirty="0" smtClean="0"/>
              <a:t>25</a:t>
            </a:r>
            <a:r>
              <a:rPr lang="en-US" dirty="0"/>
              <a:t>% of </a:t>
            </a:r>
            <a:r>
              <a:rPr lang="en-US" dirty="0" smtClean="0"/>
              <a:t>cases.</a:t>
            </a:r>
          </a:p>
          <a:p>
            <a:endParaRPr lang="en-US" dirty="0"/>
          </a:p>
          <a:p>
            <a:r>
              <a:rPr lang="en-US" b="1" i="1" dirty="0"/>
              <a:t>Type II AGL</a:t>
            </a:r>
            <a:r>
              <a:rPr lang="en-US" dirty="0"/>
              <a:t>, which </a:t>
            </a:r>
            <a:r>
              <a:rPr lang="en-US" dirty="0" smtClean="0"/>
              <a:t>accounts </a:t>
            </a:r>
            <a:r>
              <a:rPr lang="en-US" dirty="0"/>
              <a:t>25% of cases, is associated</a:t>
            </a:r>
          </a:p>
          <a:p>
            <a:pPr marL="0" indent="0">
              <a:buNone/>
            </a:pPr>
            <a:r>
              <a:rPr lang="en-US" dirty="0" smtClean="0"/>
              <a:t>    with </a:t>
            </a:r>
            <a:r>
              <a:rPr lang="en-US" dirty="0"/>
              <a:t>autoimmune diseases including </a:t>
            </a:r>
            <a:r>
              <a:rPr lang="en-US" dirty="0" err="1"/>
              <a:t>haemolytic</a:t>
            </a:r>
            <a:r>
              <a:rPr lang="en-US" dirty="0"/>
              <a:t> </a:t>
            </a:r>
            <a:r>
              <a:rPr lang="en-US" dirty="0" err="1"/>
              <a:t>anaemia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chronic autoimmune </a:t>
            </a:r>
            <a:r>
              <a:rPr lang="en-US" dirty="0"/>
              <a:t>hepatitis, Hashimoto thyroiditis,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juvenile rheumatoid arthritis</a:t>
            </a:r>
            <a:r>
              <a:rPr lang="en-US" dirty="0"/>
              <a:t>, juvenile </a:t>
            </a:r>
            <a:r>
              <a:rPr lang="en-US" dirty="0" err="1" smtClean="0"/>
              <a:t>dermatomyositis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and </a:t>
            </a:r>
            <a:r>
              <a:rPr lang="en-US" dirty="0" smtClean="0"/>
              <a:t>vitiligo.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b="1" i="1" dirty="0"/>
              <a:t>T</a:t>
            </a:r>
            <a:r>
              <a:rPr lang="en-US" b="1" i="1" dirty="0" smtClean="0"/>
              <a:t>ype </a:t>
            </a:r>
            <a:r>
              <a:rPr lang="en-US" b="1" i="1" dirty="0"/>
              <a:t>III (idiopathic) AGL</a:t>
            </a:r>
            <a:r>
              <a:rPr lang="en-US" dirty="0"/>
              <a:t>, in which no triggers or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associated diseases </a:t>
            </a:r>
            <a:r>
              <a:rPr lang="en-US" dirty="0"/>
              <a:t>are identified</a:t>
            </a:r>
          </a:p>
        </p:txBody>
      </p:sp>
    </p:spTree>
    <p:extLst>
      <p:ext uri="{BB962C8B-B14F-4D97-AF65-F5344CB8AC3E}">
        <p14:creationId xmlns:p14="http://schemas.microsoft.com/office/powerpoint/2010/main" val="38945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Complications and co‐morbidities</a:t>
            </a:r>
          </a:p>
          <a:p>
            <a:r>
              <a:rPr lang="en-US" dirty="0"/>
              <a:t>Patients with AGL may suffer complications from metabolic </a:t>
            </a:r>
            <a:r>
              <a:rPr lang="en-US" dirty="0" smtClean="0"/>
              <a:t>disturbances.</a:t>
            </a:r>
          </a:p>
          <a:p>
            <a:r>
              <a:rPr lang="en-US" dirty="0" smtClean="0"/>
              <a:t> </a:t>
            </a:r>
            <a:r>
              <a:rPr lang="en-US" dirty="0"/>
              <a:t>Retinopathy, nephropathy and </a:t>
            </a:r>
            <a:r>
              <a:rPr lang="en-US" dirty="0" smtClean="0"/>
              <a:t>neuropathy.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Hypertriglyceridaemia</a:t>
            </a:r>
            <a:r>
              <a:rPr lang="en-US" dirty="0" smtClean="0"/>
              <a:t> </a:t>
            </a:r>
            <a:r>
              <a:rPr lang="en-US" dirty="0"/>
              <a:t>lead </a:t>
            </a:r>
            <a:r>
              <a:rPr lang="en-US" dirty="0" smtClean="0"/>
              <a:t>eruptive </a:t>
            </a:r>
            <a:r>
              <a:rPr lang="en-US" dirty="0" err="1" smtClean="0"/>
              <a:t>xanthomas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lipaemia</a:t>
            </a:r>
            <a:r>
              <a:rPr lang="en-US" dirty="0" smtClean="0"/>
              <a:t> </a:t>
            </a:r>
            <a:r>
              <a:rPr lang="en-US" dirty="0" err="1"/>
              <a:t>retinalis</a:t>
            </a:r>
            <a:r>
              <a:rPr lang="en-US" dirty="0"/>
              <a:t> and acute </a:t>
            </a:r>
            <a:r>
              <a:rPr lang="en-US" dirty="0" smtClean="0"/>
              <a:t>pancreatitis.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Atherosclerosis and coronary artery disease.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Disease course and prognosis</a:t>
            </a:r>
          </a:p>
          <a:p>
            <a:r>
              <a:rPr lang="en-US" dirty="0"/>
              <a:t>The loss of subcutaneous fat tissue in AGL patients is permanent.</a:t>
            </a:r>
          </a:p>
          <a:p>
            <a:r>
              <a:rPr lang="en-US" dirty="0"/>
              <a:t>The prognosis of AGL patients largely </a:t>
            </a:r>
            <a:r>
              <a:rPr lang="en-US" dirty="0" smtClean="0"/>
              <a:t>depends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on the course </a:t>
            </a:r>
            <a:r>
              <a:rPr lang="en-US" dirty="0" smtClean="0"/>
              <a:t>and management </a:t>
            </a:r>
            <a:r>
              <a:rPr lang="en-US" dirty="0"/>
              <a:t>of co‐morbidities.</a:t>
            </a:r>
          </a:p>
        </p:txBody>
      </p:sp>
    </p:spTree>
    <p:extLst>
      <p:ext uri="{BB962C8B-B14F-4D97-AF65-F5344CB8AC3E}">
        <p14:creationId xmlns:p14="http://schemas.microsoft.com/office/powerpoint/2010/main" val="33588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Management</a:t>
            </a:r>
            <a:endParaRPr lang="en-US" b="1" dirty="0"/>
          </a:p>
          <a:p>
            <a:r>
              <a:rPr lang="en-US" dirty="0"/>
              <a:t>There is no established management algorithm for AGL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Subcutaneous fat </a:t>
            </a:r>
            <a:r>
              <a:rPr lang="en-US" dirty="0"/>
              <a:t>loss is irreversible. </a:t>
            </a:r>
            <a:endParaRPr lang="en-US" dirty="0" smtClean="0"/>
          </a:p>
          <a:p>
            <a:r>
              <a:rPr lang="en-US" dirty="0" smtClean="0"/>
              <a:t> Cosmetic procedures </a:t>
            </a:r>
            <a:r>
              <a:rPr lang="en-US" dirty="0"/>
              <a:t>such as filler injections,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autologous adipose tissue transfer </a:t>
            </a:r>
            <a:r>
              <a:rPr lang="en-US" dirty="0"/>
              <a:t>and </a:t>
            </a:r>
            <a:r>
              <a:rPr lang="en-US" dirty="0" smtClean="0"/>
              <a:t>muscle</a:t>
            </a:r>
          </a:p>
          <a:p>
            <a:pPr marL="0" indent="0">
              <a:buNone/>
            </a:pPr>
            <a:r>
              <a:rPr lang="en-US" dirty="0" smtClean="0"/>
              <a:t>     tissue </a:t>
            </a:r>
            <a:r>
              <a:rPr lang="en-US" dirty="0"/>
              <a:t>transfers may help correct </a:t>
            </a:r>
            <a:r>
              <a:rPr lang="en-US" dirty="0" smtClean="0"/>
              <a:t>volume</a:t>
            </a:r>
            <a:r>
              <a:rPr lang="en-US" dirty="0"/>
              <a:t> </a:t>
            </a:r>
            <a:r>
              <a:rPr lang="en-US" dirty="0" smtClean="0"/>
              <a:t>losses. </a:t>
            </a:r>
          </a:p>
          <a:p>
            <a:pPr marL="0" indent="0">
              <a:buNone/>
            </a:pPr>
            <a:r>
              <a:rPr lang="en-US" dirty="0" smtClean="0"/>
              <a:t>     Optimal </a:t>
            </a:r>
            <a:r>
              <a:rPr lang="en-US" dirty="0"/>
              <a:t>management of </a:t>
            </a:r>
            <a:r>
              <a:rPr lang="en-US" dirty="0" smtClean="0"/>
              <a:t>co‐morbid condition.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Replacement </a:t>
            </a:r>
            <a:r>
              <a:rPr lang="en-US" dirty="0"/>
              <a:t>therapy with </a:t>
            </a:r>
            <a:r>
              <a:rPr lang="en-US" dirty="0" smtClean="0"/>
              <a:t>the </a:t>
            </a:r>
            <a:r>
              <a:rPr lang="en-US" dirty="0"/>
              <a:t>synthetic </a:t>
            </a:r>
            <a:r>
              <a:rPr lang="en-US" dirty="0" smtClean="0"/>
              <a:t>recombinant analogue </a:t>
            </a:r>
            <a:r>
              <a:rPr lang="en-US" dirty="0"/>
              <a:t>of human </a:t>
            </a:r>
            <a:r>
              <a:rPr lang="en-US" dirty="0" err="1"/>
              <a:t>leptin</a:t>
            </a:r>
            <a:r>
              <a:rPr lang="en-US" dirty="0"/>
              <a:t>, </a:t>
            </a:r>
            <a:r>
              <a:rPr lang="en-US" dirty="0" err="1"/>
              <a:t>metreleptin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2" y="28275"/>
            <a:ext cx="2743200" cy="3632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722" y="609600"/>
            <a:ext cx="2845157" cy="3767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600200"/>
            <a:ext cx="3097905" cy="3596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522" y="5943600"/>
            <a:ext cx="7937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Figure 100.1 Physical examination revealed (a) </a:t>
            </a:r>
            <a:r>
              <a:rPr lang="en-US" sz="1200" b="1" dirty="0" err="1"/>
              <a:t>lipoatrophy</a:t>
            </a:r>
            <a:r>
              <a:rPr lang="en-US" sz="1200" b="1" dirty="0"/>
              <a:t> of the face and (b) generalized </a:t>
            </a:r>
            <a:r>
              <a:rPr lang="en-US" sz="1200" b="1" dirty="0" err="1"/>
              <a:t>lipoatrophy</a:t>
            </a:r>
            <a:r>
              <a:rPr lang="en-US" sz="1200" b="1" dirty="0"/>
              <a:t> of the torso with visible subcutaneous veins. (c) A photograph </a:t>
            </a:r>
            <a:r>
              <a:rPr lang="en-US" sz="1200" b="1" dirty="0" smtClean="0"/>
              <a:t>of the </a:t>
            </a:r>
            <a:r>
              <a:rPr lang="en-US" sz="1200" b="1" dirty="0"/>
              <a:t>patient taken 5 years earlier, in </a:t>
            </a:r>
            <a:r>
              <a:rPr lang="en-US" sz="1200" b="1" dirty="0" smtClean="0"/>
              <a:t>2008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4048659" y="241405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(b)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4616" y="3862908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(a)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007311" y="5385553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(c)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63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Acquired partial </a:t>
            </a:r>
            <a:r>
              <a:rPr lang="en-US" b="1" dirty="0" err="1"/>
              <a:t>lipodystrophy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“Acquired </a:t>
            </a:r>
            <a:r>
              <a:rPr lang="en-US" b="1" dirty="0"/>
              <a:t>partial </a:t>
            </a:r>
            <a:r>
              <a:rPr lang="en-US" b="1" dirty="0" err="1"/>
              <a:t>lipodystrophy</a:t>
            </a:r>
            <a:r>
              <a:rPr lang="en-US" b="1" dirty="0"/>
              <a:t> (APL) is a rare disease </a:t>
            </a:r>
            <a:r>
              <a:rPr lang="en-US" b="1" dirty="0" smtClean="0"/>
              <a:t>characterized by </a:t>
            </a:r>
            <a:r>
              <a:rPr lang="en-US" b="1" dirty="0"/>
              <a:t>symmetrical fat loss, usually occurring before the age </a:t>
            </a:r>
            <a:r>
              <a:rPr lang="en-US" b="1" dirty="0" smtClean="0"/>
              <a:t>of 15 years”.</a:t>
            </a:r>
          </a:p>
          <a:p>
            <a:r>
              <a:rPr lang="en-US" b="1" dirty="0"/>
              <a:t>Associated diseases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/>
              <a:t>M</a:t>
            </a:r>
            <a:r>
              <a:rPr lang="en-US" dirty="0" err="1" smtClean="0"/>
              <a:t>esangiocapillary</a:t>
            </a:r>
            <a:r>
              <a:rPr lang="en-US" dirty="0" smtClean="0"/>
              <a:t> </a:t>
            </a:r>
            <a:r>
              <a:rPr lang="en-US" dirty="0" err="1" smtClean="0"/>
              <a:t>glomerulonephiritis</a:t>
            </a:r>
            <a:r>
              <a:rPr lang="en-US" dirty="0" smtClean="0"/>
              <a:t> </a:t>
            </a:r>
            <a:r>
              <a:rPr lang="en-US" dirty="0"/>
              <a:t>(MCGN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Systemic lupus </a:t>
            </a:r>
            <a:r>
              <a:rPr lang="en-US" dirty="0" smtClean="0"/>
              <a:t>erythematosus  </a:t>
            </a:r>
            <a:r>
              <a:rPr lang="en-US" dirty="0"/>
              <a:t>Other autoimmune diseases, such as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dermatomyositis</a:t>
            </a:r>
            <a:r>
              <a:rPr lang="en-US" dirty="0" smtClean="0"/>
              <a:t> , </a:t>
            </a:r>
            <a:r>
              <a:rPr lang="en-US" dirty="0" err="1"/>
              <a:t>leukocytoclastic</a:t>
            </a:r>
            <a:r>
              <a:rPr lang="en-US" dirty="0"/>
              <a:t> vasculitis </a:t>
            </a:r>
            <a:r>
              <a:rPr lang="en-US" dirty="0" smtClean="0"/>
              <a:t>, dermatitis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herpetiformis</a:t>
            </a:r>
            <a:r>
              <a:rPr lang="en-US" dirty="0" smtClean="0"/>
              <a:t> </a:t>
            </a:r>
            <a:r>
              <a:rPr lang="en-US" dirty="0"/>
              <a:t>and coeliac diseases </a:t>
            </a:r>
            <a:r>
              <a:rPr lang="en-US" dirty="0" smtClean="0"/>
              <a:t>, </a:t>
            </a:r>
            <a:r>
              <a:rPr lang="en-US" dirty="0"/>
              <a:t>hypothyroidism, pernicious</a:t>
            </a:r>
          </a:p>
          <a:p>
            <a:pPr marL="0" indent="0">
              <a:buNone/>
            </a:pPr>
            <a:r>
              <a:rPr lang="en-US" dirty="0" smtClean="0"/>
              <a:t>     anemia , </a:t>
            </a:r>
            <a:r>
              <a:rPr lang="en-US" dirty="0"/>
              <a:t>rheumatoid arthritis </a:t>
            </a:r>
            <a:r>
              <a:rPr lang="en-US" dirty="0" smtClean="0"/>
              <a:t> </a:t>
            </a:r>
            <a:r>
              <a:rPr lang="en-US" dirty="0"/>
              <a:t>and temporal </a:t>
            </a:r>
            <a:r>
              <a:rPr lang="en-US" dirty="0" smtClean="0"/>
              <a:t>arteritis.</a:t>
            </a:r>
          </a:p>
          <a:p>
            <a:r>
              <a:rPr lang="en-US" dirty="0" smtClean="0"/>
              <a:t> Chronic </a:t>
            </a:r>
            <a:r>
              <a:rPr lang="en-US" dirty="0" err="1"/>
              <a:t>sclerodermatous</a:t>
            </a:r>
            <a:r>
              <a:rPr lang="en-US" dirty="0"/>
              <a:t> graft‐versus‐host‐disease,</a:t>
            </a:r>
          </a:p>
          <a:p>
            <a:r>
              <a:rPr lang="en-US" dirty="0"/>
              <a:t>POEMS (</a:t>
            </a:r>
            <a:r>
              <a:rPr lang="en-US" i="1" dirty="0"/>
              <a:t>p</a:t>
            </a:r>
            <a:r>
              <a:rPr lang="en-US" dirty="0"/>
              <a:t>olyneuropathy, </a:t>
            </a:r>
            <a:r>
              <a:rPr lang="en-US" i="1" dirty="0" err="1"/>
              <a:t>o</a:t>
            </a:r>
            <a:r>
              <a:rPr lang="en-US" dirty="0" err="1"/>
              <a:t>rganomegaly</a:t>
            </a:r>
            <a:r>
              <a:rPr lang="en-US" dirty="0"/>
              <a:t>, </a:t>
            </a:r>
            <a:r>
              <a:rPr lang="en-US" i="1" dirty="0" err="1"/>
              <a:t>e</a:t>
            </a:r>
            <a:r>
              <a:rPr lang="en-US" dirty="0" err="1"/>
              <a:t>ndocrinopathy</a:t>
            </a:r>
            <a:r>
              <a:rPr lang="en-US" dirty="0"/>
              <a:t>, </a:t>
            </a:r>
            <a:r>
              <a:rPr lang="en-US" i="1" dirty="0" smtClean="0"/>
              <a:t>m</a:t>
            </a:r>
            <a:r>
              <a:rPr lang="en-US" dirty="0" smtClean="0"/>
              <a:t>onoclonal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gammopathy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s</a:t>
            </a:r>
            <a:r>
              <a:rPr lang="en-US" dirty="0"/>
              <a:t>kin changes) syndrome and extrinsic</a:t>
            </a:r>
          </a:p>
          <a:p>
            <a:pPr marL="0" indent="0">
              <a:buNone/>
            </a:pPr>
            <a:r>
              <a:rPr lang="en-US" dirty="0" smtClean="0"/>
              <a:t>     allergic </a:t>
            </a:r>
            <a:r>
              <a:rPr lang="en-US" dirty="0" err="1"/>
              <a:t>alveolitis</a:t>
            </a:r>
            <a:r>
              <a:rPr lang="en-US" dirty="0"/>
              <a:t>, as well as central nervous system (CNS) disorders</a:t>
            </a:r>
          </a:p>
          <a:p>
            <a:pPr marL="0" indent="0">
              <a:buNone/>
            </a:pPr>
            <a:r>
              <a:rPr lang="en-US" dirty="0" smtClean="0"/>
              <a:t>     including </a:t>
            </a:r>
            <a:r>
              <a:rPr lang="en-US" dirty="0"/>
              <a:t>epilepsy, sensorineural deafness and mental </a:t>
            </a:r>
            <a:r>
              <a:rPr lang="en-US" dirty="0" smtClean="0"/>
              <a:t>retardation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Pathophysiology</a:t>
            </a:r>
          </a:p>
          <a:p>
            <a:r>
              <a:rPr lang="en-US" dirty="0"/>
              <a:t>There is </a:t>
            </a:r>
            <a:r>
              <a:rPr lang="en-US" dirty="0" smtClean="0"/>
              <a:t> </a:t>
            </a:r>
            <a:r>
              <a:rPr lang="en-US" dirty="0"/>
              <a:t>an autoimmune‐mediated destruction</a:t>
            </a:r>
          </a:p>
          <a:p>
            <a:r>
              <a:rPr lang="en-US" dirty="0"/>
              <a:t>of adipocytes in APL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80–90% of APL </a:t>
            </a:r>
            <a:r>
              <a:rPr lang="en-US" dirty="0" smtClean="0"/>
              <a:t>patients have </a:t>
            </a:r>
            <a:r>
              <a:rPr lang="en-US" dirty="0"/>
              <a:t>a serum immunoglobulin </a:t>
            </a:r>
            <a:r>
              <a:rPr lang="en-US" dirty="0" smtClean="0"/>
              <a:t>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named C3 nephritic </a:t>
            </a:r>
            <a:r>
              <a:rPr lang="en-US" dirty="0" smtClean="0"/>
              <a:t>factor.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This blocks the degradation of the enzyme C3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err="1" smtClean="0"/>
              <a:t>convertase</a:t>
            </a:r>
            <a:r>
              <a:rPr lang="en-US" dirty="0" smtClean="0"/>
              <a:t>, which </a:t>
            </a:r>
            <a:r>
              <a:rPr lang="en-US" dirty="0"/>
              <a:t>leads to excessive consumption of C3. As a </a:t>
            </a:r>
            <a:r>
              <a:rPr lang="en-US" dirty="0" err="1" smtClean="0"/>
              <a:t>result,serum</a:t>
            </a:r>
            <a:r>
              <a:rPr lang="en-US" dirty="0" smtClean="0"/>
              <a:t> C3 </a:t>
            </a:r>
            <a:r>
              <a:rPr lang="en-US" dirty="0"/>
              <a:t>levels are low in more than 80% of APL </a:t>
            </a:r>
            <a:r>
              <a:rPr lang="en-US" dirty="0" smtClean="0"/>
              <a:t>patients.</a:t>
            </a:r>
          </a:p>
          <a:p>
            <a:r>
              <a:rPr lang="en-US" dirty="0" smtClean="0"/>
              <a:t>Levels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C1q, C4, C5 and C6 and factors B and P are usually </a:t>
            </a:r>
            <a:r>
              <a:rPr lang="en-US" dirty="0" smtClean="0"/>
              <a:t>normal.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Lysis of adipocytes may be related to the </a:t>
            </a:r>
            <a:r>
              <a:rPr lang="en-US" dirty="0" smtClean="0"/>
              <a:t>expression of </a:t>
            </a:r>
            <a:r>
              <a:rPr lang="en-US" dirty="0"/>
              <a:t>several complement proteins such as factors D (</a:t>
            </a:r>
            <a:r>
              <a:rPr lang="en-US" dirty="0" err="1"/>
              <a:t>adipsin</a:t>
            </a:r>
            <a:r>
              <a:rPr lang="en-US" dirty="0"/>
              <a:t>), </a:t>
            </a:r>
            <a:r>
              <a:rPr lang="en-US" dirty="0" smtClean="0"/>
              <a:t> </a:t>
            </a:r>
            <a:r>
              <a:rPr lang="en-US" dirty="0"/>
              <a:t>B, H </a:t>
            </a:r>
            <a:r>
              <a:rPr lang="en-US" dirty="0" smtClean="0"/>
              <a:t>and P.</a:t>
            </a:r>
          </a:p>
          <a:p>
            <a:r>
              <a:rPr lang="en-US" dirty="0" smtClean="0"/>
              <a:t> In </a:t>
            </a:r>
            <a:r>
              <a:rPr lang="en-US" dirty="0"/>
              <a:t>a </a:t>
            </a:r>
            <a:r>
              <a:rPr lang="en-US" dirty="0" err="1"/>
              <a:t>paediatric</a:t>
            </a:r>
            <a:r>
              <a:rPr lang="en-US" dirty="0"/>
              <a:t> APL patient without C3 nephritic</a:t>
            </a:r>
          </a:p>
          <a:p>
            <a:pPr marL="0" indent="0">
              <a:buNone/>
            </a:pPr>
            <a:r>
              <a:rPr lang="en-US" dirty="0" smtClean="0"/>
              <a:t>  factor</a:t>
            </a:r>
            <a:r>
              <a:rPr lang="en-US" dirty="0"/>
              <a:t>, serum </a:t>
            </a:r>
            <a:r>
              <a:rPr lang="en-US" dirty="0" err="1"/>
              <a:t>tumour</a:t>
            </a:r>
            <a:r>
              <a:rPr lang="en-US" dirty="0"/>
              <a:t> necrosis factor </a:t>
            </a:r>
            <a:r>
              <a:rPr lang="el-GR" dirty="0"/>
              <a:t>α (</a:t>
            </a:r>
            <a:r>
              <a:rPr lang="en-US" dirty="0"/>
              <a:t>TNF‐</a:t>
            </a:r>
            <a:r>
              <a:rPr lang="el-GR" dirty="0"/>
              <a:t>α)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and interleukin 6 </a:t>
            </a:r>
            <a:r>
              <a:rPr lang="en-US" dirty="0"/>
              <a:t>(IL‐6) were noted to </a:t>
            </a:r>
            <a:r>
              <a:rPr lang="en-US" dirty="0" smtClean="0"/>
              <a:t>be</a:t>
            </a:r>
          </a:p>
          <a:p>
            <a:pPr marL="0" indent="0">
              <a:buNone/>
            </a:pPr>
            <a:r>
              <a:rPr lang="en-US" dirty="0" smtClean="0"/>
              <a:t>  elevated.</a:t>
            </a:r>
          </a:p>
          <a:p>
            <a:r>
              <a:rPr lang="en-US" i="1" dirty="0"/>
              <a:t>LMNB2 </a:t>
            </a:r>
            <a:r>
              <a:rPr lang="en-US" dirty="0"/>
              <a:t>mutations have been reported in five patients with </a:t>
            </a:r>
            <a:r>
              <a:rPr lang="en-US" dirty="0" err="1" smtClean="0"/>
              <a:t>APL,although</a:t>
            </a:r>
            <a:r>
              <a:rPr lang="en-US" dirty="0" smtClean="0"/>
              <a:t> </a:t>
            </a:r>
            <a:r>
              <a:rPr lang="en-US" dirty="0"/>
              <a:t>some of these had atypical </a:t>
            </a:r>
            <a:r>
              <a:rPr lang="en-US" dirty="0" smtClean="0"/>
              <a:t>presentations.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Clinical features</a:t>
            </a:r>
          </a:p>
          <a:p>
            <a:r>
              <a:rPr lang="en-US" b="1" dirty="0"/>
              <a:t>Presentation</a:t>
            </a:r>
          </a:p>
          <a:p>
            <a:r>
              <a:rPr lang="en-US" dirty="0"/>
              <a:t>Fat loss in APL occurs symmetrically, starting on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face </a:t>
            </a:r>
            <a:r>
              <a:rPr lang="en-US" dirty="0" smtClean="0"/>
              <a:t>and scalp</a:t>
            </a:r>
            <a:r>
              <a:rPr lang="en-US" dirty="0"/>
              <a:t>, then gradually spreading to involve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neck, </a:t>
            </a:r>
            <a:r>
              <a:rPr lang="en-US" dirty="0" err="1" smtClean="0"/>
              <a:t>shoulders,Upper</a:t>
            </a:r>
            <a:r>
              <a:rPr lang="en-US" dirty="0" smtClean="0"/>
              <a:t> </a:t>
            </a:r>
            <a:r>
              <a:rPr lang="en-US" dirty="0"/>
              <a:t>extremities, thoracic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region </a:t>
            </a:r>
            <a:r>
              <a:rPr lang="en-US" dirty="0"/>
              <a:t>and upper </a:t>
            </a:r>
            <a:r>
              <a:rPr lang="en-US" dirty="0" smtClean="0"/>
              <a:t>abdomen. </a:t>
            </a:r>
          </a:p>
          <a:p>
            <a:r>
              <a:rPr lang="en-US" dirty="0" smtClean="0"/>
              <a:t>Involvement </a:t>
            </a:r>
            <a:r>
              <a:rPr lang="en-US" dirty="0"/>
              <a:t>of the inguinal region or thighs is uncommon.</a:t>
            </a:r>
          </a:p>
          <a:p>
            <a:r>
              <a:rPr lang="en-US" dirty="0"/>
              <a:t>Fat in the hips and lower extremities is unaffected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Orbital</a:t>
            </a:r>
            <a:r>
              <a:rPr lang="en-US" dirty="0"/>
              <a:t>, </a:t>
            </a:r>
            <a:r>
              <a:rPr lang="en-US" dirty="0" smtClean="0"/>
              <a:t>mediastinal, gluteal</a:t>
            </a:r>
            <a:r>
              <a:rPr lang="en-US" dirty="0"/>
              <a:t>, intramuscular,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intraperitoneal</a:t>
            </a:r>
            <a:r>
              <a:rPr lang="en-US" dirty="0"/>
              <a:t>, </a:t>
            </a:r>
            <a:r>
              <a:rPr lang="en-US" dirty="0" err="1"/>
              <a:t>perirenal</a:t>
            </a:r>
            <a:r>
              <a:rPr lang="en-US" dirty="0"/>
              <a:t> and bone</a:t>
            </a:r>
          </a:p>
          <a:p>
            <a:pPr marL="0" indent="0">
              <a:buNone/>
            </a:pPr>
            <a:r>
              <a:rPr lang="en-US" dirty="0" smtClean="0"/>
              <a:t>    marrow </a:t>
            </a:r>
            <a:r>
              <a:rPr lang="en-US" dirty="0"/>
              <a:t>fat is </a:t>
            </a:r>
            <a:r>
              <a:rPr lang="en-US" dirty="0" smtClean="0"/>
              <a:t>usually unaffected.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Clinical variants</a:t>
            </a:r>
          </a:p>
          <a:p>
            <a:r>
              <a:rPr lang="en-US" dirty="0"/>
              <a:t>Three phenotypic subtypes have been recognized: (</a:t>
            </a:r>
            <a:r>
              <a:rPr lang="en-US" dirty="0" err="1"/>
              <a:t>i</a:t>
            </a:r>
            <a:r>
              <a:rPr lang="en-US" dirty="0"/>
              <a:t>) upper </a:t>
            </a:r>
            <a:r>
              <a:rPr lang="en-US" dirty="0" smtClean="0"/>
              <a:t>body fat loss.</a:t>
            </a:r>
          </a:p>
          <a:p>
            <a:r>
              <a:rPr lang="en-US" dirty="0" smtClean="0"/>
              <a:t>(ii</a:t>
            </a:r>
            <a:r>
              <a:rPr lang="en-US" dirty="0"/>
              <a:t>) upper body fat loss with hypertrophy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adipose tissue in </a:t>
            </a:r>
            <a:r>
              <a:rPr lang="en-US" dirty="0"/>
              <a:t>the lower half of the </a:t>
            </a:r>
            <a:r>
              <a:rPr lang="en-US" dirty="0" smtClean="0"/>
              <a:t>body.</a:t>
            </a:r>
          </a:p>
          <a:p>
            <a:r>
              <a:rPr lang="en-US" dirty="0" smtClean="0"/>
              <a:t>(iii</a:t>
            </a:r>
            <a:r>
              <a:rPr lang="en-US" dirty="0"/>
              <a:t>) hemi‐</a:t>
            </a:r>
            <a:r>
              <a:rPr lang="en-US" dirty="0" err="1"/>
              <a:t>lipodystrophy</a:t>
            </a:r>
            <a:r>
              <a:rPr lang="en-US" dirty="0"/>
              <a:t> </a:t>
            </a:r>
            <a:r>
              <a:rPr lang="en-US" dirty="0" smtClean="0"/>
              <a:t>in which </a:t>
            </a:r>
            <a:r>
              <a:rPr lang="en-US" dirty="0"/>
              <a:t>only one side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face or body is </a:t>
            </a:r>
            <a:r>
              <a:rPr lang="en-US" dirty="0" smtClean="0"/>
              <a:t>affected.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47800"/>
            <a:ext cx="6172200" cy="19812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chemeClr val="accent4">
                    <a:lumMod val="50000"/>
                  </a:schemeClr>
                </a:solidFill>
              </a:rPr>
              <a:t> Acquired Disorders Of Subcutaneous Fat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Complications and co‐morbidities</a:t>
            </a:r>
          </a:p>
          <a:p>
            <a:r>
              <a:rPr lang="en-US" dirty="0"/>
              <a:t>Unlike in patients with AGL, insulin resistance, diabetes, </a:t>
            </a:r>
            <a:r>
              <a:rPr lang="en-US" dirty="0" err="1" smtClean="0"/>
              <a:t>dyslipidaemia,acanthosis</a:t>
            </a:r>
            <a:r>
              <a:rPr lang="en-US" dirty="0" smtClean="0"/>
              <a:t> </a:t>
            </a:r>
            <a:r>
              <a:rPr lang="en-US" dirty="0" err="1"/>
              <a:t>nigricans</a:t>
            </a:r>
            <a:r>
              <a:rPr lang="en-US" dirty="0"/>
              <a:t>, hirsutism or menstrual </a:t>
            </a:r>
            <a:r>
              <a:rPr lang="en-US" dirty="0" smtClean="0"/>
              <a:t>abnormalities are </a:t>
            </a:r>
            <a:r>
              <a:rPr lang="en-US" dirty="0"/>
              <a:t>less common in APL </a:t>
            </a:r>
            <a:r>
              <a:rPr lang="en-US" dirty="0" smtClean="0"/>
              <a:t>patients.</a:t>
            </a:r>
          </a:p>
          <a:p>
            <a:r>
              <a:rPr lang="en-US" b="1" dirty="0"/>
              <a:t>Disease course and prognosis</a:t>
            </a:r>
          </a:p>
          <a:p>
            <a:r>
              <a:rPr lang="en-US" dirty="0"/>
              <a:t>Fat loss is irreversible in APL. Overall </a:t>
            </a:r>
            <a:r>
              <a:rPr lang="en-US" dirty="0" smtClean="0"/>
              <a:t>prognosis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is driven by </a:t>
            </a:r>
            <a:r>
              <a:rPr lang="en-US" dirty="0" smtClean="0"/>
              <a:t>the presence </a:t>
            </a:r>
            <a:r>
              <a:rPr lang="en-US" dirty="0"/>
              <a:t>of co‐morbidities</a:t>
            </a:r>
          </a:p>
        </p:txBody>
      </p:sp>
    </p:spTree>
    <p:extLst>
      <p:ext uri="{BB962C8B-B14F-4D97-AF65-F5344CB8AC3E}">
        <p14:creationId xmlns:p14="http://schemas.microsoft.com/office/powerpoint/2010/main" val="23811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initial evaluation of APL patients </a:t>
            </a:r>
            <a:r>
              <a:rPr lang="en-US" dirty="0" smtClean="0"/>
              <a:t>should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include serum </a:t>
            </a:r>
            <a:r>
              <a:rPr lang="en-US" dirty="0" smtClean="0"/>
              <a:t>C3 level </a:t>
            </a:r>
            <a:r>
              <a:rPr lang="en-US" dirty="0"/>
              <a:t>and C3 nephritic </a:t>
            </a:r>
            <a:r>
              <a:rPr lang="en-US" dirty="0" smtClean="0"/>
              <a:t>factor</a:t>
            </a:r>
            <a:r>
              <a:rPr lang="en-US" dirty="0"/>
              <a:t>.</a:t>
            </a:r>
          </a:p>
          <a:p>
            <a:r>
              <a:rPr lang="en-US" dirty="0"/>
              <a:t>M</a:t>
            </a:r>
            <a:r>
              <a:rPr lang="en-US" dirty="0" smtClean="0"/>
              <a:t>etabolic profile.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asting </a:t>
            </a:r>
            <a:r>
              <a:rPr lang="en-US" dirty="0"/>
              <a:t>glucose, lipid panels and insulin level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ssessment </a:t>
            </a:r>
            <a:r>
              <a:rPr lang="en-US" dirty="0"/>
              <a:t>of associated co‐morbid conditions.</a:t>
            </a:r>
          </a:p>
          <a:p>
            <a:r>
              <a:rPr lang="en-US" dirty="0"/>
              <a:t>Periodic and continued monitoring for renal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disease </a:t>
            </a:r>
            <a:r>
              <a:rPr lang="en-US" dirty="0"/>
              <a:t>and </a:t>
            </a:r>
            <a:r>
              <a:rPr lang="en-US" dirty="0" smtClean="0"/>
              <a:t>autoimmunity.</a:t>
            </a:r>
          </a:p>
          <a:p>
            <a:r>
              <a:rPr lang="en-US" dirty="0" smtClean="0"/>
              <a:t> </a:t>
            </a:r>
            <a:r>
              <a:rPr lang="en-US" dirty="0"/>
              <a:t>MRI may demonstrate the extent of fat </a:t>
            </a:r>
            <a:r>
              <a:rPr lang="en-US" dirty="0" smtClean="0"/>
              <a:t>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3581400" cy="3591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718" y="4114800"/>
            <a:ext cx="446668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-34233"/>
            <a:ext cx="3549120" cy="3587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131860"/>
            <a:ext cx="88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(b)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077200" y="-2417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(c)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52400" y="30413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(a)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9" y="0"/>
            <a:ext cx="4039401" cy="3857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0"/>
            <a:ext cx="2952750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9" y="4080681"/>
            <a:ext cx="5061045" cy="215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Figure 100.2 Acquired partial </a:t>
            </a:r>
            <a:r>
              <a:rPr lang="en-US" sz="1200" b="1" dirty="0" err="1"/>
              <a:t>lipodystrophy</a:t>
            </a:r>
            <a:r>
              <a:rPr lang="en-US" sz="1200" b="1" dirty="0"/>
              <a:t> (APL): (a–c) marked loss of facial fat </a:t>
            </a:r>
            <a:r>
              <a:rPr lang="en-US" sz="1200" b="1" dirty="0" smtClean="0"/>
              <a:t>resulting in </a:t>
            </a:r>
            <a:r>
              <a:rPr lang="en-US" sz="1200" b="1" dirty="0"/>
              <a:t>a prematurely aged appearance and (d) prominence of arm veins, </a:t>
            </a:r>
            <a:r>
              <a:rPr lang="en-US" sz="1200" b="1" dirty="0" err="1" smtClean="0"/>
              <a:t>sternomastoid</a:t>
            </a:r>
            <a:r>
              <a:rPr lang="en-US" sz="1200" b="1" dirty="0" smtClean="0"/>
              <a:t> muscles </a:t>
            </a:r>
            <a:r>
              <a:rPr lang="en-US" sz="1200" b="1" dirty="0"/>
              <a:t>and breast tissue resulting from subcutaneous fat loss in a 31-year-old man </a:t>
            </a:r>
            <a:r>
              <a:rPr lang="en-US" sz="1200" b="1" dirty="0" smtClean="0"/>
              <a:t>with APL </a:t>
            </a:r>
            <a:r>
              <a:rPr lang="en-US" sz="1200" b="1" dirty="0"/>
              <a:t>and renal failure; (e) note preservation </a:t>
            </a:r>
            <a:r>
              <a:rPr lang="en-US" sz="1200" b="1" dirty="0" smtClean="0"/>
              <a:t>of subcutaneous </a:t>
            </a:r>
            <a:r>
              <a:rPr lang="en-US" sz="1200" b="1" dirty="0"/>
              <a:t>fat in the lower half of </a:t>
            </a:r>
            <a:r>
              <a:rPr lang="en-US" sz="1200" b="1" dirty="0" smtClean="0"/>
              <a:t>the body </a:t>
            </a:r>
            <a:r>
              <a:rPr lang="en-US" sz="1200" b="1" dirty="0"/>
              <a:t>contrasting with dramatic loss of subcutaneous fat in the upper half of the body </a:t>
            </a:r>
            <a:r>
              <a:rPr lang="en-US" sz="1200" b="1" dirty="0" smtClean="0"/>
              <a:t>in a </a:t>
            </a:r>
            <a:r>
              <a:rPr lang="en-US" sz="1200" b="1" dirty="0"/>
              <a:t>50-year-old man whose longstanding APL was not recognized until he presented </a:t>
            </a:r>
            <a:r>
              <a:rPr lang="en-US" sz="1200" b="1" dirty="0" smtClean="0"/>
              <a:t>with accelerated </a:t>
            </a:r>
            <a:r>
              <a:rPr lang="en-US" sz="1200" b="1" dirty="0"/>
              <a:t>hypertension secondary to APL-related glomerulonephritis.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3208" y="15240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(d)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715000" y="15240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95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HIV‐associated </a:t>
            </a:r>
            <a:r>
              <a:rPr lang="en-US" b="1" dirty="0" err="1" smtClean="0"/>
              <a:t>lipodystrophy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H</a:t>
            </a:r>
            <a:r>
              <a:rPr lang="en-US" b="1" dirty="0" smtClean="0"/>
              <a:t>uman immunodeficiency virus </a:t>
            </a:r>
            <a:r>
              <a:rPr lang="en-US" b="1" dirty="0"/>
              <a:t>(HIV) </a:t>
            </a:r>
            <a:r>
              <a:rPr lang="en-US" b="1" dirty="0" smtClean="0"/>
              <a:t>is</a:t>
            </a:r>
          </a:p>
          <a:p>
            <a:pPr marL="0" indent="0" algn="ctr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/>
              <a:t>associated with highly active antiretroviral</a:t>
            </a:r>
          </a:p>
          <a:p>
            <a:pPr marL="0" indent="0" algn="ctr">
              <a:buNone/>
            </a:pPr>
            <a:r>
              <a:rPr lang="en-US" b="1" dirty="0" smtClean="0"/>
              <a:t>    therapy </a:t>
            </a:r>
            <a:r>
              <a:rPr lang="en-US" b="1" dirty="0"/>
              <a:t>(HAART) regimens containing protease inhibitor (PI) </a:t>
            </a:r>
            <a:r>
              <a:rPr lang="en-US" b="1" dirty="0" smtClean="0"/>
              <a:t>or nucleoside </a:t>
            </a:r>
            <a:r>
              <a:rPr lang="en-US" b="1" dirty="0"/>
              <a:t>reverse transcriptase inhibitor (NRTI). </a:t>
            </a:r>
            <a:endParaRPr lang="en-US" b="1" dirty="0" smtClean="0"/>
          </a:p>
          <a:p>
            <a:r>
              <a:rPr lang="en-US" b="1" dirty="0"/>
              <a:t>Associated diseases</a:t>
            </a:r>
          </a:p>
          <a:p>
            <a:r>
              <a:rPr lang="en-US" dirty="0"/>
              <a:t>Patients with HIV‐related </a:t>
            </a:r>
            <a:r>
              <a:rPr lang="en-US" dirty="0" err="1"/>
              <a:t>lipodystrophy</a:t>
            </a:r>
            <a:r>
              <a:rPr lang="en-US" dirty="0"/>
              <a:t> may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develop </a:t>
            </a:r>
            <a:r>
              <a:rPr lang="en-US" dirty="0" err="1" smtClean="0"/>
              <a:t>hypertriglyceridaemia</a:t>
            </a:r>
            <a:r>
              <a:rPr lang="en-US" dirty="0"/>
              <a:t>.</a:t>
            </a:r>
          </a:p>
          <a:p>
            <a:r>
              <a:rPr lang="en-US" dirty="0"/>
              <a:t>D</a:t>
            </a:r>
            <a:r>
              <a:rPr lang="en-US" dirty="0" smtClean="0"/>
              <a:t>iabetes </a:t>
            </a:r>
            <a:r>
              <a:rPr lang="en-US" dirty="0"/>
              <a:t>is less </a:t>
            </a:r>
            <a:r>
              <a:rPr lang="en-US" dirty="0" smtClean="0"/>
              <a:t>common.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redisposition </a:t>
            </a:r>
            <a:r>
              <a:rPr lang="en-US" dirty="0"/>
              <a:t>to coronary </a:t>
            </a:r>
            <a:r>
              <a:rPr lang="en-US" dirty="0" smtClean="0"/>
              <a:t>artery disease.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65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Clinical features</a:t>
            </a:r>
          </a:p>
          <a:p>
            <a:r>
              <a:rPr lang="en-US" b="1" dirty="0" smtClean="0"/>
              <a:t>Presentation</a:t>
            </a:r>
          </a:p>
          <a:p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radual </a:t>
            </a:r>
            <a:r>
              <a:rPr lang="en-US" dirty="0"/>
              <a:t>loss of subcutaneous </a:t>
            </a:r>
            <a:r>
              <a:rPr lang="en-US" dirty="0" smtClean="0"/>
              <a:t>fat from </a:t>
            </a:r>
            <a:r>
              <a:rPr lang="en-US" dirty="0"/>
              <a:t>the face, arms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and legs. </a:t>
            </a:r>
            <a:r>
              <a:rPr lang="en-US" dirty="0"/>
              <a:t>Fat loss from </a:t>
            </a:r>
            <a:r>
              <a:rPr lang="en-US" dirty="0" smtClean="0"/>
              <a:t>the </a:t>
            </a:r>
            <a:r>
              <a:rPr lang="en-US" dirty="0" err="1" smtClean="0"/>
              <a:t>suprazygomatic</a:t>
            </a:r>
            <a:r>
              <a:rPr lang="en-US" dirty="0" smtClean="0"/>
              <a:t>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temporal regions of the face can be </a:t>
            </a:r>
            <a:r>
              <a:rPr lang="en-US" dirty="0" smtClean="0"/>
              <a:t>severe enough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impart a stigmatizing emaciated appearance.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Patients </a:t>
            </a:r>
            <a:r>
              <a:rPr lang="en-US" dirty="0"/>
              <a:t>accumulate excess fat over the chin, </a:t>
            </a:r>
            <a:r>
              <a:rPr lang="en-US" dirty="0" smtClean="0"/>
              <a:t>breasts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and </a:t>
            </a:r>
            <a:r>
              <a:rPr lang="en-US" dirty="0" smtClean="0"/>
              <a:t>waist, as </a:t>
            </a:r>
            <a:r>
              <a:rPr lang="en-US" dirty="0"/>
              <a:t>well as over the upper back, </a:t>
            </a:r>
            <a:r>
              <a:rPr lang="en-US" dirty="0" smtClean="0"/>
              <a:t>producing</a:t>
            </a:r>
          </a:p>
          <a:p>
            <a:pPr marL="0" indent="0">
              <a:buNone/>
            </a:pPr>
            <a:r>
              <a:rPr lang="en-US" dirty="0" smtClean="0"/>
              <a:t>      ‘buffalo</a:t>
            </a:r>
            <a:r>
              <a:rPr lang="en-US" dirty="0"/>
              <a:t> </a:t>
            </a:r>
            <a:r>
              <a:rPr lang="en-US" dirty="0" smtClean="0"/>
              <a:t>hump’.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Differential diagnosis</a:t>
            </a:r>
          </a:p>
          <a:p>
            <a:r>
              <a:rPr lang="en-US" dirty="0" smtClean="0"/>
              <a:t>AIDS wasting syndrome.</a:t>
            </a:r>
          </a:p>
          <a:p>
            <a:r>
              <a:rPr lang="en-US" dirty="0"/>
              <a:t>Cushing </a:t>
            </a:r>
            <a:r>
              <a:rPr lang="en-US" dirty="0" smtClean="0"/>
              <a:t>syndrome.</a:t>
            </a:r>
          </a:p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atrogenic </a:t>
            </a:r>
            <a:r>
              <a:rPr lang="en-US" dirty="0" err="1" smtClean="0"/>
              <a:t>lipodystrophy</a:t>
            </a:r>
            <a:r>
              <a:rPr lang="en-US" dirty="0" smtClean="0"/>
              <a:t> related </a:t>
            </a:r>
            <a:r>
              <a:rPr lang="en-US" dirty="0"/>
              <a:t>to testosterone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therapy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9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Classification </a:t>
            </a:r>
            <a:r>
              <a:rPr lang="en-US" b="1" dirty="0"/>
              <a:t>of severity</a:t>
            </a:r>
          </a:p>
          <a:p>
            <a:r>
              <a:rPr lang="en-US" dirty="0"/>
              <a:t>Scoring systems have been developed to quantify facial </a:t>
            </a:r>
            <a:r>
              <a:rPr lang="en-US" dirty="0" err="1"/>
              <a:t>lipoatrophy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score ranges from 0 (absent) to 4 (severe</a:t>
            </a:r>
            <a:r>
              <a:rPr lang="en-US" dirty="0" smtClean="0"/>
              <a:t>).</a:t>
            </a:r>
          </a:p>
          <a:p>
            <a:r>
              <a:rPr lang="en-US" b="1" dirty="0"/>
              <a:t>Complications and co‐morbidities</a:t>
            </a:r>
          </a:p>
          <a:p>
            <a:r>
              <a:rPr lang="en-US" dirty="0" err="1" smtClean="0"/>
              <a:t>Dyslipidaemia,impaired</a:t>
            </a:r>
            <a:r>
              <a:rPr lang="en-US" dirty="0" smtClean="0"/>
              <a:t> </a:t>
            </a:r>
            <a:r>
              <a:rPr lang="en-US" dirty="0"/>
              <a:t>glucose intolerance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insulin </a:t>
            </a:r>
            <a:r>
              <a:rPr lang="en-US" dirty="0" smtClean="0"/>
              <a:t>resistance coronary</a:t>
            </a:r>
            <a:r>
              <a:rPr lang="en-US" dirty="0"/>
              <a:t> </a:t>
            </a:r>
            <a:r>
              <a:rPr lang="en-US" dirty="0" smtClean="0"/>
              <a:t>artery </a:t>
            </a:r>
            <a:r>
              <a:rPr lang="en-US" dirty="0"/>
              <a:t>disease.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38959"/>
            <a:ext cx="3124200" cy="48426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5334000"/>
            <a:ext cx="6563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FrutigerLTStd-Bold"/>
              </a:rPr>
              <a:t>Figure 100.3 </a:t>
            </a:r>
            <a:r>
              <a:rPr lang="en-US" sz="1400" b="1" dirty="0">
                <a:latin typeface="FrutigerLTStd-Light"/>
              </a:rPr>
              <a:t>Buffalo hump appearance in an HIV patient with </a:t>
            </a:r>
            <a:r>
              <a:rPr lang="en-US" sz="1400" b="1" dirty="0" err="1">
                <a:latin typeface="FrutigerLTStd-Light"/>
              </a:rPr>
              <a:t>lipodystrophy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606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Localized </a:t>
            </a:r>
            <a:r>
              <a:rPr lang="en-US" b="1" dirty="0" err="1"/>
              <a:t>lipoatrophy</a:t>
            </a:r>
            <a:r>
              <a:rPr lang="en-US" b="1" dirty="0"/>
              <a:t> and/or</a:t>
            </a:r>
            <a:br>
              <a:rPr lang="en-US" b="1" dirty="0"/>
            </a:br>
            <a:r>
              <a:rPr lang="en-US" b="1" dirty="0" err="1"/>
              <a:t>lipodystrophy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/>
              <a:t>“A heterogeneous group </a:t>
            </a:r>
            <a:r>
              <a:rPr lang="en-US" b="1" dirty="0"/>
              <a:t>of disorders presenting </a:t>
            </a:r>
            <a:r>
              <a:rPr lang="en-US" b="1" dirty="0" smtClean="0"/>
              <a:t>as one </a:t>
            </a:r>
            <a:r>
              <a:rPr lang="en-US" b="1" dirty="0"/>
              <a:t>or multiple </a:t>
            </a:r>
            <a:r>
              <a:rPr lang="en-US" b="1" dirty="0" smtClean="0"/>
              <a:t>depression of various </a:t>
            </a:r>
            <a:r>
              <a:rPr lang="en-US" b="1" dirty="0"/>
              <a:t>sizes</a:t>
            </a:r>
            <a:r>
              <a:rPr lang="en-US" b="1" dirty="0" smtClean="0"/>
              <a:t>, ranging </a:t>
            </a:r>
            <a:r>
              <a:rPr lang="en-US" b="1" dirty="0"/>
              <a:t>from a few </a:t>
            </a:r>
            <a:r>
              <a:rPr lang="en-US" b="1" dirty="0" err="1"/>
              <a:t>centimetres</a:t>
            </a:r>
            <a:r>
              <a:rPr lang="en-US" b="1" dirty="0"/>
              <a:t> to greater </a:t>
            </a:r>
            <a:r>
              <a:rPr lang="en-US" b="1" dirty="0" smtClean="0"/>
              <a:t>than 20 </a:t>
            </a:r>
            <a:r>
              <a:rPr lang="en-US" b="1" dirty="0"/>
              <a:t>cm in </a:t>
            </a:r>
            <a:r>
              <a:rPr lang="en-US" b="1" dirty="0" smtClean="0"/>
              <a:t>diameter”</a:t>
            </a:r>
            <a:endParaRPr lang="en-US" b="1" dirty="0"/>
          </a:p>
          <a:p>
            <a:r>
              <a:rPr lang="en-US" i="1" dirty="0"/>
              <a:t>Semicircular </a:t>
            </a:r>
            <a:r>
              <a:rPr lang="en-US" i="1" dirty="0" err="1" smtClean="0"/>
              <a:t>lipoatrophy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Localized </a:t>
            </a:r>
            <a:r>
              <a:rPr lang="en-US" i="1" dirty="0" err="1" smtClean="0"/>
              <a:t>lipoatrophy</a:t>
            </a:r>
            <a:r>
              <a:rPr lang="en-US" i="1" dirty="0" smtClean="0"/>
              <a:t> due to injected drugs.</a:t>
            </a:r>
          </a:p>
          <a:p>
            <a:r>
              <a:rPr lang="en-US" i="1" dirty="0" smtClean="0"/>
              <a:t>Insulin induced localized </a:t>
            </a:r>
            <a:r>
              <a:rPr lang="en-US" i="1" dirty="0" err="1" smtClean="0"/>
              <a:t>lipoatrophy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Localized </a:t>
            </a:r>
            <a:r>
              <a:rPr lang="en-US" i="1" dirty="0" err="1" smtClean="0"/>
              <a:t>lipoatrophy</a:t>
            </a:r>
            <a:r>
              <a:rPr lang="en-US" i="1" dirty="0" smtClean="0"/>
              <a:t> due to injected corticosteroids.</a:t>
            </a:r>
          </a:p>
          <a:p>
            <a:r>
              <a:rPr lang="en-US" i="1" dirty="0" smtClean="0"/>
              <a:t>Localized </a:t>
            </a:r>
            <a:r>
              <a:rPr lang="en-US" i="1" dirty="0" err="1" smtClean="0"/>
              <a:t>lipoatrophy</a:t>
            </a:r>
            <a:r>
              <a:rPr lang="en-US" i="1" dirty="0" smtClean="0"/>
              <a:t> due to </a:t>
            </a:r>
            <a:r>
              <a:rPr lang="en-US" i="1" dirty="0" err="1" smtClean="0"/>
              <a:t>panniculitis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Centrifugal </a:t>
            </a:r>
            <a:r>
              <a:rPr lang="en-US" i="1" dirty="0" err="1" smtClean="0"/>
              <a:t>lipodystrophy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Contents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+mj-lt"/>
              </a:rPr>
              <a:t>Acquired Lipodystrophy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+mj-lt"/>
              </a:rPr>
              <a:t>Fat Hypertrophy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+mj-lt"/>
              </a:rPr>
              <a:t>Subcutaneous Lipomatosis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+mj-lt"/>
              </a:rPr>
              <a:t>Lipoedema</a:t>
            </a:r>
          </a:p>
          <a:p>
            <a:pPr>
              <a:buFont typeface="Wingdings" pitchFamily="2" charset="2"/>
              <a:buChar char="Ø"/>
            </a:pPr>
            <a:endParaRPr lang="en-US" sz="2800" b="1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+mj-lt"/>
              </a:rPr>
              <a:t>Miscellaneous Disorder of Subcutaneous Fat</a:t>
            </a: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2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316803" cy="54877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999" y="5943600"/>
            <a:ext cx="7316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Figure 100.4 </a:t>
            </a:r>
            <a:r>
              <a:rPr lang="en-US" sz="1200" b="1" dirty="0" err="1"/>
              <a:t>Delling</a:t>
            </a:r>
            <a:r>
              <a:rPr lang="en-US" sz="1200" b="1" dirty="0"/>
              <a:t> of the skin over the right hip due to subcutaneous fat </a:t>
            </a:r>
            <a:r>
              <a:rPr lang="en-US" sz="1200" b="1" dirty="0" smtClean="0"/>
              <a:t>atrophy at </a:t>
            </a:r>
            <a:r>
              <a:rPr lang="en-US" sz="1200" b="1" dirty="0"/>
              <a:t>the site of depot corticosteroid injection.</a:t>
            </a:r>
          </a:p>
        </p:txBody>
      </p:sp>
    </p:spTree>
    <p:extLst>
      <p:ext uri="{BB962C8B-B14F-4D97-AF65-F5344CB8AC3E}">
        <p14:creationId xmlns:p14="http://schemas.microsoft.com/office/powerpoint/2010/main" val="15291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Semicircular </a:t>
            </a:r>
            <a:r>
              <a:rPr lang="en-US" b="1" dirty="0" err="1"/>
              <a:t>lipoatrophy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Semicircular </a:t>
            </a:r>
            <a:r>
              <a:rPr lang="en-US" dirty="0" err="1"/>
              <a:t>lipoatrophy</a:t>
            </a:r>
            <a:r>
              <a:rPr lang="en-US" dirty="0"/>
              <a:t> is characterized </a:t>
            </a:r>
            <a:r>
              <a:rPr lang="en-US" dirty="0" smtClean="0"/>
              <a:t>by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localized, </a:t>
            </a:r>
            <a:r>
              <a:rPr lang="en-US" dirty="0" err="1" smtClean="0"/>
              <a:t>transverse,semicircular</a:t>
            </a:r>
            <a:r>
              <a:rPr lang="en-US" dirty="0" smtClean="0"/>
              <a:t> </a:t>
            </a:r>
            <a:r>
              <a:rPr lang="en-US" dirty="0"/>
              <a:t>depressions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2–4 cm in width, that are </a:t>
            </a:r>
            <a:r>
              <a:rPr lang="en-US" dirty="0" smtClean="0"/>
              <a:t>often symmetrical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bilateral</a:t>
            </a:r>
            <a:r>
              <a:rPr lang="en-US" dirty="0"/>
              <a:t> </a:t>
            </a:r>
            <a:r>
              <a:rPr lang="en-US" dirty="0" smtClean="0"/>
              <a:t>over anterolateral thighs.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overlying </a:t>
            </a:r>
            <a:r>
              <a:rPr lang="en-US" dirty="0" smtClean="0"/>
              <a:t>skin is normal.</a:t>
            </a:r>
            <a:r>
              <a:rPr lang="en-US" dirty="0"/>
              <a:t> SL is usually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asymptomatic</a:t>
            </a:r>
            <a:r>
              <a:rPr lang="en-US" dirty="0"/>
              <a:t>, some patients </a:t>
            </a:r>
            <a:r>
              <a:rPr lang="en-US" dirty="0" smtClean="0"/>
              <a:t>complained of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heavy </a:t>
            </a:r>
            <a:r>
              <a:rPr lang="en-US" dirty="0"/>
              <a:t>legs, a burning sensation, cramps or pain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after</a:t>
            </a:r>
            <a:r>
              <a:rPr lang="en-US" dirty="0"/>
              <a:t> </a:t>
            </a:r>
            <a:r>
              <a:rPr lang="en-US" dirty="0" smtClean="0"/>
              <a:t>exercising.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SL may be caused by </a:t>
            </a:r>
            <a:r>
              <a:rPr lang="en-US" dirty="0" err="1" smtClean="0"/>
              <a:t>microtrauma</a:t>
            </a:r>
            <a:r>
              <a:rPr lang="en-US" dirty="0" smtClean="0"/>
              <a:t> </a:t>
            </a:r>
            <a:r>
              <a:rPr lang="en-US" dirty="0"/>
              <a:t>to the</a:t>
            </a:r>
          </a:p>
          <a:p>
            <a:pPr marL="0" indent="0">
              <a:buNone/>
            </a:pPr>
            <a:r>
              <a:rPr lang="en-US" dirty="0" smtClean="0"/>
              <a:t>    thighs. </a:t>
            </a:r>
            <a:endParaRPr lang="en-US" dirty="0"/>
          </a:p>
          <a:p>
            <a:r>
              <a:rPr lang="en-US" dirty="0" smtClean="0"/>
              <a:t> Repeatedly standing or </a:t>
            </a:r>
            <a:r>
              <a:rPr lang="en-US" dirty="0"/>
              <a:t>sitting in an unvarying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position </a:t>
            </a:r>
            <a:r>
              <a:rPr lang="en-US" dirty="0"/>
              <a:t>in which the affected </a:t>
            </a:r>
            <a:r>
              <a:rPr lang="en-US" dirty="0" smtClean="0"/>
              <a:t>area is constantly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compressed by or knocked against various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objects.</a:t>
            </a:r>
            <a:endParaRPr lang="en-US" dirty="0"/>
          </a:p>
          <a:p>
            <a:r>
              <a:rPr lang="en-US" dirty="0" smtClean="0"/>
              <a:t>Wearing </a:t>
            </a:r>
            <a:r>
              <a:rPr lang="en-US" dirty="0"/>
              <a:t>constricting jeans or use of an elastic  </a:t>
            </a:r>
            <a:r>
              <a:rPr lang="en-US" dirty="0" smtClean="0"/>
              <a:t>girdle.</a:t>
            </a:r>
          </a:p>
          <a:p>
            <a:r>
              <a:rPr lang="en-US" dirty="0"/>
              <a:t>R</a:t>
            </a:r>
            <a:r>
              <a:rPr lang="en-US" dirty="0" smtClean="0"/>
              <a:t>egress </a:t>
            </a:r>
            <a:r>
              <a:rPr lang="en-US" dirty="0"/>
              <a:t>spontaneously after the removal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microtrauma</a:t>
            </a:r>
            <a:r>
              <a:rPr lang="en-US" dirty="0" smtClean="0"/>
              <a:t> over </a:t>
            </a:r>
            <a:r>
              <a:rPr lang="en-US" dirty="0"/>
              <a:t>months to as long as 8 </a:t>
            </a:r>
            <a:r>
              <a:rPr lang="en-US" dirty="0" smtClean="0"/>
              <a:t>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Insulin‐induced localized </a:t>
            </a:r>
            <a:r>
              <a:rPr lang="en-US" b="1" dirty="0" err="1"/>
              <a:t>lipoatrophy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Lipolytic</a:t>
            </a:r>
            <a:r>
              <a:rPr lang="en-US" dirty="0"/>
              <a:t> components or impurities in </a:t>
            </a:r>
            <a:r>
              <a:rPr lang="en-US" dirty="0" smtClean="0"/>
              <a:t>certain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insulin preparations </a:t>
            </a:r>
            <a:r>
              <a:rPr lang="en-US" dirty="0"/>
              <a:t>may have resulted in </a:t>
            </a:r>
            <a:r>
              <a:rPr lang="en-US" dirty="0" smtClean="0"/>
              <a:t>local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allergic or </a:t>
            </a:r>
            <a:r>
              <a:rPr lang="en-US" dirty="0" smtClean="0"/>
              <a:t>immunological reactions.</a:t>
            </a:r>
          </a:p>
          <a:p>
            <a:r>
              <a:rPr lang="en-US" dirty="0" smtClean="0"/>
              <a:t>Less purified </a:t>
            </a:r>
            <a:r>
              <a:rPr lang="en-US" dirty="0" err="1" smtClean="0"/>
              <a:t>insulines</a:t>
            </a:r>
            <a:r>
              <a:rPr lang="en-US" dirty="0" smtClean="0"/>
              <a:t> like bovine </a:t>
            </a:r>
            <a:r>
              <a:rPr lang="en-US" dirty="0"/>
              <a:t>or porcine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insulin </a:t>
            </a:r>
            <a:r>
              <a:rPr lang="en-US" dirty="0"/>
              <a:t>conveys a higher </a:t>
            </a:r>
            <a:r>
              <a:rPr lang="en-US" dirty="0" smtClean="0"/>
              <a:t>risk of </a:t>
            </a:r>
            <a:r>
              <a:rPr lang="en-US" dirty="0" err="1"/>
              <a:t>lipoatrophy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Repeated use of the same injection site also</a:t>
            </a:r>
          </a:p>
          <a:p>
            <a:pPr marL="0" indent="0">
              <a:buNone/>
            </a:pPr>
            <a:r>
              <a:rPr lang="en-US" dirty="0" smtClean="0"/>
              <a:t>    increases </a:t>
            </a:r>
            <a:r>
              <a:rPr lang="en-US" dirty="0"/>
              <a:t>the risk.</a:t>
            </a:r>
          </a:p>
        </p:txBody>
      </p:sp>
    </p:spTree>
    <p:extLst>
      <p:ext uri="{BB962C8B-B14F-4D97-AF65-F5344CB8AC3E}">
        <p14:creationId xmlns:p14="http://schemas.microsoft.com/office/powerpoint/2010/main" val="29965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Pathology</a:t>
            </a:r>
          </a:p>
          <a:p>
            <a:r>
              <a:rPr lang="en-US" dirty="0"/>
              <a:t>Histopathology shows lobules of small </a:t>
            </a:r>
            <a:r>
              <a:rPr lang="en-US" dirty="0" smtClean="0"/>
              <a:t>adipocytes and</a:t>
            </a:r>
            <a:r>
              <a:rPr lang="en-US" dirty="0"/>
              <a:t> </a:t>
            </a:r>
            <a:r>
              <a:rPr lang="fr-FR" dirty="0" err="1" smtClean="0"/>
              <a:t>lipomembranous</a:t>
            </a:r>
            <a:r>
              <a:rPr lang="fr-FR" dirty="0" smtClean="0"/>
              <a:t> </a:t>
            </a:r>
            <a:r>
              <a:rPr lang="fr-FR" dirty="0"/>
              <a:t>changes </a:t>
            </a:r>
            <a:r>
              <a:rPr lang="fr-FR" dirty="0" smtClean="0"/>
              <a:t>. </a:t>
            </a:r>
            <a:r>
              <a:rPr lang="fr-FR" dirty="0"/>
              <a:t>A </a:t>
            </a:r>
            <a:r>
              <a:rPr lang="fr-FR" dirty="0" err="1" smtClean="0"/>
              <a:t>discrete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err="1"/>
              <a:t>lymphoid</a:t>
            </a:r>
            <a:r>
              <a:rPr lang="fr-FR" dirty="0"/>
              <a:t> </a:t>
            </a:r>
            <a:r>
              <a:rPr lang="fr-FR" dirty="0" smtClean="0"/>
              <a:t>infiltration </a:t>
            </a:r>
            <a:r>
              <a:rPr lang="en-US" dirty="0" smtClean="0"/>
              <a:t>abutting </a:t>
            </a:r>
            <a:r>
              <a:rPr lang="en-US" dirty="0"/>
              <a:t>the blood </a:t>
            </a:r>
            <a:r>
              <a:rPr lang="en-US" dirty="0" smtClean="0"/>
              <a:t>vessels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in the hypodermis may also </a:t>
            </a:r>
            <a:r>
              <a:rPr lang="en-US" dirty="0" smtClean="0"/>
              <a:t>be observed.</a:t>
            </a:r>
          </a:p>
          <a:p>
            <a:r>
              <a:rPr lang="en-US" dirty="0"/>
              <a:t>The risk of </a:t>
            </a:r>
            <a:r>
              <a:rPr lang="en-US" dirty="0" err="1"/>
              <a:t>lipoatrophy</a:t>
            </a:r>
            <a:r>
              <a:rPr lang="en-US" dirty="0"/>
              <a:t> may be reduced by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regular rotation of </a:t>
            </a:r>
            <a:r>
              <a:rPr lang="en-US" dirty="0"/>
              <a:t>insulin injection </a:t>
            </a:r>
            <a:r>
              <a:rPr lang="en-US" dirty="0" smtClean="0"/>
              <a:t>sites.</a:t>
            </a:r>
          </a:p>
          <a:p>
            <a:r>
              <a:rPr lang="en-US" dirty="0"/>
              <a:t>Twice‐daily </a:t>
            </a:r>
            <a:r>
              <a:rPr lang="en-US" dirty="0" smtClean="0"/>
              <a:t>application of </a:t>
            </a:r>
            <a:r>
              <a:rPr lang="en-US" dirty="0"/>
              <a:t>4% </a:t>
            </a:r>
            <a:r>
              <a:rPr lang="en-US" dirty="0" smtClean="0"/>
              <a:t>sodium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/>
              <a:t>cromoglycate</a:t>
            </a:r>
            <a:r>
              <a:rPr lang="en-US" dirty="0"/>
              <a:t> prepared in petrolatum has</a:t>
            </a:r>
          </a:p>
          <a:p>
            <a:pPr marL="0" indent="0">
              <a:buNone/>
            </a:pPr>
            <a:r>
              <a:rPr lang="en-US" dirty="0" smtClean="0"/>
              <a:t>    been </a:t>
            </a:r>
            <a:r>
              <a:rPr lang="en-US" dirty="0"/>
              <a:t>claimed to reverse early </a:t>
            </a:r>
            <a:r>
              <a:rPr lang="en-US" dirty="0" err="1" smtClean="0"/>
              <a:t>lipoatrophy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ts val="600"/>
              </a:spcBef>
            </a:pPr>
            <a:r>
              <a:rPr lang="en-US" sz="2400" i="1" cap="none" dirty="0">
                <a:solidFill>
                  <a:prstClr val="black"/>
                </a:solidFill>
              </a:rPr>
              <a:t/>
            </a:r>
            <a:br>
              <a:rPr lang="en-US" sz="2400" i="1" cap="none" dirty="0">
                <a:solidFill>
                  <a:prstClr val="black"/>
                </a:solidFill>
              </a:rPr>
            </a:br>
            <a:r>
              <a:rPr lang="en-US" b="1" dirty="0"/>
              <a:t>Localized </a:t>
            </a:r>
            <a:r>
              <a:rPr lang="en-US" b="1" dirty="0" err="1"/>
              <a:t>lipoatrophy</a:t>
            </a:r>
            <a:r>
              <a:rPr lang="en-US" b="1" dirty="0"/>
              <a:t> due to injected corticosteroid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Localized </a:t>
            </a:r>
            <a:r>
              <a:rPr lang="en-US" dirty="0" err="1"/>
              <a:t>lipoatrophy</a:t>
            </a:r>
            <a:r>
              <a:rPr lang="en-US" dirty="0"/>
              <a:t> due to injected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corticosteroid </a:t>
            </a:r>
            <a:r>
              <a:rPr lang="en-US" dirty="0"/>
              <a:t>is the </a:t>
            </a:r>
            <a:r>
              <a:rPr lang="en-US" dirty="0" smtClean="0"/>
              <a:t>localized loss </a:t>
            </a:r>
            <a:r>
              <a:rPr lang="en-US" dirty="0"/>
              <a:t>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subcutaneous </a:t>
            </a:r>
            <a:r>
              <a:rPr lang="en-US" dirty="0"/>
              <a:t>fat that occurs after </a:t>
            </a:r>
            <a:r>
              <a:rPr lang="en-US" dirty="0" smtClean="0"/>
              <a:t>intramuscular</a:t>
            </a:r>
          </a:p>
          <a:p>
            <a:pPr marL="0" indent="0">
              <a:buNone/>
            </a:pPr>
            <a:r>
              <a:rPr lang="en-US" dirty="0" smtClean="0"/>
              <a:t>   or</a:t>
            </a:r>
            <a:r>
              <a:rPr lang="en-US" dirty="0"/>
              <a:t> </a:t>
            </a:r>
            <a:r>
              <a:rPr lang="en-US" dirty="0" err="1" smtClean="0"/>
              <a:t>intralesional</a:t>
            </a:r>
            <a:r>
              <a:rPr lang="en-US" dirty="0" smtClean="0"/>
              <a:t> </a:t>
            </a:r>
            <a:r>
              <a:rPr lang="en-US" dirty="0"/>
              <a:t>injection of </a:t>
            </a:r>
            <a:r>
              <a:rPr lang="en-US" dirty="0" smtClean="0"/>
              <a:t>corticosteroids.</a:t>
            </a:r>
          </a:p>
          <a:p>
            <a:r>
              <a:rPr lang="en-US" dirty="0"/>
              <a:t>I</a:t>
            </a:r>
            <a:r>
              <a:rPr lang="en-US" dirty="0" smtClean="0"/>
              <a:t>ntramuscular </a:t>
            </a:r>
            <a:r>
              <a:rPr lang="en-US" dirty="0"/>
              <a:t>injection of </a:t>
            </a:r>
            <a:r>
              <a:rPr lang="en-US" dirty="0" smtClean="0"/>
              <a:t>triamcinolone has </a:t>
            </a:r>
            <a:r>
              <a:rPr lang="en-US" dirty="0"/>
              <a:t>a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direct </a:t>
            </a:r>
            <a:r>
              <a:rPr lang="en-US" dirty="0"/>
              <a:t>traumatic and a hormonally mediated</a:t>
            </a:r>
          </a:p>
          <a:p>
            <a:pPr marL="0" indent="0">
              <a:buNone/>
            </a:pPr>
            <a:r>
              <a:rPr lang="en-US" dirty="0" smtClean="0"/>
              <a:t>   destructive </a:t>
            </a:r>
            <a:r>
              <a:rPr lang="en-US" dirty="0"/>
              <a:t>effect on fat </a:t>
            </a:r>
            <a:r>
              <a:rPr lang="en-US" dirty="0" smtClean="0"/>
              <a:t>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Pathology</a:t>
            </a:r>
          </a:p>
          <a:p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resence </a:t>
            </a:r>
            <a:r>
              <a:rPr lang="en-US" dirty="0"/>
              <a:t>of granular basophilic material associated</a:t>
            </a:r>
          </a:p>
          <a:p>
            <a:pPr marL="0" indent="0">
              <a:buNone/>
            </a:pPr>
            <a:r>
              <a:rPr lang="en-US" dirty="0" smtClean="0"/>
              <a:t>    with </a:t>
            </a:r>
            <a:r>
              <a:rPr lang="en-US" dirty="0"/>
              <a:t>the deposition of corticosteroid, </a:t>
            </a:r>
          </a:p>
          <a:p>
            <a:r>
              <a:rPr lang="en-US" dirty="0"/>
              <a:t>E</a:t>
            </a:r>
            <a:r>
              <a:rPr lang="en-US" dirty="0" smtClean="0"/>
              <a:t>pidermal </a:t>
            </a:r>
            <a:r>
              <a:rPr lang="en-US" dirty="0"/>
              <a:t>atrophy, homogenization of collagen,</a:t>
            </a:r>
          </a:p>
          <a:p>
            <a:pPr marL="0" indent="0">
              <a:buNone/>
            </a:pPr>
            <a:r>
              <a:rPr lang="en-US" dirty="0" smtClean="0"/>
              <a:t>    degeneration </a:t>
            </a:r>
            <a:r>
              <a:rPr lang="en-US" dirty="0"/>
              <a:t>of sebaceous glands, decreased elastin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and involution of </a:t>
            </a:r>
            <a:r>
              <a:rPr lang="en-US" dirty="0"/>
              <a:t>subcutaneous fat lobules with </a:t>
            </a:r>
            <a:r>
              <a:rPr lang="en-US" dirty="0" smtClean="0"/>
              <a:t>small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/>
              <a:t>lipocytes</a:t>
            </a:r>
            <a:r>
              <a:rPr lang="en-US" dirty="0"/>
              <a:t> </a:t>
            </a:r>
            <a:r>
              <a:rPr lang="en-US" dirty="0" smtClean="0"/>
              <a:t>separated by </a:t>
            </a:r>
            <a:r>
              <a:rPr lang="en-US" dirty="0"/>
              <a:t>hyaline material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Inflammatory </a:t>
            </a:r>
            <a:r>
              <a:rPr lang="en-US" dirty="0"/>
              <a:t>cells are not </a:t>
            </a:r>
            <a:r>
              <a:rPr lang="en-US" dirty="0" smtClean="0"/>
              <a:t>usually prominent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although a sparse mononuclear cell infiltrate can </a:t>
            </a:r>
            <a:r>
              <a:rPr lang="en-US" dirty="0" smtClean="0"/>
              <a:t>be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observed</a:t>
            </a:r>
            <a:r>
              <a:rPr lang="en-US" dirty="0"/>
              <a:t>. There is no </a:t>
            </a:r>
            <a:r>
              <a:rPr lang="en-US" dirty="0" smtClean="0"/>
              <a:t>vascular inflammation.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Management</a:t>
            </a:r>
          </a:p>
          <a:p>
            <a:r>
              <a:rPr lang="en-US" dirty="0"/>
              <a:t>There is no established management guideline. </a:t>
            </a:r>
          </a:p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nfiltration </a:t>
            </a:r>
            <a:r>
              <a:rPr lang="en-US" dirty="0"/>
              <a:t>of the affected </a:t>
            </a:r>
            <a:r>
              <a:rPr lang="en-US" dirty="0" smtClean="0"/>
              <a:t>area with </a:t>
            </a:r>
            <a:r>
              <a:rPr lang="en-US" dirty="0"/>
              <a:t>normal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saline.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Centrifugal </a:t>
            </a:r>
            <a:r>
              <a:rPr lang="en-US" b="1" dirty="0" err="1"/>
              <a:t>lipodystrophy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Centrifugal </a:t>
            </a:r>
            <a:r>
              <a:rPr lang="en-US" dirty="0" err="1"/>
              <a:t>lipodystrophy</a:t>
            </a:r>
            <a:r>
              <a:rPr lang="en-US" dirty="0"/>
              <a:t> (CLD) is a form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localized </a:t>
            </a:r>
            <a:r>
              <a:rPr lang="en-US" dirty="0" err="1" smtClean="0"/>
              <a:t>lipodystrophy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which atrophic </a:t>
            </a:r>
            <a:r>
              <a:rPr lang="en-US" dirty="0" smtClean="0"/>
              <a:t>plaques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extend </a:t>
            </a:r>
            <a:r>
              <a:rPr lang="en-US" dirty="0" smtClean="0"/>
              <a:t>centrifugally.</a:t>
            </a:r>
          </a:p>
          <a:p>
            <a:r>
              <a:rPr lang="en-US" dirty="0"/>
              <a:t>E</a:t>
            </a:r>
            <a:r>
              <a:rPr lang="en-US" dirty="0" smtClean="0"/>
              <a:t>pidermis </a:t>
            </a:r>
            <a:r>
              <a:rPr lang="en-US" dirty="0"/>
              <a:t>and dermis in CLD are unaffected but </a:t>
            </a:r>
          </a:p>
          <a:p>
            <a:pPr marL="0" indent="0">
              <a:buNone/>
            </a:pPr>
            <a:r>
              <a:rPr lang="en-US" dirty="0" smtClean="0"/>
              <a:t>    markedly </a:t>
            </a:r>
            <a:r>
              <a:rPr lang="en-US" dirty="0"/>
              <a:t>reduced or absent subcutaneous tissue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the </a:t>
            </a:r>
            <a:r>
              <a:rPr lang="en-US" dirty="0" smtClean="0"/>
              <a:t>affected areas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 </a:t>
            </a:r>
            <a:r>
              <a:rPr lang="en-US" dirty="0"/>
              <a:t>the inflamed periphery of the plaque, the loss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subcutaneous</a:t>
            </a:r>
            <a:r>
              <a:rPr lang="en-US" dirty="0"/>
              <a:t> </a:t>
            </a:r>
            <a:r>
              <a:rPr lang="en-US" dirty="0" smtClean="0"/>
              <a:t>fat </a:t>
            </a:r>
            <a:r>
              <a:rPr lang="en-US" dirty="0"/>
              <a:t>is accompanied by a moderate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mononuclear </a:t>
            </a:r>
            <a:r>
              <a:rPr lang="en-US" dirty="0"/>
              <a:t>cell infiltrate.</a:t>
            </a:r>
          </a:p>
          <a:p>
            <a:r>
              <a:rPr lang="en-US" dirty="0"/>
              <a:t>Rarely, multinucleated giant cells, foam cells,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swelling of blood </a:t>
            </a:r>
            <a:r>
              <a:rPr lang="en-US" dirty="0"/>
              <a:t>vessels, vasculitis and </a:t>
            </a:r>
            <a:r>
              <a:rPr lang="en-US" dirty="0" smtClean="0"/>
              <a:t>thrombosis.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Management</a:t>
            </a:r>
          </a:p>
          <a:p>
            <a:r>
              <a:rPr lang="en-US" dirty="0"/>
              <a:t>There is no established guideline for the management of CLD.</a:t>
            </a:r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opical steroids, </a:t>
            </a:r>
            <a:r>
              <a:rPr lang="en-US" dirty="0" err="1" smtClean="0"/>
              <a:t>pimecrolimus</a:t>
            </a:r>
            <a:r>
              <a:rPr lang="en-US" dirty="0"/>
              <a:t>, vitamin A cream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and dimethyl </a:t>
            </a:r>
            <a:r>
              <a:rPr lang="en-US" dirty="0" err="1"/>
              <a:t>sulfoxide</a:t>
            </a:r>
            <a:r>
              <a:rPr lang="en-US" dirty="0"/>
              <a:t>. </a:t>
            </a:r>
          </a:p>
          <a:p>
            <a:r>
              <a:rPr lang="en-US" dirty="0"/>
              <a:t>S</a:t>
            </a:r>
            <a:r>
              <a:rPr lang="en-US" dirty="0" smtClean="0"/>
              <a:t>ystemic </a:t>
            </a:r>
            <a:r>
              <a:rPr lang="en-US" dirty="0"/>
              <a:t>therapies </a:t>
            </a:r>
            <a:r>
              <a:rPr lang="en-US" dirty="0" smtClean="0"/>
              <a:t>including </a:t>
            </a:r>
            <a:r>
              <a:rPr lang="en-US" dirty="0"/>
              <a:t>corticosteroids,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chloroquine</a:t>
            </a:r>
            <a:r>
              <a:rPr lang="en-US" dirty="0"/>
              <a:t>, penicillin, vitamin E and ibuprofen.  </a:t>
            </a:r>
            <a:r>
              <a:rPr lang="en-US" dirty="0" smtClean="0"/>
              <a:t>  </a:t>
            </a:r>
          </a:p>
          <a:p>
            <a:r>
              <a:rPr lang="en-US" dirty="0"/>
              <a:t> </a:t>
            </a:r>
            <a:r>
              <a:rPr lang="en-US" dirty="0" err="1" smtClean="0"/>
              <a:t>Psoralen</a:t>
            </a:r>
            <a:r>
              <a:rPr lang="en-US" dirty="0" smtClean="0"/>
              <a:t> </a:t>
            </a:r>
            <a:r>
              <a:rPr lang="en-US" dirty="0"/>
              <a:t>with UVA was </a:t>
            </a:r>
            <a:r>
              <a:rPr lang="en-US" dirty="0" smtClean="0"/>
              <a:t>reported to </a:t>
            </a:r>
            <a:r>
              <a:rPr lang="en-US" dirty="0"/>
              <a:t>be </a:t>
            </a:r>
            <a:r>
              <a:rPr lang="en-US" dirty="0" smtClean="0"/>
              <a:t>effective.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Acquired Lipodystrophy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“A heterogeneous group of disorders in which there is localized, partial or generalized loss of subcutaneous fat”</a:t>
            </a:r>
          </a:p>
          <a:p>
            <a:pPr marL="0" indent="0" algn="ctr">
              <a:buNone/>
            </a:pPr>
            <a:endParaRPr lang="en-US" b="1" dirty="0" smtClean="0"/>
          </a:p>
          <a:p>
            <a:endParaRPr lang="en-US" b="1" dirty="0" smtClean="0"/>
          </a:p>
          <a:p>
            <a:pPr lvl="0"/>
            <a:r>
              <a:rPr lang="en-US" dirty="0" smtClean="0"/>
              <a:t>Acquired Generalized Lipodystrophy (</a:t>
            </a:r>
            <a:r>
              <a:rPr lang="en-US" b="1" dirty="0" smtClean="0"/>
              <a:t>AGL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Acquired Partial Lipodystrophy </a:t>
            </a:r>
            <a:r>
              <a:rPr lang="en-US" b="1" dirty="0" smtClean="0"/>
              <a:t>(APL)</a:t>
            </a:r>
          </a:p>
          <a:p>
            <a:pPr lvl="0"/>
            <a:r>
              <a:rPr lang="en-US" dirty="0" smtClean="0"/>
              <a:t>HIV-associated Lipodystrophy</a:t>
            </a:r>
          </a:p>
          <a:p>
            <a:r>
              <a:rPr lang="en-US" dirty="0" smtClean="0"/>
              <a:t>Localized Lipoatrophy </a:t>
            </a:r>
            <a:r>
              <a:rPr lang="en-US" dirty="0" err="1" smtClean="0"/>
              <a:t>And/Or</a:t>
            </a:r>
            <a:r>
              <a:rPr lang="en-US" dirty="0" smtClean="0"/>
              <a:t> Lipodystrophy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99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Fat hypertrophy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Fat hypertrophy is a circumscribed expansion of </a:t>
            </a:r>
            <a:r>
              <a:rPr lang="en-US" dirty="0" smtClean="0"/>
              <a:t>subcutaneous fat </a:t>
            </a:r>
            <a:r>
              <a:rPr lang="en-US" dirty="0"/>
              <a:t>and is particularly associated with insulin injection sites</a:t>
            </a:r>
            <a:r>
              <a:rPr lang="en-US" dirty="0" smtClean="0"/>
              <a:t>.</a:t>
            </a:r>
          </a:p>
          <a:p>
            <a:r>
              <a:rPr lang="en-US" b="1" dirty="0"/>
              <a:t>Insulin‐induced localized </a:t>
            </a:r>
            <a:r>
              <a:rPr lang="en-US" b="1" dirty="0" smtClean="0"/>
              <a:t>fat hypertrophy</a:t>
            </a:r>
          </a:p>
          <a:p>
            <a:r>
              <a:rPr lang="en-US" dirty="0"/>
              <a:t>Insulin‐induced fat hypertrophy is a circumscribed increase </a:t>
            </a:r>
            <a:r>
              <a:rPr lang="en-US" dirty="0" smtClean="0"/>
              <a:t>in subcutaneous </a:t>
            </a:r>
            <a:r>
              <a:rPr lang="en-US" dirty="0"/>
              <a:t>fat at the site or sites of repeated insulin injection by</a:t>
            </a:r>
          </a:p>
          <a:p>
            <a:pPr marL="0" indent="0">
              <a:buNone/>
            </a:pPr>
            <a:r>
              <a:rPr lang="en-US" dirty="0" smtClean="0"/>
              <a:t>    insulin‐dependent </a:t>
            </a:r>
            <a:r>
              <a:rPr lang="en-US" dirty="0"/>
              <a:t>diabetics</a:t>
            </a:r>
            <a:r>
              <a:rPr lang="en-US" dirty="0" smtClean="0"/>
              <a:t>.</a:t>
            </a:r>
          </a:p>
          <a:p>
            <a:r>
              <a:rPr lang="en-US" dirty="0"/>
              <a:t>The fat hypertrophy is thought to be secondary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the </a:t>
            </a:r>
            <a:r>
              <a:rPr lang="en-US" dirty="0" smtClean="0"/>
              <a:t>anabolic and </a:t>
            </a:r>
            <a:r>
              <a:rPr lang="en-US" dirty="0" err="1"/>
              <a:t>lipogenic</a:t>
            </a:r>
            <a:r>
              <a:rPr lang="en-US" dirty="0"/>
              <a:t> effect of </a:t>
            </a:r>
            <a:r>
              <a:rPr lang="en-US" dirty="0" smtClean="0"/>
              <a:t>insulin.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00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687"/>
          <a:stretch/>
        </p:blipFill>
        <p:spPr>
          <a:xfrm>
            <a:off x="2057400" y="169674"/>
            <a:ext cx="4419600" cy="5316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990" y="5804356"/>
            <a:ext cx="6880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b="1" dirty="0"/>
              <a:t>Figure 100.5 Insulin‐induced fat hypertrophy of the lateral aspect of the upper arm.</a:t>
            </a:r>
          </a:p>
        </p:txBody>
      </p:sp>
    </p:spTree>
    <p:extLst>
      <p:ext uri="{BB962C8B-B14F-4D97-AF65-F5344CB8AC3E}">
        <p14:creationId xmlns:p14="http://schemas.microsoft.com/office/powerpoint/2010/main" val="17234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Subcutaneous Lipomatosis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Benign symmetrical </a:t>
            </a:r>
            <a:r>
              <a:rPr lang="en-US" dirty="0" err="1" smtClean="0"/>
              <a:t>lipomatosis</a:t>
            </a:r>
            <a:r>
              <a:rPr lang="en-US" dirty="0" smtClean="0"/>
              <a:t>.</a:t>
            </a:r>
          </a:p>
          <a:p>
            <a:r>
              <a:rPr lang="en-US" dirty="0" err="1"/>
              <a:t>Dercum</a:t>
            </a:r>
            <a:r>
              <a:rPr lang="en-US" dirty="0"/>
              <a:t> </a:t>
            </a:r>
            <a:r>
              <a:rPr lang="en-US" dirty="0" smtClean="0"/>
              <a:t>disease.</a:t>
            </a:r>
          </a:p>
          <a:p>
            <a:r>
              <a:rPr lang="en-US" dirty="0"/>
              <a:t>Infiltrating </a:t>
            </a:r>
            <a:r>
              <a:rPr lang="en-US" dirty="0" err="1"/>
              <a:t>lipomatosis</a:t>
            </a:r>
            <a:r>
              <a:rPr lang="en-US" dirty="0"/>
              <a:t> of the </a:t>
            </a:r>
            <a:r>
              <a:rPr lang="en-US" dirty="0" smtClean="0"/>
              <a:t>face.</a:t>
            </a:r>
          </a:p>
          <a:p>
            <a:r>
              <a:rPr lang="en-US" dirty="0" err="1"/>
              <a:t>Encephalocraniocutaneous</a:t>
            </a:r>
            <a:r>
              <a:rPr lang="en-US" dirty="0"/>
              <a:t> </a:t>
            </a:r>
            <a:r>
              <a:rPr lang="en-US" dirty="0" err="1" smtClean="0"/>
              <a:t>lipomatosis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Benign symmetrical </a:t>
            </a:r>
            <a:r>
              <a:rPr lang="en-US" b="1" dirty="0" err="1"/>
              <a:t>lipomatosis</a:t>
            </a:r>
            <a:endParaRPr lang="en-US" b="1" dirty="0"/>
          </a:p>
          <a:p>
            <a:r>
              <a:rPr lang="en-US" dirty="0" smtClean="0"/>
              <a:t>Benign </a:t>
            </a:r>
            <a:r>
              <a:rPr lang="en-US" dirty="0"/>
              <a:t>symmetrical </a:t>
            </a:r>
            <a:r>
              <a:rPr lang="en-US" dirty="0" err="1"/>
              <a:t>lipomatosis</a:t>
            </a:r>
            <a:r>
              <a:rPr lang="en-US" dirty="0"/>
              <a:t> (BSL) is </a:t>
            </a:r>
            <a:r>
              <a:rPr lang="en-US" dirty="0" smtClean="0"/>
              <a:t>characterized </a:t>
            </a:r>
            <a:r>
              <a:rPr lang="en-US" dirty="0"/>
              <a:t>by multiple, symmetrical, </a:t>
            </a:r>
            <a:r>
              <a:rPr lang="en-US" dirty="0" err="1"/>
              <a:t>unencapsulated</a:t>
            </a:r>
            <a:r>
              <a:rPr lang="en-US" dirty="0"/>
              <a:t> fatty </a:t>
            </a:r>
            <a:r>
              <a:rPr lang="en-US" dirty="0" smtClean="0"/>
              <a:t>tissue deposits </a:t>
            </a:r>
            <a:r>
              <a:rPr lang="en-US" dirty="0"/>
              <a:t>throughout </a:t>
            </a:r>
            <a:r>
              <a:rPr lang="en-US" dirty="0" smtClean="0"/>
              <a:t>the body particularly </a:t>
            </a:r>
            <a:r>
              <a:rPr lang="en-US" dirty="0"/>
              <a:t>neck, shoulder girdle and the </a:t>
            </a:r>
            <a:r>
              <a:rPr lang="en-US" dirty="0" smtClean="0"/>
              <a:t>proximal upper </a:t>
            </a:r>
            <a:r>
              <a:rPr lang="en-US" dirty="0"/>
              <a:t>and lower </a:t>
            </a:r>
            <a:r>
              <a:rPr lang="en-US" dirty="0" smtClean="0"/>
              <a:t>extremities.</a:t>
            </a:r>
          </a:p>
          <a:p>
            <a:r>
              <a:rPr lang="en-US" dirty="0"/>
              <a:t>The age of onset ranges from 30 to 60 years </a:t>
            </a:r>
            <a:r>
              <a:rPr lang="en-US" dirty="0" smtClean="0"/>
              <a:t>old.</a:t>
            </a:r>
          </a:p>
          <a:p>
            <a:r>
              <a:rPr lang="en-US" dirty="0"/>
              <a:t>male : female ratio as high as 31 : </a:t>
            </a: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Associated diseases</a:t>
            </a:r>
          </a:p>
          <a:p>
            <a:r>
              <a:rPr lang="en-US" dirty="0"/>
              <a:t>Many conditions are associated with BSL. </a:t>
            </a:r>
            <a:r>
              <a:rPr lang="en-US" dirty="0" smtClean="0"/>
              <a:t>These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include </a:t>
            </a:r>
            <a:r>
              <a:rPr lang="en-US" dirty="0" smtClean="0"/>
              <a:t>alcohol abuse</a:t>
            </a:r>
            <a:r>
              <a:rPr lang="en-US" dirty="0"/>
              <a:t>, chronic hepatic </a:t>
            </a:r>
            <a:r>
              <a:rPr lang="en-US" dirty="0" smtClean="0"/>
              <a:t>disorder,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lipid abnormalities, arterial hypertension,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COPD, </a:t>
            </a:r>
            <a:r>
              <a:rPr lang="en-US" dirty="0" err="1" smtClean="0"/>
              <a:t>gynaecomastia,hypothyroidism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peripheral </a:t>
            </a:r>
            <a:r>
              <a:rPr lang="en-US" dirty="0" err="1" smtClean="0"/>
              <a:t>neuropathy,diabetes</a:t>
            </a:r>
            <a:r>
              <a:rPr lang="en-US" dirty="0" smtClean="0"/>
              <a:t>, </a:t>
            </a:r>
            <a:r>
              <a:rPr lang="en-US" dirty="0" err="1" smtClean="0"/>
              <a:t>hyperuricaemia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</a:t>
            </a:r>
            <a:r>
              <a:rPr lang="en-US" dirty="0"/>
              <a:t>myoclonic epilepsy </a:t>
            </a:r>
            <a:r>
              <a:rPr lang="en-US" dirty="0" smtClean="0"/>
              <a:t>and ragged </a:t>
            </a:r>
            <a:r>
              <a:rPr lang="en-US" dirty="0"/>
              <a:t>red </a:t>
            </a:r>
            <a:r>
              <a:rPr lang="en-US" dirty="0" err="1"/>
              <a:t>fibres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MERRF) </a:t>
            </a:r>
            <a:r>
              <a:rPr lang="en-US" dirty="0" smtClean="0"/>
              <a:t>syndrome ,</a:t>
            </a:r>
            <a:r>
              <a:rPr lang="en-US" dirty="0"/>
              <a:t> Peripheral neuropathy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polyneuropathy and autonomic </a:t>
            </a:r>
            <a:r>
              <a:rPr lang="en-US" dirty="0" smtClean="0"/>
              <a:t>dysfunction.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Pathology</a:t>
            </a:r>
          </a:p>
          <a:p>
            <a:r>
              <a:rPr lang="en-US" dirty="0" err="1"/>
              <a:t>Lipomatous</a:t>
            </a:r>
            <a:r>
              <a:rPr lang="en-US" dirty="0"/>
              <a:t> tissue in BSL consists of small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adipocytes </a:t>
            </a:r>
            <a:r>
              <a:rPr lang="en-US" dirty="0"/>
              <a:t>with </a:t>
            </a:r>
            <a:r>
              <a:rPr lang="en-US" dirty="0" smtClean="0"/>
              <a:t>no atypical </a:t>
            </a:r>
            <a:r>
              <a:rPr lang="en-US" dirty="0"/>
              <a:t>features and a slight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increase </a:t>
            </a:r>
            <a:r>
              <a:rPr lang="en-US" dirty="0"/>
              <a:t>in vascular and fibrous elements.</a:t>
            </a:r>
          </a:p>
          <a:p>
            <a:r>
              <a:rPr lang="en-US" dirty="0"/>
              <a:t>The lipomas are typically not encapsulated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may infiltrate across </a:t>
            </a:r>
            <a:r>
              <a:rPr lang="en-US" dirty="0" err="1"/>
              <a:t>fasciomuscular</a:t>
            </a:r>
            <a:r>
              <a:rPr lang="en-US" dirty="0"/>
              <a:t>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neurovascular </a:t>
            </a:r>
            <a:r>
              <a:rPr lang="en-US" dirty="0" smtClean="0"/>
              <a:t>planes.</a:t>
            </a:r>
          </a:p>
          <a:p>
            <a:r>
              <a:rPr lang="en-US" dirty="0"/>
              <a:t>Genetic alternations in mitochondrial DNA </a:t>
            </a:r>
            <a:r>
              <a:rPr lang="en-US" dirty="0" smtClean="0"/>
              <a:t>have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been demonstrated in </a:t>
            </a:r>
            <a:r>
              <a:rPr lang="en-US" dirty="0"/>
              <a:t>BSL </a:t>
            </a:r>
            <a:r>
              <a:rPr lang="en-US" dirty="0" smtClean="0"/>
              <a:t>patients.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Clinical variants</a:t>
            </a:r>
          </a:p>
          <a:p>
            <a:r>
              <a:rPr lang="en-US" dirty="0"/>
              <a:t>Enzi’s classification of BSL is the most widely accepted [6]. </a:t>
            </a:r>
          </a:p>
          <a:p>
            <a:r>
              <a:rPr lang="en-US" b="1" dirty="0"/>
              <a:t>T</a:t>
            </a:r>
            <a:r>
              <a:rPr lang="en-US" b="1" dirty="0" smtClean="0"/>
              <a:t>ype </a:t>
            </a:r>
            <a:r>
              <a:rPr lang="en-US" b="1" dirty="0"/>
              <a:t>I BSL</a:t>
            </a:r>
            <a:r>
              <a:rPr lang="en-US" dirty="0"/>
              <a:t>, fatty deposits are mainly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distributed </a:t>
            </a:r>
            <a:r>
              <a:rPr lang="en-US" dirty="0"/>
              <a:t>around the </a:t>
            </a:r>
            <a:r>
              <a:rPr lang="en-US" dirty="0" err="1" smtClean="0"/>
              <a:t>neck,shoulders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supraclavicular </a:t>
            </a:r>
            <a:r>
              <a:rPr lang="en-US" dirty="0"/>
              <a:t>fossa and proximal regions of the</a:t>
            </a:r>
          </a:p>
          <a:p>
            <a:pPr marL="0" indent="0">
              <a:buNone/>
            </a:pPr>
            <a:r>
              <a:rPr lang="en-US" dirty="0" smtClean="0"/>
              <a:t>    upper </a:t>
            </a:r>
            <a:r>
              <a:rPr lang="en-US" dirty="0"/>
              <a:t>extremities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In </a:t>
            </a:r>
            <a:r>
              <a:rPr lang="en-US" b="1" dirty="0"/>
              <a:t>type II BSL</a:t>
            </a:r>
            <a:r>
              <a:rPr lang="en-US" dirty="0"/>
              <a:t>, more caudal regions of the body</a:t>
            </a:r>
          </a:p>
          <a:p>
            <a:pPr marL="0" indent="0">
              <a:buNone/>
            </a:pPr>
            <a:r>
              <a:rPr lang="en-US" dirty="0" smtClean="0"/>
              <a:t>    are </a:t>
            </a:r>
            <a:r>
              <a:rPr lang="en-US" dirty="0"/>
              <a:t>involved, while the neck is </a:t>
            </a:r>
            <a:r>
              <a:rPr lang="en-US" dirty="0" smtClean="0"/>
              <a:t>unaffected.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Differential diagnosis</a:t>
            </a:r>
          </a:p>
          <a:p>
            <a:r>
              <a:rPr lang="en-US" dirty="0" smtClean="0"/>
              <a:t> </a:t>
            </a:r>
            <a:r>
              <a:rPr lang="en-US" dirty="0"/>
              <a:t>obesity, </a:t>
            </a:r>
            <a:r>
              <a:rPr lang="en-US" dirty="0" err="1"/>
              <a:t>Dercum</a:t>
            </a:r>
            <a:r>
              <a:rPr lang="en-US" dirty="0"/>
              <a:t> disease</a:t>
            </a:r>
          </a:p>
          <a:p>
            <a:r>
              <a:rPr lang="en-US" dirty="0" smtClean="0"/>
              <a:t> </a:t>
            </a:r>
            <a:r>
              <a:rPr lang="en-US" dirty="0"/>
              <a:t>familial multiple </a:t>
            </a:r>
            <a:r>
              <a:rPr lang="en-US" dirty="0" err="1"/>
              <a:t>lipomatosis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Genetic </a:t>
            </a:r>
            <a:r>
              <a:rPr lang="en-US" dirty="0"/>
              <a:t>syndromes presenting</a:t>
            </a:r>
          </a:p>
          <a:p>
            <a:r>
              <a:rPr lang="en-US" dirty="0"/>
              <a:t>with multiple lipomas such as Cowden syndrome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Bannayan</a:t>
            </a:r>
            <a:r>
              <a:rPr lang="en-US" dirty="0" smtClean="0"/>
              <a:t>–Riley–</a:t>
            </a:r>
            <a:r>
              <a:rPr lang="en-US" dirty="0" err="1" smtClean="0"/>
              <a:t>Ruvalcaba</a:t>
            </a:r>
            <a:r>
              <a:rPr lang="en-US" dirty="0" smtClean="0"/>
              <a:t> </a:t>
            </a:r>
            <a:r>
              <a:rPr lang="en-US" dirty="0"/>
              <a:t>syndrome, </a:t>
            </a:r>
            <a:r>
              <a:rPr lang="en-US" dirty="0" smtClean="0"/>
              <a:t>multiple</a:t>
            </a:r>
          </a:p>
          <a:p>
            <a:pPr marL="0" indent="0">
              <a:buNone/>
            </a:pPr>
            <a:r>
              <a:rPr lang="en-US" dirty="0" smtClean="0"/>
              <a:t>   endocrine </a:t>
            </a:r>
            <a:r>
              <a:rPr lang="en-US" dirty="0"/>
              <a:t>neoplasia type </a:t>
            </a:r>
            <a:r>
              <a:rPr lang="en-US" dirty="0" smtClean="0"/>
              <a:t>1(MEN1</a:t>
            </a:r>
            <a:r>
              <a:rPr lang="en-US" dirty="0"/>
              <a:t>) and </a:t>
            </a:r>
            <a:r>
              <a:rPr lang="en-US" dirty="0" smtClean="0"/>
              <a:t>Gardner</a:t>
            </a:r>
          </a:p>
          <a:p>
            <a:pPr marL="0" indent="0">
              <a:buNone/>
            </a:pPr>
            <a:r>
              <a:rPr lang="en-US" dirty="0" smtClean="0"/>
              <a:t>   syndrome </a:t>
            </a:r>
            <a:r>
              <a:rPr lang="en-US" dirty="0"/>
              <a:t>can be differentiated from BSL by</a:t>
            </a:r>
          </a:p>
          <a:p>
            <a:pPr marL="0" indent="0">
              <a:buNone/>
            </a:pPr>
            <a:r>
              <a:rPr lang="en-US" dirty="0" smtClean="0"/>
              <a:t>   the </a:t>
            </a:r>
            <a:r>
              <a:rPr lang="en-US" dirty="0"/>
              <a:t>presence of other disease‐specific clinical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features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9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Investigations</a:t>
            </a:r>
          </a:p>
          <a:p>
            <a:r>
              <a:rPr lang="en-US" dirty="0"/>
              <a:t>The diagnosis of BSL is based on </a:t>
            </a:r>
            <a:r>
              <a:rPr lang="en-US" dirty="0" smtClean="0"/>
              <a:t>clinical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presentation and </a:t>
            </a:r>
            <a:r>
              <a:rPr lang="en-US" dirty="0" smtClean="0"/>
              <a:t>disease history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Chest </a:t>
            </a:r>
            <a:r>
              <a:rPr lang="en-US" dirty="0"/>
              <a:t>radiographs may show abnormal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symmetrical mass lesions </a:t>
            </a:r>
            <a:r>
              <a:rPr lang="en-US" dirty="0"/>
              <a:t>due to accumulations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of </a:t>
            </a:r>
            <a:r>
              <a:rPr lang="en-US" dirty="0"/>
              <a:t>adipose tissue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MRI is the </a:t>
            </a:r>
            <a:r>
              <a:rPr lang="en-US" dirty="0" smtClean="0"/>
              <a:t>best diagnostic </a:t>
            </a:r>
            <a:r>
              <a:rPr lang="en-US" dirty="0"/>
              <a:t>tool in evaluation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spread of adipose tissue, </a:t>
            </a:r>
            <a:r>
              <a:rPr lang="en-US" dirty="0" smtClean="0"/>
              <a:t>presence of </a:t>
            </a:r>
            <a:r>
              <a:rPr lang="en-US" dirty="0"/>
              <a:t>tracheal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compression</a:t>
            </a:r>
            <a:r>
              <a:rPr lang="en-US" dirty="0"/>
              <a:t>, vascular topography within the </a:t>
            </a:r>
            <a:r>
              <a:rPr lang="en-US" dirty="0" smtClean="0"/>
              <a:t>fat </a:t>
            </a:r>
          </a:p>
          <a:p>
            <a:pPr marL="0" indent="0">
              <a:buNone/>
            </a:pPr>
            <a:r>
              <a:rPr lang="en-US" dirty="0" smtClean="0"/>
              <a:t>   mass </a:t>
            </a:r>
            <a:r>
              <a:rPr lang="en-US" dirty="0"/>
              <a:t>and exclusion </a:t>
            </a:r>
            <a:r>
              <a:rPr lang="en-US" dirty="0" smtClean="0"/>
              <a:t>of </a:t>
            </a:r>
            <a:r>
              <a:rPr lang="en-US" dirty="0"/>
              <a:t>malignant </a:t>
            </a:r>
            <a:r>
              <a:rPr lang="en-US" dirty="0" smtClean="0"/>
              <a:t>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Management</a:t>
            </a:r>
          </a:p>
          <a:p>
            <a:r>
              <a:rPr lang="en-US" dirty="0"/>
              <a:t>Open surgery, </a:t>
            </a:r>
            <a:r>
              <a:rPr lang="en-US" dirty="0" err="1"/>
              <a:t>lipectomy</a:t>
            </a:r>
            <a:r>
              <a:rPr lang="en-US" dirty="0"/>
              <a:t> and liposuction, with </a:t>
            </a: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without </a:t>
            </a:r>
            <a:r>
              <a:rPr lang="en-US" dirty="0" smtClean="0"/>
              <a:t>ultrasound assistance.</a:t>
            </a:r>
            <a:endParaRPr lang="en-US" dirty="0"/>
          </a:p>
          <a:p>
            <a:r>
              <a:rPr lang="en-US" dirty="0"/>
              <a:t>Emergency intervention is needed </a:t>
            </a:r>
            <a:r>
              <a:rPr lang="en-US" dirty="0" smtClean="0"/>
              <a:t>when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compression </a:t>
            </a:r>
            <a:r>
              <a:rPr lang="en-US" dirty="0" smtClean="0"/>
              <a:t>symptoms develop</a:t>
            </a:r>
            <a:r>
              <a:rPr lang="en-US" dirty="0"/>
              <a:t>. In rare </a:t>
            </a:r>
            <a:r>
              <a:rPr lang="en-US" dirty="0" smtClean="0"/>
              <a:t>cases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where the fatty tissue deposits </a:t>
            </a:r>
            <a:r>
              <a:rPr lang="en-US" dirty="0" smtClean="0"/>
              <a:t>extend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mediastinum </a:t>
            </a:r>
            <a:r>
              <a:rPr lang="en-US" dirty="0"/>
              <a:t>and compress the trachea, 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Tracheostomy may </a:t>
            </a:r>
            <a:r>
              <a:rPr lang="en-US" dirty="0"/>
              <a:t>be </a:t>
            </a:r>
            <a:r>
              <a:rPr lang="en-US" dirty="0" smtClean="0"/>
              <a:t>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dirty="0"/>
              <a:t>Acquired Generalized Lipodystrophy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“A selective loss of adipose tissue from large regions of the body, occurring after birth during childhood or adolescence”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/>
              <a:t>Women are affected three times more often than </a:t>
            </a:r>
            <a:r>
              <a:rPr lang="en-US" dirty="0" smtClean="0"/>
              <a:t>men</a:t>
            </a:r>
          </a:p>
          <a:p>
            <a:r>
              <a:rPr lang="en-US" dirty="0" smtClean="0"/>
              <a:t>Severe hepatic </a:t>
            </a:r>
            <a:r>
              <a:rPr lang="en-US" dirty="0" err="1"/>
              <a:t>steatosis</a:t>
            </a:r>
            <a:r>
              <a:rPr lang="en-US" dirty="0"/>
              <a:t> and fibrosis, severe insulin resistance and </a:t>
            </a:r>
            <a:r>
              <a:rPr lang="en-US" dirty="0" err="1"/>
              <a:t>hyperinsulinaemia</a:t>
            </a:r>
            <a:r>
              <a:rPr lang="en-US" dirty="0"/>
              <a:t>,</a:t>
            </a:r>
          </a:p>
          <a:p>
            <a:r>
              <a:rPr lang="en-US" dirty="0" err="1"/>
              <a:t>hypertriglyceridaemia</a:t>
            </a:r>
            <a:r>
              <a:rPr lang="en-US" dirty="0"/>
              <a:t> and low serum </a:t>
            </a:r>
            <a:r>
              <a:rPr lang="en-US" dirty="0" smtClean="0"/>
              <a:t>high‐density lipoprotein </a:t>
            </a:r>
            <a:r>
              <a:rPr lang="en-US" dirty="0"/>
              <a:t>(HDL) </a:t>
            </a:r>
            <a:r>
              <a:rPr lang="en-US" dirty="0" smtClean="0"/>
              <a:t>levels.</a:t>
            </a:r>
          </a:p>
          <a:p>
            <a:r>
              <a:rPr lang="en-US" dirty="0" err="1" smtClean="0"/>
              <a:t>Spleenomegaly</a:t>
            </a:r>
            <a:r>
              <a:rPr lang="en-US" dirty="0" smtClean="0"/>
              <a:t> ,cardiomyopathy.</a:t>
            </a:r>
          </a:p>
          <a:p>
            <a:r>
              <a:rPr lang="en-US" dirty="0" smtClean="0"/>
              <a:t>Lymphadenopathy.</a:t>
            </a:r>
          </a:p>
          <a:p>
            <a:r>
              <a:rPr lang="en-US" dirty="0" smtClean="0"/>
              <a:t>Low </a:t>
            </a:r>
            <a:r>
              <a:rPr lang="en-US" dirty="0" err="1" smtClean="0"/>
              <a:t>leptin</a:t>
            </a:r>
            <a:r>
              <a:rPr lang="en-US" dirty="0" smtClean="0"/>
              <a:t> and </a:t>
            </a:r>
            <a:r>
              <a:rPr lang="en-US" dirty="0" err="1" smtClean="0"/>
              <a:t>adiponectin</a:t>
            </a:r>
            <a:r>
              <a:rPr lang="en-US" dirty="0" smtClean="0"/>
              <a:t> levels.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4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316803" cy="4852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1" y="5486400"/>
            <a:ext cx="7316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Figure 100.6 Non‐tender fatty deposits around the neck in a patient with benign </a:t>
            </a:r>
            <a:r>
              <a:rPr lang="en-US" sz="1200" b="1" dirty="0" smtClean="0"/>
              <a:t>symmetrical </a:t>
            </a:r>
            <a:r>
              <a:rPr lang="en-US" sz="1200" b="1" dirty="0" err="1" smtClean="0"/>
              <a:t>lipomatosis</a:t>
            </a:r>
            <a:r>
              <a:rPr lang="en-US" sz="1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0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Dercum</a:t>
            </a:r>
            <a:r>
              <a:rPr lang="en-US" b="1" dirty="0"/>
              <a:t>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 err="1"/>
              <a:t>Dercum</a:t>
            </a:r>
            <a:r>
              <a:rPr lang="en-US" dirty="0"/>
              <a:t> disease is a rare disease characterized by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generalized</a:t>
            </a:r>
            <a:r>
              <a:rPr lang="en-US" dirty="0"/>
              <a:t> </a:t>
            </a:r>
            <a:r>
              <a:rPr lang="en-US" dirty="0" smtClean="0"/>
              <a:t>overweight </a:t>
            </a:r>
            <a:r>
              <a:rPr lang="en-US" dirty="0"/>
              <a:t>status or obesity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pronounced </a:t>
            </a:r>
            <a:r>
              <a:rPr lang="en-US" dirty="0"/>
              <a:t>pain in the </a:t>
            </a:r>
            <a:r>
              <a:rPr lang="en-US" dirty="0" smtClean="0"/>
              <a:t>adipose tissue </a:t>
            </a:r>
            <a:r>
              <a:rPr lang="en-US" dirty="0"/>
              <a:t>with or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without </a:t>
            </a:r>
            <a:r>
              <a:rPr lang="en-US" dirty="0"/>
              <a:t>the presence of lipomas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Easy bruising</a:t>
            </a:r>
            <a:r>
              <a:rPr lang="en-US" dirty="0"/>
              <a:t>, sleep disturbances, impaired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memory</a:t>
            </a:r>
            <a:r>
              <a:rPr lang="en-US" dirty="0"/>
              <a:t>, depression, </a:t>
            </a:r>
            <a:r>
              <a:rPr lang="en-US" dirty="0" smtClean="0"/>
              <a:t>difficulty concentrating,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anxiety, rapid heart beat, shortness </a:t>
            </a:r>
            <a:r>
              <a:rPr lang="en-US" dirty="0" smtClean="0"/>
              <a:t>of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breath,diabetes</a:t>
            </a:r>
            <a:r>
              <a:rPr lang="en-US" dirty="0"/>
              <a:t>, bloating, constipation, fatigue,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weakness </a:t>
            </a:r>
            <a:r>
              <a:rPr lang="en-US" dirty="0"/>
              <a:t>and joint </a:t>
            </a:r>
            <a:r>
              <a:rPr lang="en-US" dirty="0" smtClean="0"/>
              <a:t>and muscle aches.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endParaRPr lang="en-US" dirty="0"/>
          </a:p>
          <a:p>
            <a:r>
              <a:rPr lang="en-US" b="1" dirty="0"/>
              <a:t>I </a:t>
            </a:r>
            <a:r>
              <a:rPr lang="en-US" dirty="0"/>
              <a:t>Generalized diffuse form: widespread painful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adipose tissue without </a:t>
            </a:r>
            <a:r>
              <a:rPr lang="en-US" dirty="0"/>
              <a:t>clear lipomas.</a:t>
            </a:r>
          </a:p>
          <a:p>
            <a:r>
              <a:rPr lang="en-US" b="1" dirty="0"/>
              <a:t>II </a:t>
            </a:r>
            <a:r>
              <a:rPr lang="en-US" dirty="0"/>
              <a:t>Generalized nodular form: general pain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adipose tissue </a:t>
            </a:r>
            <a:r>
              <a:rPr lang="en-US" dirty="0" smtClean="0"/>
              <a:t>and intense </a:t>
            </a:r>
            <a:r>
              <a:rPr lang="en-US" dirty="0"/>
              <a:t>pain in and around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multiple </a:t>
            </a:r>
            <a:r>
              <a:rPr lang="en-US" dirty="0"/>
              <a:t>lipomas.</a:t>
            </a:r>
          </a:p>
          <a:p>
            <a:r>
              <a:rPr lang="en-US" b="1" dirty="0"/>
              <a:t>III </a:t>
            </a:r>
            <a:r>
              <a:rPr lang="en-US" dirty="0"/>
              <a:t>Localized nodular form: pain in and around </a:t>
            </a:r>
            <a:r>
              <a:rPr lang="en-US" dirty="0" smtClean="0"/>
              <a:t>multiple </a:t>
            </a:r>
            <a:r>
              <a:rPr lang="en-US" dirty="0"/>
              <a:t>lipomas.</a:t>
            </a:r>
          </a:p>
          <a:p>
            <a:r>
              <a:rPr lang="en-US" b="1" dirty="0"/>
              <a:t>IV </a:t>
            </a:r>
            <a:r>
              <a:rPr lang="en-US" dirty="0" err="1"/>
              <a:t>Juxta</a:t>
            </a:r>
            <a:r>
              <a:rPr lang="en-US" dirty="0"/>
              <a:t>‐articular form: pain in solitary deposits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of </a:t>
            </a:r>
            <a:r>
              <a:rPr lang="en-US" dirty="0"/>
              <a:t>excess fat, </a:t>
            </a:r>
            <a:r>
              <a:rPr lang="en-US" dirty="0" smtClean="0"/>
              <a:t>for example </a:t>
            </a:r>
            <a:r>
              <a:rPr lang="en-US" dirty="0"/>
              <a:t>at the medial aspect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knee.</a:t>
            </a:r>
          </a:p>
        </p:txBody>
      </p:sp>
    </p:spTree>
    <p:extLst>
      <p:ext uri="{BB962C8B-B14F-4D97-AF65-F5344CB8AC3E}">
        <p14:creationId xmlns:p14="http://schemas.microsoft.com/office/powerpoint/2010/main" val="35603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Differential diagnosis</a:t>
            </a:r>
          </a:p>
          <a:p>
            <a:r>
              <a:rPr lang="en-US" dirty="0"/>
              <a:t>Many diseases have similar symptoms to those of </a:t>
            </a:r>
            <a:r>
              <a:rPr lang="en-US" dirty="0" err="1"/>
              <a:t>Dercum</a:t>
            </a:r>
            <a:r>
              <a:rPr lang="en-US" dirty="0"/>
              <a:t> disease.</a:t>
            </a:r>
          </a:p>
          <a:p>
            <a:r>
              <a:rPr lang="en-US" dirty="0"/>
              <a:t>For the generalized diffuse form, fibromyalgia,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lipoedema</a:t>
            </a:r>
            <a:r>
              <a:rPr lang="en-US" dirty="0"/>
              <a:t>, </a:t>
            </a:r>
            <a:r>
              <a:rPr lang="en-US" dirty="0" err="1" smtClean="0"/>
              <a:t>panniculitis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primary psychiatric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disorders.</a:t>
            </a:r>
          </a:p>
          <a:p>
            <a:r>
              <a:rPr lang="en-US" dirty="0"/>
              <a:t>M</a:t>
            </a:r>
            <a:r>
              <a:rPr lang="en-US" dirty="0" smtClean="0"/>
              <a:t>ultiple symmetrical </a:t>
            </a:r>
            <a:r>
              <a:rPr lang="en-US" dirty="0" err="1" smtClean="0"/>
              <a:t>lipomatosis</a:t>
            </a:r>
            <a:r>
              <a:rPr lang="en-US" dirty="0"/>
              <a:t>, familial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multiple </a:t>
            </a:r>
            <a:r>
              <a:rPr lang="en-US" dirty="0" err="1"/>
              <a:t>lipomatosis</a:t>
            </a:r>
            <a:r>
              <a:rPr lang="en-US" dirty="0"/>
              <a:t>, </a:t>
            </a:r>
            <a:r>
              <a:rPr lang="en-US" dirty="0" err="1"/>
              <a:t>adipocytic</a:t>
            </a:r>
            <a:r>
              <a:rPr lang="en-US" dirty="0"/>
              <a:t> </a:t>
            </a:r>
            <a:r>
              <a:rPr lang="en-US" dirty="0" err="1"/>
              <a:t>tumours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buNone/>
            </a:pPr>
            <a:r>
              <a:rPr lang="sv-SE" dirty="0" smtClean="0"/>
              <a:t>   neurofibromatosis </a:t>
            </a:r>
            <a:r>
              <a:rPr lang="sv-SE" dirty="0"/>
              <a:t>type 1, MEN1 and MERRF 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Management</a:t>
            </a:r>
          </a:p>
          <a:p>
            <a:r>
              <a:rPr lang="en-US" dirty="0" smtClean="0"/>
              <a:t> Multidisciplinary approach involving multiple</a:t>
            </a:r>
          </a:p>
          <a:p>
            <a:pPr marL="0" indent="0">
              <a:buNone/>
            </a:pPr>
            <a:r>
              <a:rPr lang="en-US" dirty="0" smtClean="0"/>
              <a:t>   specialists including dermatologists, surgeons,</a:t>
            </a:r>
          </a:p>
          <a:p>
            <a:pPr marL="0" indent="0">
              <a:buNone/>
            </a:pPr>
            <a:r>
              <a:rPr lang="en-US" dirty="0" smtClean="0"/>
              <a:t>   pain specialists, psychiatrists and psychologists.</a:t>
            </a:r>
          </a:p>
          <a:p>
            <a:r>
              <a:rPr lang="en-US" dirty="0" smtClean="0"/>
              <a:t>Topical ,</a:t>
            </a:r>
            <a:r>
              <a:rPr lang="en-US" dirty="0" err="1" smtClean="0"/>
              <a:t>intralesional</a:t>
            </a:r>
            <a:r>
              <a:rPr lang="en-US" dirty="0" smtClean="0"/>
              <a:t> or IV lidocaine.</a:t>
            </a:r>
          </a:p>
          <a:p>
            <a:r>
              <a:rPr lang="en-US" dirty="0"/>
              <a:t>Methotrexate </a:t>
            </a:r>
            <a:r>
              <a:rPr lang="en-US" dirty="0" smtClean="0"/>
              <a:t>alone </a:t>
            </a:r>
            <a:r>
              <a:rPr lang="en-US" dirty="0"/>
              <a:t>and in combination with </a:t>
            </a:r>
            <a:endParaRPr lang="en-US" dirty="0" smtClean="0"/>
          </a:p>
          <a:p>
            <a:r>
              <a:rPr lang="en-US" dirty="0" smtClean="0"/>
              <a:t>Infliximab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pregabalin</a:t>
            </a:r>
            <a:r>
              <a:rPr lang="en-US" dirty="0"/>
              <a:t> or </a:t>
            </a:r>
            <a:r>
              <a:rPr lang="en-US" dirty="0" err="1" smtClean="0"/>
              <a:t>oxacarbazepine</a:t>
            </a:r>
            <a:r>
              <a:rPr lang="en-US" dirty="0" smtClean="0"/>
              <a:t> </a:t>
            </a:r>
            <a:r>
              <a:rPr lang="en-US" dirty="0"/>
              <a:t>has </a:t>
            </a:r>
            <a:r>
              <a:rPr lang="en-US" dirty="0" smtClean="0"/>
              <a:t>also been used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7316803" cy="54877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6019800"/>
            <a:ext cx="6380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FrutigerLTStd-Bold"/>
              </a:rPr>
              <a:t>Figure 100.7 </a:t>
            </a:r>
            <a:r>
              <a:rPr lang="en-US" sz="1200" b="1" dirty="0">
                <a:latin typeface="FrutigerLTStd-Light"/>
              </a:rPr>
              <a:t>Painful lipomas on the lower extremity of a patient with </a:t>
            </a:r>
            <a:r>
              <a:rPr lang="en-US" sz="1200" b="1" dirty="0" err="1">
                <a:latin typeface="FrutigerLTStd-Light"/>
              </a:rPr>
              <a:t>Dercum</a:t>
            </a:r>
            <a:r>
              <a:rPr lang="en-US" sz="1200" b="1" dirty="0">
                <a:latin typeface="FrutigerLTStd-Light"/>
              </a:rPr>
              <a:t> disease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709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Infiltrating </a:t>
            </a:r>
            <a:r>
              <a:rPr lang="en-US" b="1" dirty="0" err="1"/>
              <a:t>lipomatosis</a:t>
            </a:r>
            <a:r>
              <a:rPr lang="en-US" b="1" dirty="0"/>
              <a:t> of the 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Infiltrating </a:t>
            </a:r>
            <a:r>
              <a:rPr lang="en-US" dirty="0" err="1"/>
              <a:t>lipomatosis</a:t>
            </a:r>
            <a:r>
              <a:rPr lang="en-US" dirty="0"/>
              <a:t> of the face is a </a:t>
            </a:r>
            <a:r>
              <a:rPr lang="en-US" dirty="0" smtClean="0"/>
              <a:t>disorder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where the </a:t>
            </a:r>
            <a:r>
              <a:rPr lang="en-US" dirty="0" smtClean="0"/>
              <a:t>unilateral overgrowth </a:t>
            </a:r>
            <a:r>
              <a:rPr lang="en-US" dirty="0"/>
              <a:t>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unencapsulated</a:t>
            </a:r>
            <a:r>
              <a:rPr lang="en-US" dirty="0" smtClean="0"/>
              <a:t> </a:t>
            </a:r>
            <a:r>
              <a:rPr lang="en-US" dirty="0"/>
              <a:t>benign and mature but invasive</a:t>
            </a:r>
          </a:p>
          <a:p>
            <a:pPr marL="0" indent="0">
              <a:buNone/>
            </a:pPr>
            <a:r>
              <a:rPr lang="en-US" dirty="0" smtClean="0"/>
              <a:t>   adipocytes </a:t>
            </a:r>
            <a:r>
              <a:rPr lang="en-US" dirty="0"/>
              <a:t>involves the lower two‐thirds of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face.</a:t>
            </a:r>
          </a:p>
          <a:p>
            <a:r>
              <a:rPr lang="en-US" b="1" dirty="0"/>
              <a:t>Differential diagnosis</a:t>
            </a:r>
          </a:p>
          <a:p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amartomatous</a:t>
            </a:r>
            <a:r>
              <a:rPr lang="en-US" dirty="0" smtClean="0"/>
              <a:t> or overgrowth </a:t>
            </a:r>
            <a:r>
              <a:rPr lang="en-US" dirty="0"/>
              <a:t>syndromes such as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Proteus syndrome</a:t>
            </a:r>
            <a:r>
              <a:rPr lang="en-US" dirty="0"/>
              <a:t>, </a:t>
            </a:r>
            <a:r>
              <a:rPr lang="en-US" dirty="0" smtClean="0"/>
              <a:t>vascular or lymphatic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malformations </a:t>
            </a:r>
            <a:r>
              <a:rPr lang="en-US" dirty="0"/>
              <a:t>and </a:t>
            </a:r>
            <a:r>
              <a:rPr lang="en-US" dirty="0" smtClean="0"/>
              <a:t> trauma</a:t>
            </a:r>
            <a:r>
              <a:rPr lang="en-US" dirty="0"/>
              <a:t>, as well as </a:t>
            </a:r>
            <a:r>
              <a:rPr lang="en-US" dirty="0" smtClean="0"/>
              <a:t>benign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malignant neoplasms of </a:t>
            </a:r>
            <a:r>
              <a:rPr lang="en-US" dirty="0"/>
              <a:t>the bone and/or soft tissue.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MEN2b,Bannayan–Riley–</a:t>
            </a:r>
            <a:r>
              <a:rPr lang="en-US" dirty="0" err="1" smtClean="0"/>
              <a:t>Ruvalcaba</a:t>
            </a:r>
            <a:r>
              <a:rPr lang="en-US" dirty="0" smtClean="0"/>
              <a:t> </a:t>
            </a:r>
            <a:r>
              <a:rPr lang="en-US" dirty="0"/>
              <a:t>syndrome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Cowden syndrome.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Management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Resection </a:t>
            </a:r>
            <a:r>
              <a:rPr lang="en-US" dirty="0"/>
              <a:t>of the </a:t>
            </a:r>
            <a:r>
              <a:rPr lang="en-US" dirty="0" err="1"/>
              <a:t>tumour</a:t>
            </a:r>
            <a:r>
              <a:rPr lang="en-US" dirty="0"/>
              <a:t> followed </a:t>
            </a:r>
            <a:r>
              <a:rPr lang="en-US" dirty="0" smtClean="0"/>
              <a:t>by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reconstruction.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Encephalocraniocutaneous</a:t>
            </a:r>
            <a:r>
              <a:rPr lang="en-US" b="1" dirty="0"/>
              <a:t> </a:t>
            </a:r>
            <a:r>
              <a:rPr lang="en-US" b="1" dirty="0" err="1"/>
              <a:t>lipomatosis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Neurocutaneous</a:t>
            </a:r>
            <a:r>
              <a:rPr lang="en-US" dirty="0" smtClean="0"/>
              <a:t> syndrome </a:t>
            </a:r>
            <a:r>
              <a:rPr lang="en-US" dirty="0"/>
              <a:t>characterized by profound mental </a:t>
            </a:r>
            <a:r>
              <a:rPr lang="en-US" dirty="0" smtClean="0"/>
              <a:t>retardation, early </a:t>
            </a:r>
            <a:r>
              <a:rPr lang="en-US" dirty="0"/>
              <a:t>onset of seizures, unilateral </a:t>
            </a:r>
            <a:r>
              <a:rPr lang="en-US" dirty="0" err="1"/>
              <a:t>temporofrontal</a:t>
            </a:r>
            <a:r>
              <a:rPr lang="en-US" dirty="0"/>
              <a:t> </a:t>
            </a:r>
            <a:r>
              <a:rPr lang="en-US" dirty="0" err="1"/>
              <a:t>lipomatosis</a:t>
            </a:r>
            <a:r>
              <a:rPr lang="en-US" dirty="0"/>
              <a:t>, </a:t>
            </a:r>
            <a:r>
              <a:rPr lang="en-US" dirty="0" smtClean="0"/>
              <a:t>ipsilateral cerebral </a:t>
            </a:r>
            <a:r>
              <a:rPr lang="en-US" dirty="0"/>
              <a:t>and </a:t>
            </a:r>
            <a:r>
              <a:rPr lang="en-US" dirty="0" err="1"/>
              <a:t>leptomeningeal</a:t>
            </a:r>
            <a:r>
              <a:rPr lang="en-US" dirty="0"/>
              <a:t> </a:t>
            </a:r>
            <a:r>
              <a:rPr lang="en-US" dirty="0" err="1"/>
              <a:t>lipomatosis</a:t>
            </a:r>
            <a:r>
              <a:rPr lang="en-US" dirty="0"/>
              <a:t>, cerebral </a:t>
            </a:r>
            <a:r>
              <a:rPr lang="en-US" dirty="0" smtClean="0"/>
              <a:t>malformation and </a:t>
            </a:r>
            <a:r>
              <a:rPr lang="en-US" dirty="0"/>
              <a:t>calcification, and lipomas of the skull, eye and </a:t>
            </a:r>
            <a:r>
              <a:rPr lang="en-US" dirty="0" smtClean="0"/>
              <a:t>heart.</a:t>
            </a:r>
          </a:p>
          <a:p>
            <a:r>
              <a:rPr lang="en-US" dirty="0"/>
              <a:t>Cutaneous and eye findings are usually present at or shortly </a:t>
            </a:r>
            <a:r>
              <a:rPr lang="en-US" dirty="0" smtClean="0"/>
              <a:t>after birth</a:t>
            </a:r>
            <a:r>
              <a:rPr lang="en-US" dirty="0"/>
              <a:t>. Neurological manifestations may present at a </a:t>
            </a:r>
            <a:r>
              <a:rPr lang="en-US" dirty="0" smtClean="0"/>
              <a:t>later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Naevus</a:t>
            </a:r>
            <a:r>
              <a:rPr lang="en-US" dirty="0"/>
              <a:t> </a:t>
            </a:r>
            <a:r>
              <a:rPr lang="en-US" dirty="0" err="1"/>
              <a:t>psiloliparus</a:t>
            </a:r>
            <a:r>
              <a:rPr lang="en-US" dirty="0"/>
              <a:t> of the </a:t>
            </a:r>
            <a:r>
              <a:rPr lang="en-US" dirty="0" smtClean="0"/>
              <a:t>scalp.</a:t>
            </a:r>
            <a:endParaRPr lang="en-US" dirty="0"/>
          </a:p>
          <a:p>
            <a:r>
              <a:rPr lang="en-US" dirty="0"/>
              <a:t>Unilateral or bilateral subcutaneous fatty masses </a:t>
            </a:r>
            <a:r>
              <a:rPr lang="en-US" dirty="0" smtClean="0"/>
              <a:t> </a:t>
            </a:r>
            <a:r>
              <a:rPr lang="en-US" dirty="0"/>
              <a:t>in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 err="1"/>
              <a:t>frontotemporal</a:t>
            </a:r>
            <a:r>
              <a:rPr lang="en-US" dirty="0"/>
              <a:t> or zygomatic </a:t>
            </a:r>
            <a:r>
              <a:rPr lang="en-US" dirty="0" smtClean="0"/>
              <a:t>region.</a:t>
            </a:r>
          </a:p>
          <a:p>
            <a:r>
              <a:rPr lang="en-US" dirty="0"/>
              <a:t> </a:t>
            </a:r>
            <a:r>
              <a:rPr lang="en-US" dirty="0" smtClean="0"/>
              <a:t>Patchy </a:t>
            </a:r>
            <a:r>
              <a:rPr lang="en-US" dirty="0"/>
              <a:t>or linear </a:t>
            </a:r>
            <a:r>
              <a:rPr lang="en-US" dirty="0" smtClean="0"/>
              <a:t>alopecia.</a:t>
            </a:r>
            <a:endParaRPr lang="en-US" dirty="0"/>
          </a:p>
          <a:p>
            <a:r>
              <a:rPr lang="en-US" dirty="0"/>
              <a:t>Fibromas, lipomas and </a:t>
            </a:r>
            <a:r>
              <a:rPr lang="en-US" dirty="0" err="1"/>
              <a:t>fibrolipomas</a:t>
            </a:r>
            <a:r>
              <a:rPr lang="en-US" dirty="0"/>
              <a:t> present typically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as ipsilateral skin </a:t>
            </a:r>
            <a:r>
              <a:rPr lang="en-US" dirty="0"/>
              <a:t>tag‐like cutaneous polyps on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eyelid or following </a:t>
            </a:r>
            <a:r>
              <a:rPr lang="en-US" dirty="0" smtClean="0"/>
              <a:t>a line </a:t>
            </a:r>
            <a:r>
              <a:rPr lang="en-US" dirty="0"/>
              <a:t>from the outer canthus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the tragus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Irregular </a:t>
            </a:r>
            <a:r>
              <a:rPr lang="en-US" dirty="0"/>
              <a:t>or </a:t>
            </a:r>
            <a:r>
              <a:rPr lang="en-US" dirty="0" smtClean="0"/>
              <a:t>disrupted eyebrows.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afe‐au‐</a:t>
            </a:r>
            <a:r>
              <a:rPr lang="en-US" dirty="0" err="1" smtClean="0"/>
              <a:t>lait</a:t>
            </a:r>
            <a:r>
              <a:rPr lang="en-US" dirty="0" smtClean="0"/>
              <a:t> macules.</a:t>
            </a:r>
            <a:endParaRPr lang="en-US" dirty="0"/>
          </a:p>
          <a:p>
            <a:r>
              <a:rPr lang="en-US" dirty="0" err="1" smtClean="0"/>
              <a:t>Choristomas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5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Pathophysiology</a:t>
            </a:r>
          </a:p>
          <a:p>
            <a:r>
              <a:rPr lang="en-US" dirty="0"/>
              <a:t>The mechanism of fat loss in AGL is unknown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classic complement </a:t>
            </a:r>
            <a:r>
              <a:rPr lang="en-US" dirty="0" smtClean="0"/>
              <a:t>pathway is </a:t>
            </a:r>
            <a:r>
              <a:rPr lang="en-US" dirty="0"/>
              <a:t>postulated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be involved in the pathogenesis among AGL</a:t>
            </a:r>
          </a:p>
          <a:p>
            <a:pPr marL="0" indent="0">
              <a:buNone/>
            </a:pPr>
            <a:r>
              <a:rPr lang="en-US" dirty="0" smtClean="0"/>
              <a:t>     patients </a:t>
            </a:r>
            <a:r>
              <a:rPr lang="en-US" dirty="0"/>
              <a:t>with autoimmune hepatitis and </a:t>
            </a:r>
            <a:r>
              <a:rPr lang="en-US" dirty="0" smtClean="0"/>
              <a:t>low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serum </a:t>
            </a:r>
            <a:r>
              <a:rPr lang="en-US" dirty="0" smtClean="0"/>
              <a:t>complement.</a:t>
            </a:r>
            <a:endParaRPr lang="en-US" dirty="0"/>
          </a:p>
          <a:p>
            <a:r>
              <a:rPr lang="en-US" dirty="0" smtClean="0"/>
              <a:t> Antibody‐mediated </a:t>
            </a:r>
            <a:r>
              <a:rPr lang="en-US" dirty="0"/>
              <a:t>destruction or cell‐mediated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lysis of adipocytes.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Neurological manifestations </a:t>
            </a:r>
            <a:r>
              <a:rPr lang="en-US" dirty="0"/>
              <a:t>of ECCL patients is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broad</a:t>
            </a:r>
            <a:r>
              <a:rPr lang="en-US" dirty="0"/>
              <a:t>, ranging from </a:t>
            </a:r>
            <a:r>
              <a:rPr lang="en-US" dirty="0" smtClean="0"/>
              <a:t>normal development </a:t>
            </a:r>
            <a:r>
              <a:rPr lang="en-US" dirty="0"/>
              <a:t>to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mental </a:t>
            </a:r>
            <a:r>
              <a:rPr lang="en-US" dirty="0"/>
              <a:t>impairment of various degrees to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intractable </a:t>
            </a:r>
            <a:r>
              <a:rPr lang="en-US" dirty="0" err="1" smtClean="0"/>
              <a:t>siezures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J</a:t>
            </a:r>
            <a:r>
              <a:rPr lang="en-US" dirty="0" smtClean="0"/>
              <a:t>aw </a:t>
            </a:r>
            <a:r>
              <a:rPr lang="en-US" dirty="0" err="1"/>
              <a:t>tumours</a:t>
            </a:r>
            <a:r>
              <a:rPr lang="en-US" dirty="0"/>
              <a:t> or lytic bone lesions may be </a:t>
            </a:r>
            <a:r>
              <a:rPr lang="en-US" dirty="0" smtClean="0"/>
              <a:t>present</a:t>
            </a:r>
            <a:r>
              <a:rPr lang="en-US" dirty="0"/>
              <a:t>.</a:t>
            </a:r>
          </a:p>
          <a:p>
            <a:r>
              <a:rPr lang="en-US" dirty="0" smtClean="0"/>
              <a:t>Congenital </a:t>
            </a:r>
            <a:r>
              <a:rPr lang="en-US" dirty="0"/>
              <a:t>heart malformation, in particular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aortic </a:t>
            </a:r>
            <a:r>
              <a:rPr lang="en-US" dirty="0" err="1" smtClean="0"/>
              <a:t>coarctation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Differential </a:t>
            </a:r>
            <a:r>
              <a:rPr lang="en-US" b="1" dirty="0"/>
              <a:t>diagnosis</a:t>
            </a:r>
          </a:p>
          <a:p>
            <a:r>
              <a:rPr lang="en-US" dirty="0" smtClean="0"/>
              <a:t> </a:t>
            </a:r>
            <a:r>
              <a:rPr lang="en-US" dirty="0"/>
              <a:t>Proteus syndrome, </a:t>
            </a:r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culoectodermal</a:t>
            </a:r>
            <a:r>
              <a:rPr lang="en-US" dirty="0" smtClean="0"/>
              <a:t> </a:t>
            </a:r>
            <a:r>
              <a:rPr lang="en-US" dirty="0"/>
              <a:t>syndrome,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culocerebrocutaneous</a:t>
            </a:r>
            <a:r>
              <a:rPr lang="en-US" dirty="0" smtClean="0"/>
              <a:t> </a:t>
            </a:r>
            <a:r>
              <a:rPr lang="en-US" dirty="0"/>
              <a:t>syndrome and epidermal </a:t>
            </a:r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aevus</a:t>
            </a:r>
            <a:r>
              <a:rPr lang="en-US" dirty="0" smtClean="0"/>
              <a:t> </a:t>
            </a:r>
            <a:r>
              <a:rPr lang="en-US" dirty="0"/>
              <a:t>syndrome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   Investigations</a:t>
            </a:r>
            <a:endParaRPr lang="en-US" b="1" dirty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/>
              <a:t>B</a:t>
            </a:r>
            <a:r>
              <a:rPr lang="en-US" dirty="0" smtClean="0"/>
              <a:t>iopsy </a:t>
            </a:r>
            <a:r>
              <a:rPr lang="en-US" dirty="0"/>
              <a:t>of </a:t>
            </a:r>
            <a:r>
              <a:rPr lang="en-US" dirty="0" smtClean="0"/>
              <a:t>suspected </a:t>
            </a:r>
            <a:r>
              <a:rPr lang="en-US" dirty="0" err="1" smtClean="0"/>
              <a:t>naevus</a:t>
            </a:r>
            <a:r>
              <a:rPr lang="en-US" dirty="0" smtClean="0"/>
              <a:t> </a:t>
            </a:r>
            <a:r>
              <a:rPr lang="en-US" dirty="0" err="1"/>
              <a:t>psiloliparus</a:t>
            </a:r>
            <a:r>
              <a:rPr lang="en-US" dirty="0"/>
              <a:t> lesions 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‘</a:t>
            </a:r>
            <a:r>
              <a:rPr lang="en-US" dirty="0"/>
              <a:t>skin tags’ around the eye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Ophthalmological examination </a:t>
            </a:r>
            <a:r>
              <a:rPr lang="en-US" dirty="0"/>
              <a:t>is required to detect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associated ocular anomalies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Neuroimaging </a:t>
            </a:r>
            <a:r>
              <a:rPr lang="en-US" dirty="0"/>
              <a:t>studies may characterize and assess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</a:t>
            </a:r>
            <a:r>
              <a:rPr lang="en-US" dirty="0"/>
              <a:t> </a:t>
            </a:r>
            <a:r>
              <a:rPr lang="en-US" dirty="0" smtClean="0"/>
              <a:t>extent </a:t>
            </a:r>
            <a:r>
              <a:rPr lang="en-US" dirty="0"/>
              <a:t>of CNS involvement 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  MRI </a:t>
            </a:r>
            <a:r>
              <a:rPr lang="en-US" dirty="0"/>
              <a:t>of the spine be performed</a:t>
            </a:r>
          </a:p>
          <a:p>
            <a:r>
              <a:rPr lang="en-US" dirty="0" smtClean="0"/>
              <a:t> </a:t>
            </a:r>
            <a:r>
              <a:rPr lang="en-US" dirty="0"/>
              <a:t>An electrocardiogram and an echocardiogram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screen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cardiac </a:t>
            </a:r>
            <a:r>
              <a:rPr lang="en-US" dirty="0" smtClean="0"/>
              <a:t>problems.</a:t>
            </a:r>
          </a:p>
          <a:p>
            <a:pPr marL="0" indent="0">
              <a:buNone/>
            </a:pPr>
            <a:r>
              <a:rPr lang="en-US" b="1" dirty="0" smtClean="0"/>
              <a:t>   Management</a:t>
            </a:r>
            <a:endParaRPr lang="en-US" b="1" dirty="0"/>
          </a:p>
          <a:p>
            <a:r>
              <a:rPr lang="en-US" dirty="0"/>
              <a:t>Treatment is symptomatic and requires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multidisciplinary </a:t>
            </a:r>
            <a:r>
              <a:rPr lang="en-US" dirty="0"/>
              <a:t>care.</a:t>
            </a:r>
          </a:p>
        </p:txBody>
      </p:sp>
    </p:spTree>
    <p:extLst>
      <p:ext uri="{BB962C8B-B14F-4D97-AF65-F5344CB8AC3E}">
        <p14:creationId xmlns:p14="http://schemas.microsoft.com/office/powerpoint/2010/main" val="21182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Lipoedema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Swelling </a:t>
            </a:r>
            <a:r>
              <a:rPr lang="en-US" dirty="0"/>
              <a:t>of tissues due </a:t>
            </a:r>
            <a:r>
              <a:rPr lang="en-US" dirty="0" smtClean="0"/>
              <a:t>to abnormal </a:t>
            </a:r>
            <a:r>
              <a:rPr lang="en-US" dirty="0"/>
              <a:t>accumulation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of </a:t>
            </a:r>
            <a:r>
              <a:rPr lang="en-US" dirty="0"/>
              <a:t>subcutaneous fat rather than fluid </a:t>
            </a:r>
            <a:r>
              <a:rPr lang="en-US" dirty="0" smtClean="0"/>
              <a:t>as seen </a:t>
            </a:r>
            <a:r>
              <a:rPr lang="en-US" dirty="0"/>
              <a:t>in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lymphedema.</a:t>
            </a:r>
          </a:p>
          <a:p>
            <a:r>
              <a:rPr lang="en-US" b="1" dirty="0" err="1"/>
              <a:t>Lipoedema</a:t>
            </a:r>
            <a:r>
              <a:rPr lang="en-US" b="1" dirty="0"/>
              <a:t> of the lower limbs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err="1"/>
              <a:t>Lipoedema</a:t>
            </a:r>
            <a:r>
              <a:rPr lang="en-US" dirty="0"/>
              <a:t> is characterized by progressive,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symmetrical </a:t>
            </a:r>
            <a:r>
              <a:rPr lang="en-US" dirty="0"/>
              <a:t>and </a:t>
            </a:r>
            <a:r>
              <a:rPr lang="en-US" dirty="0" smtClean="0"/>
              <a:t>bilateral enlargement </a:t>
            </a:r>
            <a:r>
              <a:rPr lang="en-US" dirty="0"/>
              <a:t>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involved </a:t>
            </a:r>
            <a:r>
              <a:rPr lang="en-US" dirty="0"/>
              <a:t>areas due to subcutaneous deposition</a:t>
            </a:r>
          </a:p>
          <a:p>
            <a:pPr marL="0" indent="0">
              <a:buNone/>
            </a:pPr>
            <a:r>
              <a:rPr lang="en-US" dirty="0" smtClean="0"/>
              <a:t>   of fat </a:t>
            </a:r>
            <a:r>
              <a:rPr lang="en-US" dirty="0"/>
              <a:t>occurring anywhere from the buttocks</a:t>
            </a:r>
          </a:p>
          <a:p>
            <a:pPr marL="0" indent="0">
              <a:buNone/>
            </a:pPr>
            <a:r>
              <a:rPr lang="en-US" dirty="0" smtClean="0"/>
              <a:t>   to </a:t>
            </a:r>
            <a:r>
              <a:rPr lang="en-US" dirty="0"/>
              <a:t>the ankles with sparing of the </a:t>
            </a:r>
            <a:r>
              <a:rPr lang="en-US" dirty="0" smtClean="0"/>
              <a:t>feet.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Clinical characteristics of </a:t>
            </a:r>
            <a:r>
              <a:rPr lang="en-US" dirty="0" err="1"/>
              <a:t>lipoedema</a:t>
            </a:r>
            <a:r>
              <a:rPr lang="en-US" dirty="0"/>
              <a:t> </a:t>
            </a:r>
          </a:p>
          <a:p>
            <a:r>
              <a:rPr lang="en-US" dirty="0"/>
              <a:t>• Occurrence is almost exclusively in women</a:t>
            </a:r>
          </a:p>
          <a:p>
            <a:r>
              <a:rPr lang="en-US" dirty="0"/>
              <a:t>• Bilateral and symmetrical nature with </a:t>
            </a:r>
            <a:r>
              <a:rPr lang="en-US" dirty="0" smtClean="0"/>
              <a:t>minimal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involvement </a:t>
            </a:r>
            <a:r>
              <a:rPr lang="en-US" dirty="0" smtClean="0"/>
              <a:t>of the feet.</a:t>
            </a:r>
            <a:endParaRPr lang="en-US" dirty="0"/>
          </a:p>
          <a:p>
            <a:r>
              <a:rPr lang="en-US" dirty="0"/>
              <a:t>• Minimal pitting </a:t>
            </a:r>
            <a:r>
              <a:rPr lang="en-US" dirty="0" err="1" smtClean="0"/>
              <a:t>oedema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• Pain, tenderness and easy </a:t>
            </a:r>
            <a:r>
              <a:rPr lang="en-US" dirty="0" smtClean="0"/>
              <a:t>bruising.</a:t>
            </a:r>
            <a:endParaRPr lang="en-US" dirty="0"/>
          </a:p>
          <a:p>
            <a:r>
              <a:rPr lang="en-US" dirty="0"/>
              <a:t>• Persistent enlargement despite elevation of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affected extremities </a:t>
            </a:r>
            <a:r>
              <a:rPr lang="en-US" dirty="0"/>
              <a:t>or weight </a:t>
            </a:r>
            <a:r>
              <a:rPr lang="en-US" dirty="0" smtClean="0"/>
              <a:t>loss.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Onset occurs during or soon after puberty </a:t>
            </a:r>
            <a:r>
              <a:rPr lang="en-US" dirty="0" smtClean="0"/>
              <a:t>.</a:t>
            </a:r>
          </a:p>
          <a:p>
            <a:r>
              <a:rPr lang="en-US" dirty="0"/>
              <a:t>Fat </a:t>
            </a:r>
            <a:r>
              <a:rPr lang="en-US" dirty="0" smtClean="0"/>
              <a:t>deposition of </a:t>
            </a:r>
            <a:r>
              <a:rPr lang="en-US" dirty="0" err="1"/>
              <a:t>lipoedema</a:t>
            </a:r>
            <a:r>
              <a:rPr lang="en-US" dirty="0"/>
              <a:t> begins </a:t>
            </a:r>
            <a:r>
              <a:rPr lang="en-US" dirty="0" smtClean="0"/>
              <a:t>abruptly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above the malleoli, </a:t>
            </a:r>
            <a:r>
              <a:rPr lang="en-US" dirty="0" smtClean="0"/>
              <a:t>causing a </a:t>
            </a:r>
            <a:r>
              <a:rPr lang="en-US" dirty="0"/>
              <a:t>sharp demarcation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between </a:t>
            </a:r>
            <a:r>
              <a:rPr lang="en-US" dirty="0"/>
              <a:t>the normal and abnormal </a:t>
            </a:r>
            <a:r>
              <a:rPr lang="en-US" dirty="0" smtClean="0"/>
              <a:t>tissue at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ankles, which is known as the ‘</a:t>
            </a:r>
            <a:r>
              <a:rPr lang="en-US" b="1" dirty="0"/>
              <a:t>cuff sign</a:t>
            </a:r>
            <a:r>
              <a:rPr lang="en-US" b="1" dirty="0" smtClean="0"/>
              <a:t>’..</a:t>
            </a:r>
          </a:p>
          <a:p>
            <a:r>
              <a:rPr lang="en-US" b="1" dirty="0"/>
              <a:t>Stemmer’s </a:t>
            </a:r>
            <a:r>
              <a:rPr lang="en-US" b="1" dirty="0" smtClean="0"/>
              <a:t>sign is not positive </a:t>
            </a:r>
            <a:r>
              <a:rPr lang="en-US" dirty="0"/>
              <a:t>where there </a:t>
            </a:r>
            <a:r>
              <a:rPr lang="en-US" dirty="0" smtClean="0"/>
              <a:t>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 inability to </a:t>
            </a:r>
            <a:r>
              <a:rPr lang="en-US" dirty="0"/>
              <a:t>pinch a fold of skin at the base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second </a:t>
            </a:r>
            <a:r>
              <a:rPr lang="en-US" dirty="0" smtClean="0"/>
              <a:t>toe due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thickening and fibrosis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subcutaneous </a:t>
            </a:r>
            <a:r>
              <a:rPr lang="en-US" dirty="0" smtClean="0"/>
              <a:t>tissue.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Clinical variants</a:t>
            </a:r>
          </a:p>
          <a:p>
            <a:r>
              <a:rPr lang="en-US" dirty="0"/>
              <a:t>A classification based on the location of involved areas has </a:t>
            </a:r>
            <a:r>
              <a:rPr lang="en-US" dirty="0" smtClean="0"/>
              <a:t>been proposed.</a:t>
            </a:r>
            <a:endParaRPr lang="en-US" dirty="0"/>
          </a:p>
          <a:p>
            <a:r>
              <a:rPr lang="en-US" b="1" dirty="0"/>
              <a:t>I </a:t>
            </a:r>
            <a:r>
              <a:rPr lang="en-US" dirty="0"/>
              <a:t>Mostly buttocks.</a:t>
            </a:r>
          </a:p>
          <a:p>
            <a:r>
              <a:rPr lang="en-US" b="1" dirty="0"/>
              <a:t>II </a:t>
            </a:r>
            <a:r>
              <a:rPr lang="en-US" dirty="0"/>
              <a:t>Buttocks to knees.</a:t>
            </a:r>
          </a:p>
          <a:p>
            <a:r>
              <a:rPr lang="en-US" b="1" dirty="0"/>
              <a:t>III </a:t>
            </a:r>
            <a:r>
              <a:rPr lang="en-US" dirty="0"/>
              <a:t>Buttocks to malleoli.</a:t>
            </a:r>
          </a:p>
          <a:p>
            <a:r>
              <a:rPr lang="en-US" b="1" dirty="0"/>
              <a:t>IV </a:t>
            </a:r>
            <a:r>
              <a:rPr lang="en-US" dirty="0"/>
              <a:t>Mainly arms.</a:t>
            </a:r>
          </a:p>
          <a:p>
            <a:r>
              <a:rPr lang="en-US" b="1" dirty="0"/>
              <a:t>V </a:t>
            </a:r>
            <a:r>
              <a:rPr lang="en-US" dirty="0"/>
              <a:t>Mainly lower legs</a:t>
            </a:r>
          </a:p>
        </p:txBody>
      </p:sp>
    </p:spTree>
    <p:extLst>
      <p:ext uri="{BB962C8B-B14F-4D97-AF65-F5344CB8AC3E}">
        <p14:creationId xmlns:p14="http://schemas.microsoft.com/office/powerpoint/2010/main" val="6660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Differential </a:t>
            </a:r>
            <a:r>
              <a:rPr lang="en-US" b="1" dirty="0"/>
              <a:t>diagnosis</a:t>
            </a:r>
          </a:p>
          <a:p>
            <a:r>
              <a:rPr lang="en-US" dirty="0" err="1" smtClean="0"/>
              <a:t>Lymphoedema</a:t>
            </a:r>
            <a:r>
              <a:rPr lang="en-US" dirty="0"/>
              <a:t>,</a:t>
            </a:r>
          </a:p>
          <a:p>
            <a:r>
              <a:rPr lang="en-US" dirty="0" smtClean="0"/>
              <a:t>Obesity.</a:t>
            </a:r>
          </a:p>
          <a:p>
            <a:r>
              <a:rPr lang="en-US" dirty="0" smtClean="0"/>
              <a:t>Chronic </a:t>
            </a:r>
            <a:r>
              <a:rPr lang="en-US" dirty="0"/>
              <a:t>venous insufficiency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Lipohypertrophy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Complex physical decongestion therapy, which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combines manual </a:t>
            </a:r>
            <a:r>
              <a:rPr lang="en-US" dirty="0"/>
              <a:t>lymphatic drainage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compression </a:t>
            </a:r>
            <a:r>
              <a:rPr lang="en-US" dirty="0" smtClean="0"/>
              <a:t>therapy.</a:t>
            </a:r>
          </a:p>
          <a:p>
            <a:r>
              <a:rPr lang="en-US" dirty="0"/>
              <a:t>Tumescent liposuction has become an </a:t>
            </a:r>
            <a:r>
              <a:rPr lang="en-US" dirty="0" smtClean="0"/>
              <a:t>integral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part in the </a:t>
            </a:r>
            <a:r>
              <a:rPr lang="en-US" dirty="0" smtClean="0"/>
              <a:t>management of </a:t>
            </a:r>
            <a:r>
              <a:rPr lang="en-US" dirty="0" err="1" smtClean="0"/>
              <a:t>lipoedema</a:t>
            </a:r>
            <a:r>
              <a:rPr lang="en-US" dirty="0" smtClean="0"/>
              <a:t>.</a:t>
            </a:r>
          </a:p>
          <a:p>
            <a:r>
              <a:rPr lang="en-US" dirty="0"/>
              <a:t>Decongestion therapy should </a:t>
            </a:r>
            <a:r>
              <a:rPr lang="en-US" dirty="0" smtClean="0"/>
              <a:t>remain an </a:t>
            </a:r>
            <a:r>
              <a:rPr lang="en-US" dirty="0"/>
              <a:t>integral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part </a:t>
            </a:r>
            <a:r>
              <a:rPr lang="en-US" dirty="0"/>
              <a:t>of </a:t>
            </a:r>
            <a:r>
              <a:rPr lang="en-US" dirty="0" smtClean="0"/>
              <a:t>post‐liposuction management.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Lipo‐lymphoedema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Lipo‐lymphoedema</a:t>
            </a:r>
            <a:r>
              <a:rPr lang="en-US" dirty="0"/>
              <a:t> is the coexistence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/>
              <a:t>lipoedema</a:t>
            </a:r>
            <a:r>
              <a:rPr lang="en-US" dirty="0"/>
              <a:t> and </a:t>
            </a:r>
            <a:r>
              <a:rPr lang="en-US" dirty="0" smtClean="0"/>
              <a:t>secondary lymphedema.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increased pressure from the expansion of fat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tissues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cause mechanical obstruction of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small lymphatic vessels </a:t>
            </a:r>
            <a:r>
              <a:rPr lang="en-US" dirty="0"/>
              <a:t>in the septa, resulting in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mild </a:t>
            </a:r>
            <a:r>
              <a:rPr lang="en-US" dirty="0" err="1"/>
              <a:t>lymphostasis</a:t>
            </a:r>
            <a:r>
              <a:rPr lang="en-US" dirty="0"/>
              <a:t> and </a:t>
            </a:r>
            <a:r>
              <a:rPr lang="en-US" dirty="0" err="1" smtClean="0"/>
              <a:t>oedema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smtClean="0"/>
              <a:t>the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subcutaneous </a:t>
            </a:r>
            <a:r>
              <a:rPr lang="en-US" dirty="0" smtClean="0"/>
              <a:t>tissue.</a:t>
            </a:r>
          </a:p>
          <a:p>
            <a:r>
              <a:rPr lang="en-US" dirty="0"/>
              <a:t>The lymphatic </a:t>
            </a:r>
            <a:r>
              <a:rPr lang="en-US" dirty="0" err="1"/>
              <a:t>oedema</a:t>
            </a:r>
            <a:r>
              <a:rPr lang="en-US" dirty="0"/>
              <a:t> component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lipo‐lymphoedema</a:t>
            </a:r>
            <a:r>
              <a:rPr lang="en-US" dirty="0" smtClean="0"/>
              <a:t> may improve </a:t>
            </a:r>
            <a:r>
              <a:rPr lang="en-US" dirty="0"/>
              <a:t>initially with </a:t>
            </a:r>
            <a:r>
              <a:rPr lang="en-US" dirty="0" smtClean="0"/>
              <a:t>leg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elevation and compression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Pathology</a:t>
            </a:r>
          </a:p>
          <a:p>
            <a:r>
              <a:rPr lang="en-US" dirty="0"/>
              <a:t>Acquired generalized </a:t>
            </a:r>
            <a:r>
              <a:rPr lang="en-US" dirty="0" err="1"/>
              <a:t>lipodystrophy</a:t>
            </a:r>
            <a:r>
              <a:rPr lang="en-US" dirty="0"/>
              <a:t> is a </a:t>
            </a:r>
            <a:r>
              <a:rPr lang="en-US" dirty="0" smtClean="0"/>
              <a:t>clinical </a:t>
            </a:r>
          </a:p>
          <a:p>
            <a:pPr marL="0" indent="0">
              <a:buNone/>
            </a:pPr>
            <a:r>
              <a:rPr lang="en-US" dirty="0" smtClean="0"/>
              <a:t>    diagnosis</a:t>
            </a:r>
            <a:r>
              <a:rPr lang="en-US" dirty="0"/>
              <a:t>, </a:t>
            </a:r>
            <a:r>
              <a:rPr lang="en-US" dirty="0" smtClean="0"/>
              <a:t>though histopathology </a:t>
            </a:r>
            <a:r>
              <a:rPr lang="en-US" dirty="0"/>
              <a:t>may </a:t>
            </a:r>
            <a:r>
              <a:rPr lang="en-US" dirty="0" smtClean="0"/>
              <a:t>help</a:t>
            </a:r>
          </a:p>
          <a:p>
            <a:pPr marL="0" indent="0">
              <a:buNone/>
            </a:pPr>
            <a:r>
              <a:rPr lang="en-US" dirty="0" smtClean="0"/>
              <a:t>    confirm </a:t>
            </a:r>
            <a:r>
              <a:rPr lang="en-US" dirty="0"/>
              <a:t>the diagnosis. </a:t>
            </a:r>
          </a:p>
          <a:p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or near‐complete absence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subcutaneous fat</a:t>
            </a:r>
            <a:r>
              <a:rPr lang="en-US" dirty="0"/>
              <a:t>, with the dermis and </a:t>
            </a:r>
            <a:r>
              <a:rPr lang="en-US" dirty="0" smtClean="0"/>
              <a:t>fascia in  </a:t>
            </a:r>
          </a:p>
          <a:p>
            <a:pPr marL="0" indent="0">
              <a:buNone/>
            </a:pPr>
            <a:r>
              <a:rPr lang="en-US" dirty="0" smtClean="0"/>
              <a:t>    apposition.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Adipocytes </a:t>
            </a:r>
            <a:r>
              <a:rPr lang="en-US" dirty="0"/>
              <a:t>are present, they are markedly </a:t>
            </a:r>
            <a:r>
              <a:rPr lang="en-US" dirty="0" smtClean="0"/>
              <a:t>        reduced </a:t>
            </a:r>
            <a:r>
              <a:rPr lang="en-US" dirty="0"/>
              <a:t>in number </a:t>
            </a:r>
            <a:r>
              <a:rPr lang="en-US" dirty="0" smtClean="0"/>
              <a:t>and size </a:t>
            </a:r>
            <a:r>
              <a:rPr lang="en-US" dirty="0"/>
              <a:t>and they are arranged </a:t>
            </a:r>
            <a:r>
              <a:rPr lang="en-US" dirty="0" smtClean="0"/>
              <a:t>   in </a:t>
            </a:r>
            <a:r>
              <a:rPr lang="en-US" dirty="0"/>
              <a:t>small groups surrounded by </a:t>
            </a:r>
            <a:r>
              <a:rPr lang="en-US" dirty="0" smtClean="0"/>
              <a:t>abundant connective </a:t>
            </a:r>
            <a:r>
              <a:rPr lang="en-US" dirty="0"/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33207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Lipoedema</a:t>
            </a:r>
            <a:r>
              <a:rPr lang="en-US" b="1" dirty="0"/>
              <a:t> of the scalp and</a:t>
            </a:r>
            <a:br>
              <a:rPr lang="en-US" b="1" dirty="0"/>
            </a:br>
            <a:r>
              <a:rPr lang="en-US" b="1" dirty="0" err="1"/>
              <a:t>lipoedematous</a:t>
            </a:r>
            <a:r>
              <a:rPr lang="en-US" b="1" dirty="0"/>
              <a:t> alopecia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Lipoedema</a:t>
            </a:r>
            <a:r>
              <a:rPr lang="en-US" dirty="0"/>
              <a:t> of the scalp (LS) and </a:t>
            </a:r>
            <a:r>
              <a:rPr lang="en-US" dirty="0" err="1" smtClean="0"/>
              <a:t>lipoedematous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alopecia (</a:t>
            </a:r>
            <a:r>
              <a:rPr lang="en-US" dirty="0" smtClean="0"/>
              <a:t>LA) are </a:t>
            </a:r>
            <a:r>
              <a:rPr lang="en-US" dirty="0"/>
              <a:t>characterized by the presence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 thick, boggy scalp due to </a:t>
            </a:r>
            <a:r>
              <a:rPr lang="en-US" dirty="0" smtClean="0"/>
              <a:t>a prominent increase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in subcutaneous adipose tissue, which may </a:t>
            </a:r>
            <a:r>
              <a:rPr lang="en-US" dirty="0" smtClean="0"/>
              <a:t>be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associated </a:t>
            </a:r>
            <a:r>
              <a:rPr lang="en-US" dirty="0"/>
              <a:t>with varying degrees of hair loss</a:t>
            </a:r>
            <a:r>
              <a:rPr lang="en-US" dirty="0" smtClean="0"/>
              <a:t>.</a:t>
            </a:r>
          </a:p>
          <a:p>
            <a:r>
              <a:rPr lang="en-US" b="1" dirty="0"/>
              <a:t>Differential diagnosis</a:t>
            </a:r>
          </a:p>
          <a:p>
            <a:r>
              <a:rPr lang="en-US" dirty="0"/>
              <a:t>Differential diagnosis of LS and LA includes </a:t>
            </a:r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aevus</a:t>
            </a:r>
            <a:r>
              <a:rPr lang="en-US" dirty="0" smtClean="0"/>
              <a:t> </a:t>
            </a:r>
            <a:r>
              <a:rPr lang="en-US" dirty="0" err="1" smtClean="0"/>
              <a:t>lipomatosus</a:t>
            </a:r>
            <a:r>
              <a:rPr lang="en-US" dirty="0"/>
              <a:t> </a:t>
            </a:r>
            <a:r>
              <a:rPr lang="en-US" dirty="0" err="1" smtClean="0"/>
              <a:t>superficialis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scalp.</a:t>
            </a:r>
          </a:p>
          <a:p>
            <a:r>
              <a:rPr lang="en-US" dirty="0"/>
              <a:t>C</a:t>
            </a:r>
            <a:r>
              <a:rPr lang="en-US" dirty="0" smtClean="0"/>
              <a:t>utis </a:t>
            </a:r>
            <a:r>
              <a:rPr lang="en-US" dirty="0" err="1"/>
              <a:t>verticis</a:t>
            </a:r>
            <a:r>
              <a:rPr lang="en-US" dirty="0"/>
              <a:t> </a:t>
            </a:r>
            <a:r>
              <a:rPr lang="en-US" dirty="0" err="1" smtClean="0"/>
              <a:t>gyrata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Encephalocraniocutaneous</a:t>
            </a:r>
            <a:r>
              <a:rPr lang="en-US" dirty="0"/>
              <a:t> </a:t>
            </a:r>
            <a:r>
              <a:rPr lang="en-US" dirty="0" err="1" smtClean="0"/>
              <a:t>lipomatosis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Miscellaneous Disorder of Subcutaneous Fat</a:t>
            </a:r>
            <a:b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b="1" dirty="0" smtClean="0"/>
              <a:t>Cellulite</a:t>
            </a:r>
          </a:p>
          <a:p>
            <a:r>
              <a:rPr lang="en-US" dirty="0"/>
              <a:t>It </a:t>
            </a:r>
            <a:r>
              <a:rPr lang="en-US" dirty="0" smtClean="0"/>
              <a:t>is characterized </a:t>
            </a:r>
            <a:r>
              <a:rPr lang="en-US" dirty="0"/>
              <a:t>by the dimpled and nodular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appearance </a:t>
            </a:r>
            <a:r>
              <a:rPr lang="en-US" dirty="0"/>
              <a:t>of the </a:t>
            </a:r>
            <a:r>
              <a:rPr lang="en-US" dirty="0" smtClean="0"/>
              <a:t>skin in </a:t>
            </a:r>
            <a:r>
              <a:rPr lang="en-US" dirty="0"/>
              <a:t>cellulite‐prone areas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/>
              <a:t>postpubertal</a:t>
            </a:r>
            <a:r>
              <a:rPr lang="en-US" dirty="0"/>
              <a:t> </a:t>
            </a:r>
            <a:r>
              <a:rPr lang="en-US" dirty="0" smtClean="0"/>
              <a:t>females </a:t>
            </a:r>
            <a:r>
              <a:rPr lang="en-US" dirty="0"/>
              <a:t>characterized by fat protrusion into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the </a:t>
            </a:r>
            <a:r>
              <a:rPr lang="en-US" dirty="0"/>
              <a:t>dermis. 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carbohydrate diets provoke </a:t>
            </a:r>
            <a:r>
              <a:rPr lang="en-US" dirty="0" err="1" smtClean="0"/>
              <a:t>hyperinsulinaemia</a:t>
            </a:r>
            <a:r>
              <a:rPr lang="en-US" dirty="0"/>
              <a:t>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/>
              <a:t>lipogenesis</a:t>
            </a:r>
            <a:r>
              <a:rPr lang="en-US" dirty="0"/>
              <a:t>, leading to an increase in total body fat content,</a:t>
            </a:r>
          </a:p>
          <a:p>
            <a:pPr marL="0" indent="0">
              <a:buNone/>
            </a:pPr>
            <a:r>
              <a:rPr lang="en-US" dirty="0" smtClean="0"/>
              <a:t>    and </a:t>
            </a:r>
            <a:r>
              <a:rPr lang="en-US" dirty="0"/>
              <a:t>thereby predispose to </a:t>
            </a:r>
            <a:r>
              <a:rPr lang="en-US" dirty="0" smtClean="0"/>
              <a:t>cellulite. </a:t>
            </a:r>
          </a:p>
          <a:p>
            <a:r>
              <a:rPr lang="en-US" dirty="0" smtClean="0"/>
              <a:t>Prolonged </a:t>
            </a:r>
            <a:r>
              <a:rPr lang="en-US" dirty="0"/>
              <a:t>periods </a:t>
            </a:r>
            <a:r>
              <a:rPr lang="en-US" dirty="0" smtClean="0"/>
              <a:t>of sitting </a:t>
            </a:r>
            <a:r>
              <a:rPr lang="en-US" dirty="0"/>
              <a:t>or standing may </a:t>
            </a:r>
            <a:r>
              <a:rPr lang="en-US" dirty="0" smtClean="0"/>
              <a:t>impede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normal blood flow and lead </a:t>
            </a:r>
            <a:r>
              <a:rPr lang="en-US" dirty="0" smtClean="0"/>
              <a:t>to stasis</a:t>
            </a:r>
            <a:r>
              <a:rPr lang="en-US" dirty="0"/>
              <a:t>, which </a:t>
            </a:r>
            <a:r>
              <a:rPr lang="en-US" dirty="0" smtClean="0"/>
              <a:t>alters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microcirculation and may increase the risk </a:t>
            </a:r>
            <a:r>
              <a:rPr lang="en-US" dirty="0" smtClean="0"/>
              <a:t>of cellulite.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F</a:t>
            </a:r>
            <a:r>
              <a:rPr lang="en-US" dirty="0" smtClean="0"/>
              <a:t>luid </a:t>
            </a:r>
            <a:r>
              <a:rPr lang="en-US" dirty="0"/>
              <a:t>retention and the hormonal environment in</a:t>
            </a:r>
          </a:p>
          <a:p>
            <a:pPr marL="0" indent="0">
              <a:buNone/>
            </a:pPr>
            <a:r>
              <a:rPr lang="en-US" dirty="0" smtClean="0"/>
              <a:t>     pregnancy </a:t>
            </a:r>
            <a:r>
              <a:rPr lang="en-US" dirty="0"/>
              <a:t>may also </a:t>
            </a:r>
            <a:r>
              <a:rPr lang="en-US" dirty="0" smtClean="0"/>
              <a:t>predispose to cellulite.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Classification of severity</a:t>
            </a:r>
          </a:p>
          <a:p>
            <a:r>
              <a:rPr lang="en-US" dirty="0"/>
              <a:t>Cellulite has been divided into three grades of </a:t>
            </a:r>
            <a:r>
              <a:rPr lang="en-US" dirty="0" smtClean="0"/>
              <a:t>severity</a:t>
            </a:r>
            <a:endParaRPr lang="en-US" dirty="0"/>
          </a:p>
          <a:p>
            <a:r>
              <a:rPr lang="en-US" b="1" dirty="0"/>
              <a:t>Grade I </a:t>
            </a:r>
            <a:r>
              <a:rPr lang="en-US" dirty="0"/>
              <a:t>Skin dimpling is apparent on pinching but not otherwise.</a:t>
            </a:r>
          </a:p>
          <a:p>
            <a:r>
              <a:rPr lang="en-US" b="1" dirty="0"/>
              <a:t>Grade II </a:t>
            </a:r>
            <a:r>
              <a:rPr lang="en-US" dirty="0"/>
              <a:t>Skin dimpling is apparent on standing but not </a:t>
            </a:r>
            <a:r>
              <a:rPr lang="en-US" dirty="0" smtClean="0"/>
              <a:t>on</a:t>
            </a:r>
            <a:r>
              <a:rPr lang="en-US" dirty="0"/>
              <a:t> </a:t>
            </a:r>
            <a:r>
              <a:rPr lang="en-US" dirty="0" smtClean="0"/>
              <a:t>lying </a:t>
            </a:r>
            <a:r>
              <a:rPr lang="en-US" dirty="0"/>
              <a:t>down.</a:t>
            </a:r>
          </a:p>
          <a:p>
            <a:r>
              <a:rPr lang="en-US" b="1" dirty="0"/>
              <a:t>Grade III </a:t>
            </a:r>
            <a:r>
              <a:rPr lang="en-US" dirty="0"/>
              <a:t>Skin dimpling is apparent both on standing and </a:t>
            </a:r>
            <a:r>
              <a:rPr lang="en-US" dirty="0" smtClean="0"/>
              <a:t>on lying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err="1" smtClean="0"/>
              <a:t>Managment</a:t>
            </a:r>
            <a:endParaRPr lang="en-US" sz="2800" b="1" dirty="0" smtClean="0"/>
          </a:p>
          <a:p>
            <a:r>
              <a:rPr lang="en-US" dirty="0"/>
              <a:t>Topical application of 0.3% </a:t>
            </a:r>
            <a:r>
              <a:rPr lang="en-US" dirty="0" smtClean="0"/>
              <a:t>retinol for </a:t>
            </a:r>
            <a:r>
              <a:rPr lang="en-US" dirty="0"/>
              <a:t>6 months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or </a:t>
            </a:r>
            <a:r>
              <a:rPr lang="en-US" dirty="0"/>
              <a:t>more has been claimed to improve </a:t>
            </a:r>
            <a:r>
              <a:rPr lang="en-US" dirty="0" smtClean="0"/>
              <a:t>cellulite.</a:t>
            </a:r>
          </a:p>
          <a:p>
            <a:r>
              <a:rPr lang="en-US" dirty="0"/>
              <a:t>S</a:t>
            </a:r>
            <a:r>
              <a:rPr lang="en-US" dirty="0" smtClean="0"/>
              <a:t>kin‐kneading </a:t>
            </a:r>
            <a:r>
              <a:rPr lang="en-US" dirty="0"/>
              <a:t>device, </a:t>
            </a:r>
            <a:r>
              <a:rPr lang="en-US" dirty="0" smtClean="0"/>
              <a:t>unipolar and </a:t>
            </a:r>
            <a:r>
              <a:rPr lang="en-US" dirty="0"/>
              <a:t>bipolar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radiofrequency </a:t>
            </a:r>
            <a:r>
              <a:rPr lang="en-US" dirty="0"/>
              <a:t>devices, ultrasound devices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selective </a:t>
            </a:r>
            <a:r>
              <a:rPr lang="en-US" dirty="0" err="1" smtClean="0"/>
              <a:t>cryolysis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More invasive procedures such as </a:t>
            </a:r>
            <a:r>
              <a:rPr lang="en-US" dirty="0" err="1"/>
              <a:t>subcision</a:t>
            </a:r>
            <a:r>
              <a:rPr lang="en-US" dirty="0"/>
              <a:t> and </a:t>
            </a:r>
            <a:r>
              <a:rPr lang="en-US" dirty="0" smtClean="0"/>
              <a:t>liposuction.</a:t>
            </a:r>
          </a:p>
          <a:p>
            <a:r>
              <a:rPr lang="en-US" dirty="0" smtClean="0"/>
              <a:t>Laser assisted</a:t>
            </a:r>
            <a:r>
              <a:rPr lang="en-US" dirty="0"/>
              <a:t> </a:t>
            </a:r>
            <a:r>
              <a:rPr lang="en-US" dirty="0" smtClean="0"/>
              <a:t>liposuction </a:t>
            </a:r>
            <a:r>
              <a:rPr lang="en-US" dirty="0"/>
              <a:t>and/or laser‐assisted </a:t>
            </a:r>
            <a:r>
              <a:rPr lang="en-US" dirty="0" err="1"/>
              <a:t>lipoplasty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401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76200"/>
            <a:ext cx="3541101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2055" y="6019800"/>
            <a:ext cx="5695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Figure 100.8 Gross obesity with bilateral </a:t>
            </a:r>
            <a:r>
              <a:rPr lang="en-US" sz="1200" b="1" dirty="0" err="1"/>
              <a:t>lymphoedema</a:t>
            </a:r>
            <a:r>
              <a:rPr lang="en-US" sz="1200" b="1" dirty="0"/>
              <a:t> of lower legs.</a:t>
            </a:r>
          </a:p>
        </p:txBody>
      </p:sp>
    </p:spTree>
    <p:extLst>
      <p:ext uri="{BB962C8B-B14F-4D97-AF65-F5344CB8AC3E}">
        <p14:creationId xmlns:p14="http://schemas.microsoft.com/office/powerpoint/2010/main" val="39197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THANK YOU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marL="0" indent="0" algn="ctr">
              <a:buNone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09599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Clinical features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In contrast to congenital </a:t>
            </a:r>
            <a:r>
              <a:rPr lang="en-US" dirty="0" err="1"/>
              <a:t>lipodystrophy</a:t>
            </a:r>
            <a:r>
              <a:rPr lang="en-US" dirty="0"/>
              <a:t>, patients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with </a:t>
            </a:r>
            <a:r>
              <a:rPr lang="en-US" dirty="0"/>
              <a:t>AGL </a:t>
            </a:r>
            <a:r>
              <a:rPr lang="en-US" dirty="0" smtClean="0"/>
              <a:t>have normal </a:t>
            </a:r>
            <a:r>
              <a:rPr lang="en-US" dirty="0"/>
              <a:t>fat density and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distribution </a:t>
            </a:r>
            <a:r>
              <a:rPr lang="en-US" dirty="0"/>
              <a:t>at birth</a:t>
            </a:r>
            <a:r>
              <a:rPr lang="en-US" dirty="0" smtClean="0"/>
              <a:t>.</a:t>
            </a:r>
          </a:p>
          <a:p>
            <a:r>
              <a:rPr lang="en-US" dirty="0"/>
              <a:t>F</a:t>
            </a:r>
            <a:r>
              <a:rPr lang="en-US" dirty="0" smtClean="0"/>
              <a:t>ace , </a:t>
            </a:r>
            <a:r>
              <a:rPr lang="en-US" dirty="0"/>
              <a:t>trunk, abdomen and extremities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Underlying veins </a:t>
            </a:r>
            <a:r>
              <a:rPr lang="en-US" dirty="0" smtClean="0"/>
              <a:t>and musculature </a:t>
            </a:r>
            <a:r>
              <a:rPr lang="en-US" dirty="0"/>
              <a:t>become prominent with severe fat </a:t>
            </a:r>
            <a:r>
              <a:rPr lang="en-US" dirty="0" smtClean="0"/>
              <a:t>loss.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oss </a:t>
            </a:r>
            <a:r>
              <a:rPr lang="en-US" dirty="0"/>
              <a:t>of fat may also involve the palms, soles and </a:t>
            </a:r>
            <a:r>
              <a:rPr lang="en-US" dirty="0" smtClean="0"/>
              <a:t>abdominal cavity.</a:t>
            </a:r>
          </a:p>
          <a:p>
            <a:r>
              <a:rPr lang="en-US" dirty="0" smtClean="0"/>
              <a:t> </a:t>
            </a:r>
            <a:r>
              <a:rPr lang="en-US" dirty="0"/>
              <a:t>Generally, marrow and retro‐orbital fat </a:t>
            </a:r>
            <a:r>
              <a:rPr lang="en-US" dirty="0" smtClean="0"/>
              <a:t>are preserved.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Supportive clinical criteria include loss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subcutaneous </a:t>
            </a:r>
            <a:r>
              <a:rPr lang="en-US" dirty="0"/>
              <a:t>fat </a:t>
            </a:r>
            <a:r>
              <a:rPr lang="en-US" dirty="0" smtClean="0"/>
              <a:t>from the </a:t>
            </a:r>
            <a:r>
              <a:rPr lang="en-US" dirty="0"/>
              <a:t>palms and soles, 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preceding </a:t>
            </a:r>
            <a:r>
              <a:rPr lang="en-US" dirty="0"/>
              <a:t>history of tender </a:t>
            </a:r>
            <a:r>
              <a:rPr lang="en-US" dirty="0" smtClean="0"/>
              <a:t>subcutaneous nodular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swellings</a:t>
            </a:r>
            <a:r>
              <a:rPr lang="en-US" dirty="0"/>
              <a:t>, histological confirmation </a:t>
            </a:r>
            <a:r>
              <a:rPr lang="en-US" dirty="0" smtClean="0"/>
              <a:t>from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involved </a:t>
            </a:r>
            <a:r>
              <a:rPr lang="en-US" dirty="0" smtClean="0"/>
              <a:t>tissue.</a:t>
            </a:r>
            <a:endParaRPr lang="en-US" dirty="0"/>
          </a:p>
          <a:p>
            <a:r>
              <a:rPr lang="en-US" dirty="0" err="1"/>
              <a:t>A</a:t>
            </a:r>
            <a:r>
              <a:rPr lang="en-US" dirty="0" err="1" smtClean="0"/>
              <a:t>canthosis</a:t>
            </a:r>
            <a:r>
              <a:rPr lang="en-US" dirty="0" smtClean="0"/>
              <a:t> </a:t>
            </a:r>
            <a:r>
              <a:rPr lang="en-US" dirty="0" err="1"/>
              <a:t>nigricans</a:t>
            </a:r>
            <a:r>
              <a:rPr lang="en-US" dirty="0"/>
              <a:t>, </a:t>
            </a:r>
            <a:r>
              <a:rPr lang="en-US" dirty="0" err="1"/>
              <a:t>hepatosplenomegaly</a:t>
            </a:r>
            <a:r>
              <a:rPr lang="en-US" dirty="0"/>
              <a:t> and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presence </a:t>
            </a:r>
            <a:r>
              <a:rPr lang="en-US" dirty="0" smtClean="0"/>
              <a:t>of other </a:t>
            </a:r>
            <a:r>
              <a:rPr lang="en-US" dirty="0"/>
              <a:t>autoimmune </a:t>
            </a:r>
            <a:r>
              <a:rPr lang="en-US" dirty="0" smtClean="0"/>
              <a:t>diseases.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2942</TotalTime>
  <Words>3854</Words>
  <Application>Microsoft Office PowerPoint</Application>
  <PresentationFormat>On-screen Show (4:3)</PresentationFormat>
  <Paragraphs>569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Century Schoolbook</vt:lpstr>
      <vt:lpstr>FrutigerLTStd-Bold</vt:lpstr>
      <vt:lpstr>FrutigerLTStd-Light</vt:lpstr>
      <vt:lpstr>Wingdings</vt:lpstr>
      <vt:lpstr>Wingdings 2</vt:lpstr>
      <vt:lpstr>Oriel</vt:lpstr>
      <vt:lpstr>PowerPoint Presentation</vt:lpstr>
      <vt:lpstr> Acquired Disorders Of Subcutaneous Fat</vt:lpstr>
      <vt:lpstr>                       Contents</vt:lpstr>
      <vt:lpstr>Acquired Lipodystrophy </vt:lpstr>
      <vt:lpstr>Acquired Generalized Lipodystrophy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Acquired partial lipodystrophy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HIV‐associated lipodystrophy</vt:lpstr>
      <vt:lpstr>PowerPoint Presentation</vt:lpstr>
      <vt:lpstr>PowerPoint Presentation</vt:lpstr>
      <vt:lpstr>PowerPoint Presentation</vt:lpstr>
      <vt:lpstr>PowerPoint Presentation</vt:lpstr>
      <vt:lpstr>Localized lipoatrophy and/or lipodystrophy</vt:lpstr>
      <vt:lpstr>PowerPoint Presentation</vt:lpstr>
      <vt:lpstr>Semicircular lipoatrophy</vt:lpstr>
      <vt:lpstr>PowerPoint Presentation</vt:lpstr>
      <vt:lpstr>Insulin‐induced localized lipoatrophy</vt:lpstr>
      <vt:lpstr>PowerPoint Presentation</vt:lpstr>
      <vt:lpstr> Localized lipoatrophy due to injected corticosteroid</vt:lpstr>
      <vt:lpstr>PowerPoint Presentation</vt:lpstr>
      <vt:lpstr>PowerPoint Presentation</vt:lpstr>
      <vt:lpstr>Centrifugal lipodystrophy</vt:lpstr>
      <vt:lpstr>PowerPoint Presentation</vt:lpstr>
      <vt:lpstr>Fat hypertrophy</vt:lpstr>
      <vt:lpstr>PowerPoint Presentation</vt:lpstr>
      <vt:lpstr>Subcutaneous Lipomatosis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Dercum disease</vt:lpstr>
      <vt:lpstr>Clinical variants</vt:lpstr>
      <vt:lpstr>PowerPoint Presentation</vt:lpstr>
      <vt:lpstr>PowerPoint Presentation</vt:lpstr>
      <vt:lpstr>PowerPoint Presentation</vt:lpstr>
      <vt:lpstr>Infiltrating lipomatosis of the face</vt:lpstr>
      <vt:lpstr>PowerPoint Presentation</vt:lpstr>
      <vt:lpstr>Encephalocraniocutaneous lipomatosis</vt:lpstr>
      <vt:lpstr>PowerPoint Presentation</vt:lpstr>
      <vt:lpstr>PowerPoint Presentation</vt:lpstr>
      <vt:lpstr>PowerPoint Presentation</vt:lpstr>
      <vt:lpstr>ssss</vt:lpstr>
      <vt:lpstr>Lipoedema </vt:lpstr>
      <vt:lpstr>PowerPoint Presentation</vt:lpstr>
      <vt:lpstr>PowerPoint Presentation</vt:lpstr>
      <vt:lpstr>PowerPoint Presentation</vt:lpstr>
      <vt:lpstr>PowerPoint Presentation</vt:lpstr>
      <vt:lpstr>Management</vt:lpstr>
      <vt:lpstr>Lipo‐lymphoedema</vt:lpstr>
      <vt:lpstr>Lipoedema of the scalp and lipoedematous alopecia</vt:lpstr>
      <vt:lpstr>Miscellaneous Disorder of Subcutaneous Fat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madiha</dc:creator>
  <cp:lastModifiedBy>home</cp:lastModifiedBy>
  <cp:revision>101</cp:revision>
  <dcterms:created xsi:type="dcterms:W3CDTF">2019-06-27T10:02:57Z</dcterms:created>
  <dcterms:modified xsi:type="dcterms:W3CDTF">2019-07-03T18:19:15Z</dcterms:modified>
</cp:coreProperties>
</file>