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5"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322" r:id="rId65"/>
    <p:sldId id="323" r:id="rId66"/>
    <p:sldId id="324" r:id="rId67"/>
    <p:sldId id="325" r:id="rId68"/>
    <p:sldId id="326" r:id="rId69"/>
    <p:sldId id="327" r:id="rId70"/>
    <p:sldId id="328" r:id="rId71"/>
    <p:sldId id="329" r:id="rId72"/>
    <p:sldId id="330" r:id="rId73"/>
    <p:sldId id="331" r:id="rId74"/>
    <p:sldId id="332" r:id="rId75"/>
    <p:sldId id="333" r:id="rId76"/>
    <p:sldId id="334" r:id="rId77"/>
    <p:sldId id="335" r:id="rId78"/>
    <p:sldId id="336" r:id="rId79"/>
    <p:sldId id="337" r:id="rId80"/>
    <p:sldId id="338" r:id="rId81"/>
    <p:sldId id="339" r:id="rId82"/>
    <p:sldId id="340" r:id="rId83"/>
    <p:sldId id="341" r:id="rId84"/>
    <p:sldId id="342" r:id="rId85"/>
    <p:sldId id="343" r:id="rId86"/>
    <p:sldId id="344" r:id="rId87"/>
    <p:sldId id="345" r:id="rId88"/>
    <p:sldId id="346" r:id="rId8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95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79391C-E0BD-4456-9FE1-A94F800CE29C}" type="datetimeFigureOut">
              <a:rPr lang="en-PK" smtClean="0"/>
              <a:t>04/03/2024</a:t>
            </a:fld>
            <a:endParaRPr lang="en-P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P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P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6CD211-4C54-44AD-AF06-85AF9FAE8FBB}" type="slidenum">
              <a:rPr lang="en-PK" smtClean="0"/>
              <a:t>‹#›</a:t>
            </a:fld>
            <a:endParaRPr lang="en-PK"/>
          </a:p>
        </p:txBody>
      </p:sp>
    </p:spTree>
    <p:extLst>
      <p:ext uri="{BB962C8B-B14F-4D97-AF65-F5344CB8AC3E}">
        <p14:creationId xmlns:p14="http://schemas.microsoft.com/office/powerpoint/2010/main" val="3268440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a recent Vitiligo Global Issue Consensus Conference, the term ‘vitiligo’ can be used as an umbrella term for all non‐segmental forms of vitiligo (including several variants: acrofacial, mucosal, generalized, universal, mixed and rare variants of vitiligo</a:t>
            </a:r>
            <a:endParaRPr lang="en-PK" dirty="0"/>
          </a:p>
        </p:txBody>
      </p:sp>
      <p:sp>
        <p:nvSpPr>
          <p:cNvPr id="4" name="Slide Number Placeholder 3"/>
          <p:cNvSpPr>
            <a:spLocks noGrp="1"/>
          </p:cNvSpPr>
          <p:nvPr>
            <p:ph type="sldNum" sz="quarter" idx="5"/>
          </p:nvPr>
        </p:nvSpPr>
        <p:spPr/>
        <p:txBody>
          <a:bodyPr/>
          <a:lstStyle/>
          <a:p>
            <a:fld id="{DF6CD211-4C54-44AD-AF06-85AF9FAE8FBB}" type="slidenum">
              <a:rPr lang="en-PK" smtClean="0"/>
              <a:t>3</a:t>
            </a:fld>
            <a:endParaRPr lang="en-PK"/>
          </a:p>
        </p:txBody>
      </p:sp>
    </p:spTree>
    <p:extLst>
      <p:ext uri="{BB962C8B-B14F-4D97-AF65-F5344CB8AC3E}">
        <p14:creationId xmlns:p14="http://schemas.microsoft.com/office/powerpoint/2010/main" val="3419402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preferable to use an </a:t>
            </a:r>
            <a:r>
              <a:rPr lang="en-US" b="1" dirty="0"/>
              <a:t>intermittent</a:t>
            </a:r>
            <a:r>
              <a:rPr lang="en-US" dirty="0"/>
              <a:t> </a:t>
            </a:r>
            <a:r>
              <a:rPr lang="en-US" b="1" dirty="0"/>
              <a:t>regimen</a:t>
            </a:r>
            <a:r>
              <a:rPr lang="en-US" dirty="0"/>
              <a:t> (e.g. 15 days per month for 6 months) to avoid local side effects (skin atrophy, telangiectasia, striae, hypertrichosis and </a:t>
            </a:r>
            <a:r>
              <a:rPr lang="en-US" dirty="0" err="1"/>
              <a:t>acneform</a:t>
            </a:r>
            <a:r>
              <a:rPr lang="en-US" dirty="0"/>
              <a:t> eruptions)</a:t>
            </a:r>
          </a:p>
          <a:p>
            <a:r>
              <a:rPr lang="en-US" b="1" dirty="0"/>
              <a:t>Figure </a:t>
            </a:r>
            <a:r>
              <a:rPr lang="en-US" dirty="0"/>
              <a:t>Vitiligo: before and after camouflage of the hands. </a:t>
            </a:r>
            <a:endParaRPr lang="en-PK" dirty="0"/>
          </a:p>
        </p:txBody>
      </p:sp>
      <p:sp>
        <p:nvSpPr>
          <p:cNvPr id="4" name="Slide Number Placeholder 3"/>
          <p:cNvSpPr>
            <a:spLocks noGrp="1"/>
          </p:cNvSpPr>
          <p:nvPr>
            <p:ph type="sldNum" sz="quarter" idx="5"/>
          </p:nvPr>
        </p:nvSpPr>
        <p:spPr/>
        <p:txBody>
          <a:bodyPr/>
          <a:lstStyle/>
          <a:p>
            <a:fld id="{DF6CD211-4C54-44AD-AF06-85AF9FAE8FBB}" type="slidenum">
              <a:rPr lang="en-PK" smtClean="0"/>
              <a:t>16</a:t>
            </a:fld>
            <a:endParaRPr lang="en-PK"/>
          </a:p>
        </p:txBody>
      </p:sp>
    </p:spTree>
    <p:extLst>
      <p:ext uri="{BB962C8B-B14F-4D97-AF65-F5344CB8AC3E}">
        <p14:creationId xmlns:p14="http://schemas.microsoft.com/office/powerpoint/2010/main" val="3627608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use of </a:t>
            </a:r>
            <a:r>
              <a:rPr lang="en-US" b="1" dirty="0"/>
              <a:t>topical</a:t>
            </a:r>
            <a:r>
              <a:rPr lang="en-US" dirty="0"/>
              <a:t> applications of </a:t>
            </a:r>
            <a:r>
              <a:rPr lang="en-US" b="1" dirty="0"/>
              <a:t>psoralens</a:t>
            </a:r>
            <a:r>
              <a:rPr lang="en-US" dirty="0"/>
              <a:t> is more hazardous and may result in untoward blistering of the skin</a:t>
            </a:r>
          </a:p>
          <a:p>
            <a:r>
              <a:rPr lang="en-US" dirty="0"/>
              <a:t>Most often irradiation will be stopped if no </a:t>
            </a:r>
            <a:r>
              <a:rPr lang="en-US" dirty="0" err="1"/>
              <a:t>repigmentation</a:t>
            </a:r>
            <a:r>
              <a:rPr lang="en-US" dirty="0"/>
              <a:t> occurs within the first 3 months of treatment.</a:t>
            </a:r>
            <a:endParaRPr lang="en-PK" dirty="0"/>
          </a:p>
        </p:txBody>
      </p:sp>
      <p:sp>
        <p:nvSpPr>
          <p:cNvPr id="4" name="Slide Number Placeholder 3"/>
          <p:cNvSpPr>
            <a:spLocks noGrp="1"/>
          </p:cNvSpPr>
          <p:nvPr>
            <p:ph type="sldNum" sz="quarter" idx="5"/>
          </p:nvPr>
        </p:nvSpPr>
        <p:spPr/>
        <p:txBody>
          <a:bodyPr/>
          <a:lstStyle/>
          <a:p>
            <a:fld id="{DF6CD211-4C54-44AD-AF06-85AF9FAE8FBB}" type="slidenum">
              <a:rPr lang="en-PK" smtClean="0"/>
              <a:t>17</a:t>
            </a:fld>
            <a:endParaRPr lang="en-PK"/>
          </a:p>
        </p:txBody>
      </p:sp>
    </p:spTree>
    <p:extLst>
      <p:ext uri="{BB962C8B-B14F-4D97-AF65-F5344CB8AC3E}">
        <p14:creationId xmlns:p14="http://schemas.microsoft.com/office/powerpoint/2010/main" val="1578269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surgical techniques are based on a common basic principle: to transplant autologous melanocytes from a normal pigmented area to the affected depigmented skin</a:t>
            </a:r>
            <a:endParaRPr lang="en-PK" dirty="0"/>
          </a:p>
        </p:txBody>
      </p:sp>
      <p:sp>
        <p:nvSpPr>
          <p:cNvPr id="4" name="Slide Number Placeholder 3"/>
          <p:cNvSpPr>
            <a:spLocks noGrp="1"/>
          </p:cNvSpPr>
          <p:nvPr>
            <p:ph type="sldNum" sz="quarter" idx="5"/>
          </p:nvPr>
        </p:nvSpPr>
        <p:spPr/>
        <p:txBody>
          <a:bodyPr/>
          <a:lstStyle/>
          <a:p>
            <a:fld id="{DF6CD211-4C54-44AD-AF06-85AF9FAE8FBB}" type="slidenum">
              <a:rPr lang="en-PK" smtClean="0"/>
              <a:t>18</a:t>
            </a:fld>
            <a:endParaRPr lang="en-PK"/>
          </a:p>
        </p:txBody>
      </p:sp>
    </p:spTree>
    <p:extLst>
      <p:ext uri="{BB962C8B-B14F-4D97-AF65-F5344CB8AC3E}">
        <p14:creationId xmlns:p14="http://schemas.microsoft.com/office/powerpoint/2010/main" val="1306258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Antibodies against the cytoplasm of malignant melanoma cells are found in the serum of patients with halo naevi</a:t>
            </a:r>
          </a:p>
          <a:p>
            <a:r>
              <a:rPr lang="en-US" b="0" i="0" dirty="0">
                <a:solidFill>
                  <a:srgbClr val="555555"/>
                </a:solidFill>
                <a:effectLst/>
                <a:latin typeface="__Roboto_ba6641"/>
              </a:rPr>
              <a:t> a </a:t>
            </a:r>
            <a:r>
              <a:rPr lang="en-US" b="1" i="0" dirty="0">
                <a:solidFill>
                  <a:srgbClr val="007BC2"/>
                </a:solidFill>
                <a:effectLst/>
                <a:latin typeface="__Roboto_ba6641"/>
              </a:rPr>
              <a:t>congenital</a:t>
            </a:r>
            <a:r>
              <a:rPr lang="en-US" b="0" i="0" dirty="0">
                <a:solidFill>
                  <a:srgbClr val="007BC2"/>
                </a:solidFill>
                <a:effectLst/>
                <a:latin typeface="__Roboto_ba6641"/>
              </a:rPr>
              <a:t> </a:t>
            </a:r>
            <a:r>
              <a:rPr lang="en-US" b="1" i="0" dirty="0">
                <a:solidFill>
                  <a:srgbClr val="007BC2"/>
                </a:solidFill>
                <a:effectLst/>
                <a:latin typeface="__Roboto_ba6641"/>
              </a:rPr>
              <a:t>condition</a:t>
            </a:r>
            <a:r>
              <a:rPr lang="en-US" b="0" i="0" dirty="0">
                <a:solidFill>
                  <a:srgbClr val="555555"/>
                </a:solidFill>
                <a:effectLst/>
                <a:latin typeface="__Roboto_ba6641"/>
              </a:rPr>
              <a:t>(present from birth) that only affects people </a:t>
            </a:r>
            <a:r>
              <a:rPr lang="en-US" b="0" i="0" dirty="0">
                <a:solidFill>
                  <a:srgbClr val="007BC2"/>
                </a:solidFill>
                <a:effectLst/>
                <a:latin typeface="__Roboto_ba6641"/>
              </a:rPr>
              <a:t>assigned female at birth (AFAB)</a:t>
            </a:r>
            <a:r>
              <a:rPr lang="en-US" b="0" i="0" dirty="0">
                <a:solidFill>
                  <a:srgbClr val="555555"/>
                </a:solidFill>
                <a:effectLst/>
                <a:latin typeface="__Roboto_ba6641"/>
              </a:rPr>
              <a:t>. It happens when one of two of the X </a:t>
            </a:r>
            <a:r>
              <a:rPr lang="en-US" b="0" i="0" dirty="0">
                <a:solidFill>
                  <a:srgbClr val="007BC2"/>
                </a:solidFill>
                <a:effectLst/>
                <a:latin typeface="__Roboto_ba6641"/>
              </a:rPr>
              <a:t>chromosomes</a:t>
            </a:r>
            <a:r>
              <a:rPr lang="en-US" b="0" i="0" dirty="0">
                <a:solidFill>
                  <a:srgbClr val="555555"/>
                </a:solidFill>
                <a:effectLst/>
                <a:latin typeface="__Roboto_ba6641"/>
              </a:rPr>
              <a:t> is missing, either partially or completely</a:t>
            </a:r>
            <a:endParaRPr lang="en-PK" dirty="0"/>
          </a:p>
        </p:txBody>
      </p:sp>
      <p:sp>
        <p:nvSpPr>
          <p:cNvPr id="4" name="Slide Number Placeholder 3"/>
          <p:cNvSpPr>
            <a:spLocks noGrp="1"/>
          </p:cNvSpPr>
          <p:nvPr>
            <p:ph type="sldNum" sz="quarter" idx="5"/>
          </p:nvPr>
        </p:nvSpPr>
        <p:spPr/>
        <p:txBody>
          <a:bodyPr/>
          <a:lstStyle/>
          <a:p>
            <a:fld id="{DF6CD211-4C54-44AD-AF06-85AF9FAE8FBB}" type="slidenum">
              <a:rPr lang="en-PK" smtClean="0"/>
              <a:t>22</a:t>
            </a:fld>
            <a:endParaRPr lang="en-PK"/>
          </a:p>
        </p:txBody>
      </p:sp>
    </p:spTree>
    <p:extLst>
      <p:ext uri="{BB962C8B-B14F-4D97-AF65-F5344CB8AC3E}">
        <p14:creationId xmlns:p14="http://schemas.microsoft.com/office/powerpoint/2010/main" val="1760107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dirty="0"/>
          </a:p>
        </p:txBody>
      </p:sp>
      <p:sp>
        <p:nvSpPr>
          <p:cNvPr id="4" name="Slide Number Placeholder 3"/>
          <p:cNvSpPr>
            <a:spLocks noGrp="1"/>
          </p:cNvSpPr>
          <p:nvPr>
            <p:ph type="sldNum" sz="quarter" idx="5"/>
          </p:nvPr>
        </p:nvSpPr>
        <p:spPr/>
        <p:txBody>
          <a:bodyPr/>
          <a:lstStyle/>
          <a:p>
            <a:fld id="{DF6CD211-4C54-44AD-AF06-85AF9FAE8FBB}" type="slidenum">
              <a:rPr lang="en-PK" smtClean="0"/>
              <a:t>23</a:t>
            </a:fld>
            <a:endParaRPr lang="en-PK"/>
          </a:p>
        </p:txBody>
      </p:sp>
    </p:spTree>
    <p:extLst>
      <p:ext uri="{BB962C8B-B14F-4D97-AF65-F5344CB8AC3E}">
        <p14:creationId xmlns:p14="http://schemas.microsoft.com/office/powerpoint/2010/main" val="29558470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History</a:t>
            </a:r>
            <a:r>
              <a:rPr lang="en-US" dirty="0"/>
              <a:t> Vitiligo can be present in the personal or family history</a:t>
            </a:r>
          </a:p>
          <a:p>
            <a:r>
              <a:rPr lang="en-US" b="1" dirty="0"/>
              <a:t>Figure</a:t>
            </a:r>
            <a:r>
              <a:rPr lang="en-US" dirty="0"/>
              <a:t> (a) Multiple halo naevi in a young man who also had vitiligo. (b) Unusually large halo naevus. (c) Halo phenomenon developing within a malignant melanoma that later proved fatal</a:t>
            </a:r>
            <a:endParaRPr lang="en-PK" dirty="0"/>
          </a:p>
        </p:txBody>
      </p:sp>
      <p:sp>
        <p:nvSpPr>
          <p:cNvPr id="4" name="Slide Number Placeholder 3"/>
          <p:cNvSpPr>
            <a:spLocks noGrp="1"/>
          </p:cNvSpPr>
          <p:nvPr>
            <p:ph type="sldNum" sz="quarter" idx="5"/>
          </p:nvPr>
        </p:nvSpPr>
        <p:spPr/>
        <p:txBody>
          <a:bodyPr/>
          <a:lstStyle/>
          <a:p>
            <a:fld id="{DF6CD211-4C54-44AD-AF06-85AF9FAE8FBB}" type="slidenum">
              <a:rPr lang="en-PK" smtClean="0"/>
              <a:t>24</a:t>
            </a:fld>
            <a:endParaRPr lang="en-PK"/>
          </a:p>
        </p:txBody>
      </p:sp>
    </p:spTree>
    <p:extLst>
      <p:ext uri="{BB962C8B-B14F-4D97-AF65-F5344CB8AC3E}">
        <p14:creationId xmlns:p14="http://schemas.microsoft.com/office/powerpoint/2010/main" val="15461492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a:t>
            </a:r>
            <a:r>
              <a:rPr lang="en-US" dirty="0"/>
              <a:t> Halo naevi in different stages of evolution concurrently in a 13‐year‐old girl: (a) early depigmentation; (b) established halo naevus; (c) faint pink residuum of naevus just visible in the </a:t>
            </a:r>
            <a:r>
              <a:rPr lang="en-US" dirty="0" err="1"/>
              <a:t>centre</a:t>
            </a:r>
            <a:r>
              <a:rPr lang="en-US" dirty="0"/>
              <a:t> of the hypomelanotic macule; and (d) residual hypomelanotic macule following complete destruction of the naevus</a:t>
            </a:r>
            <a:endParaRPr lang="en-PK" dirty="0"/>
          </a:p>
        </p:txBody>
      </p:sp>
      <p:sp>
        <p:nvSpPr>
          <p:cNvPr id="4" name="Slide Number Placeholder 3"/>
          <p:cNvSpPr>
            <a:spLocks noGrp="1"/>
          </p:cNvSpPr>
          <p:nvPr>
            <p:ph type="sldNum" sz="quarter" idx="5"/>
          </p:nvPr>
        </p:nvSpPr>
        <p:spPr/>
        <p:txBody>
          <a:bodyPr/>
          <a:lstStyle/>
          <a:p>
            <a:fld id="{DF6CD211-4C54-44AD-AF06-85AF9FAE8FBB}" type="slidenum">
              <a:rPr lang="en-PK" smtClean="0"/>
              <a:t>26</a:t>
            </a:fld>
            <a:endParaRPr lang="en-PK"/>
          </a:p>
        </p:txBody>
      </p:sp>
    </p:spTree>
    <p:extLst>
      <p:ext uri="{BB962C8B-B14F-4D97-AF65-F5344CB8AC3E}">
        <p14:creationId xmlns:p14="http://schemas.microsoft.com/office/powerpoint/2010/main" val="247307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should be remembered that a halo around a benign naevus is relatively common, whereas malignant melanoma is rare, and a melanoma surrounded by a halo is extremely rare</a:t>
            </a:r>
            <a:endParaRPr lang="en-PK" dirty="0"/>
          </a:p>
        </p:txBody>
      </p:sp>
      <p:sp>
        <p:nvSpPr>
          <p:cNvPr id="4" name="Slide Number Placeholder 3"/>
          <p:cNvSpPr>
            <a:spLocks noGrp="1"/>
          </p:cNvSpPr>
          <p:nvPr>
            <p:ph type="sldNum" sz="quarter" idx="5"/>
          </p:nvPr>
        </p:nvSpPr>
        <p:spPr/>
        <p:txBody>
          <a:bodyPr/>
          <a:lstStyle/>
          <a:p>
            <a:fld id="{DF6CD211-4C54-44AD-AF06-85AF9FAE8FBB}" type="slidenum">
              <a:rPr lang="en-PK" smtClean="0"/>
              <a:t>27</a:t>
            </a:fld>
            <a:endParaRPr lang="en-PK"/>
          </a:p>
        </p:txBody>
      </p:sp>
    </p:spTree>
    <p:extLst>
      <p:ext uri="{BB962C8B-B14F-4D97-AF65-F5344CB8AC3E}">
        <p14:creationId xmlns:p14="http://schemas.microsoft.com/office/powerpoint/2010/main" val="1236112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4D5156"/>
                </a:solidFill>
                <a:effectLst/>
                <a:latin typeface="Google Sans"/>
              </a:rPr>
              <a:t>Meningism</a:t>
            </a:r>
            <a:r>
              <a:rPr lang="en-US" b="0" i="0" dirty="0">
                <a:solidFill>
                  <a:srgbClr val="4D5156"/>
                </a:solidFill>
                <a:effectLst/>
                <a:latin typeface="Google Sans"/>
              </a:rPr>
              <a:t> involves the triad (3-symptom syndrome) of </a:t>
            </a:r>
            <a:r>
              <a:rPr lang="en-US" b="0" i="0" dirty="0">
                <a:solidFill>
                  <a:srgbClr val="040C28"/>
                </a:solidFill>
                <a:effectLst/>
                <a:latin typeface="Google Sans"/>
              </a:rPr>
              <a:t>nuchal rigidity (neck stiffness), photophobia (intolerance of bright light) and headache</a:t>
            </a:r>
          </a:p>
          <a:p>
            <a:r>
              <a:rPr lang="en-US" b="1" i="0" dirty="0">
                <a:solidFill>
                  <a:srgbClr val="4D5156"/>
                </a:solidFill>
                <a:effectLst/>
                <a:latin typeface="Google Sans"/>
              </a:rPr>
              <a:t>sterile</a:t>
            </a:r>
            <a:r>
              <a:rPr lang="en-US" b="0" i="0" dirty="0">
                <a:solidFill>
                  <a:srgbClr val="4D5156"/>
                </a:solidFill>
                <a:effectLst/>
                <a:latin typeface="Google Sans"/>
              </a:rPr>
              <a:t> </a:t>
            </a:r>
            <a:r>
              <a:rPr lang="en-US" b="1" i="0" dirty="0">
                <a:solidFill>
                  <a:srgbClr val="4D5156"/>
                </a:solidFill>
                <a:effectLst/>
                <a:latin typeface="Google Sans"/>
              </a:rPr>
              <a:t>CSF</a:t>
            </a:r>
            <a:r>
              <a:rPr lang="en-US" b="0" i="0" dirty="0">
                <a:solidFill>
                  <a:srgbClr val="4D5156"/>
                </a:solidFill>
                <a:effectLst/>
                <a:latin typeface="Google Sans"/>
              </a:rPr>
              <a:t> </a:t>
            </a:r>
            <a:r>
              <a:rPr lang="en-US" b="1" i="0" dirty="0">
                <a:solidFill>
                  <a:srgbClr val="4D5156"/>
                </a:solidFill>
                <a:effectLst/>
                <a:latin typeface="Google Sans"/>
              </a:rPr>
              <a:t>pleocytosis</a:t>
            </a:r>
            <a:r>
              <a:rPr lang="en-US" b="0" i="0" dirty="0">
                <a:solidFill>
                  <a:srgbClr val="4D5156"/>
                </a:solidFill>
                <a:effectLst/>
                <a:latin typeface="Google Sans"/>
              </a:rPr>
              <a:t> defined as </a:t>
            </a:r>
            <a:r>
              <a:rPr lang="en-US" b="0" i="0" dirty="0">
                <a:solidFill>
                  <a:srgbClr val="040C28"/>
                </a:solidFill>
                <a:effectLst/>
                <a:latin typeface="Google Sans"/>
              </a:rPr>
              <a:t>CSF white blood cell count of 10/</a:t>
            </a:r>
            <a:r>
              <a:rPr lang="en-US" b="0" i="0" dirty="0" err="1">
                <a:solidFill>
                  <a:srgbClr val="040C28"/>
                </a:solidFill>
                <a:effectLst/>
                <a:latin typeface="Google Sans"/>
              </a:rPr>
              <a:t>μL</a:t>
            </a:r>
            <a:r>
              <a:rPr lang="en-US" b="0" i="0" dirty="0">
                <a:solidFill>
                  <a:srgbClr val="040C28"/>
                </a:solidFill>
                <a:effectLst/>
                <a:latin typeface="Google Sans"/>
              </a:rPr>
              <a:t> or higher in the absence of bacterial meningitis and clinical course and treatment</a:t>
            </a:r>
          </a:p>
          <a:p>
            <a:endParaRPr lang="en-PK" dirty="0"/>
          </a:p>
        </p:txBody>
      </p:sp>
      <p:sp>
        <p:nvSpPr>
          <p:cNvPr id="4" name="Slide Number Placeholder 3"/>
          <p:cNvSpPr>
            <a:spLocks noGrp="1"/>
          </p:cNvSpPr>
          <p:nvPr>
            <p:ph type="sldNum" sz="quarter" idx="5"/>
          </p:nvPr>
        </p:nvSpPr>
        <p:spPr/>
        <p:txBody>
          <a:bodyPr/>
          <a:lstStyle/>
          <a:p>
            <a:fld id="{DF6CD211-4C54-44AD-AF06-85AF9FAE8FBB}" type="slidenum">
              <a:rPr lang="en-PK" smtClean="0"/>
              <a:t>31</a:t>
            </a:fld>
            <a:endParaRPr lang="en-PK"/>
          </a:p>
        </p:txBody>
      </p:sp>
    </p:spTree>
    <p:extLst>
      <p:ext uri="{BB962C8B-B14F-4D97-AF65-F5344CB8AC3E}">
        <p14:creationId xmlns:p14="http://schemas.microsoft.com/office/powerpoint/2010/main" val="41319658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dirty="0" err="1"/>
              <a:t>Pic</a:t>
            </a:r>
            <a:r>
              <a:rPr lang="en-US" dirty="0" err="1"/>
              <a:t>:Hypopigmentation</a:t>
            </a:r>
            <a:r>
              <a:rPr lang="en-US" dirty="0"/>
              <a:t> in a girl with resolving psoriasis and P. alba</a:t>
            </a:r>
            <a:endParaRPr lang="en-US" b="1" i="0" dirty="0">
              <a:solidFill>
                <a:srgbClr val="333333"/>
              </a:solidFill>
              <a:effectLst/>
              <a:latin typeface="Open Sans" panose="020B0606030504020204" pitchFamily="34" charset="0"/>
            </a:endParaRPr>
          </a:p>
          <a:p>
            <a:pPr algn="l" fontAlgn="base"/>
            <a:r>
              <a:rPr lang="en-US" b="1" i="0" dirty="0">
                <a:solidFill>
                  <a:srgbClr val="333333"/>
                </a:solidFill>
                <a:effectLst/>
                <a:latin typeface="Open Sans" panose="020B0606030504020204" pitchFamily="34" charset="0"/>
              </a:rPr>
              <a:t>PLEVA</a:t>
            </a:r>
            <a:r>
              <a:rPr lang="en-US" b="0" i="0" dirty="0">
                <a:solidFill>
                  <a:srgbClr val="333333"/>
                </a:solidFill>
                <a:effectLst/>
                <a:latin typeface="Open Sans" panose="020B0606030504020204" pitchFamily="34" charset="0"/>
              </a:rPr>
              <a:t> presents abruptly with a rapidly </a:t>
            </a:r>
            <a:r>
              <a:rPr lang="en-US" b="0" i="0" u="none" strike="noStrike" dirty="0">
                <a:solidFill>
                  <a:srgbClr val="333333"/>
                </a:solidFill>
                <a:effectLst/>
                <a:latin typeface="Open Sans" panose="020B0606030504020204" pitchFamily="34" charset="0"/>
              </a:rPr>
              <a:t>progressive</a:t>
            </a:r>
            <a:r>
              <a:rPr lang="en-US" b="0" i="0" dirty="0">
                <a:solidFill>
                  <a:srgbClr val="333333"/>
                </a:solidFill>
                <a:effectLst/>
                <a:latin typeface="Open Sans" panose="020B0606030504020204" pitchFamily="34" charset="0"/>
              </a:rPr>
              <a:t> rash:</a:t>
            </a:r>
          </a:p>
          <a:p>
            <a:pPr algn="l" fontAlgn="base">
              <a:buFont typeface="Arial" panose="020B0604020202020204" pitchFamily="34" charset="0"/>
              <a:buChar char="•"/>
            </a:pPr>
            <a:r>
              <a:rPr lang="en-US" b="0" i="0" dirty="0">
                <a:solidFill>
                  <a:srgbClr val="333333"/>
                </a:solidFill>
                <a:effectLst/>
                <a:latin typeface="Open Sans" panose="020B0606030504020204" pitchFamily="34" charset="0"/>
              </a:rPr>
              <a:t>10-50 reddish brown, </a:t>
            </a:r>
            <a:r>
              <a:rPr lang="en-US" b="0" i="0" u="none" strike="noStrike" dirty="0">
                <a:solidFill>
                  <a:srgbClr val="333333"/>
                </a:solidFill>
                <a:effectLst/>
                <a:latin typeface="Open Sans" panose="020B0606030504020204" pitchFamily="34" charset="0"/>
              </a:rPr>
              <a:t>erythematous</a:t>
            </a:r>
            <a:r>
              <a:rPr lang="en-US" b="0" i="0" dirty="0">
                <a:solidFill>
                  <a:srgbClr val="333333"/>
                </a:solidFill>
                <a:effectLst/>
                <a:latin typeface="Open Sans" panose="020B0606030504020204" pitchFamily="34" charset="0"/>
              </a:rPr>
              <a:t>, ovoid </a:t>
            </a:r>
            <a:r>
              <a:rPr lang="en-US" b="0" i="0" u="none" strike="noStrike" dirty="0">
                <a:solidFill>
                  <a:srgbClr val="333333"/>
                </a:solidFill>
                <a:effectLst/>
                <a:latin typeface="Open Sans" panose="020B0606030504020204" pitchFamily="34" charset="0"/>
              </a:rPr>
              <a:t>papules</a:t>
            </a:r>
            <a:r>
              <a:rPr lang="en-US" b="0" i="0" dirty="0">
                <a:solidFill>
                  <a:srgbClr val="333333"/>
                </a:solidFill>
                <a:effectLst/>
                <a:latin typeface="Open Sans" panose="020B0606030504020204" pitchFamily="34" charset="0"/>
              </a:rPr>
              <a:t>, 5-15mm in diameter</a:t>
            </a:r>
          </a:p>
          <a:p>
            <a:pPr algn="l" fontAlgn="base">
              <a:buFont typeface="Arial" panose="020B0604020202020204" pitchFamily="34" charset="0"/>
              <a:buChar char="•"/>
            </a:pPr>
            <a:r>
              <a:rPr lang="en-US" b="0" i="0" dirty="0">
                <a:solidFill>
                  <a:srgbClr val="333333"/>
                </a:solidFill>
                <a:effectLst/>
                <a:latin typeface="Open Sans" panose="020B0606030504020204" pitchFamily="34" charset="0"/>
              </a:rPr>
              <a:t>Mainly on the trunk and </a:t>
            </a:r>
            <a:r>
              <a:rPr lang="en-US" b="0" i="0" u="none" strike="noStrike" dirty="0">
                <a:solidFill>
                  <a:srgbClr val="333333"/>
                </a:solidFill>
                <a:effectLst/>
                <a:latin typeface="Open Sans" panose="020B0606030504020204" pitchFamily="34" charset="0"/>
              </a:rPr>
              <a:t>proximal</a:t>
            </a:r>
            <a:r>
              <a:rPr lang="en-US" b="0" i="0" dirty="0">
                <a:solidFill>
                  <a:srgbClr val="333333"/>
                </a:solidFill>
                <a:effectLst/>
                <a:latin typeface="Open Sans" panose="020B0606030504020204" pitchFamily="34" charset="0"/>
              </a:rPr>
              <a:t> extremities</a:t>
            </a:r>
          </a:p>
          <a:p>
            <a:endParaRPr lang="en-PK" dirty="0"/>
          </a:p>
        </p:txBody>
      </p:sp>
      <p:sp>
        <p:nvSpPr>
          <p:cNvPr id="4" name="Slide Number Placeholder 3"/>
          <p:cNvSpPr>
            <a:spLocks noGrp="1"/>
          </p:cNvSpPr>
          <p:nvPr>
            <p:ph type="sldNum" sz="quarter" idx="5"/>
          </p:nvPr>
        </p:nvSpPr>
        <p:spPr/>
        <p:txBody>
          <a:bodyPr/>
          <a:lstStyle/>
          <a:p>
            <a:fld id="{DF6CD211-4C54-44AD-AF06-85AF9FAE8FBB}" type="slidenum">
              <a:rPr lang="en-PK" smtClean="0"/>
              <a:t>33</a:t>
            </a:fld>
            <a:endParaRPr lang="en-PK"/>
          </a:p>
        </p:txBody>
      </p:sp>
    </p:spTree>
    <p:extLst>
      <p:ext uri="{BB962C8B-B14F-4D97-AF65-F5344CB8AC3E}">
        <p14:creationId xmlns:p14="http://schemas.microsoft.com/office/powerpoint/2010/main" val="3063746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4"/>
                </a:solidFill>
                <a:effectLst/>
                <a:latin typeface="Google Sans"/>
              </a:rPr>
              <a:t>Vogt-</a:t>
            </a:r>
            <a:r>
              <a:rPr lang="en-US" b="0" i="0" dirty="0" err="1">
                <a:solidFill>
                  <a:srgbClr val="202124"/>
                </a:solidFill>
                <a:effectLst/>
                <a:latin typeface="Google Sans"/>
              </a:rPr>
              <a:t>Koyanagi</a:t>
            </a:r>
            <a:r>
              <a:rPr lang="en-US" b="0" i="0" dirty="0">
                <a:solidFill>
                  <a:srgbClr val="202124"/>
                </a:solidFill>
                <a:effectLst/>
                <a:latin typeface="Google Sans"/>
              </a:rPr>
              <a:t>-Harada disease (VKH) is </a:t>
            </a:r>
            <a:r>
              <a:rPr lang="en-US" b="0" i="0" dirty="0">
                <a:solidFill>
                  <a:srgbClr val="040C28"/>
                </a:solidFill>
                <a:effectLst/>
                <a:latin typeface="Google Sans"/>
              </a:rPr>
              <a:t>a central nervous system condition that specifically affects vision and hearing</a:t>
            </a:r>
            <a:endParaRPr lang="en-PK" dirty="0"/>
          </a:p>
        </p:txBody>
      </p:sp>
      <p:sp>
        <p:nvSpPr>
          <p:cNvPr id="4" name="Slide Number Placeholder 3"/>
          <p:cNvSpPr>
            <a:spLocks noGrp="1"/>
          </p:cNvSpPr>
          <p:nvPr>
            <p:ph type="sldNum" sz="quarter" idx="5"/>
          </p:nvPr>
        </p:nvSpPr>
        <p:spPr/>
        <p:txBody>
          <a:bodyPr/>
          <a:lstStyle/>
          <a:p>
            <a:fld id="{DF6CD211-4C54-44AD-AF06-85AF9FAE8FBB}" type="slidenum">
              <a:rPr lang="en-PK" smtClean="0"/>
              <a:t>5</a:t>
            </a:fld>
            <a:endParaRPr lang="en-PK"/>
          </a:p>
        </p:txBody>
      </p:sp>
    </p:spTree>
    <p:extLst>
      <p:ext uri="{BB962C8B-B14F-4D97-AF65-F5344CB8AC3E}">
        <p14:creationId xmlns:p14="http://schemas.microsoft.com/office/powerpoint/2010/main" val="1736122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a:t>
            </a:r>
            <a:r>
              <a:rPr lang="en-US" dirty="0"/>
              <a:t>Hypomelanotic macules on a sun‐exposed arm compared with tan‐</a:t>
            </a:r>
            <a:r>
              <a:rPr lang="en-US" dirty="0" err="1"/>
              <a:t>coloured</a:t>
            </a:r>
            <a:r>
              <a:rPr lang="en-US" dirty="0"/>
              <a:t> macules on the trunk of the sun‐protected abdominal skin of a woman with pityriasis versicolor</a:t>
            </a:r>
            <a:endParaRPr lang="en-PK" dirty="0"/>
          </a:p>
        </p:txBody>
      </p:sp>
      <p:sp>
        <p:nvSpPr>
          <p:cNvPr id="4" name="Slide Number Placeholder 3"/>
          <p:cNvSpPr>
            <a:spLocks noGrp="1"/>
          </p:cNvSpPr>
          <p:nvPr>
            <p:ph type="sldNum" sz="quarter" idx="5"/>
          </p:nvPr>
        </p:nvSpPr>
        <p:spPr/>
        <p:txBody>
          <a:bodyPr/>
          <a:lstStyle/>
          <a:p>
            <a:fld id="{DF6CD211-4C54-44AD-AF06-85AF9FAE8FBB}" type="slidenum">
              <a:rPr lang="en-PK" smtClean="0"/>
              <a:t>34</a:t>
            </a:fld>
            <a:endParaRPr lang="en-PK"/>
          </a:p>
        </p:txBody>
      </p:sp>
    </p:spTree>
    <p:extLst>
      <p:ext uri="{BB962C8B-B14F-4D97-AF65-F5344CB8AC3E}">
        <p14:creationId xmlns:p14="http://schemas.microsoft.com/office/powerpoint/2010/main" val="38031316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 suspected pityriasis versicolor, demonstrating a yellow‐green fluorescence on Wood’s light may help confirm the diagnosis.</a:t>
            </a:r>
            <a:endParaRPr lang="en-PK" dirty="0"/>
          </a:p>
        </p:txBody>
      </p:sp>
      <p:sp>
        <p:nvSpPr>
          <p:cNvPr id="4" name="Slide Number Placeholder 3"/>
          <p:cNvSpPr>
            <a:spLocks noGrp="1"/>
          </p:cNvSpPr>
          <p:nvPr>
            <p:ph type="sldNum" sz="quarter" idx="5"/>
          </p:nvPr>
        </p:nvSpPr>
        <p:spPr/>
        <p:txBody>
          <a:bodyPr/>
          <a:lstStyle/>
          <a:p>
            <a:fld id="{DF6CD211-4C54-44AD-AF06-85AF9FAE8FBB}" type="slidenum">
              <a:rPr lang="en-PK" smtClean="0"/>
              <a:t>35</a:t>
            </a:fld>
            <a:endParaRPr lang="en-PK"/>
          </a:p>
        </p:txBody>
      </p:sp>
    </p:spTree>
    <p:extLst>
      <p:ext uri="{BB962C8B-B14F-4D97-AF65-F5344CB8AC3E}">
        <p14:creationId xmlns:p14="http://schemas.microsoft.com/office/powerpoint/2010/main" val="2665510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 common skin disorder that is often misdiagnosed</a:t>
            </a:r>
          </a:p>
          <a:p>
            <a:r>
              <a:rPr lang="en-US" b="1" i="0" dirty="0">
                <a:solidFill>
                  <a:srgbClr val="5F6368"/>
                </a:solidFill>
                <a:effectLst/>
                <a:latin typeface="arial" panose="020B0604020202020204" pitchFamily="34" charset="0"/>
              </a:rPr>
              <a:t>Propionibacterium</a:t>
            </a:r>
            <a:r>
              <a:rPr lang="en-US" b="0" i="0" dirty="0">
                <a:solidFill>
                  <a:srgbClr val="4D5156"/>
                </a:solidFill>
                <a:effectLst/>
                <a:latin typeface="arial" panose="020B0604020202020204" pitchFamily="34" charset="0"/>
              </a:rPr>
              <a:t> is a gram-positive, anaerobic, rod-shaped genus of bacteria. Cause </a:t>
            </a:r>
            <a:r>
              <a:rPr lang="en-US" b="0" i="0" dirty="0">
                <a:solidFill>
                  <a:srgbClr val="4D5156"/>
                </a:solidFill>
                <a:effectLst/>
                <a:latin typeface="Google Sans"/>
              </a:rPr>
              <a:t>endocarditis, conjunctivitis </a:t>
            </a:r>
            <a:endParaRPr lang="en-PK" dirty="0"/>
          </a:p>
        </p:txBody>
      </p:sp>
      <p:sp>
        <p:nvSpPr>
          <p:cNvPr id="4" name="Slide Number Placeholder 3"/>
          <p:cNvSpPr>
            <a:spLocks noGrp="1"/>
          </p:cNvSpPr>
          <p:nvPr>
            <p:ph type="sldNum" sz="quarter" idx="5"/>
          </p:nvPr>
        </p:nvSpPr>
        <p:spPr/>
        <p:txBody>
          <a:bodyPr/>
          <a:lstStyle/>
          <a:p>
            <a:fld id="{DF6CD211-4C54-44AD-AF06-85AF9FAE8FBB}" type="slidenum">
              <a:rPr lang="en-PK" smtClean="0"/>
              <a:t>36</a:t>
            </a:fld>
            <a:endParaRPr lang="en-PK"/>
          </a:p>
        </p:txBody>
      </p:sp>
    </p:spTree>
    <p:extLst>
      <p:ext uri="{BB962C8B-B14F-4D97-AF65-F5344CB8AC3E}">
        <p14:creationId xmlns:p14="http://schemas.microsoft.com/office/powerpoint/2010/main" val="17984269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Affects areas rich in sebaceous </a:t>
            </a:r>
            <a:r>
              <a:rPr lang="en-US" dirty="0" err="1"/>
              <a:t>glands</a:t>
            </a:r>
            <a:r>
              <a:rPr lang="en-US" b="0" i="0" dirty="0" err="1">
                <a:solidFill>
                  <a:schemeClr val="tx1"/>
                </a:solidFill>
                <a:effectLst/>
                <a:latin typeface="+mn-lt"/>
              </a:rPr>
              <a:t>,</a:t>
            </a:r>
            <a:r>
              <a:rPr lang="en-US" b="0" i="0" dirty="0" err="1">
                <a:solidFill>
                  <a:srgbClr val="4D5156"/>
                </a:solidFill>
                <a:effectLst/>
                <a:latin typeface="Google Sans"/>
              </a:rPr>
              <a:t>most</a:t>
            </a:r>
            <a:r>
              <a:rPr lang="en-US" b="0" i="0" dirty="0">
                <a:solidFill>
                  <a:srgbClr val="4D5156"/>
                </a:solidFill>
                <a:effectLst/>
                <a:latin typeface="Google Sans"/>
              </a:rPr>
              <a:t> abundant on the face and scalp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Rarely, the proximal extremities, head and neck may be involved.</a:t>
            </a:r>
            <a:endParaRPr lang="en-PK" dirty="0"/>
          </a:p>
        </p:txBody>
      </p:sp>
      <p:sp>
        <p:nvSpPr>
          <p:cNvPr id="4" name="Slide Number Placeholder 3"/>
          <p:cNvSpPr>
            <a:spLocks noGrp="1"/>
          </p:cNvSpPr>
          <p:nvPr>
            <p:ph type="sldNum" sz="quarter" idx="5"/>
          </p:nvPr>
        </p:nvSpPr>
        <p:spPr/>
        <p:txBody>
          <a:bodyPr/>
          <a:lstStyle/>
          <a:p>
            <a:fld id="{DF6CD211-4C54-44AD-AF06-85AF9FAE8FBB}" type="slidenum">
              <a:rPr lang="en-PK" smtClean="0"/>
              <a:t>37</a:t>
            </a:fld>
            <a:endParaRPr lang="en-PK"/>
          </a:p>
        </p:txBody>
      </p:sp>
    </p:spTree>
    <p:extLst>
      <p:ext uri="{BB962C8B-B14F-4D97-AF65-F5344CB8AC3E}">
        <p14:creationId xmlns:p14="http://schemas.microsoft.com/office/powerpoint/2010/main" val="29097895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02124"/>
                </a:solidFill>
                <a:effectLst/>
                <a:latin typeface="Google Sans"/>
              </a:rPr>
              <a:t>Fig </a:t>
            </a:r>
            <a:r>
              <a:rPr lang="en-US" dirty="0"/>
              <a:t>Occupational vitiligo due to tertiary‐butylphenol. </a:t>
            </a:r>
            <a:endParaRPr lang="en-US" b="1" i="0" dirty="0">
              <a:solidFill>
                <a:srgbClr val="202124"/>
              </a:solidFill>
              <a:effectLst/>
              <a:latin typeface="Google Sans"/>
            </a:endParaRPr>
          </a:p>
          <a:p>
            <a:r>
              <a:rPr lang="en-US" b="1" i="0" dirty="0">
                <a:solidFill>
                  <a:srgbClr val="202124"/>
                </a:solidFill>
                <a:effectLst/>
                <a:latin typeface="Google Sans"/>
              </a:rPr>
              <a:t>Leukoderma</a:t>
            </a:r>
            <a:r>
              <a:rPr lang="en-US" b="0" i="0" dirty="0">
                <a:solidFill>
                  <a:srgbClr val="202124"/>
                </a:solidFill>
                <a:effectLst/>
                <a:latin typeface="Google Sans"/>
              </a:rPr>
              <a:t>, also called </a:t>
            </a:r>
            <a:r>
              <a:rPr lang="en-US" b="0" i="0" dirty="0" err="1">
                <a:solidFill>
                  <a:srgbClr val="202124"/>
                </a:solidFill>
                <a:effectLst/>
                <a:latin typeface="Google Sans"/>
              </a:rPr>
              <a:t>achromoderma</a:t>
            </a:r>
            <a:r>
              <a:rPr lang="en-US" b="0" i="0" dirty="0">
                <a:solidFill>
                  <a:srgbClr val="202124"/>
                </a:solidFill>
                <a:effectLst/>
                <a:latin typeface="Google Sans"/>
              </a:rPr>
              <a:t>, is </a:t>
            </a:r>
            <a:r>
              <a:rPr lang="en-US" b="0" i="0" dirty="0">
                <a:solidFill>
                  <a:srgbClr val="040C28"/>
                </a:solidFill>
                <a:effectLst/>
                <a:latin typeface="Google Sans"/>
              </a:rPr>
              <a:t>a clinical sign describing a </a:t>
            </a:r>
            <a:r>
              <a:rPr lang="en-US" b="0" i="0" dirty="0" err="1">
                <a:solidFill>
                  <a:srgbClr val="040C28"/>
                </a:solidFill>
                <a:effectLst/>
                <a:latin typeface="Google Sans"/>
              </a:rPr>
              <a:t>localised</a:t>
            </a:r>
            <a:r>
              <a:rPr lang="en-US" b="0" i="0" dirty="0">
                <a:solidFill>
                  <a:srgbClr val="040C28"/>
                </a:solidFill>
                <a:effectLst/>
                <a:latin typeface="Google Sans"/>
              </a:rPr>
              <a:t> area of white depigmented skin due to total loss of epidermal melanin</a:t>
            </a:r>
            <a:endParaRPr lang="en-US" dirty="0"/>
          </a:p>
          <a:p>
            <a:r>
              <a:rPr lang="en-US" dirty="0"/>
              <a:t>The </a:t>
            </a:r>
            <a:r>
              <a:rPr lang="en-US" dirty="0" err="1"/>
              <a:t>monomethylether</a:t>
            </a:r>
            <a:r>
              <a:rPr lang="en-US" dirty="0"/>
              <a:t> of hydroquinone can induce a similar leukoderma</a:t>
            </a:r>
          </a:p>
          <a:p>
            <a:r>
              <a:rPr lang="en-US" b="0" i="0" dirty="0">
                <a:solidFill>
                  <a:srgbClr val="202124"/>
                </a:solidFill>
                <a:effectLst/>
                <a:latin typeface="Google Sans"/>
              </a:rPr>
              <a:t>-</a:t>
            </a:r>
            <a:r>
              <a:rPr lang="en-US" b="1" i="0" dirty="0">
                <a:solidFill>
                  <a:srgbClr val="202124"/>
                </a:solidFill>
                <a:effectLst/>
                <a:latin typeface="Google Sans"/>
              </a:rPr>
              <a:t>tert-butylphenol</a:t>
            </a:r>
            <a:r>
              <a:rPr lang="en-US" b="0" i="0" dirty="0">
                <a:solidFill>
                  <a:srgbClr val="202124"/>
                </a:solidFill>
                <a:effectLst/>
                <a:latin typeface="Google Sans"/>
              </a:rPr>
              <a:t> is a formaldehyde resin found in adhesives. Products such as shoes, handbags, belts, watchstraps, glues, varnishes, lacquer resins, motor oil additives, rubber antioxidants, printing inks, masonry sealant, insecticides, deodorants, and commercial disinfectants could contain this substance.</a:t>
            </a:r>
          </a:p>
          <a:p>
            <a:r>
              <a:rPr lang="en-US" b="1" i="0" dirty="0">
                <a:solidFill>
                  <a:srgbClr val="4D5156"/>
                </a:solidFill>
                <a:effectLst/>
                <a:latin typeface="Google Sans"/>
              </a:rPr>
              <a:t>4-tert-butylcatechol</a:t>
            </a:r>
            <a:r>
              <a:rPr lang="en-US" b="0" i="0" dirty="0">
                <a:solidFill>
                  <a:srgbClr val="4D5156"/>
                </a:solidFill>
                <a:effectLst/>
                <a:latin typeface="Google Sans"/>
              </a:rPr>
              <a:t> (PTBC) is used </a:t>
            </a:r>
            <a:r>
              <a:rPr lang="en-US" b="0" i="0" dirty="0">
                <a:solidFill>
                  <a:srgbClr val="040C28"/>
                </a:solidFill>
                <a:effectLst/>
                <a:latin typeface="Google Sans"/>
              </a:rPr>
              <a:t>as an antioxidant in fats, oils, and mineral oils, and as a stabilizer in polyester resins and polystyrene resins</a:t>
            </a:r>
            <a:endParaRPr lang="en-PK" dirty="0"/>
          </a:p>
        </p:txBody>
      </p:sp>
      <p:sp>
        <p:nvSpPr>
          <p:cNvPr id="4" name="Slide Number Placeholder 3"/>
          <p:cNvSpPr>
            <a:spLocks noGrp="1"/>
          </p:cNvSpPr>
          <p:nvPr>
            <p:ph type="sldNum" sz="quarter" idx="5"/>
          </p:nvPr>
        </p:nvSpPr>
        <p:spPr/>
        <p:txBody>
          <a:bodyPr/>
          <a:lstStyle/>
          <a:p>
            <a:fld id="{DF6CD211-4C54-44AD-AF06-85AF9FAE8FBB}" type="slidenum">
              <a:rPr lang="en-PK" smtClean="0"/>
              <a:t>40</a:t>
            </a:fld>
            <a:endParaRPr lang="en-PK"/>
          </a:p>
        </p:txBody>
      </p:sp>
    </p:spTree>
    <p:extLst>
      <p:ext uri="{BB962C8B-B14F-4D97-AF65-F5344CB8AC3E}">
        <p14:creationId xmlns:p14="http://schemas.microsoft.com/office/powerpoint/2010/main" val="14463594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a:t>
            </a:r>
            <a:r>
              <a:rPr lang="en-US" dirty="0"/>
              <a:t> Depigmentation on the face following treatment of melasma with </a:t>
            </a:r>
            <a:r>
              <a:rPr lang="en-US" dirty="0" err="1"/>
              <a:t>monobenzylether</a:t>
            </a:r>
            <a:r>
              <a:rPr lang="en-US" dirty="0"/>
              <a:t> of hydroquinone</a:t>
            </a:r>
            <a:endParaRPr lang="en-PK" dirty="0"/>
          </a:p>
        </p:txBody>
      </p:sp>
      <p:sp>
        <p:nvSpPr>
          <p:cNvPr id="4" name="Slide Number Placeholder 3"/>
          <p:cNvSpPr>
            <a:spLocks noGrp="1"/>
          </p:cNvSpPr>
          <p:nvPr>
            <p:ph type="sldNum" sz="quarter" idx="5"/>
          </p:nvPr>
        </p:nvSpPr>
        <p:spPr/>
        <p:txBody>
          <a:bodyPr/>
          <a:lstStyle/>
          <a:p>
            <a:fld id="{DF6CD211-4C54-44AD-AF06-85AF9FAE8FBB}" type="slidenum">
              <a:rPr lang="en-PK" smtClean="0"/>
              <a:t>41</a:t>
            </a:fld>
            <a:endParaRPr lang="en-PK"/>
          </a:p>
        </p:txBody>
      </p:sp>
    </p:spTree>
    <p:extLst>
      <p:ext uri="{BB962C8B-B14F-4D97-AF65-F5344CB8AC3E}">
        <p14:creationId xmlns:p14="http://schemas.microsoft.com/office/powerpoint/2010/main" val="41373244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Synonyms</a:t>
            </a:r>
            <a:r>
              <a:rPr lang="en-US" dirty="0"/>
              <a:t> and inclusions • Disseminate lenticular leukoderma</a:t>
            </a:r>
          </a:p>
          <a:p>
            <a:r>
              <a:rPr lang="en-US" dirty="0"/>
              <a:t>The lesions in Caucasian people most frequently occur in sun‐ exposed areas of the limbs. Solar damage is a factor in these </a:t>
            </a:r>
            <a:r>
              <a:rPr lang="en-US" dirty="0" err="1"/>
              <a:t>cases.s</a:t>
            </a:r>
            <a:endParaRPr lang="en-PK" dirty="0"/>
          </a:p>
        </p:txBody>
      </p:sp>
      <p:sp>
        <p:nvSpPr>
          <p:cNvPr id="4" name="Slide Number Placeholder 3"/>
          <p:cNvSpPr>
            <a:spLocks noGrp="1"/>
          </p:cNvSpPr>
          <p:nvPr>
            <p:ph type="sldNum" sz="quarter" idx="5"/>
          </p:nvPr>
        </p:nvSpPr>
        <p:spPr/>
        <p:txBody>
          <a:bodyPr/>
          <a:lstStyle/>
          <a:p>
            <a:fld id="{DF6CD211-4C54-44AD-AF06-85AF9FAE8FBB}" type="slidenum">
              <a:rPr lang="en-PK" smtClean="0"/>
              <a:t>42</a:t>
            </a:fld>
            <a:endParaRPr lang="en-PK"/>
          </a:p>
        </p:txBody>
      </p:sp>
    </p:spTree>
    <p:extLst>
      <p:ext uri="{BB962C8B-B14F-4D97-AF65-F5344CB8AC3E}">
        <p14:creationId xmlns:p14="http://schemas.microsoft.com/office/powerpoint/2010/main" val="16427856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a:t>
            </a:r>
            <a:r>
              <a:rPr lang="en-US" dirty="0"/>
              <a:t>  Typical appearances on the shins of a 57‐year‐old Afro‐Caribbean woman (a) with close‐up view illustrating discrete guttate hypomelanotic macules (b)</a:t>
            </a:r>
            <a:endParaRPr lang="en-PK" dirty="0"/>
          </a:p>
        </p:txBody>
      </p:sp>
      <p:sp>
        <p:nvSpPr>
          <p:cNvPr id="4" name="Slide Number Placeholder 3"/>
          <p:cNvSpPr>
            <a:spLocks noGrp="1"/>
          </p:cNvSpPr>
          <p:nvPr>
            <p:ph type="sldNum" sz="quarter" idx="5"/>
          </p:nvPr>
        </p:nvSpPr>
        <p:spPr/>
        <p:txBody>
          <a:bodyPr/>
          <a:lstStyle/>
          <a:p>
            <a:fld id="{DF6CD211-4C54-44AD-AF06-85AF9FAE8FBB}" type="slidenum">
              <a:rPr lang="en-PK" smtClean="0"/>
              <a:t>43</a:t>
            </a:fld>
            <a:endParaRPr lang="en-PK"/>
          </a:p>
        </p:txBody>
      </p:sp>
    </p:spTree>
    <p:extLst>
      <p:ext uri="{BB962C8B-B14F-4D97-AF65-F5344CB8AC3E}">
        <p14:creationId xmlns:p14="http://schemas.microsoft.com/office/powerpoint/2010/main" val="26865681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40C28"/>
                </a:solidFill>
                <a:effectLst/>
                <a:latin typeface="Google Sans"/>
              </a:rPr>
              <a:t>Colorless</a:t>
            </a:r>
          </a:p>
          <a:p>
            <a:r>
              <a:rPr lang="en-US" dirty="0"/>
              <a:t>Synonyms and inclusions • Leukoderma punctata • Symmetrical progressive leukopathy</a:t>
            </a:r>
          </a:p>
          <a:p>
            <a:r>
              <a:rPr lang="en-US" b="1" dirty="0"/>
              <a:t>Environmental</a:t>
            </a:r>
            <a:r>
              <a:rPr lang="en-US" dirty="0"/>
              <a:t> </a:t>
            </a:r>
            <a:r>
              <a:rPr lang="en-US" b="1" dirty="0"/>
              <a:t>factors</a:t>
            </a:r>
            <a:r>
              <a:rPr lang="en-US" dirty="0"/>
              <a:t> Sun exposure, UV therapy</a:t>
            </a:r>
            <a:endParaRPr lang="en-PK" dirty="0"/>
          </a:p>
        </p:txBody>
      </p:sp>
      <p:sp>
        <p:nvSpPr>
          <p:cNvPr id="4" name="Slide Number Placeholder 3"/>
          <p:cNvSpPr>
            <a:spLocks noGrp="1"/>
          </p:cNvSpPr>
          <p:nvPr>
            <p:ph type="sldNum" sz="quarter" idx="5"/>
          </p:nvPr>
        </p:nvSpPr>
        <p:spPr/>
        <p:txBody>
          <a:bodyPr/>
          <a:lstStyle/>
          <a:p>
            <a:fld id="{DF6CD211-4C54-44AD-AF06-85AF9FAE8FBB}" type="slidenum">
              <a:rPr lang="en-PK" smtClean="0"/>
              <a:t>45</a:t>
            </a:fld>
            <a:endParaRPr lang="en-PK"/>
          </a:p>
        </p:txBody>
      </p:sp>
    </p:spTree>
    <p:extLst>
      <p:ext uri="{BB962C8B-B14F-4D97-AF65-F5344CB8AC3E}">
        <p14:creationId xmlns:p14="http://schemas.microsoft.com/office/powerpoint/2010/main" val="10047814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Special stains of histological specimens, or techniques such as spectroscopy, may help to identify the nature of exogenous and other non‐melanin pigments.</a:t>
            </a:r>
            <a:endParaRPr lang="en-PK" dirty="0"/>
          </a:p>
        </p:txBody>
      </p:sp>
      <p:sp>
        <p:nvSpPr>
          <p:cNvPr id="4" name="Slide Number Placeholder 3"/>
          <p:cNvSpPr>
            <a:spLocks noGrp="1"/>
          </p:cNvSpPr>
          <p:nvPr>
            <p:ph type="sldNum" sz="quarter" idx="5"/>
          </p:nvPr>
        </p:nvSpPr>
        <p:spPr/>
        <p:txBody>
          <a:bodyPr/>
          <a:lstStyle/>
          <a:p>
            <a:fld id="{DF6CD211-4C54-44AD-AF06-85AF9FAE8FBB}" type="slidenum">
              <a:rPr lang="en-PK" smtClean="0"/>
              <a:t>48</a:t>
            </a:fld>
            <a:endParaRPr lang="en-PK"/>
          </a:p>
        </p:txBody>
      </p:sp>
    </p:spTree>
    <p:extLst>
      <p:ext uri="{BB962C8B-B14F-4D97-AF65-F5344CB8AC3E}">
        <p14:creationId xmlns:p14="http://schemas.microsoft.com/office/powerpoint/2010/main" val="1185088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combination of deregulated innate and adaptive immune responses has been proposed in vitiligo. Interestingly, several components of the innate immune system have been found to be associated with vitiligo (e.g. NLRP‐1, XBP‐1)</a:t>
            </a:r>
          </a:p>
          <a:p>
            <a:r>
              <a:rPr lang="en-US" b="0" i="0" dirty="0">
                <a:solidFill>
                  <a:srgbClr val="4D5156"/>
                </a:solidFill>
                <a:effectLst/>
                <a:latin typeface="Google Sans"/>
              </a:rPr>
              <a:t>. </a:t>
            </a:r>
            <a:r>
              <a:rPr lang="en-US" b="1" i="0" dirty="0">
                <a:solidFill>
                  <a:srgbClr val="4D5156"/>
                </a:solidFill>
                <a:effectLst/>
                <a:latin typeface="Google Sans"/>
              </a:rPr>
              <a:t>LL-37</a:t>
            </a:r>
            <a:r>
              <a:rPr lang="en-US" b="0" i="0" dirty="0">
                <a:solidFill>
                  <a:srgbClr val="4D5156"/>
                </a:solidFill>
                <a:effectLst/>
                <a:latin typeface="Google Sans"/>
              </a:rPr>
              <a:t> is able to </a:t>
            </a:r>
            <a:r>
              <a:rPr lang="en-US" b="0" i="0" dirty="0">
                <a:solidFill>
                  <a:srgbClr val="040C28"/>
                </a:solidFill>
                <a:effectLst/>
                <a:latin typeface="Google Sans"/>
              </a:rPr>
              <a:t>kill bacteria through direct antibacterial activities, as well as through immunomodulation</a:t>
            </a:r>
            <a:endParaRPr lang="en-PK" dirty="0"/>
          </a:p>
        </p:txBody>
      </p:sp>
      <p:sp>
        <p:nvSpPr>
          <p:cNvPr id="4" name="Slide Number Placeholder 3"/>
          <p:cNvSpPr>
            <a:spLocks noGrp="1"/>
          </p:cNvSpPr>
          <p:nvPr>
            <p:ph type="sldNum" sz="quarter" idx="5"/>
          </p:nvPr>
        </p:nvSpPr>
        <p:spPr/>
        <p:txBody>
          <a:bodyPr/>
          <a:lstStyle/>
          <a:p>
            <a:fld id="{DF6CD211-4C54-44AD-AF06-85AF9FAE8FBB}" type="slidenum">
              <a:rPr lang="en-PK" smtClean="0"/>
              <a:t>7</a:t>
            </a:fld>
            <a:endParaRPr lang="en-PK"/>
          </a:p>
        </p:txBody>
      </p:sp>
    </p:spTree>
    <p:extLst>
      <p:ext uri="{BB962C8B-B14F-4D97-AF65-F5344CB8AC3E}">
        <p14:creationId xmlns:p14="http://schemas.microsoft.com/office/powerpoint/2010/main" val="33507477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common causes include repetitive minor trauma and venous insufficiency</a:t>
            </a:r>
            <a:endParaRPr lang="en-PK" dirty="0"/>
          </a:p>
        </p:txBody>
      </p:sp>
      <p:sp>
        <p:nvSpPr>
          <p:cNvPr id="4" name="Slide Number Placeholder 3"/>
          <p:cNvSpPr>
            <a:spLocks noGrp="1"/>
          </p:cNvSpPr>
          <p:nvPr>
            <p:ph type="sldNum" sz="quarter" idx="5"/>
          </p:nvPr>
        </p:nvSpPr>
        <p:spPr/>
        <p:txBody>
          <a:bodyPr/>
          <a:lstStyle/>
          <a:p>
            <a:fld id="{DF6CD211-4C54-44AD-AF06-85AF9FAE8FBB}" type="slidenum">
              <a:rPr lang="en-PK" smtClean="0"/>
              <a:t>49</a:t>
            </a:fld>
            <a:endParaRPr lang="en-PK"/>
          </a:p>
        </p:txBody>
      </p:sp>
    </p:spTree>
    <p:extLst>
      <p:ext uri="{BB962C8B-B14F-4D97-AF65-F5344CB8AC3E}">
        <p14:creationId xmlns:p14="http://schemas.microsoft.com/office/powerpoint/2010/main" val="18364649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Haemosiderin</a:t>
            </a:r>
            <a:r>
              <a:rPr lang="en-US" dirty="0"/>
              <a:t> staining on the shins of a 41‐year‐old rugby football player resulting from repeated minor trauma.</a:t>
            </a:r>
            <a:endParaRPr lang="en-PK" dirty="0"/>
          </a:p>
        </p:txBody>
      </p:sp>
      <p:sp>
        <p:nvSpPr>
          <p:cNvPr id="4" name="Slide Number Placeholder 3"/>
          <p:cNvSpPr>
            <a:spLocks noGrp="1"/>
          </p:cNvSpPr>
          <p:nvPr>
            <p:ph type="sldNum" sz="quarter" idx="5"/>
          </p:nvPr>
        </p:nvSpPr>
        <p:spPr/>
        <p:txBody>
          <a:bodyPr/>
          <a:lstStyle/>
          <a:p>
            <a:fld id="{DF6CD211-4C54-44AD-AF06-85AF9FAE8FBB}" type="slidenum">
              <a:rPr lang="en-PK" smtClean="0"/>
              <a:t>52</a:t>
            </a:fld>
            <a:endParaRPr lang="en-PK"/>
          </a:p>
        </p:txBody>
      </p:sp>
    </p:spTree>
    <p:extLst>
      <p:ext uri="{BB962C8B-B14F-4D97-AF65-F5344CB8AC3E}">
        <p14:creationId xmlns:p14="http://schemas.microsoft.com/office/powerpoint/2010/main" val="1397282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err="1">
                <a:solidFill>
                  <a:srgbClr val="333333"/>
                </a:solidFill>
                <a:effectLst/>
                <a:latin typeface="Open Sans" panose="020B0606030504020204" pitchFamily="34" charset="0"/>
              </a:rPr>
              <a:t>schamberg</a:t>
            </a:r>
            <a:r>
              <a:rPr lang="en-US" b="0" i="0" dirty="0">
                <a:solidFill>
                  <a:srgbClr val="333333"/>
                </a:solidFill>
                <a:effectLst/>
                <a:latin typeface="Open Sans" panose="020B0606030504020204" pitchFamily="34" charset="0"/>
              </a:rPr>
              <a:t> </a:t>
            </a:r>
            <a:r>
              <a:rPr lang="en-US" b="1" i="0" dirty="0">
                <a:solidFill>
                  <a:srgbClr val="333333"/>
                </a:solidFill>
                <a:effectLst/>
                <a:latin typeface="Open Sans" panose="020B0606030504020204" pitchFamily="34" charset="0"/>
              </a:rPr>
              <a:t>disease</a:t>
            </a:r>
            <a:r>
              <a:rPr lang="en-US" b="0" i="0" dirty="0">
                <a:solidFill>
                  <a:srgbClr val="333333"/>
                </a:solidFill>
                <a:effectLst/>
                <a:latin typeface="Open Sans" panose="020B0606030504020204" pitchFamily="34" charset="0"/>
              </a:rPr>
              <a:t> is the most common type of </a:t>
            </a:r>
            <a:r>
              <a:rPr lang="en-US" b="0" i="0" dirty="0" err="1">
                <a:solidFill>
                  <a:srgbClr val="333333"/>
                </a:solidFill>
                <a:effectLst/>
                <a:latin typeface="Open Sans" panose="020B0606030504020204" pitchFamily="34" charset="0"/>
              </a:rPr>
              <a:t>capillaritis</a:t>
            </a:r>
            <a:r>
              <a:rPr lang="en-US" b="0" i="0" dirty="0">
                <a:solidFill>
                  <a:srgbClr val="333333"/>
                </a:solidFill>
                <a:effectLst/>
                <a:latin typeface="Open Sans" panose="020B0606030504020204" pitchFamily="34" charset="0"/>
              </a:rPr>
              <a:t>. Regular or irregular crops of red-brown flat patches with cayenne pepper spots on their borders appear for no apparent reason. Although most common on the lower legs,</a:t>
            </a:r>
          </a:p>
          <a:p>
            <a:r>
              <a:rPr lang="en-US" b="1" i="0" dirty="0" err="1">
                <a:solidFill>
                  <a:srgbClr val="333333"/>
                </a:solidFill>
                <a:effectLst/>
                <a:latin typeface="Open Sans" panose="020B0606030504020204" pitchFamily="34" charset="0"/>
              </a:rPr>
              <a:t>FIG</a:t>
            </a:r>
            <a:r>
              <a:rPr lang="en-US" dirty="0" err="1"/>
              <a:t>Haemosiderosis</a:t>
            </a:r>
            <a:r>
              <a:rPr lang="en-US" dirty="0"/>
              <a:t> secondary to </a:t>
            </a:r>
            <a:r>
              <a:rPr lang="en-US" dirty="0" err="1"/>
              <a:t>capillaritis</a:t>
            </a:r>
            <a:r>
              <a:rPr lang="en-US" dirty="0"/>
              <a:t> which first erupted 6 months previously in a 57‐year‐old male.</a:t>
            </a:r>
            <a:endParaRPr lang="en-PK" b="1" dirty="0"/>
          </a:p>
        </p:txBody>
      </p:sp>
      <p:sp>
        <p:nvSpPr>
          <p:cNvPr id="4" name="Slide Number Placeholder 3"/>
          <p:cNvSpPr>
            <a:spLocks noGrp="1"/>
          </p:cNvSpPr>
          <p:nvPr>
            <p:ph type="sldNum" sz="quarter" idx="5"/>
          </p:nvPr>
        </p:nvSpPr>
        <p:spPr/>
        <p:txBody>
          <a:bodyPr/>
          <a:lstStyle/>
          <a:p>
            <a:fld id="{DF6CD211-4C54-44AD-AF06-85AF9FAE8FBB}" type="slidenum">
              <a:rPr lang="en-PK" smtClean="0"/>
              <a:t>53</a:t>
            </a:fld>
            <a:endParaRPr lang="en-PK"/>
          </a:p>
        </p:txBody>
      </p:sp>
    </p:spTree>
    <p:extLst>
      <p:ext uri="{BB962C8B-B14F-4D97-AF65-F5344CB8AC3E}">
        <p14:creationId xmlns:p14="http://schemas.microsoft.com/office/powerpoint/2010/main" val="7573264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Pale yellow to deep red </a:t>
            </a:r>
            <a:r>
              <a:rPr lang="en-US" dirty="0" err="1"/>
              <a:t>colour</a:t>
            </a:r>
            <a:endParaRPr lang="en-PK" dirty="0"/>
          </a:p>
        </p:txBody>
      </p:sp>
      <p:sp>
        <p:nvSpPr>
          <p:cNvPr id="4" name="Slide Number Placeholder 3"/>
          <p:cNvSpPr>
            <a:spLocks noGrp="1"/>
          </p:cNvSpPr>
          <p:nvPr>
            <p:ph type="sldNum" sz="quarter" idx="5"/>
          </p:nvPr>
        </p:nvSpPr>
        <p:spPr/>
        <p:txBody>
          <a:bodyPr/>
          <a:lstStyle/>
          <a:p>
            <a:fld id="{DF6CD211-4C54-44AD-AF06-85AF9FAE8FBB}" type="slidenum">
              <a:rPr lang="en-PK" smtClean="0"/>
              <a:t>54</a:t>
            </a:fld>
            <a:endParaRPr lang="en-PK"/>
          </a:p>
        </p:txBody>
      </p:sp>
    </p:spTree>
    <p:extLst>
      <p:ext uri="{BB962C8B-B14F-4D97-AF65-F5344CB8AC3E}">
        <p14:creationId xmlns:p14="http://schemas.microsoft.com/office/powerpoint/2010/main" val="4935021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range of yellow shades produced by bilirubin may be modified by the presence of biliverdin, which adds a greenish hue</a:t>
            </a:r>
            <a:endParaRPr lang="en-PK" dirty="0"/>
          </a:p>
        </p:txBody>
      </p:sp>
      <p:sp>
        <p:nvSpPr>
          <p:cNvPr id="4" name="Slide Number Placeholder 3"/>
          <p:cNvSpPr>
            <a:spLocks noGrp="1"/>
          </p:cNvSpPr>
          <p:nvPr>
            <p:ph type="sldNum" sz="quarter" idx="5"/>
          </p:nvPr>
        </p:nvSpPr>
        <p:spPr/>
        <p:txBody>
          <a:bodyPr/>
          <a:lstStyle/>
          <a:p>
            <a:fld id="{DF6CD211-4C54-44AD-AF06-85AF9FAE8FBB}" type="slidenum">
              <a:rPr lang="en-PK" smtClean="0"/>
              <a:t>56</a:t>
            </a:fld>
            <a:endParaRPr lang="en-PK"/>
          </a:p>
        </p:txBody>
      </p:sp>
    </p:spTree>
    <p:extLst>
      <p:ext uri="{BB962C8B-B14F-4D97-AF65-F5344CB8AC3E}">
        <p14:creationId xmlns:p14="http://schemas.microsoft.com/office/powerpoint/2010/main" val="37938687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may be primary due to diet, or secondary due to for example hepatic disease. </a:t>
            </a:r>
          </a:p>
          <a:p>
            <a:r>
              <a:rPr lang="en-US" b="1" i="0" dirty="0">
                <a:solidFill>
                  <a:srgbClr val="4D5156"/>
                </a:solidFill>
                <a:effectLst/>
                <a:latin typeface="Google Sans"/>
              </a:rPr>
              <a:t>Canthaxanthin</a:t>
            </a:r>
            <a:r>
              <a:rPr lang="en-US" b="0" i="0" dirty="0">
                <a:solidFill>
                  <a:srgbClr val="4D5156"/>
                </a:solidFill>
                <a:effectLst/>
                <a:latin typeface="Google Sans"/>
              </a:rPr>
              <a:t> </a:t>
            </a:r>
            <a:r>
              <a:rPr lang="en-US" b="0" i="0" dirty="0">
                <a:solidFill>
                  <a:srgbClr val="4D5156"/>
                </a:solidFill>
                <a:effectLst/>
                <a:latin typeface="arial" panose="020B0604020202020204" pitchFamily="34" charset="0"/>
              </a:rPr>
              <a:t>a keto-carotenoid pigment widely distributed in nature </a:t>
            </a:r>
            <a:r>
              <a:rPr lang="en-US" b="0" i="0" dirty="0">
                <a:solidFill>
                  <a:srgbClr val="4D5156"/>
                </a:solidFill>
                <a:effectLst/>
                <a:latin typeface="Google Sans"/>
              </a:rPr>
              <a:t>is used </a:t>
            </a:r>
            <a:r>
              <a:rPr lang="en-US" b="0" i="0" dirty="0">
                <a:solidFill>
                  <a:srgbClr val="040C28"/>
                </a:solidFill>
                <a:effectLst/>
                <a:latin typeface="Google Sans"/>
              </a:rPr>
              <a:t>to reduce sensitivity to sunlight (photosensitivity) experienced by people who have a rare genetic disease called erythropoietic protoporphyria (EPP)</a:t>
            </a:r>
            <a:endParaRPr lang="en-PK" dirty="0"/>
          </a:p>
        </p:txBody>
      </p:sp>
      <p:sp>
        <p:nvSpPr>
          <p:cNvPr id="4" name="Slide Number Placeholder 3"/>
          <p:cNvSpPr>
            <a:spLocks noGrp="1"/>
          </p:cNvSpPr>
          <p:nvPr>
            <p:ph type="sldNum" sz="quarter" idx="5"/>
          </p:nvPr>
        </p:nvSpPr>
        <p:spPr/>
        <p:txBody>
          <a:bodyPr/>
          <a:lstStyle/>
          <a:p>
            <a:fld id="{DF6CD211-4C54-44AD-AF06-85AF9FAE8FBB}" type="slidenum">
              <a:rPr lang="en-PK" smtClean="0"/>
              <a:t>59</a:t>
            </a:fld>
            <a:endParaRPr lang="en-PK"/>
          </a:p>
        </p:txBody>
      </p:sp>
    </p:spTree>
    <p:extLst>
      <p:ext uri="{BB962C8B-B14F-4D97-AF65-F5344CB8AC3E}">
        <p14:creationId xmlns:p14="http://schemas.microsoft.com/office/powerpoint/2010/main" val="3272313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a:t>
            </a:r>
            <a:r>
              <a:rPr lang="en-US" dirty="0"/>
              <a:t>  Carotenoderma: note yellowish hue of the palm on the right compared with the normal palm on the left</a:t>
            </a:r>
            <a:endParaRPr lang="en-PK" dirty="0"/>
          </a:p>
        </p:txBody>
      </p:sp>
      <p:sp>
        <p:nvSpPr>
          <p:cNvPr id="4" name="Slide Number Placeholder 3"/>
          <p:cNvSpPr>
            <a:spLocks noGrp="1"/>
          </p:cNvSpPr>
          <p:nvPr>
            <p:ph type="sldNum" sz="quarter" idx="5"/>
          </p:nvPr>
        </p:nvSpPr>
        <p:spPr/>
        <p:txBody>
          <a:bodyPr/>
          <a:lstStyle/>
          <a:p>
            <a:fld id="{DF6CD211-4C54-44AD-AF06-85AF9FAE8FBB}" type="slidenum">
              <a:rPr lang="en-PK" smtClean="0"/>
              <a:t>62</a:t>
            </a:fld>
            <a:endParaRPr lang="en-PK"/>
          </a:p>
        </p:txBody>
      </p:sp>
    </p:spTree>
    <p:extLst>
      <p:ext uri="{BB962C8B-B14F-4D97-AF65-F5344CB8AC3E}">
        <p14:creationId xmlns:p14="http://schemas.microsoft.com/office/powerpoint/2010/main" val="20800746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may also be caused by the use of phenol or resorcinol</a:t>
            </a:r>
            <a:endParaRPr lang="en-PK" dirty="0"/>
          </a:p>
        </p:txBody>
      </p:sp>
      <p:sp>
        <p:nvSpPr>
          <p:cNvPr id="4" name="Slide Number Placeholder 3"/>
          <p:cNvSpPr>
            <a:spLocks noGrp="1"/>
          </p:cNvSpPr>
          <p:nvPr>
            <p:ph type="sldNum" sz="quarter" idx="5"/>
          </p:nvPr>
        </p:nvSpPr>
        <p:spPr/>
        <p:txBody>
          <a:bodyPr/>
          <a:lstStyle/>
          <a:p>
            <a:fld id="{DF6CD211-4C54-44AD-AF06-85AF9FAE8FBB}" type="slidenum">
              <a:rPr lang="en-PK" smtClean="0"/>
              <a:t>63</a:t>
            </a:fld>
            <a:endParaRPr lang="en-PK"/>
          </a:p>
        </p:txBody>
      </p:sp>
    </p:spTree>
    <p:extLst>
      <p:ext uri="{BB962C8B-B14F-4D97-AF65-F5344CB8AC3E}">
        <p14:creationId xmlns:p14="http://schemas.microsoft.com/office/powerpoint/2010/main" val="9184148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err="1">
                <a:solidFill>
                  <a:srgbClr val="202124"/>
                </a:solidFill>
                <a:effectLst/>
                <a:latin typeface="Google Sans"/>
              </a:rPr>
              <a:t>Nitisinone</a:t>
            </a:r>
            <a:r>
              <a:rPr lang="en-US" b="0" i="0" dirty="0">
                <a:solidFill>
                  <a:srgbClr val="202124"/>
                </a:solidFill>
                <a:effectLst/>
                <a:latin typeface="Google Sans"/>
              </a:rPr>
              <a:t> is </a:t>
            </a:r>
            <a:r>
              <a:rPr lang="en-US" b="0" i="0" dirty="0">
                <a:solidFill>
                  <a:srgbClr val="040C28"/>
                </a:solidFill>
                <a:effectLst/>
                <a:latin typeface="Google Sans"/>
              </a:rPr>
              <a:t>used to treat hereditary tyrosinemia type 1</a:t>
            </a:r>
            <a:r>
              <a:rPr lang="en-US" b="0" i="0" dirty="0">
                <a:solidFill>
                  <a:srgbClr val="202124"/>
                </a:solidFill>
                <a:effectLst/>
                <a:latin typeface="Google Sans"/>
              </a:rPr>
              <a:t>, which is too much tyrosine in the blood. It helps to prevent high levels of tyrosine in the blood</a:t>
            </a:r>
            <a:endParaRPr lang="en-PK" dirty="0"/>
          </a:p>
        </p:txBody>
      </p:sp>
      <p:sp>
        <p:nvSpPr>
          <p:cNvPr id="4" name="Slide Number Placeholder 3"/>
          <p:cNvSpPr>
            <a:spLocks noGrp="1"/>
          </p:cNvSpPr>
          <p:nvPr>
            <p:ph type="sldNum" sz="quarter" idx="5"/>
          </p:nvPr>
        </p:nvSpPr>
        <p:spPr/>
        <p:txBody>
          <a:bodyPr/>
          <a:lstStyle/>
          <a:p>
            <a:fld id="{DF6CD211-4C54-44AD-AF06-85AF9FAE8FBB}" type="slidenum">
              <a:rPr lang="en-PK" smtClean="0"/>
              <a:t>71</a:t>
            </a:fld>
            <a:endParaRPr lang="en-PK"/>
          </a:p>
        </p:txBody>
      </p:sp>
    </p:spTree>
    <p:extLst>
      <p:ext uri="{BB962C8B-B14F-4D97-AF65-F5344CB8AC3E}">
        <p14:creationId xmlns:p14="http://schemas.microsoft.com/office/powerpoint/2010/main" val="33872380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Chrysiasis</a:t>
            </a:r>
            <a:r>
              <a:rPr lang="en-US" dirty="0"/>
              <a:t>: mild lilac discoloration on the forehead and eyelids contrasting with the yellow of the elastotic skin on the bridge of the nose and eyebrows in 64‐year‐old woman with rheumatoid arthritis who 8 years earlier had been treated with parenteral gold for over 2 years. </a:t>
            </a:r>
            <a:endParaRPr lang="en-PK" dirty="0"/>
          </a:p>
        </p:txBody>
      </p:sp>
      <p:sp>
        <p:nvSpPr>
          <p:cNvPr id="4" name="Slide Number Placeholder 3"/>
          <p:cNvSpPr>
            <a:spLocks noGrp="1"/>
          </p:cNvSpPr>
          <p:nvPr>
            <p:ph type="sldNum" sz="quarter" idx="5"/>
          </p:nvPr>
        </p:nvSpPr>
        <p:spPr/>
        <p:txBody>
          <a:bodyPr/>
          <a:lstStyle/>
          <a:p>
            <a:fld id="{DF6CD211-4C54-44AD-AF06-85AF9FAE8FBB}" type="slidenum">
              <a:rPr lang="en-PK" smtClean="0"/>
              <a:t>79</a:t>
            </a:fld>
            <a:endParaRPr lang="en-PK"/>
          </a:p>
        </p:txBody>
      </p:sp>
    </p:spTree>
    <p:extLst>
      <p:ext uri="{BB962C8B-B14F-4D97-AF65-F5344CB8AC3E}">
        <p14:creationId xmlns:p14="http://schemas.microsoft.com/office/powerpoint/2010/main" val="3024139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has also been proposed that increased oxidative stress may trigger the process of ‘</a:t>
            </a:r>
            <a:r>
              <a:rPr lang="en-US" dirty="0" err="1"/>
              <a:t>haptenation</a:t>
            </a:r>
            <a:r>
              <a:rPr lang="en-US" dirty="0"/>
              <a:t>’ by increasing the levels of surrogate substrates of tyrosinase resulting in the formation of highly immunogenic neoantigens in vitiligo</a:t>
            </a:r>
          </a:p>
          <a:p>
            <a:r>
              <a:rPr lang="en-US" dirty="0"/>
              <a:t>Additionally, a neurogenic mechanism has been suggested whereby it has been hypothesized that a compound released at peripheral nerve endings in the skin could have a toxic effect on melanocytes. neuropeptide Y may play a role</a:t>
            </a:r>
            <a:endParaRPr lang="en-PK" dirty="0"/>
          </a:p>
        </p:txBody>
      </p:sp>
      <p:sp>
        <p:nvSpPr>
          <p:cNvPr id="4" name="Slide Number Placeholder 3"/>
          <p:cNvSpPr>
            <a:spLocks noGrp="1"/>
          </p:cNvSpPr>
          <p:nvPr>
            <p:ph type="sldNum" sz="quarter" idx="5"/>
          </p:nvPr>
        </p:nvSpPr>
        <p:spPr/>
        <p:txBody>
          <a:bodyPr/>
          <a:lstStyle/>
          <a:p>
            <a:fld id="{DF6CD211-4C54-44AD-AF06-85AF9FAE8FBB}" type="slidenum">
              <a:rPr lang="en-PK" smtClean="0"/>
              <a:t>8</a:t>
            </a:fld>
            <a:endParaRPr lang="en-PK"/>
          </a:p>
        </p:txBody>
      </p:sp>
    </p:spTree>
    <p:extLst>
      <p:ext uri="{BB962C8B-B14F-4D97-AF65-F5344CB8AC3E}">
        <p14:creationId xmlns:p14="http://schemas.microsoft.com/office/powerpoint/2010/main" val="35724685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case report of homicidal subcutaneous injection of metallic mercury resulted in widespread skin lesions, remote from the radiologically visible mercury; these appeared at 40 days and began to clear at 6 months</a:t>
            </a:r>
            <a:endParaRPr lang="en-PK" dirty="0"/>
          </a:p>
          <a:p>
            <a:endParaRPr lang="en-PK" dirty="0"/>
          </a:p>
        </p:txBody>
      </p:sp>
      <p:sp>
        <p:nvSpPr>
          <p:cNvPr id="4" name="Slide Number Placeholder 3"/>
          <p:cNvSpPr>
            <a:spLocks noGrp="1"/>
          </p:cNvSpPr>
          <p:nvPr>
            <p:ph type="sldNum" sz="quarter" idx="5"/>
          </p:nvPr>
        </p:nvSpPr>
        <p:spPr/>
        <p:txBody>
          <a:bodyPr/>
          <a:lstStyle/>
          <a:p>
            <a:fld id="{DF6CD211-4C54-44AD-AF06-85AF9FAE8FBB}" type="slidenum">
              <a:rPr lang="en-PK" smtClean="0"/>
              <a:t>80</a:t>
            </a:fld>
            <a:endParaRPr lang="en-PK"/>
          </a:p>
        </p:txBody>
      </p:sp>
    </p:spTree>
    <p:extLst>
      <p:ext uri="{BB962C8B-B14F-4D97-AF65-F5344CB8AC3E}">
        <p14:creationId xmlns:p14="http://schemas.microsoft.com/office/powerpoint/2010/main" val="30785986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lesions may also be excised</a:t>
            </a:r>
            <a:endParaRPr lang="en-PK" dirty="0"/>
          </a:p>
        </p:txBody>
      </p:sp>
      <p:sp>
        <p:nvSpPr>
          <p:cNvPr id="4" name="Slide Number Placeholder 3"/>
          <p:cNvSpPr>
            <a:spLocks noGrp="1"/>
          </p:cNvSpPr>
          <p:nvPr>
            <p:ph type="sldNum" sz="quarter" idx="5"/>
          </p:nvPr>
        </p:nvSpPr>
        <p:spPr/>
        <p:txBody>
          <a:bodyPr/>
          <a:lstStyle/>
          <a:p>
            <a:fld id="{DF6CD211-4C54-44AD-AF06-85AF9FAE8FBB}" type="slidenum">
              <a:rPr lang="en-PK" smtClean="0"/>
              <a:t>81</a:t>
            </a:fld>
            <a:endParaRPr lang="en-PK"/>
          </a:p>
        </p:txBody>
      </p:sp>
    </p:spTree>
    <p:extLst>
      <p:ext uri="{BB962C8B-B14F-4D97-AF65-F5344CB8AC3E}">
        <p14:creationId xmlns:p14="http://schemas.microsoft.com/office/powerpoint/2010/main" val="32507123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 Traumatic tattoo: accidental tattoo following explosion during school chemistry experiment; excellent response to Nd : YAG laser.</a:t>
            </a:r>
            <a:endParaRPr lang="en-PK" dirty="0"/>
          </a:p>
        </p:txBody>
      </p:sp>
      <p:sp>
        <p:nvSpPr>
          <p:cNvPr id="4" name="Slide Number Placeholder 3"/>
          <p:cNvSpPr>
            <a:spLocks noGrp="1"/>
          </p:cNvSpPr>
          <p:nvPr>
            <p:ph type="sldNum" sz="quarter" idx="5"/>
          </p:nvPr>
        </p:nvSpPr>
        <p:spPr/>
        <p:txBody>
          <a:bodyPr/>
          <a:lstStyle/>
          <a:p>
            <a:fld id="{DF6CD211-4C54-44AD-AF06-85AF9FAE8FBB}" type="slidenum">
              <a:rPr lang="en-PK" smtClean="0"/>
              <a:t>82</a:t>
            </a:fld>
            <a:endParaRPr lang="en-PK"/>
          </a:p>
        </p:txBody>
      </p:sp>
    </p:spTree>
    <p:extLst>
      <p:ext uri="{BB962C8B-B14F-4D97-AF65-F5344CB8AC3E}">
        <p14:creationId xmlns:p14="http://schemas.microsoft.com/office/powerpoint/2010/main" val="11611662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Crystal violet:(gentian violet; hexamethyl pararosaniline chloride)</a:t>
            </a:r>
            <a:endParaRPr lang="en-PK" dirty="0"/>
          </a:p>
        </p:txBody>
      </p:sp>
      <p:sp>
        <p:nvSpPr>
          <p:cNvPr id="4" name="Slide Number Placeholder 3"/>
          <p:cNvSpPr>
            <a:spLocks noGrp="1"/>
          </p:cNvSpPr>
          <p:nvPr>
            <p:ph type="sldNum" sz="quarter" idx="5"/>
          </p:nvPr>
        </p:nvSpPr>
        <p:spPr/>
        <p:txBody>
          <a:bodyPr/>
          <a:lstStyle/>
          <a:p>
            <a:fld id="{DF6CD211-4C54-44AD-AF06-85AF9FAE8FBB}" type="slidenum">
              <a:rPr lang="en-PK" smtClean="0"/>
              <a:t>84</a:t>
            </a:fld>
            <a:endParaRPr lang="en-PK"/>
          </a:p>
        </p:txBody>
      </p:sp>
    </p:spTree>
    <p:extLst>
      <p:ext uri="{BB962C8B-B14F-4D97-AF65-F5344CB8AC3E}">
        <p14:creationId xmlns:p14="http://schemas.microsoft.com/office/powerpoint/2010/main" val="21725158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a:t>
            </a:r>
            <a:r>
              <a:rPr lang="en-US" dirty="0"/>
              <a:t> </a:t>
            </a:r>
            <a:r>
              <a:rPr lang="en-US" b="1" dirty="0"/>
              <a:t>1</a:t>
            </a:r>
            <a:r>
              <a:rPr lang="en-US" dirty="0"/>
              <a:t>)Lichenoid reaction in the red areas of a tattoo. , </a:t>
            </a:r>
            <a:r>
              <a:rPr lang="en-US" b="1" dirty="0"/>
              <a:t>2)</a:t>
            </a:r>
            <a:r>
              <a:rPr lang="en-US" dirty="0"/>
              <a:t>Keloid reaction to decorative tattoo: flattened areas have responded to the injection of triamcinolone</a:t>
            </a:r>
            <a:endParaRPr lang="en-PK" dirty="0"/>
          </a:p>
        </p:txBody>
      </p:sp>
      <p:sp>
        <p:nvSpPr>
          <p:cNvPr id="4" name="Slide Number Placeholder 3"/>
          <p:cNvSpPr>
            <a:spLocks noGrp="1"/>
          </p:cNvSpPr>
          <p:nvPr>
            <p:ph type="sldNum" sz="quarter" idx="5"/>
          </p:nvPr>
        </p:nvSpPr>
        <p:spPr/>
        <p:txBody>
          <a:bodyPr/>
          <a:lstStyle/>
          <a:p>
            <a:fld id="{DF6CD211-4C54-44AD-AF06-85AF9FAE8FBB}" type="slidenum">
              <a:rPr lang="en-PK" smtClean="0"/>
              <a:t>86</a:t>
            </a:fld>
            <a:endParaRPr lang="en-PK"/>
          </a:p>
        </p:txBody>
      </p:sp>
    </p:spTree>
    <p:extLst>
      <p:ext uri="{BB962C8B-B14F-4D97-AF65-F5344CB8AC3E}">
        <p14:creationId xmlns:p14="http://schemas.microsoft.com/office/powerpoint/2010/main" val="3821754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Genome‐wide association studies have identified several susceptibility loci for generalized vitiligo, each responsible for a small part of the genetic risk</a:t>
            </a:r>
          </a:p>
          <a:p>
            <a:r>
              <a:rPr lang="en-US" b="1" dirty="0"/>
              <a:t>*</a:t>
            </a:r>
            <a:r>
              <a:rPr lang="en-US" dirty="0"/>
              <a:t>It has been suggested that the Koebner phenomenon may function as a clinical parameter to assess and predict the clinical profile and course of vitiligo</a:t>
            </a:r>
            <a:endParaRPr lang="en-PK" dirty="0"/>
          </a:p>
        </p:txBody>
      </p:sp>
      <p:sp>
        <p:nvSpPr>
          <p:cNvPr id="4" name="Slide Number Placeholder 3"/>
          <p:cNvSpPr>
            <a:spLocks noGrp="1"/>
          </p:cNvSpPr>
          <p:nvPr>
            <p:ph type="sldNum" sz="quarter" idx="5"/>
          </p:nvPr>
        </p:nvSpPr>
        <p:spPr/>
        <p:txBody>
          <a:bodyPr/>
          <a:lstStyle/>
          <a:p>
            <a:fld id="{DF6CD211-4C54-44AD-AF06-85AF9FAE8FBB}" type="slidenum">
              <a:rPr lang="en-PK" smtClean="0"/>
              <a:t>9</a:t>
            </a:fld>
            <a:endParaRPr lang="en-PK"/>
          </a:p>
        </p:txBody>
      </p:sp>
    </p:spTree>
    <p:extLst>
      <p:ext uri="{BB962C8B-B14F-4D97-AF65-F5344CB8AC3E}">
        <p14:creationId xmlns:p14="http://schemas.microsoft.com/office/powerpoint/2010/main" val="2367958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Rarely, there is complete vitiligo (universalis), although most often a few pigmented areas remain indefinitely</a:t>
            </a:r>
          </a:p>
          <a:p>
            <a:r>
              <a:rPr lang="en-US" b="1" i="0" dirty="0">
                <a:solidFill>
                  <a:srgbClr val="4D5156"/>
                </a:solidFill>
                <a:effectLst/>
                <a:latin typeface="Google Sans"/>
              </a:rPr>
              <a:t>trichrome vitiligo </a:t>
            </a:r>
            <a:r>
              <a:rPr lang="en-US" b="0" i="0" dirty="0">
                <a:solidFill>
                  <a:srgbClr val="4D5156"/>
                </a:solidFill>
                <a:effectLst/>
                <a:latin typeface="Google Sans"/>
              </a:rPr>
              <a:t>describes </a:t>
            </a:r>
            <a:r>
              <a:rPr lang="en-US" b="0" i="0" dirty="0">
                <a:solidFill>
                  <a:srgbClr val="040C28"/>
                </a:solidFill>
                <a:effectLst/>
                <a:latin typeface="Google Sans"/>
              </a:rPr>
              <a:t>lesions that have a tan zone of varying width between normal and totally depigmented skin, which exhibits an intermediate hue</a:t>
            </a:r>
            <a:endParaRPr lang="en-PK" dirty="0"/>
          </a:p>
        </p:txBody>
      </p:sp>
      <p:sp>
        <p:nvSpPr>
          <p:cNvPr id="4" name="Slide Number Placeholder 3"/>
          <p:cNvSpPr>
            <a:spLocks noGrp="1"/>
          </p:cNvSpPr>
          <p:nvPr>
            <p:ph type="sldNum" sz="quarter" idx="5"/>
          </p:nvPr>
        </p:nvSpPr>
        <p:spPr/>
        <p:txBody>
          <a:bodyPr/>
          <a:lstStyle/>
          <a:p>
            <a:fld id="{DF6CD211-4C54-44AD-AF06-85AF9FAE8FBB}" type="slidenum">
              <a:rPr lang="en-PK" smtClean="0"/>
              <a:t>10</a:t>
            </a:fld>
            <a:endParaRPr lang="en-PK"/>
          </a:p>
        </p:txBody>
      </p:sp>
    </p:spTree>
    <p:extLst>
      <p:ext uri="{BB962C8B-B14F-4D97-AF65-F5344CB8AC3E}">
        <p14:creationId xmlns:p14="http://schemas.microsoft.com/office/powerpoint/2010/main" val="3879105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a:t>
            </a:r>
            <a:r>
              <a:rPr lang="en-US" dirty="0"/>
              <a:t> Hypochromic vitiligo affecting the back</a:t>
            </a:r>
            <a:endParaRPr lang="en-PK" dirty="0"/>
          </a:p>
        </p:txBody>
      </p:sp>
      <p:sp>
        <p:nvSpPr>
          <p:cNvPr id="4" name="Slide Number Placeholder 3"/>
          <p:cNvSpPr>
            <a:spLocks noGrp="1"/>
          </p:cNvSpPr>
          <p:nvPr>
            <p:ph type="sldNum" sz="quarter" idx="5"/>
          </p:nvPr>
        </p:nvSpPr>
        <p:spPr/>
        <p:txBody>
          <a:bodyPr/>
          <a:lstStyle/>
          <a:p>
            <a:fld id="{DF6CD211-4C54-44AD-AF06-85AF9FAE8FBB}" type="slidenum">
              <a:rPr lang="en-PK" smtClean="0"/>
              <a:t>12</a:t>
            </a:fld>
            <a:endParaRPr lang="en-PK"/>
          </a:p>
        </p:txBody>
      </p:sp>
    </p:spTree>
    <p:extLst>
      <p:ext uri="{BB962C8B-B14F-4D97-AF65-F5344CB8AC3E}">
        <p14:creationId xmlns:p14="http://schemas.microsoft.com/office/powerpoint/2010/main" val="2314379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Post‐infectious </a:t>
            </a:r>
            <a:r>
              <a:rPr lang="en-US" dirty="0" err="1"/>
              <a:t>hypomelanosis</a:t>
            </a:r>
            <a:r>
              <a:rPr lang="en-US" dirty="0"/>
              <a:t> (e.g. pityriasis versicolor, leprosy). • Cutaneous lymphoma.</a:t>
            </a:r>
            <a:endParaRPr lang="en-US" b="1" i="0" dirty="0">
              <a:solidFill>
                <a:srgbClr val="4D5156"/>
              </a:solidFill>
              <a:effectLst/>
              <a:latin typeface="Google Sans"/>
            </a:endParaRPr>
          </a:p>
          <a:p>
            <a:r>
              <a:rPr lang="en-US" b="1" i="0" dirty="0">
                <a:solidFill>
                  <a:srgbClr val="4D5156"/>
                </a:solidFill>
                <a:effectLst/>
                <a:latin typeface="Google Sans"/>
              </a:rPr>
              <a:t>Nevus</a:t>
            </a:r>
            <a:r>
              <a:rPr lang="en-US" b="0" i="0" dirty="0">
                <a:solidFill>
                  <a:srgbClr val="4D5156"/>
                </a:solidFill>
                <a:effectLst/>
                <a:latin typeface="Google Sans"/>
              </a:rPr>
              <a:t> </a:t>
            </a:r>
            <a:r>
              <a:rPr lang="en-US" b="1" i="0" dirty="0" err="1">
                <a:solidFill>
                  <a:srgbClr val="4D5156"/>
                </a:solidFill>
                <a:effectLst/>
                <a:latin typeface="Google Sans"/>
              </a:rPr>
              <a:t>depigmentosus</a:t>
            </a:r>
            <a:r>
              <a:rPr lang="en-US" b="0" i="0" dirty="0">
                <a:solidFill>
                  <a:srgbClr val="4D5156"/>
                </a:solidFill>
                <a:effectLst/>
                <a:latin typeface="Google Sans"/>
              </a:rPr>
              <a:t> </a:t>
            </a:r>
            <a:r>
              <a:rPr lang="en-US" b="0" i="0" dirty="0">
                <a:solidFill>
                  <a:srgbClr val="040C28"/>
                </a:solidFill>
                <a:effectLst/>
                <a:latin typeface="Google Sans"/>
              </a:rPr>
              <a:t>congenital nonprogressive hypopigmented macule or patch that is stable in its relative size and distribution throughout life</a:t>
            </a:r>
            <a:r>
              <a:rPr lang="en-US" b="0" i="0" dirty="0">
                <a:solidFill>
                  <a:srgbClr val="4D5156"/>
                </a:solidFill>
                <a:effectLst/>
                <a:latin typeface="Google Sans"/>
              </a:rPr>
              <a:t>.</a:t>
            </a:r>
          </a:p>
          <a:p>
            <a:r>
              <a:rPr lang="en-US" b="1" i="0" dirty="0">
                <a:solidFill>
                  <a:srgbClr val="4D5156"/>
                </a:solidFill>
                <a:effectLst/>
                <a:latin typeface="Google Sans"/>
              </a:rPr>
              <a:t>Nevus</a:t>
            </a:r>
            <a:r>
              <a:rPr lang="en-US" b="0" i="0" dirty="0">
                <a:solidFill>
                  <a:srgbClr val="4D5156"/>
                </a:solidFill>
                <a:effectLst/>
                <a:latin typeface="Google Sans"/>
              </a:rPr>
              <a:t> </a:t>
            </a:r>
            <a:r>
              <a:rPr lang="en-US" b="1" i="0" dirty="0" err="1">
                <a:solidFill>
                  <a:srgbClr val="4D5156"/>
                </a:solidFill>
                <a:effectLst/>
                <a:latin typeface="Google Sans"/>
              </a:rPr>
              <a:t>anemicus</a:t>
            </a:r>
            <a:r>
              <a:rPr lang="en-US" b="0" i="0" dirty="0">
                <a:solidFill>
                  <a:srgbClr val="4D5156"/>
                </a:solidFill>
                <a:effectLst/>
                <a:latin typeface="Google Sans"/>
              </a:rPr>
              <a:t> is an uncommon, congenital vascular malformation resulting in hypopigmented cutaneous macules and/or patches that characteristically do not become erythematous in response to trauma, heat, or cold.</a:t>
            </a:r>
          </a:p>
          <a:p>
            <a:r>
              <a:rPr lang="en-US" b="1" i="0" dirty="0">
                <a:solidFill>
                  <a:srgbClr val="4D5156"/>
                </a:solidFill>
                <a:effectLst/>
                <a:latin typeface="Google Sans"/>
              </a:rPr>
              <a:t>Waardenburg</a:t>
            </a:r>
            <a:r>
              <a:rPr lang="en-US" b="0" i="0" dirty="0">
                <a:solidFill>
                  <a:srgbClr val="4D5156"/>
                </a:solidFill>
                <a:effectLst/>
                <a:latin typeface="Google Sans"/>
              </a:rPr>
              <a:t> </a:t>
            </a:r>
            <a:r>
              <a:rPr lang="en-US" b="1" i="0" dirty="0">
                <a:solidFill>
                  <a:srgbClr val="4D5156"/>
                </a:solidFill>
                <a:effectLst/>
                <a:latin typeface="Google Sans"/>
              </a:rPr>
              <a:t>syndrome</a:t>
            </a:r>
            <a:r>
              <a:rPr lang="en-US" b="0" i="0" dirty="0">
                <a:solidFill>
                  <a:srgbClr val="4D5156"/>
                </a:solidFill>
                <a:effectLst/>
                <a:latin typeface="Google Sans"/>
              </a:rPr>
              <a:t> is a group of genetic conditions that can cause hearing loss and changes in coloring (pigmentation) of the hair, skin, and eyes</a:t>
            </a:r>
          </a:p>
          <a:p>
            <a:r>
              <a:rPr lang="en-US" b="1" i="0" dirty="0">
                <a:solidFill>
                  <a:srgbClr val="202124"/>
                </a:solidFill>
                <a:effectLst/>
                <a:latin typeface="Google Sans"/>
              </a:rPr>
              <a:t>Pigmentary</a:t>
            </a:r>
            <a:r>
              <a:rPr lang="en-US" b="0" i="0" dirty="0">
                <a:solidFill>
                  <a:srgbClr val="202124"/>
                </a:solidFill>
                <a:effectLst/>
                <a:latin typeface="Google Sans"/>
              </a:rPr>
              <a:t> </a:t>
            </a:r>
            <a:r>
              <a:rPr lang="en-US" b="1" i="0" dirty="0">
                <a:solidFill>
                  <a:srgbClr val="202124"/>
                </a:solidFill>
                <a:effectLst/>
                <a:latin typeface="Google Sans"/>
              </a:rPr>
              <a:t>mosaicism</a:t>
            </a:r>
            <a:r>
              <a:rPr lang="en-US" b="0" i="0" dirty="0">
                <a:solidFill>
                  <a:srgbClr val="202124"/>
                </a:solidFill>
                <a:effectLst/>
                <a:latin typeface="Google Sans"/>
              </a:rPr>
              <a:t> refers to </a:t>
            </a:r>
            <a:r>
              <a:rPr lang="en-US" b="0" i="0" dirty="0">
                <a:solidFill>
                  <a:srgbClr val="040C28"/>
                </a:solidFill>
                <a:effectLst/>
                <a:latin typeface="Google Sans"/>
              </a:rPr>
              <a:t>patterned hypo- and/or hyperpigmentation that results from genetic heterogeneity of skin cells</a:t>
            </a:r>
            <a:r>
              <a:rPr lang="en-US" b="0" i="0" dirty="0">
                <a:solidFill>
                  <a:srgbClr val="202124"/>
                </a:solidFill>
                <a:effectLst/>
                <a:latin typeface="Google Sans"/>
              </a:rPr>
              <a:t>. The most common clinical patterns are streaks and swirls following </a:t>
            </a:r>
            <a:r>
              <a:rPr lang="en-US" b="0" i="0" dirty="0" err="1">
                <a:solidFill>
                  <a:srgbClr val="202124"/>
                </a:solidFill>
                <a:effectLst/>
                <a:latin typeface="Google Sans"/>
              </a:rPr>
              <a:t>Blaschko's</a:t>
            </a:r>
            <a:r>
              <a:rPr lang="en-US" b="0" i="0" dirty="0">
                <a:solidFill>
                  <a:srgbClr val="202124"/>
                </a:solidFill>
                <a:effectLst/>
                <a:latin typeface="Google Sans"/>
              </a:rPr>
              <a:t> lines in narrow or broad bands and a block-like distribution</a:t>
            </a:r>
          </a:p>
          <a:p>
            <a:r>
              <a:rPr lang="en-US" b="1" i="0" dirty="0">
                <a:solidFill>
                  <a:srgbClr val="202124"/>
                </a:solidFill>
                <a:effectLst/>
                <a:latin typeface="Google Sans"/>
              </a:rPr>
              <a:t>Lichen</a:t>
            </a:r>
            <a:r>
              <a:rPr lang="en-US" b="0" i="0" dirty="0">
                <a:solidFill>
                  <a:srgbClr val="202124"/>
                </a:solidFill>
                <a:effectLst/>
                <a:latin typeface="Google Sans"/>
              </a:rPr>
              <a:t> </a:t>
            </a:r>
            <a:r>
              <a:rPr lang="en-US" b="1" i="0" dirty="0" err="1">
                <a:solidFill>
                  <a:srgbClr val="202124"/>
                </a:solidFill>
                <a:effectLst/>
                <a:latin typeface="Google Sans"/>
              </a:rPr>
              <a:t>sclerosus</a:t>
            </a:r>
            <a:r>
              <a:rPr lang="en-US" b="0" i="0" dirty="0">
                <a:solidFill>
                  <a:srgbClr val="202124"/>
                </a:solidFill>
                <a:effectLst/>
                <a:latin typeface="Google Sans"/>
              </a:rPr>
              <a:t> is </a:t>
            </a:r>
            <a:r>
              <a:rPr lang="en-US" b="0" i="0" dirty="0">
                <a:solidFill>
                  <a:srgbClr val="040C28"/>
                </a:solidFill>
                <a:effectLst/>
                <a:latin typeface="Google Sans"/>
              </a:rPr>
              <a:t>a skin condition that causes itchy white patches on the genitals or other parts of the body</a:t>
            </a:r>
          </a:p>
          <a:p>
            <a:r>
              <a:rPr lang="en-US" b="1" i="0" dirty="0">
                <a:solidFill>
                  <a:srgbClr val="202124"/>
                </a:solidFill>
                <a:effectLst/>
                <a:latin typeface="Google Sans"/>
              </a:rPr>
              <a:t>Morphea</a:t>
            </a:r>
            <a:r>
              <a:rPr lang="en-US" b="0" i="0" dirty="0">
                <a:solidFill>
                  <a:srgbClr val="202124"/>
                </a:solidFill>
                <a:effectLst/>
                <a:latin typeface="Google Sans"/>
              </a:rPr>
              <a:t>, also called localized scleroderma, is </a:t>
            </a:r>
            <a:r>
              <a:rPr lang="en-US" b="0" i="0" dirty="0">
                <a:solidFill>
                  <a:srgbClr val="040C28"/>
                </a:solidFill>
                <a:effectLst/>
                <a:latin typeface="Google Sans"/>
              </a:rPr>
              <a:t>a rare inflammatory skin condition that can also affect the subcutaneous tissues</a:t>
            </a:r>
            <a:endParaRPr lang="en-US" b="0" i="0" dirty="0">
              <a:solidFill>
                <a:srgbClr val="4D5156"/>
              </a:solidFill>
              <a:effectLst/>
              <a:latin typeface="Google Sans"/>
            </a:endParaRPr>
          </a:p>
          <a:p>
            <a:endParaRPr lang="en-PK" dirty="0"/>
          </a:p>
        </p:txBody>
      </p:sp>
      <p:sp>
        <p:nvSpPr>
          <p:cNvPr id="4" name="Slide Number Placeholder 3"/>
          <p:cNvSpPr>
            <a:spLocks noGrp="1"/>
          </p:cNvSpPr>
          <p:nvPr>
            <p:ph type="sldNum" sz="quarter" idx="5"/>
          </p:nvPr>
        </p:nvSpPr>
        <p:spPr/>
        <p:txBody>
          <a:bodyPr/>
          <a:lstStyle/>
          <a:p>
            <a:fld id="{DF6CD211-4C54-44AD-AF06-85AF9FAE8FBB}" type="slidenum">
              <a:rPr lang="en-PK" smtClean="0"/>
              <a:t>13</a:t>
            </a:fld>
            <a:endParaRPr lang="en-PK"/>
          </a:p>
        </p:txBody>
      </p:sp>
    </p:spTree>
    <p:extLst>
      <p:ext uri="{BB962C8B-B14F-4D97-AF65-F5344CB8AC3E}">
        <p14:creationId xmlns:p14="http://schemas.microsoft.com/office/powerpoint/2010/main" val="1563964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Spontaneous </a:t>
            </a:r>
            <a:r>
              <a:rPr lang="en-US" dirty="0" err="1"/>
              <a:t>repigmentation</a:t>
            </a:r>
            <a:r>
              <a:rPr lang="en-US" dirty="0"/>
              <a:t> can sometimes be noted in sun‐exposed areas, and can have a typical perifollicular </a:t>
            </a:r>
            <a:r>
              <a:rPr lang="en-US" dirty="0" err="1"/>
              <a:t>appearence</a:t>
            </a:r>
            <a:endParaRPr lang="en-PK" dirty="0"/>
          </a:p>
        </p:txBody>
      </p:sp>
      <p:sp>
        <p:nvSpPr>
          <p:cNvPr id="4" name="Slide Number Placeholder 3"/>
          <p:cNvSpPr>
            <a:spLocks noGrp="1"/>
          </p:cNvSpPr>
          <p:nvPr>
            <p:ph type="sldNum" sz="quarter" idx="5"/>
          </p:nvPr>
        </p:nvSpPr>
        <p:spPr/>
        <p:txBody>
          <a:bodyPr/>
          <a:lstStyle/>
          <a:p>
            <a:fld id="{DF6CD211-4C54-44AD-AF06-85AF9FAE8FBB}" type="slidenum">
              <a:rPr lang="en-PK" smtClean="0"/>
              <a:t>14</a:t>
            </a:fld>
            <a:endParaRPr lang="en-PK"/>
          </a:p>
        </p:txBody>
      </p:sp>
    </p:spTree>
    <p:extLst>
      <p:ext uri="{BB962C8B-B14F-4D97-AF65-F5344CB8AC3E}">
        <p14:creationId xmlns:p14="http://schemas.microsoft.com/office/powerpoint/2010/main" val="4145346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FE0A37A-7C6E-47DF-A3EF-AA01B6BDBE35}" type="datetimeFigureOut">
              <a:rPr lang="en-PK" smtClean="0"/>
              <a:t>04/03/2024</a:t>
            </a:fld>
            <a:endParaRPr lang="en-PK"/>
          </a:p>
        </p:txBody>
      </p:sp>
      <p:sp>
        <p:nvSpPr>
          <p:cNvPr id="5" name="Footer Placeholder 4"/>
          <p:cNvSpPr>
            <a:spLocks noGrp="1"/>
          </p:cNvSpPr>
          <p:nvPr>
            <p:ph type="ftr" sz="quarter" idx="11"/>
          </p:nvPr>
        </p:nvSpPr>
        <p:spPr>
          <a:xfrm>
            <a:off x="2416500" y="329307"/>
            <a:ext cx="4973915" cy="309201"/>
          </a:xfrm>
        </p:spPr>
        <p:txBody>
          <a:bodyPr/>
          <a:lstStyle/>
          <a:p>
            <a:endParaRPr lang="en-PK"/>
          </a:p>
        </p:txBody>
      </p:sp>
      <p:sp>
        <p:nvSpPr>
          <p:cNvPr id="6" name="Slide Number Placeholder 5"/>
          <p:cNvSpPr>
            <a:spLocks noGrp="1"/>
          </p:cNvSpPr>
          <p:nvPr>
            <p:ph type="sldNum" sz="quarter" idx="12"/>
          </p:nvPr>
        </p:nvSpPr>
        <p:spPr>
          <a:xfrm>
            <a:off x="1437664" y="798973"/>
            <a:ext cx="811019" cy="503578"/>
          </a:xfrm>
        </p:spPr>
        <p:txBody>
          <a:bodyPr/>
          <a:lstStyle/>
          <a:p>
            <a:fld id="{096C004C-81D8-4EB1-B966-E267714D7EFA}" type="slidenum">
              <a:rPr lang="en-PK" smtClean="0"/>
              <a:t>‹#›</a:t>
            </a:fld>
            <a:endParaRPr lang="en-PK"/>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49127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E0A37A-7C6E-47DF-A3EF-AA01B6BDBE35}" type="datetimeFigureOut">
              <a:rPr lang="en-PK" smtClean="0"/>
              <a:t>04/03/2024</a:t>
            </a:fld>
            <a:endParaRPr lang="en-PK"/>
          </a:p>
        </p:txBody>
      </p:sp>
      <p:sp>
        <p:nvSpPr>
          <p:cNvPr id="5" name="Footer Placeholder 4"/>
          <p:cNvSpPr>
            <a:spLocks noGrp="1"/>
          </p:cNvSpPr>
          <p:nvPr>
            <p:ph type="ftr" sz="quarter" idx="11"/>
          </p:nvPr>
        </p:nvSpPr>
        <p:spPr/>
        <p:txBody>
          <a:bodyPr/>
          <a:lstStyle/>
          <a:p>
            <a:endParaRPr lang="en-PK"/>
          </a:p>
        </p:txBody>
      </p:sp>
      <p:sp>
        <p:nvSpPr>
          <p:cNvPr id="6" name="Slide Number Placeholder 5"/>
          <p:cNvSpPr>
            <a:spLocks noGrp="1"/>
          </p:cNvSpPr>
          <p:nvPr>
            <p:ph type="sldNum" sz="quarter" idx="12"/>
          </p:nvPr>
        </p:nvSpPr>
        <p:spPr/>
        <p:txBody>
          <a:bodyPr/>
          <a:lstStyle/>
          <a:p>
            <a:fld id="{096C004C-81D8-4EB1-B966-E267714D7EFA}" type="slidenum">
              <a:rPr lang="en-PK" smtClean="0"/>
              <a:t>‹#›</a:t>
            </a:fld>
            <a:endParaRPr lang="en-PK"/>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45943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E0A37A-7C6E-47DF-A3EF-AA01B6BDBE35}" type="datetimeFigureOut">
              <a:rPr lang="en-PK" smtClean="0"/>
              <a:t>04/03/2024</a:t>
            </a:fld>
            <a:endParaRPr lang="en-PK"/>
          </a:p>
        </p:txBody>
      </p:sp>
      <p:sp>
        <p:nvSpPr>
          <p:cNvPr id="5" name="Footer Placeholder 4"/>
          <p:cNvSpPr>
            <a:spLocks noGrp="1"/>
          </p:cNvSpPr>
          <p:nvPr>
            <p:ph type="ftr" sz="quarter" idx="11"/>
          </p:nvPr>
        </p:nvSpPr>
        <p:spPr/>
        <p:txBody>
          <a:bodyPr/>
          <a:lstStyle/>
          <a:p>
            <a:endParaRPr lang="en-PK"/>
          </a:p>
        </p:txBody>
      </p:sp>
      <p:sp>
        <p:nvSpPr>
          <p:cNvPr id="6" name="Slide Number Placeholder 5"/>
          <p:cNvSpPr>
            <a:spLocks noGrp="1"/>
          </p:cNvSpPr>
          <p:nvPr>
            <p:ph type="sldNum" sz="quarter" idx="12"/>
          </p:nvPr>
        </p:nvSpPr>
        <p:spPr/>
        <p:txBody>
          <a:bodyPr/>
          <a:lstStyle/>
          <a:p>
            <a:fld id="{096C004C-81D8-4EB1-B966-E267714D7EFA}" type="slidenum">
              <a:rPr lang="en-PK" smtClean="0"/>
              <a:t>‹#›</a:t>
            </a:fld>
            <a:endParaRPr lang="en-PK"/>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25852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E0A37A-7C6E-47DF-A3EF-AA01B6BDBE35}" type="datetimeFigureOut">
              <a:rPr lang="en-PK" smtClean="0"/>
              <a:t>04/03/2024</a:t>
            </a:fld>
            <a:endParaRPr lang="en-PK"/>
          </a:p>
        </p:txBody>
      </p:sp>
      <p:sp>
        <p:nvSpPr>
          <p:cNvPr id="5" name="Footer Placeholder 4"/>
          <p:cNvSpPr>
            <a:spLocks noGrp="1"/>
          </p:cNvSpPr>
          <p:nvPr>
            <p:ph type="ftr" sz="quarter" idx="11"/>
          </p:nvPr>
        </p:nvSpPr>
        <p:spPr/>
        <p:txBody>
          <a:bodyPr/>
          <a:lstStyle/>
          <a:p>
            <a:endParaRPr lang="en-PK"/>
          </a:p>
        </p:txBody>
      </p:sp>
      <p:sp>
        <p:nvSpPr>
          <p:cNvPr id="6" name="Slide Number Placeholder 5"/>
          <p:cNvSpPr>
            <a:spLocks noGrp="1"/>
          </p:cNvSpPr>
          <p:nvPr>
            <p:ph type="sldNum" sz="quarter" idx="12"/>
          </p:nvPr>
        </p:nvSpPr>
        <p:spPr/>
        <p:txBody>
          <a:bodyPr/>
          <a:lstStyle/>
          <a:p>
            <a:fld id="{096C004C-81D8-4EB1-B966-E267714D7EFA}" type="slidenum">
              <a:rPr lang="en-PK" smtClean="0"/>
              <a:t>‹#›</a:t>
            </a:fld>
            <a:endParaRPr lang="en-PK"/>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34496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E0A37A-7C6E-47DF-A3EF-AA01B6BDBE35}" type="datetimeFigureOut">
              <a:rPr lang="en-PK" smtClean="0"/>
              <a:t>04/03/2024</a:t>
            </a:fld>
            <a:endParaRPr lang="en-PK"/>
          </a:p>
        </p:txBody>
      </p:sp>
      <p:sp>
        <p:nvSpPr>
          <p:cNvPr id="5" name="Footer Placeholder 4"/>
          <p:cNvSpPr>
            <a:spLocks noGrp="1"/>
          </p:cNvSpPr>
          <p:nvPr>
            <p:ph type="ftr" sz="quarter" idx="11"/>
          </p:nvPr>
        </p:nvSpPr>
        <p:spPr/>
        <p:txBody>
          <a:bodyPr/>
          <a:lstStyle/>
          <a:p>
            <a:endParaRPr lang="en-PK"/>
          </a:p>
        </p:txBody>
      </p:sp>
      <p:sp>
        <p:nvSpPr>
          <p:cNvPr id="6" name="Slide Number Placeholder 5"/>
          <p:cNvSpPr>
            <a:spLocks noGrp="1"/>
          </p:cNvSpPr>
          <p:nvPr>
            <p:ph type="sldNum" sz="quarter" idx="12"/>
          </p:nvPr>
        </p:nvSpPr>
        <p:spPr/>
        <p:txBody>
          <a:bodyPr/>
          <a:lstStyle/>
          <a:p>
            <a:fld id="{096C004C-81D8-4EB1-B966-E267714D7EFA}" type="slidenum">
              <a:rPr lang="en-PK" smtClean="0"/>
              <a:t>‹#›</a:t>
            </a:fld>
            <a:endParaRPr lang="en-PK"/>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46678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FE0A37A-7C6E-47DF-A3EF-AA01B6BDBE35}" type="datetimeFigureOut">
              <a:rPr lang="en-PK" smtClean="0"/>
              <a:t>04/03/2024</a:t>
            </a:fld>
            <a:endParaRPr lang="en-PK"/>
          </a:p>
        </p:txBody>
      </p:sp>
      <p:sp>
        <p:nvSpPr>
          <p:cNvPr id="6" name="Footer Placeholder 5"/>
          <p:cNvSpPr>
            <a:spLocks noGrp="1"/>
          </p:cNvSpPr>
          <p:nvPr>
            <p:ph type="ftr" sz="quarter" idx="11"/>
          </p:nvPr>
        </p:nvSpPr>
        <p:spPr/>
        <p:txBody>
          <a:bodyPr/>
          <a:lstStyle/>
          <a:p>
            <a:endParaRPr lang="en-PK"/>
          </a:p>
        </p:txBody>
      </p:sp>
      <p:sp>
        <p:nvSpPr>
          <p:cNvPr id="7" name="Slide Number Placeholder 6"/>
          <p:cNvSpPr>
            <a:spLocks noGrp="1"/>
          </p:cNvSpPr>
          <p:nvPr>
            <p:ph type="sldNum" sz="quarter" idx="12"/>
          </p:nvPr>
        </p:nvSpPr>
        <p:spPr/>
        <p:txBody>
          <a:bodyPr/>
          <a:lstStyle/>
          <a:p>
            <a:fld id="{096C004C-81D8-4EB1-B966-E267714D7EFA}" type="slidenum">
              <a:rPr lang="en-PK" smtClean="0"/>
              <a:t>‹#›</a:t>
            </a:fld>
            <a:endParaRPr lang="en-PK"/>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48797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FE0A37A-7C6E-47DF-A3EF-AA01B6BDBE35}" type="datetimeFigureOut">
              <a:rPr lang="en-PK" smtClean="0"/>
              <a:t>04/03/2024</a:t>
            </a:fld>
            <a:endParaRPr lang="en-PK"/>
          </a:p>
        </p:txBody>
      </p:sp>
      <p:sp>
        <p:nvSpPr>
          <p:cNvPr id="8" name="Footer Placeholder 7"/>
          <p:cNvSpPr>
            <a:spLocks noGrp="1"/>
          </p:cNvSpPr>
          <p:nvPr>
            <p:ph type="ftr" sz="quarter" idx="11"/>
          </p:nvPr>
        </p:nvSpPr>
        <p:spPr/>
        <p:txBody>
          <a:bodyPr/>
          <a:lstStyle/>
          <a:p>
            <a:endParaRPr lang="en-PK"/>
          </a:p>
        </p:txBody>
      </p:sp>
      <p:sp>
        <p:nvSpPr>
          <p:cNvPr id="9" name="Slide Number Placeholder 8"/>
          <p:cNvSpPr>
            <a:spLocks noGrp="1"/>
          </p:cNvSpPr>
          <p:nvPr>
            <p:ph type="sldNum" sz="quarter" idx="12"/>
          </p:nvPr>
        </p:nvSpPr>
        <p:spPr/>
        <p:txBody>
          <a:bodyPr/>
          <a:lstStyle/>
          <a:p>
            <a:fld id="{096C004C-81D8-4EB1-B966-E267714D7EFA}" type="slidenum">
              <a:rPr lang="en-PK" smtClean="0"/>
              <a:t>‹#›</a:t>
            </a:fld>
            <a:endParaRPr lang="en-PK"/>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37513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FE0A37A-7C6E-47DF-A3EF-AA01B6BDBE35}" type="datetimeFigureOut">
              <a:rPr lang="en-PK" smtClean="0"/>
              <a:t>04/03/2024</a:t>
            </a:fld>
            <a:endParaRPr lang="en-PK"/>
          </a:p>
        </p:txBody>
      </p:sp>
      <p:sp>
        <p:nvSpPr>
          <p:cNvPr id="4" name="Footer Placeholder 3"/>
          <p:cNvSpPr>
            <a:spLocks noGrp="1"/>
          </p:cNvSpPr>
          <p:nvPr>
            <p:ph type="ftr" sz="quarter" idx="11"/>
          </p:nvPr>
        </p:nvSpPr>
        <p:spPr/>
        <p:txBody>
          <a:bodyPr/>
          <a:lstStyle/>
          <a:p>
            <a:endParaRPr lang="en-PK"/>
          </a:p>
        </p:txBody>
      </p:sp>
      <p:sp>
        <p:nvSpPr>
          <p:cNvPr id="5" name="Slide Number Placeholder 4"/>
          <p:cNvSpPr>
            <a:spLocks noGrp="1"/>
          </p:cNvSpPr>
          <p:nvPr>
            <p:ph type="sldNum" sz="quarter" idx="12"/>
          </p:nvPr>
        </p:nvSpPr>
        <p:spPr/>
        <p:txBody>
          <a:bodyPr/>
          <a:lstStyle/>
          <a:p>
            <a:fld id="{096C004C-81D8-4EB1-B966-E267714D7EFA}" type="slidenum">
              <a:rPr lang="en-PK" smtClean="0"/>
              <a:t>‹#›</a:t>
            </a:fld>
            <a:endParaRPr lang="en-PK"/>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81192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E0A37A-7C6E-47DF-A3EF-AA01B6BDBE35}" type="datetimeFigureOut">
              <a:rPr lang="en-PK" smtClean="0"/>
              <a:t>04/03/2024</a:t>
            </a:fld>
            <a:endParaRPr lang="en-PK"/>
          </a:p>
        </p:txBody>
      </p:sp>
      <p:sp>
        <p:nvSpPr>
          <p:cNvPr id="3" name="Footer Placeholder 2"/>
          <p:cNvSpPr>
            <a:spLocks noGrp="1"/>
          </p:cNvSpPr>
          <p:nvPr>
            <p:ph type="ftr" sz="quarter" idx="11"/>
          </p:nvPr>
        </p:nvSpPr>
        <p:spPr/>
        <p:txBody>
          <a:bodyPr/>
          <a:lstStyle/>
          <a:p>
            <a:endParaRPr lang="en-PK"/>
          </a:p>
        </p:txBody>
      </p:sp>
      <p:sp>
        <p:nvSpPr>
          <p:cNvPr id="4" name="Slide Number Placeholder 3"/>
          <p:cNvSpPr>
            <a:spLocks noGrp="1"/>
          </p:cNvSpPr>
          <p:nvPr>
            <p:ph type="sldNum" sz="quarter" idx="12"/>
          </p:nvPr>
        </p:nvSpPr>
        <p:spPr/>
        <p:txBody>
          <a:bodyPr/>
          <a:lstStyle/>
          <a:p>
            <a:fld id="{096C004C-81D8-4EB1-B966-E267714D7EFA}" type="slidenum">
              <a:rPr lang="en-PK" smtClean="0"/>
              <a:t>‹#›</a:t>
            </a:fld>
            <a:endParaRPr lang="en-PK"/>
          </a:p>
        </p:txBody>
      </p:sp>
    </p:spTree>
    <p:extLst>
      <p:ext uri="{BB962C8B-B14F-4D97-AF65-F5344CB8AC3E}">
        <p14:creationId xmlns:p14="http://schemas.microsoft.com/office/powerpoint/2010/main" val="337267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FE0A37A-7C6E-47DF-A3EF-AA01B6BDBE35}" type="datetimeFigureOut">
              <a:rPr lang="en-PK" smtClean="0"/>
              <a:t>04/03/2024</a:t>
            </a:fld>
            <a:endParaRPr lang="en-PK"/>
          </a:p>
        </p:txBody>
      </p:sp>
      <p:sp>
        <p:nvSpPr>
          <p:cNvPr id="6" name="Footer Placeholder 5"/>
          <p:cNvSpPr>
            <a:spLocks noGrp="1"/>
          </p:cNvSpPr>
          <p:nvPr>
            <p:ph type="ftr" sz="quarter" idx="11"/>
          </p:nvPr>
        </p:nvSpPr>
        <p:spPr/>
        <p:txBody>
          <a:bodyPr/>
          <a:lstStyle/>
          <a:p>
            <a:endParaRPr lang="en-PK"/>
          </a:p>
        </p:txBody>
      </p:sp>
      <p:sp>
        <p:nvSpPr>
          <p:cNvPr id="7" name="Slide Number Placeholder 6"/>
          <p:cNvSpPr>
            <a:spLocks noGrp="1"/>
          </p:cNvSpPr>
          <p:nvPr>
            <p:ph type="sldNum" sz="quarter" idx="12"/>
          </p:nvPr>
        </p:nvSpPr>
        <p:spPr/>
        <p:txBody>
          <a:bodyPr/>
          <a:lstStyle/>
          <a:p>
            <a:fld id="{096C004C-81D8-4EB1-B966-E267714D7EFA}" type="slidenum">
              <a:rPr lang="en-PK" smtClean="0"/>
              <a:t>‹#›</a:t>
            </a:fld>
            <a:endParaRPr lang="en-PK"/>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41799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7FE0A37A-7C6E-47DF-A3EF-AA01B6BDBE35}" type="datetimeFigureOut">
              <a:rPr lang="en-PK" smtClean="0"/>
              <a:t>04/03/2024</a:t>
            </a:fld>
            <a:endParaRPr lang="en-PK"/>
          </a:p>
        </p:txBody>
      </p:sp>
      <p:sp>
        <p:nvSpPr>
          <p:cNvPr id="6" name="Footer Placeholder 5"/>
          <p:cNvSpPr>
            <a:spLocks noGrp="1"/>
          </p:cNvSpPr>
          <p:nvPr>
            <p:ph type="ftr" sz="quarter" idx="11"/>
          </p:nvPr>
        </p:nvSpPr>
        <p:spPr>
          <a:xfrm>
            <a:off x="1447382" y="318640"/>
            <a:ext cx="5541004" cy="320931"/>
          </a:xfrm>
        </p:spPr>
        <p:txBody>
          <a:bodyPr/>
          <a:lstStyle/>
          <a:p>
            <a:endParaRPr lang="en-PK"/>
          </a:p>
        </p:txBody>
      </p:sp>
      <p:sp>
        <p:nvSpPr>
          <p:cNvPr id="7" name="Slide Number Placeholder 6"/>
          <p:cNvSpPr>
            <a:spLocks noGrp="1"/>
          </p:cNvSpPr>
          <p:nvPr>
            <p:ph type="sldNum" sz="quarter" idx="12"/>
          </p:nvPr>
        </p:nvSpPr>
        <p:spPr/>
        <p:txBody>
          <a:bodyPr/>
          <a:lstStyle/>
          <a:p>
            <a:fld id="{096C004C-81D8-4EB1-B966-E267714D7EFA}" type="slidenum">
              <a:rPr lang="en-PK" smtClean="0"/>
              <a:t>‹#›</a:t>
            </a:fld>
            <a:endParaRPr lang="en-PK"/>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80885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7FE0A37A-7C6E-47DF-A3EF-AA01B6BDBE35}" type="datetimeFigureOut">
              <a:rPr lang="en-PK" smtClean="0"/>
              <a:t>04/03/2024</a:t>
            </a:fld>
            <a:endParaRPr lang="en-PK"/>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PK"/>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096C004C-81D8-4EB1-B966-E267714D7EFA}" type="slidenum">
              <a:rPr lang="en-PK" smtClean="0"/>
              <a:t>‹#›</a:t>
            </a:fld>
            <a:endParaRPr lang="en-PK"/>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331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699EF-CE3E-FEBB-10C3-E05D0C936ADF}"/>
              </a:ext>
            </a:extLst>
          </p:cNvPr>
          <p:cNvSpPr>
            <a:spLocks noGrp="1"/>
          </p:cNvSpPr>
          <p:nvPr>
            <p:ph type="ctrTitle"/>
          </p:nvPr>
        </p:nvSpPr>
        <p:spPr>
          <a:xfrm>
            <a:off x="1678900" y="146156"/>
            <a:ext cx="10223290" cy="3282844"/>
          </a:xfrm>
        </p:spPr>
        <p:txBody>
          <a:bodyPr>
            <a:normAutofit/>
          </a:bodyPr>
          <a:lstStyle/>
          <a:p>
            <a:r>
              <a:rPr lang="en-US" sz="4400" dirty="0"/>
              <a:t>Acquired Pigmentary Disorders</a:t>
            </a:r>
            <a:endParaRPr lang="en-PK" sz="4400" dirty="0"/>
          </a:p>
        </p:txBody>
      </p:sp>
      <p:sp>
        <p:nvSpPr>
          <p:cNvPr id="3" name="Subtitle 2">
            <a:extLst>
              <a:ext uri="{FF2B5EF4-FFF2-40B4-BE49-F238E27FC236}">
                <a16:creationId xmlns:a16="http://schemas.microsoft.com/office/drawing/2014/main" id="{C9AB27A6-936E-CE7F-24FC-155F7D44257B}"/>
              </a:ext>
            </a:extLst>
          </p:cNvPr>
          <p:cNvSpPr>
            <a:spLocks noGrp="1"/>
          </p:cNvSpPr>
          <p:nvPr>
            <p:ph type="subTitle" idx="1"/>
          </p:nvPr>
        </p:nvSpPr>
        <p:spPr>
          <a:xfrm>
            <a:off x="7734925" y="3852472"/>
            <a:ext cx="3319927" cy="656353"/>
          </a:xfrm>
        </p:spPr>
        <p:txBody>
          <a:bodyPr>
            <a:normAutofit/>
          </a:bodyPr>
          <a:lstStyle/>
          <a:p>
            <a:r>
              <a:rPr lang="en-US" dirty="0"/>
              <a:t>DR. GULL RAIZ</a:t>
            </a:r>
            <a:endParaRPr lang="en-PK" dirty="0"/>
          </a:p>
        </p:txBody>
      </p:sp>
    </p:spTree>
    <p:extLst>
      <p:ext uri="{BB962C8B-B14F-4D97-AF65-F5344CB8AC3E}">
        <p14:creationId xmlns:p14="http://schemas.microsoft.com/office/powerpoint/2010/main" val="14291605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81045-D4CA-5F0F-C5C9-8BFA15EB39F5}"/>
              </a:ext>
            </a:extLst>
          </p:cNvPr>
          <p:cNvSpPr>
            <a:spLocks noGrp="1"/>
          </p:cNvSpPr>
          <p:nvPr>
            <p:ph type="title"/>
          </p:nvPr>
        </p:nvSpPr>
        <p:spPr/>
        <p:txBody>
          <a:bodyPr/>
          <a:lstStyle/>
          <a:p>
            <a:r>
              <a:rPr lang="en-US" dirty="0"/>
              <a:t>Clinical features</a:t>
            </a:r>
            <a:endParaRPr lang="en-PK" dirty="0"/>
          </a:p>
        </p:txBody>
      </p:sp>
      <p:sp>
        <p:nvSpPr>
          <p:cNvPr id="3" name="Content Placeholder 2">
            <a:extLst>
              <a:ext uri="{FF2B5EF4-FFF2-40B4-BE49-F238E27FC236}">
                <a16:creationId xmlns:a16="http://schemas.microsoft.com/office/drawing/2014/main" id="{24A3B1E0-3EDC-376A-5EE3-CBC05E7E6BBD}"/>
              </a:ext>
            </a:extLst>
          </p:cNvPr>
          <p:cNvSpPr>
            <a:spLocks noGrp="1"/>
          </p:cNvSpPr>
          <p:nvPr>
            <p:ph idx="1"/>
          </p:nvPr>
        </p:nvSpPr>
        <p:spPr>
          <a:xfrm>
            <a:off x="1451579" y="2015732"/>
            <a:ext cx="5189064" cy="3450613"/>
          </a:xfrm>
        </p:spPr>
        <p:txBody>
          <a:bodyPr>
            <a:normAutofit fontScale="85000" lnSpcReduction="10000"/>
          </a:bodyPr>
          <a:lstStyle/>
          <a:p>
            <a:r>
              <a:rPr lang="en-US" dirty="0"/>
              <a:t>The amelanotic macules in vitiligo are found particularly in areas of repeated friction, </a:t>
            </a:r>
            <a:r>
              <a:rPr lang="en-US" dirty="0" err="1"/>
              <a:t>chonic</a:t>
            </a:r>
            <a:r>
              <a:rPr lang="en-US" dirty="0"/>
              <a:t> pressure or trauma, for example the hips, dorsa of the hands/fingers, feet, elbows, knees and ankles</a:t>
            </a:r>
          </a:p>
          <a:p>
            <a:r>
              <a:rPr lang="en-US" dirty="0"/>
              <a:t>The lesions are also prone to sunburn</a:t>
            </a:r>
          </a:p>
          <a:p>
            <a:r>
              <a:rPr lang="en-US" dirty="0"/>
              <a:t>The distribution of the lesions is usually symmetrical, although in the segmental subtype it is usually unilateral and band shaped</a:t>
            </a:r>
          </a:p>
          <a:p>
            <a:r>
              <a:rPr lang="en-US" dirty="0"/>
              <a:t>The pigment loss may be partial or complete, or both may occur in the same areas (trichrome vitiligo)</a:t>
            </a:r>
          </a:p>
          <a:p>
            <a:endParaRPr lang="en-US" dirty="0"/>
          </a:p>
          <a:p>
            <a:endParaRPr lang="en-PK" dirty="0"/>
          </a:p>
        </p:txBody>
      </p:sp>
      <p:pic>
        <p:nvPicPr>
          <p:cNvPr id="5" name="Picture 4">
            <a:extLst>
              <a:ext uri="{FF2B5EF4-FFF2-40B4-BE49-F238E27FC236}">
                <a16:creationId xmlns:a16="http://schemas.microsoft.com/office/drawing/2014/main" id="{CC3D3BFD-AA9B-822D-DF7B-701CFBB88946}"/>
              </a:ext>
            </a:extLst>
          </p:cNvPr>
          <p:cNvPicPr>
            <a:picLocks noChangeAspect="1"/>
          </p:cNvPicPr>
          <p:nvPr/>
        </p:nvPicPr>
        <p:blipFill>
          <a:blip r:embed="rId3"/>
          <a:stretch>
            <a:fillRect/>
          </a:stretch>
        </p:blipFill>
        <p:spPr>
          <a:xfrm>
            <a:off x="7444879" y="701229"/>
            <a:ext cx="3609975" cy="2305050"/>
          </a:xfrm>
          <a:prstGeom prst="rect">
            <a:avLst/>
          </a:prstGeom>
        </p:spPr>
      </p:pic>
      <p:pic>
        <p:nvPicPr>
          <p:cNvPr id="7" name="Picture 6">
            <a:extLst>
              <a:ext uri="{FF2B5EF4-FFF2-40B4-BE49-F238E27FC236}">
                <a16:creationId xmlns:a16="http://schemas.microsoft.com/office/drawing/2014/main" id="{78A63F3B-F2BE-BD7B-B1BC-C6A956961D9D}"/>
              </a:ext>
            </a:extLst>
          </p:cNvPr>
          <p:cNvPicPr>
            <a:picLocks noChangeAspect="1"/>
          </p:cNvPicPr>
          <p:nvPr/>
        </p:nvPicPr>
        <p:blipFill>
          <a:blip r:embed="rId4"/>
          <a:stretch>
            <a:fillRect/>
          </a:stretch>
        </p:blipFill>
        <p:spPr>
          <a:xfrm>
            <a:off x="7035148" y="3109569"/>
            <a:ext cx="2457450" cy="2962275"/>
          </a:xfrm>
          <a:prstGeom prst="rect">
            <a:avLst/>
          </a:prstGeom>
        </p:spPr>
      </p:pic>
      <p:pic>
        <p:nvPicPr>
          <p:cNvPr id="9" name="Picture 8">
            <a:extLst>
              <a:ext uri="{FF2B5EF4-FFF2-40B4-BE49-F238E27FC236}">
                <a16:creationId xmlns:a16="http://schemas.microsoft.com/office/drawing/2014/main" id="{9CED8882-1399-C61D-BB47-7DDF36DC9DFC}"/>
              </a:ext>
            </a:extLst>
          </p:cNvPr>
          <p:cNvPicPr>
            <a:picLocks noChangeAspect="1"/>
          </p:cNvPicPr>
          <p:nvPr/>
        </p:nvPicPr>
        <p:blipFill>
          <a:blip r:embed="rId5"/>
          <a:stretch>
            <a:fillRect/>
          </a:stretch>
        </p:blipFill>
        <p:spPr>
          <a:xfrm>
            <a:off x="9583555" y="3123856"/>
            <a:ext cx="2571750" cy="2933700"/>
          </a:xfrm>
          <a:prstGeom prst="rect">
            <a:avLst/>
          </a:prstGeom>
        </p:spPr>
      </p:pic>
    </p:spTree>
    <p:extLst>
      <p:ext uri="{BB962C8B-B14F-4D97-AF65-F5344CB8AC3E}">
        <p14:creationId xmlns:p14="http://schemas.microsoft.com/office/powerpoint/2010/main" val="1597960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96715-C835-F662-59F3-101851E580DE}"/>
              </a:ext>
            </a:extLst>
          </p:cNvPr>
          <p:cNvSpPr>
            <a:spLocks noGrp="1"/>
          </p:cNvSpPr>
          <p:nvPr>
            <p:ph type="title"/>
          </p:nvPr>
        </p:nvSpPr>
        <p:spPr/>
        <p:txBody>
          <a:bodyPr/>
          <a:lstStyle/>
          <a:p>
            <a:r>
              <a:rPr lang="en-US" dirty="0"/>
              <a:t>Clinical features</a:t>
            </a:r>
            <a:endParaRPr lang="en-PK" dirty="0"/>
          </a:p>
        </p:txBody>
      </p:sp>
      <p:sp>
        <p:nvSpPr>
          <p:cNvPr id="3" name="Content Placeholder 2">
            <a:extLst>
              <a:ext uri="{FF2B5EF4-FFF2-40B4-BE49-F238E27FC236}">
                <a16:creationId xmlns:a16="http://schemas.microsoft.com/office/drawing/2014/main" id="{288AD739-3661-CD4D-1587-F08C00183B0A}"/>
              </a:ext>
            </a:extLst>
          </p:cNvPr>
          <p:cNvSpPr>
            <a:spLocks noGrp="1"/>
          </p:cNvSpPr>
          <p:nvPr>
            <p:ph idx="1"/>
          </p:nvPr>
        </p:nvSpPr>
        <p:spPr>
          <a:xfrm>
            <a:off x="1451580" y="2015732"/>
            <a:ext cx="5398926" cy="3450613"/>
          </a:xfrm>
        </p:spPr>
        <p:txBody>
          <a:bodyPr>
            <a:normAutofit fontScale="92500" lnSpcReduction="10000"/>
          </a:bodyPr>
          <a:lstStyle/>
          <a:p>
            <a:r>
              <a:rPr lang="en-US" dirty="0"/>
              <a:t>The macules usually have a convex outline, increase irregularly in size and fuse with </a:t>
            </a:r>
            <a:r>
              <a:rPr lang="en-US" dirty="0" err="1"/>
              <a:t>neighbouring</a:t>
            </a:r>
            <a:r>
              <a:rPr lang="en-US" dirty="0"/>
              <a:t> lesions to form complex patterns</a:t>
            </a:r>
          </a:p>
          <a:p>
            <a:r>
              <a:rPr lang="en-US" dirty="0"/>
              <a:t>The hairs in the patches can remain normally pigmented, but can also depigment after a certain period of time (poliosis/</a:t>
            </a:r>
            <a:r>
              <a:rPr lang="en-US" dirty="0" err="1"/>
              <a:t>leukotrichia</a:t>
            </a:r>
            <a:r>
              <a:rPr lang="en-US" dirty="0"/>
              <a:t>)</a:t>
            </a:r>
          </a:p>
          <a:p>
            <a:r>
              <a:rPr lang="en-US" dirty="0"/>
              <a:t>The main symptom is the cosmetic disability</a:t>
            </a:r>
          </a:p>
          <a:p>
            <a:r>
              <a:rPr lang="en-US" dirty="0"/>
              <a:t>Although some patients present because of sunburn in the amelanotic areas</a:t>
            </a:r>
          </a:p>
          <a:p>
            <a:endParaRPr lang="en-PK" dirty="0"/>
          </a:p>
        </p:txBody>
      </p:sp>
      <p:pic>
        <p:nvPicPr>
          <p:cNvPr id="5" name="Picture 4">
            <a:extLst>
              <a:ext uri="{FF2B5EF4-FFF2-40B4-BE49-F238E27FC236}">
                <a16:creationId xmlns:a16="http://schemas.microsoft.com/office/drawing/2014/main" id="{27264044-5B87-4E86-4C1A-C3161EFBB151}"/>
              </a:ext>
            </a:extLst>
          </p:cNvPr>
          <p:cNvPicPr>
            <a:picLocks noChangeAspect="1"/>
          </p:cNvPicPr>
          <p:nvPr/>
        </p:nvPicPr>
        <p:blipFill>
          <a:blip r:embed="rId2"/>
          <a:stretch>
            <a:fillRect/>
          </a:stretch>
        </p:blipFill>
        <p:spPr>
          <a:xfrm>
            <a:off x="7463929" y="2015732"/>
            <a:ext cx="3590925" cy="3362325"/>
          </a:xfrm>
          <a:prstGeom prst="rect">
            <a:avLst/>
          </a:prstGeom>
        </p:spPr>
      </p:pic>
    </p:spTree>
    <p:extLst>
      <p:ext uri="{BB962C8B-B14F-4D97-AF65-F5344CB8AC3E}">
        <p14:creationId xmlns:p14="http://schemas.microsoft.com/office/powerpoint/2010/main" val="3731784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4A7CE-7AE5-5FF5-40BA-D64085919298}"/>
              </a:ext>
            </a:extLst>
          </p:cNvPr>
          <p:cNvSpPr>
            <a:spLocks noGrp="1"/>
          </p:cNvSpPr>
          <p:nvPr>
            <p:ph type="title"/>
          </p:nvPr>
        </p:nvSpPr>
        <p:spPr/>
        <p:txBody>
          <a:bodyPr/>
          <a:lstStyle/>
          <a:p>
            <a:r>
              <a:rPr lang="en-US" dirty="0"/>
              <a:t>Clinical variants</a:t>
            </a:r>
            <a:endParaRPr lang="en-PK" dirty="0"/>
          </a:p>
        </p:txBody>
      </p:sp>
      <p:sp>
        <p:nvSpPr>
          <p:cNvPr id="3" name="Content Placeholder 2">
            <a:extLst>
              <a:ext uri="{FF2B5EF4-FFF2-40B4-BE49-F238E27FC236}">
                <a16:creationId xmlns:a16="http://schemas.microsoft.com/office/drawing/2014/main" id="{7775143A-FA16-E7A6-C79D-2019E798DF75}"/>
              </a:ext>
            </a:extLst>
          </p:cNvPr>
          <p:cNvSpPr>
            <a:spLocks noGrp="1"/>
          </p:cNvSpPr>
          <p:nvPr>
            <p:ph idx="1"/>
          </p:nvPr>
        </p:nvSpPr>
        <p:spPr>
          <a:xfrm>
            <a:off x="1451579" y="2015732"/>
            <a:ext cx="5653759" cy="3450613"/>
          </a:xfrm>
        </p:spPr>
        <p:txBody>
          <a:bodyPr>
            <a:normAutofit lnSpcReduction="10000"/>
          </a:bodyPr>
          <a:lstStyle/>
          <a:p>
            <a:r>
              <a:rPr lang="en-US" dirty="0"/>
              <a:t>Mixed vitiligo:</a:t>
            </a:r>
          </a:p>
          <a:p>
            <a:pPr marL="0" indent="0">
              <a:buNone/>
            </a:pPr>
            <a:r>
              <a:rPr lang="en-US" dirty="0"/>
              <a:t>              The coexistence of non‐segmental and segmental vitiligo</a:t>
            </a:r>
          </a:p>
          <a:p>
            <a:r>
              <a:rPr lang="en-US" dirty="0"/>
              <a:t>Hypochromic vitiligo(vitiligo minor):</a:t>
            </a:r>
          </a:p>
          <a:p>
            <a:pPr marL="0" indent="0">
              <a:buNone/>
            </a:pPr>
            <a:r>
              <a:rPr lang="en-US" dirty="0"/>
              <a:t>              That seems to be limited to dark‐</a:t>
            </a:r>
            <a:r>
              <a:rPr lang="en-US" dirty="0" err="1"/>
              <a:t>sknined</a:t>
            </a:r>
            <a:r>
              <a:rPr lang="en-US" dirty="0"/>
              <a:t> individuals</a:t>
            </a:r>
          </a:p>
          <a:p>
            <a:pPr marL="0" indent="0">
              <a:buNone/>
            </a:pPr>
            <a:r>
              <a:rPr lang="en-US" dirty="0"/>
              <a:t>              The term ‘minor’ refers to the partial defect in pigmentation</a:t>
            </a:r>
          </a:p>
          <a:p>
            <a:endParaRPr lang="en-PK" dirty="0"/>
          </a:p>
        </p:txBody>
      </p:sp>
      <p:pic>
        <p:nvPicPr>
          <p:cNvPr id="5" name="Picture 4">
            <a:extLst>
              <a:ext uri="{FF2B5EF4-FFF2-40B4-BE49-F238E27FC236}">
                <a16:creationId xmlns:a16="http://schemas.microsoft.com/office/drawing/2014/main" id="{D89511E1-7E87-4FCC-41E3-ECFF55E4781B}"/>
              </a:ext>
            </a:extLst>
          </p:cNvPr>
          <p:cNvPicPr>
            <a:picLocks noChangeAspect="1"/>
          </p:cNvPicPr>
          <p:nvPr/>
        </p:nvPicPr>
        <p:blipFill>
          <a:blip r:embed="rId3"/>
          <a:stretch>
            <a:fillRect/>
          </a:stretch>
        </p:blipFill>
        <p:spPr>
          <a:xfrm>
            <a:off x="8549779" y="2015732"/>
            <a:ext cx="2505075" cy="3333750"/>
          </a:xfrm>
          <a:prstGeom prst="rect">
            <a:avLst/>
          </a:prstGeom>
        </p:spPr>
      </p:pic>
    </p:spTree>
    <p:extLst>
      <p:ext uri="{BB962C8B-B14F-4D97-AF65-F5344CB8AC3E}">
        <p14:creationId xmlns:p14="http://schemas.microsoft.com/office/powerpoint/2010/main" val="277627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8C5ED-780A-1D21-5825-06320B4E39EE}"/>
              </a:ext>
            </a:extLst>
          </p:cNvPr>
          <p:cNvSpPr>
            <a:spLocks noGrp="1"/>
          </p:cNvSpPr>
          <p:nvPr>
            <p:ph type="title"/>
          </p:nvPr>
        </p:nvSpPr>
        <p:spPr/>
        <p:txBody>
          <a:bodyPr/>
          <a:lstStyle/>
          <a:p>
            <a:r>
              <a:rPr lang="en-US" dirty="0"/>
              <a:t>Differential diagnosis</a:t>
            </a:r>
            <a:endParaRPr lang="en-PK" dirty="0"/>
          </a:p>
        </p:txBody>
      </p:sp>
      <p:sp>
        <p:nvSpPr>
          <p:cNvPr id="3" name="Content Placeholder 2">
            <a:extLst>
              <a:ext uri="{FF2B5EF4-FFF2-40B4-BE49-F238E27FC236}">
                <a16:creationId xmlns:a16="http://schemas.microsoft.com/office/drawing/2014/main" id="{9EDBBB20-CF12-D693-9549-019193E5D255}"/>
              </a:ext>
            </a:extLst>
          </p:cNvPr>
          <p:cNvSpPr>
            <a:spLocks noGrp="1"/>
          </p:cNvSpPr>
          <p:nvPr>
            <p:ph idx="1"/>
          </p:nvPr>
        </p:nvSpPr>
        <p:spPr>
          <a:xfrm>
            <a:off x="1451579" y="2015732"/>
            <a:ext cx="10450611" cy="4037749"/>
          </a:xfrm>
        </p:spPr>
        <p:txBody>
          <a:bodyPr>
            <a:normAutofit fontScale="77500" lnSpcReduction="20000"/>
          </a:bodyPr>
          <a:lstStyle/>
          <a:p>
            <a:r>
              <a:rPr lang="en-US" dirty="0"/>
              <a:t>Halo naevi.</a:t>
            </a:r>
          </a:p>
          <a:p>
            <a:r>
              <a:rPr lang="en-US" dirty="0"/>
              <a:t>Naevus </a:t>
            </a:r>
            <a:r>
              <a:rPr lang="en-US" dirty="0" err="1"/>
              <a:t>depigmentosus</a:t>
            </a:r>
            <a:r>
              <a:rPr lang="en-US" dirty="0"/>
              <a:t>.</a:t>
            </a:r>
          </a:p>
          <a:p>
            <a:r>
              <a:rPr lang="en-US" dirty="0"/>
              <a:t>Naevus </a:t>
            </a:r>
            <a:r>
              <a:rPr lang="en-US" dirty="0" err="1"/>
              <a:t>anaemicus</a:t>
            </a:r>
            <a:r>
              <a:rPr lang="en-US" dirty="0"/>
              <a:t>. </a:t>
            </a:r>
          </a:p>
          <a:p>
            <a:r>
              <a:rPr lang="en-US" dirty="0"/>
              <a:t>Inherited or genetically induced </a:t>
            </a:r>
            <a:r>
              <a:rPr lang="en-US" dirty="0" err="1"/>
              <a:t>hypomelanosis</a:t>
            </a:r>
            <a:r>
              <a:rPr lang="en-US" dirty="0"/>
              <a:t> (usually present at birth).</a:t>
            </a:r>
          </a:p>
          <a:p>
            <a:r>
              <a:rPr lang="en-US" dirty="0"/>
              <a:t>   • </a:t>
            </a:r>
            <a:r>
              <a:rPr lang="en-US" dirty="0" err="1"/>
              <a:t>Piebaldism</a:t>
            </a:r>
            <a:r>
              <a:rPr lang="en-US" dirty="0"/>
              <a:t>. </a:t>
            </a:r>
          </a:p>
          <a:p>
            <a:r>
              <a:rPr lang="en-US" dirty="0"/>
              <a:t>   • Waardenburg syndrome. </a:t>
            </a:r>
          </a:p>
          <a:p>
            <a:r>
              <a:rPr lang="en-US" dirty="0"/>
              <a:t>   • Tuberous sclerosis. </a:t>
            </a:r>
          </a:p>
          <a:p>
            <a:r>
              <a:rPr lang="en-US" dirty="0"/>
              <a:t>   • Pigmentary mosaicism (</a:t>
            </a:r>
            <a:r>
              <a:rPr lang="en-US" dirty="0" err="1"/>
              <a:t>hypomelanosis</a:t>
            </a:r>
            <a:r>
              <a:rPr lang="en-US" dirty="0"/>
              <a:t> of Ito). </a:t>
            </a:r>
          </a:p>
          <a:p>
            <a:r>
              <a:rPr lang="en-US" dirty="0"/>
              <a:t>Progressive macular </a:t>
            </a:r>
            <a:r>
              <a:rPr lang="en-US" dirty="0" err="1"/>
              <a:t>hypomelanosis</a:t>
            </a:r>
            <a:r>
              <a:rPr lang="en-US" dirty="0"/>
              <a:t>. </a:t>
            </a:r>
          </a:p>
          <a:p>
            <a:r>
              <a:rPr lang="en-US" dirty="0"/>
              <a:t>Secondary </a:t>
            </a:r>
            <a:r>
              <a:rPr lang="en-US" dirty="0" err="1"/>
              <a:t>hypomelanosis</a:t>
            </a:r>
            <a:r>
              <a:rPr lang="en-US" dirty="0"/>
              <a:t>. • Post‐inflammatory </a:t>
            </a:r>
            <a:r>
              <a:rPr lang="en-US" dirty="0" err="1"/>
              <a:t>hypomelanosis</a:t>
            </a:r>
            <a:r>
              <a:rPr lang="en-US" dirty="0"/>
              <a:t> (e.g. pityriasis alba, lichen </a:t>
            </a:r>
            <a:r>
              <a:rPr lang="en-US" dirty="0" err="1"/>
              <a:t>sclerosus</a:t>
            </a:r>
            <a:r>
              <a:rPr lang="en-US" dirty="0"/>
              <a:t>, </a:t>
            </a:r>
            <a:r>
              <a:rPr lang="en-US" dirty="0" err="1"/>
              <a:t>morphoea</a:t>
            </a:r>
            <a:r>
              <a:rPr lang="en-US" dirty="0"/>
              <a:t>). • Post‐traumatic </a:t>
            </a:r>
            <a:r>
              <a:rPr lang="en-US" dirty="0" err="1"/>
              <a:t>hypomelanosis</a:t>
            </a:r>
            <a:r>
              <a:rPr lang="en-US" dirty="0"/>
              <a:t>.</a:t>
            </a:r>
            <a:endParaRPr lang="en-PK" dirty="0"/>
          </a:p>
        </p:txBody>
      </p:sp>
    </p:spTree>
    <p:extLst>
      <p:ext uri="{BB962C8B-B14F-4D97-AF65-F5344CB8AC3E}">
        <p14:creationId xmlns:p14="http://schemas.microsoft.com/office/powerpoint/2010/main" val="1522869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D0621-E39C-344D-201E-2F7009BFE03A}"/>
              </a:ext>
            </a:extLst>
          </p:cNvPr>
          <p:cNvSpPr>
            <a:spLocks noGrp="1"/>
          </p:cNvSpPr>
          <p:nvPr>
            <p:ph type="title"/>
          </p:nvPr>
        </p:nvSpPr>
        <p:spPr/>
        <p:txBody>
          <a:bodyPr/>
          <a:lstStyle/>
          <a:p>
            <a:r>
              <a:rPr lang="en-US" dirty="0"/>
              <a:t>Disease course and prognosis</a:t>
            </a:r>
            <a:endParaRPr lang="en-PK" dirty="0"/>
          </a:p>
        </p:txBody>
      </p:sp>
      <p:sp>
        <p:nvSpPr>
          <p:cNvPr id="3" name="Content Placeholder 2">
            <a:extLst>
              <a:ext uri="{FF2B5EF4-FFF2-40B4-BE49-F238E27FC236}">
                <a16:creationId xmlns:a16="http://schemas.microsoft.com/office/drawing/2014/main" id="{F581EBCA-7B52-CC92-9EB5-515209D75D12}"/>
              </a:ext>
            </a:extLst>
          </p:cNvPr>
          <p:cNvSpPr>
            <a:spLocks noGrp="1"/>
          </p:cNvSpPr>
          <p:nvPr>
            <p:ph idx="1"/>
          </p:nvPr>
        </p:nvSpPr>
        <p:spPr/>
        <p:txBody>
          <a:bodyPr/>
          <a:lstStyle/>
          <a:p>
            <a:r>
              <a:rPr lang="en-US" dirty="0"/>
              <a:t>Most frequently, vitiligo is gradually progressive, sometimes extending rapidly over a period of several months and then remaining quiescent for many years</a:t>
            </a:r>
          </a:p>
          <a:p>
            <a:r>
              <a:rPr lang="en-US" dirty="0"/>
              <a:t>Segmental vitiligo generally starts earlier in life than non‐segmental vitiligo and often stabilizes within the first year of onset</a:t>
            </a:r>
            <a:endParaRPr lang="en-PK" dirty="0"/>
          </a:p>
        </p:txBody>
      </p:sp>
    </p:spTree>
    <p:extLst>
      <p:ext uri="{BB962C8B-B14F-4D97-AF65-F5344CB8AC3E}">
        <p14:creationId xmlns:p14="http://schemas.microsoft.com/office/powerpoint/2010/main" val="2465006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8D3B4-FC94-5748-AE30-C0E307DEE214}"/>
              </a:ext>
            </a:extLst>
          </p:cNvPr>
          <p:cNvSpPr>
            <a:spLocks noGrp="1"/>
          </p:cNvSpPr>
          <p:nvPr>
            <p:ph type="title"/>
          </p:nvPr>
        </p:nvSpPr>
        <p:spPr/>
        <p:txBody>
          <a:bodyPr/>
          <a:lstStyle/>
          <a:p>
            <a:r>
              <a:rPr lang="en-US" dirty="0"/>
              <a:t>Investigations</a:t>
            </a:r>
            <a:endParaRPr lang="en-PK" dirty="0"/>
          </a:p>
        </p:txBody>
      </p:sp>
      <p:sp>
        <p:nvSpPr>
          <p:cNvPr id="3" name="Content Placeholder 2">
            <a:extLst>
              <a:ext uri="{FF2B5EF4-FFF2-40B4-BE49-F238E27FC236}">
                <a16:creationId xmlns:a16="http://schemas.microsoft.com/office/drawing/2014/main" id="{8FF6CF5E-E626-9F44-F92D-4B22E4D43CAC}"/>
              </a:ext>
            </a:extLst>
          </p:cNvPr>
          <p:cNvSpPr>
            <a:spLocks noGrp="1"/>
          </p:cNvSpPr>
          <p:nvPr>
            <p:ph idx="1"/>
          </p:nvPr>
        </p:nvSpPr>
        <p:spPr/>
        <p:txBody>
          <a:bodyPr/>
          <a:lstStyle/>
          <a:p>
            <a:r>
              <a:rPr lang="en-US" dirty="0"/>
              <a:t>The diagnosis of vitiligo is based essentially on clinical examination, because the lesions have a typical appearance.</a:t>
            </a:r>
          </a:p>
          <a:p>
            <a:r>
              <a:rPr lang="en-US" dirty="0"/>
              <a:t>Inspection with the aid of a Wood’s light can be helpful</a:t>
            </a:r>
          </a:p>
          <a:p>
            <a:r>
              <a:rPr lang="en-US" dirty="0"/>
              <a:t>The presence of a family history of vitiligo, the Koebner phenomenon, </a:t>
            </a:r>
            <a:r>
              <a:rPr lang="en-US" dirty="0" err="1"/>
              <a:t>leukotrichia</a:t>
            </a:r>
            <a:r>
              <a:rPr lang="en-US" dirty="0"/>
              <a:t> or associated autoimmune disorders such as thyroid disease can help to support a clinical diagnosis of vitiligo</a:t>
            </a:r>
            <a:endParaRPr lang="en-PK" dirty="0"/>
          </a:p>
        </p:txBody>
      </p:sp>
    </p:spTree>
    <p:extLst>
      <p:ext uri="{BB962C8B-B14F-4D97-AF65-F5344CB8AC3E}">
        <p14:creationId xmlns:p14="http://schemas.microsoft.com/office/powerpoint/2010/main" val="18149285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E4AF8-20F0-40B8-53D8-15432BC97851}"/>
              </a:ext>
            </a:extLst>
          </p:cNvPr>
          <p:cNvSpPr>
            <a:spLocks noGrp="1"/>
          </p:cNvSpPr>
          <p:nvPr>
            <p:ph type="title"/>
          </p:nvPr>
        </p:nvSpPr>
        <p:spPr/>
        <p:txBody>
          <a:bodyPr/>
          <a:lstStyle/>
          <a:p>
            <a:r>
              <a:rPr lang="en-US" dirty="0"/>
              <a:t>Management</a:t>
            </a:r>
            <a:endParaRPr lang="en-PK" dirty="0"/>
          </a:p>
        </p:txBody>
      </p:sp>
      <p:sp>
        <p:nvSpPr>
          <p:cNvPr id="3" name="Content Placeholder 2">
            <a:extLst>
              <a:ext uri="{FF2B5EF4-FFF2-40B4-BE49-F238E27FC236}">
                <a16:creationId xmlns:a16="http://schemas.microsoft.com/office/drawing/2014/main" id="{EC569CE7-D20C-88FE-9A3C-1E8F69570B12}"/>
              </a:ext>
            </a:extLst>
          </p:cNvPr>
          <p:cNvSpPr>
            <a:spLocks noGrp="1"/>
          </p:cNvSpPr>
          <p:nvPr>
            <p:ph idx="1"/>
          </p:nvPr>
        </p:nvSpPr>
        <p:spPr>
          <a:xfrm>
            <a:off x="1451579" y="2015732"/>
            <a:ext cx="6568159" cy="3450613"/>
          </a:xfrm>
        </p:spPr>
        <p:txBody>
          <a:bodyPr>
            <a:normAutofit fontScale="92500" lnSpcReduction="10000"/>
          </a:bodyPr>
          <a:lstStyle/>
          <a:p>
            <a:r>
              <a:rPr lang="en-US" dirty="0"/>
              <a:t>Response to treatment of vitiligo varies between individuals but is often unsatisfactory, especially for acral lesions</a:t>
            </a:r>
          </a:p>
          <a:p>
            <a:r>
              <a:rPr lang="en-US" dirty="0"/>
              <a:t>Patients are best advised to seek effective cosmetic camouflage and to use sunscreen</a:t>
            </a:r>
          </a:p>
          <a:p>
            <a:r>
              <a:rPr lang="en-US" dirty="0"/>
              <a:t>First line:</a:t>
            </a:r>
          </a:p>
          <a:p>
            <a:pPr marL="0" indent="0">
              <a:buNone/>
            </a:pPr>
            <a:r>
              <a:rPr lang="en-US" dirty="0"/>
              <a:t>           Once‐daily application of potent topical corticosteroid preparations (e.g. 0.1% betamethasone valerate or 0.05% clobetasol propionate)</a:t>
            </a:r>
          </a:p>
          <a:p>
            <a:pPr marL="0" indent="0">
              <a:buNone/>
            </a:pPr>
            <a:r>
              <a:rPr lang="en-US" dirty="0"/>
              <a:t>            Topical calcineurin inhibitors</a:t>
            </a:r>
            <a:endParaRPr lang="en-PK" dirty="0"/>
          </a:p>
        </p:txBody>
      </p:sp>
      <p:pic>
        <p:nvPicPr>
          <p:cNvPr id="5" name="Picture 4">
            <a:extLst>
              <a:ext uri="{FF2B5EF4-FFF2-40B4-BE49-F238E27FC236}">
                <a16:creationId xmlns:a16="http://schemas.microsoft.com/office/drawing/2014/main" id="{C62BD13A-CFE2-78FB-1EBE-9DE61F5D1AB8}"/>
              </a:ext>
            </a:extLst>
          </p:cNvPr>
          <p:cNvPicPr>
            <a:picLocks noChangeAspect="1"/>
          </p:cNvPicPr>
          <p:nvPr/>
        </p:nvPicPr>
        <p:blipFill>
          <a:blip r:embed="rId3"/>
          <a:stretch>
            <a:fillRect/>
          </a:stretch>
        </p:blipFill>
        <p:spPr>
          <a:xfrm>
            <a:off x="7677227" y="3303847"/>
            <a:ext cx="4378549" cy="2572297"/>
          </a:xfrm>
          <a:prstGeom prst="rect">
            <a:avLst/>
          </a:prstGeom>
        </p:spPr>
      </p:pic>
    </p:spTree>
    <p:extLst>
      <p:ext uri="{BB962C8B-B14F-4D97-AF65-F5344CB8AC3E}">
        <p14:creationId xmlns:p14="http://schemas.microsoft.com/office/powerpoint/2010/main" val="658379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75ED5-B575-F352-7218-D8C13DACCFC7}"/>
              </a:ext>
            </a:extLst>
          </p:cNvPr>
          <p:cNvSpPr>
            <a:spLocks noGrp="1"/>
          </p:cNvSpPr>
          <p:nvPr>
            <p:ph type="title"/>
          </p:nvPr>
        </p:nvSpPr>
        <p:spPr/>
        <p:txBody>
          <a:bodyPr/>
          <a:lstStyle/>
          <a:p>
            <a:r>
              <a:rPr lang="en-US" dirty="0"/>
              <a:t>Management</a:t>
            </a:r>
            <a:endParaRPr lang="en-PK" dirty="0"/>
          </a:p>
        </p:txBody>
      </p:sp>
      <p:sp>
        <p:nvSpPr>
          <p:cNvPr id="3" name="Content Placeholder 2">
            <a:extLst>
              <a:ext uri="{FF2B5EF4-FFF2-40B4-BE49-F238E27FC236}">
                <a16:creationId xmlns:a16="http://schemas.microsoft.com/office/drawing/2014/main" id="{D5CE771A-05D5-F188-C9A4-C72021A5BCFA}"/>
              </a:ext>
            </a:extLst>
          </p:cNvPr>
          <p:cNvSpPr>
            <a:spLocks noGrp="1"/>
          </p:cNvSpPr>
          <p:nvPr>
            <p:ph idx="1"/>
          </p:nvPr>
        </p:nvSpPr>
        <p:spPr/>
        <p:txBody>
          <a:bodyPr/>
          <a:lstStyle/>
          <a:p>
            <a:r>
              <a:rPr lang="en-US" dirty="0"/>
              <a:t>Second line:</a:t>
            </a:r>
          </a:p>
          <a:p>
            <a:pPr marL="0" indent="0">
              <a:buNone/>
            </a:pPr>
            <a:r>
              <a:rPr lang="en-US" dirty="0"/>
              <a:t>               Treatment with psoralen photochemotherapy (PUVA) is effective</a:t>
            </a:r>
          </a:p>
          <a:p>
            <a:pPr marL="0" indent="0">
              <a:buNone/>
            </a:pPr>
            <a:r>
              <a:rPr lang="en-US" dirty="0"/>
              <a:t>               UVB therapy can also be used selectively and localized targeted phototherapy devices (excimer lamp or lasers with a peak at 308 nm)</a:t>
            </a:r>
          </a:p>
          <a:p>
            <a:endParaRPr lang="en-PK" dirty="0"/>
          </a:p>
        </p:txBody>
      </p:sp>
    </p:spTree>
    <p:extLst>
      <p:ext uri="{BB962C8B-B14F-4D97-AF65-F5344CB8AC3E}">
        <p14:creationId xmlns:p14="http://schemas.microsoft.com/office/powerpoint/2010/main" val="1191465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F24AB-A47E-1936-E112-D08C095DF97D}"/>
              </a:ext>
            </a:extLst>
          </p:cNvPr>
          <p:cNvSpPr>
            <a:spLocks noGrp="1"/>
          </p:cNvSpPr>
          <p:nvPr>
            <p:ph type="title"/>
          </p:nvPr>
        </p:nvSpPr>
        <p:spPr/>
        <p:txBody>
          <a:bodyPr/>
          <a:lstStyle/>
          <a:p>
            <a:r>
              <a:rPr lang="en-US" dirty="0"/>
              <a:t>Management</a:t>
            </a:r>
            <a:endParaRPr lang="en-PK" dirty="0"/>
          </a:p>
        </p:txBody>
      </p:sp>
      <p:sp>
        <p:nvSpPr>
          <p:cNvPr id="3" name="Content Placeholder 2">
            <a:extLst>
              <a:ext uri="{FF2B5EF4-FFF2-40B4-BE49-F238E27FC236}">
                <a16:creationId xmlns:a16="http://schemas.microsoft.com/office/drawing/2014/main" id="{8D14F000-9268-04D8-21D2-917EFC1B19D2}"/>
              </a:ext>
            </a:extLst>
          </p:cNvPr>
          <p:cNvSpPr>
            <a:spLocks noGrp="1"/>
          </p:cNvSpPr>
          <p:nvPr>
            <p:ph idx="1"/>
          </p:nvPr>
        </p:nvSpPr>
        <p:spPr/>
        <p:txBody>
          <a:bodyPr/>
          <a:lstStyle/>
          <a:p>
            <a:r>
              <a:rPr lang="en-US" dirty="0"/>
              <a:t>Third line:</a:t>
            </a:r>
          </a:p>
          <a:p>
            <a:r>
              <a:rPr lang="en-US" dirty="0"/>
              <a:t>Grafting techniques:</a:t>
            </a:r>
          </a:p>
          <a:p>
            <a:pPr marL="0" indent="0">
              <a:buNone/>
            </a:pPr>
            <a:r>
              <a:rPr lang="en-US" dirty="0"/>
              <a:t>                                 Surgical methods have been proposed as a therapeutic option in patients with stable vitiligo (e.g. segmental vitiligo). Includes:</a:t>
            </a:r>
          </a:p>
          <a:p>
            <a:pPr marL="0" indent="0">
              <a:buNone/>
            </a:pPr>
            <a:r>
              <a:rPr lang="en-US" dirty="0"/>
              <a:t>   Tissue grafts (full‐thickness punch grafts, split‐thickness grafts, suction blister grafts)</a:t>
            </a:r>
          </a:p>
          <a:p>
            <a:pPr marL="0" indent="0">
              <a:buNone/>
            </a:pPr>
            <a:r>
              <a:rPr lang="en-US" dirty="0"/>
              <a:t>  Cellular grafts (cultured melanocytes, cultured epithelial sheet grafts and non‐cultured epidermal cellular grafts).</a:t>
            </a:r>
            <a:endParaRPr lang="en-PK" dirty="0"/>
          </a:p>
        </p:txBody>
      </p:sp>
    </p:spTree>
    <p:extLst>
      <p:ext uri="{BB962C8B-B14F-4D97-AF65-F5344CB8AC3E}">
        <p14:creationId xmlns:p14="http://schemas.microsoft.com/office/powerpoint/2010/main" val="34019075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FE39D-794F-23C5-1CBB-1A04C3ECED7E}"/>
              </a:ext>
            </a:extLst>
          </p:cNvPr>
          <p:cNvSpPr>
            <a:spLocks noGrp="1"/>
          </p:cNvSpPr>
          <p:nvPr>
            <p:ph type="title"/>
          </p:nvPr>
        </p:nvSpPr>
        <p:spPr/>
        <p:txBody>
          <a:bodyPr/>
          <a:lstStyle/>
          <a:p>
            <a:r>
              <a:rPr lang="en-US" dirty="0"/>
              <a:t>Management</a:t>
            </a:r>
            <a:endParaRPr lang="en-PK" dirty="0"/>
          </a:p>
        </p:txBody>
      </p:sp>
      <p:sp>
        <p:nvSpPr>
          <p:cNvPr id="3" name="Content Placeholder 2">
            <a:extLst>
              <a:ext uri="{FF2B5EF4-FFF2-40B4-BE49-F238E27FC236}">
                <a16:creationId xmlns:a16="http://schemas.microsoft.com/office/drawing/2014/main" id="{9779B89C-3BF3-3FF5-E498-AD7E6D3C0C2F}"/>
              </a:ext>
            </a:extLst>
          </p:cNvPr>
          <p:cNvSpPr>
            <a:spLocks noGrp="1"/>
          </p:cNvSpPr>
          <p:nvPr>
            <p:ph idx="1"/>
          </p:nvPr>
        </p:nvSpPr>
        <p:spPr/>
        <p:txBody>
          <a:bodyPr/>
          <a:lstStyle/>
          <a:p>
            <a:r>
              <a:rPr lang="en-US" dirty="0"/>
              <a:t>Depigmenting treatment:</a:t>
            </a:r>
          </a:p>
          <a:p>
            <a:r>
              <a:rPr lang="en-US" dirty="0"/>
              <a:t>Skin bleaching with laser therapy (e.g. Q‐switched alexandrite 755 nm, Q‐switched ruby 694 nm)</a:t>
            </a:r>
          </a:p>
          <a:p>
            <a:r>
              <a:rPr lang="en-US" dirty="0"/>
              <a:t>Cryotherapy</a:t>
            </a:r>
          </a:p>
          <a:p>
            <a:r>
              <a:rPr lang="en-US" dirty="0"/>
              <a:t>Creams (e.g. 20% </a:t>
            </a:r>
            <a:r>
              <a:rPr lang="en-US" dirty="0" err="1"/>
              <a:t>monobenzylether</a:t>
            </a:r>
            <a:r>
              <a:rPr lang="en-US" dirty="0"/>
              <a:t> of hydroquinone)</a:t>
            </a:r>
            <a:endParaRPr lang="en-PK" dirty="0"/>
          </a:p>
        </p:txBody>
      </p:sp>
    </p:spTree>
    <p:extLst>
      <p:ext uri="{BB962C8B-B14F-4D97-AF65-F5344CB8AC3E}">
        <p14:creationId xmlns:p14="http://schemas.microsoft.com/office/powerpoint/2010/main" val="4093861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ECDE1-1CE4-9BE4-E307-489432A6006F}"/>
              </a:ext>
            </a:extLst>
          </p:cNvPr>
          <p:cNvSpPr>
            <a:spLocks noGrp="1"/>
          </p:cNvSpPr>
          <p:nvPr>
            <p:ph type="title"/>
          </p:nvPr>
        </p:nvSpPr>
        <p:spPr/>
        <p:txBody>
          <a:bodyPr/>
          <a:lstStyle/>
          <a:p>
            <a:r>
              <a:rPr lang="en-US" dirty="0"/>
              <a:t>Acquired </a:t>
            </a:r>
            <a:r>
              <a:rPr lang="en-US" dirty="0" err="1"/>
              <a:t>hypomelanosis</a:t>
            </a:r>
            <a:endParaRPr lang="en-PK" dirty="0"/>
          </a:p>
        </p:txBody>
      </p:sp>
      <p:sp>
        <p:nvSpPr>
          <p:cNvPr id="3" name="Content Placeholder 2">
            <a:extLst>
              <a:ext uri="{FF2B5EF4-FFF2-40B4-BE49-F238E27FC236}">
                <a16:creationId xmlns:a16="http://schemas.microsoft.com/office/drawing/2014/main" id="{6F5CAA47-279B-D34A-0868-9467F5509B82}"/>
              </a:ext>
            </a:extLst>
          </p:cNvPr>
          <p:cNvSpPr>
            <a:spLocks noGrp="1"/>
          </p:cNvSpPr>
          <p:nvPr>
            <p:ph idx="1"/>
          </p:nvPr>
        </p:nvSpPr>
        <p:spPr/>
        <p:txBody>
          <a:bodyPr>
            <a:normAutofit/>
          </a:bodyPr>
          <a:lstStyle/>
          <a:p>
            <a:r>
              <a:rPr lang="en-US" sz="3600" dirty="0"/>
              <a:t>Vitiligo</a:t>
            </a:r>
          </a:p>
          <a:p>
            <a:r>
              <a:rPr lang="en-US" sz="2400" dirty="0"/>
              <a:t>Common form of localized depigmentation</a:t>
            </a:r>
          </a:p>
          <a:p>
            <a:r>
              <a:rPr lang="en-US" sz="2400" dirty="0"/>
              <a:t>An acquired condition resulting from the progressive loss of melanocytes</a:t>
            </a:r>
          </a:p>
          <a:p>
            <a:r>
              <a:rPr lang="en-US" sz="2400" dirty="0"/>
              <a:t>Characterized by milky‐white sharply demarcated macules</a:t>
            </a:r>
            <a:endParaRPr lang="en-PK" sz="2800" dirty="0"/>
          </a:p>
        </p:txBody>
      </p:sp>
    </p:spTree>
    <p:extLst>
      <p:ext uri="{BB962C8B-B14F-4D97-AF65-F5344CB8AC3E}">
        <p14:creationId xmlns:p14="http://schemas.microsoft.com/office/powerpoint/2010/main" val="11366683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4CEB7-DD88-536C-D99B-7C719C22AA79}"/>
              </a:ext>
            </a:extLst>
          </p:cNvPr>
          <p:cNvSpPr>
            <a:spLocks noGrp="1"/>
          </p:cNvSpPr>
          <p:nvPr>
            <p:ph type="title"/>
          </p:nvPr>
        </p:nvSpPr>
        <p:spPr/>
        <p:txBody>
          <a:bodyPr/>
          <a:lstStyle/>
          <a:p>
            <a:r>
              <a:rPr lang="en-US" dirty="0"/>
              <a:t>Halo naevus</a:t>
            </a:r>
            <a:endParaRPr lang="en-PK" dirty="0"/>
          </a:p>
        </p:txBody>
      </p:sp>
      <p:sp>
        <p:nvSpPr>
          <p:cNvPr id="3" name="Content Placeholder 2">
            <a:extLst>
              <a:ext uri="{FF2B5EF4-FFF2-40B4-BE49-F238E27FC236}">
                <a16:creationId xmlns:a16="http://schemas.microsoft.com/office/drawing/2014/main" id="{E83F2FA2-C6D8-27FA-52CA-C8C7A5E8E1CE}"/>
              </a:ext>
            </a:extLst>
          </p:cNvPr>
          <p:cNvSpPr>
            <a:spLocks noGrp="1"/>
          </p:cNvSpPr>
          <p:nvPr>
            <p:ph idx="1"/>
          </p:nvPr>
        </p:nvSpPr>
        <p:spPr/>
        <p:txBody>
          <a:bodyPr/>
          <a:lstStyle/>
          <a:p>
            <a:r>
              <a:rPr lang="en-US" dirty="0"/>
              <a:t>Synonyms and inclusions </a:t>
            </a:r>
          </a:p>
          <a:p>
            <a:pPr marL="0" indent="0">
              <a:buNone/>
            </a:pPr>
            <a:r>
              <a:rPr lang="en-US" dirty="0"/>
              <a:t>              • Sutton naevus </a:t>
            </a:r>
          </a:p>
          <a:p>
            <a:pPr marL="0" indent="0">
              <a:buNone/>
            </a:pPr>
            <a:r>
              <a:rPr lang="en-US" dirty="0"/>
              <a:t>              • Leukoderma </a:t>
            </a:r>
            <a:r>
              <a:rPr lang="en-US" dirty="0" err="1"/>
              <a:t>acquisitum</a:t>
            </a:r>
            <a:r>
              <a:rPr lang="en-US" dirty="0"/>
              <a:t> </a:t>
            </a:r>
            <a:r>
              <a:rPr lang="en-US" dirty="0" err="1"/>
              <a:t>centrifugum</a:t>
            </a:r>
            <a:endParaRPr lang="en-US" dirty="0"/>
          </a:p>
          <a:p>
            <a:r>
              <a:rPr lang="en-US" dirty="0"/>
              <a:t>Designates the development of a halo of </a:t>
            </a:r>
            <a:r>
              <a:rPr lang="en-US" dirty="0" err="1"/>
              <a:t>hypomelanosis</a:t>
            </a:r>
            <a:r>
              <a:rPr lang="en-US" dirty="0"/>
              <a:t> around a central cutaneous </a:t>
            </a:r>
            <a:r>
              <a:rPr lang="en-US" dirty="0" err="1"/>
              <a:t>tumour</a:t>
            </a:r>
            <a:endParaRPr lang="en-US" dirty="0"/>
          </a:p>
          <a:p>
            <a:r>
              <a:rPr lang="en-US" dirty="0"/>
              <a:t>This </a:t>
            </a:r>
            <a:r>
              <a:rPr lang="en-US" dirty="0" err="1"/>
              <a:t>tumour</a:t>
            </a:r>
            <a:r>
              <a:rPr lang="en-US" dirty="0"/>
              <a:t> is usually a benign melanocytic naevus but may be a neuroid naevus, blue naevus, neurofibroma, or primary or secondary malignant melanoma</a:t>
            </a:r>
            <a:endParaRPr lang="en-PK" dirty="0"/>
          </a:p>
        </p:txBody>
      </p:sp>
    </p:spTree>
    <p:extLst>
      <p:ext uri="{BB962C8B-B14F-4D97-AF65-F5344CB8AC3E}">
        <p14:creationId xmlns:p14="http://schemas.microsoft.com/office/powerpoint/2010/main" val="23867538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5A17D-DD1C-B28C-6BDB-FAF4FAB2DC1C}"/>
              </a:ext>
            </a:extLst>
          </p:cNvPr>
          <p:cNvSpPr>
            <a:spLocks noGrp="1"/>
          </p:cNvSpPr>
          <p:nvPr>
            <p:ph type="title"/>
          </p:nvPr>
        </p:nvSpPr>
        <p:spPr/>
        <p:txBody>
          <a:bodyPr/>
          <a:lstStyle/>
          <a:p>
            <a:r>
              <a:rPr lang="en-US" dirty="0"/>
              <a:t>Epidemiology</a:t>
            </a:r>
            <a:endParaRPr lang="en-PK" dirty="0"/>
          </a:p>
        </p:txBody>
      </p:sp>
      <p:sp>
        <p:nvSpPr>
          <p:cNvPr id="3" name="Content Placeholder 2">
            <a:extLst>
              <a:ext uri="{FF2B5EF4-FFF2-40B4-BE49-F238E27FC236}">
                <a16:creationId xmlns:a16="http://schemas.microsoft.com/office/drawing/2014/main" id="{F69C3AA4-45C8-4DF2-ADB0-0DD305BB23FA}"/>
              </a:ext>
            </a:extLst>
          </p:cNvPr>
          <p:cNvSpPr>
            <a:spLocks noGrp="1"/>
          </p:cNvSpPr>
          <p:nvPr>
            <p:ph idx="1"/>
          </p:nvPr>
        </p:nvSpPr>
        <p:spPr/>
        <p:txBody>
          <a:bodyPr/>
          <a:lstStyle/>
          <a:p>
            <a:r>
              <a:rPr lang="en-US" dirty="0"/>
              <a:t>Incidence and prevalence:</a:t>
            </a:r>
          </a:p>
          <a:p>
            <a:pPr marL="0" indent="0">
              <a:buNone/>
            </a:pPr>
            <a:r>
              <a:rPr lang="en-US" dirty="0"/>
              <a:t>             The prevalence of halo naevi has been estimated to be approximately 1% in the white population</a:t>
            </a:r>
          </a:p>
          <a:p>
            <a:r>
              <a:rPr lang="en-US" dirty="0"/>
              <a:t>Age:</a:t>
            </a:r>
          </a:p>
          <a:p>
            <a:pPr marL="0" indent="0">
              <a:buNone/>
            </a:pPr>
            <a:r>
              <a:rPr lang="en-US" dirty="0"/>
              <a:t>            Can be seen at all ages, but is usually seen in young people</a:t>
            </a:r>
          </a:p>
          <a:p>
            <a:endParaRPr lang="en-PK" dirty="0"/>
          </a:p>
        </p:txBody>
      </p:sp>
    </p:spTree>
    <p:extLst>
      <p:ext uri="{BB962C8B-B14F-4D97-AF65-F5344CB8AC3E}">
        <p14:creationId xmlns:p14="http://schemas.microsoft.com/office/powerpoint/2010/main" val="29363673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88FEB-66B0-D10E-1486-50D17C80B36E}"/>
              </a:ext>
            </a:extLst>
          </p:cNvPr>
          <p:cNvSpPr>
            <a:spLocks noGrp="1"/>
          </p:cNvSpPr>
          <p:nvPr>
            <p:ph type="title"/>
          </p:nvPr>
        </p:nvSpPr>
        <p:spPr/>
        <p:txBody>
          <a:bodyPr/>
          <a:lstStyle/>
          <a:p>
            <a:r>
              <a:rPr lang="en-US" dirty="0"/>
              <a:t>Associated diseases</a:t>
            </a:r>
            <a:endParaRPr lang="en-PK" dirty="0"/>
          </a:p>
        </p:txBody>
      </p:sp>
      <p:sp>
        <p:nvSpPr>
          <p:cNvPr id="3" name="Content Placeholder 2">
            <a:extLst>
              <a:ext uri="{FF2B5EF4-FFF2-40B4-BE49-F238E27FC236}">
                <a16:creationId xmlns:a16="http://schemas.microsoft.com/office/drawing/2014/main" id="{4DAF48DC-DBED-A761-C5CA-7F130B985F76}"/>
              </a:ext>
            </a:extLst>
          </p:cNvPr>
          <p:cNvSpPr>
            <a:spLocks noGrp="1"/>
          </p:cNvSpPr>
          <p:nvPr>
            <p:ph idx="1"/>
          </p:nvPr>
        </p:nvSpPr>
        <p:spPr/>
        <p:txBody>
          <a:bodyPr/>
          <a:lstStyle/>
          <a:p>
            <a:r>
              <a:rPr lang="en-US" dirty="0"/>
              <a:t>Occur with increased frequency in patients with vitiligo</a:t>
            </a:r>
          </a:p>
          <a:p>
            <a:r>
              <a:rPr lang="en-US" dirty="0"/>
              <a:t>Cutaneous malignant melanoma</a:t>
            </a:r>
          </a:p>
          <a:p>
            <a:r>
              <a:rPr lang="en-US" dirty="0"/>
              <a:t>Turner syndrome</a:t>
            </a:r>
          </a:p>
          <a:p>
            <a:endParaRPr lang="en-PK" dirty="0"/>
          </a:p>
        </p:txBody>
      </p:sp>
    </p:spTree>
    <p:extLst>
      <p:ext uri="{BB962C8B-B14F-4D97-AF65-F5344CB8AC3E}">
        <p14:creationId xmlns:p14="http://schemas.microsoft.com/office/powerpoint/2010/main" val="19763830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3B125-579D-3259-8A06-7BBC35CBC59E}"/>
              </a:ext>
            </a:extLst>
          </p:cNvPr>
          <p:cNvSpPr>
            <a:spLocks noGrp="1"/>
          </p:cNvSpPr>
          <p:nvPr>
            <p:ph type="title"/>
          </p:nvPr>
        </p:nvSpPr>
        <p:spPr/>
        <p:txBody>
          <a:bodyPr/>
          <a:lstStyle/>
          <a:p>
            <a:r>
              <a:rPr lang="en-US" dirty="0"/>
              <a:t>Pathophysiology</a:t>
            </a:r>
            <a:endParaRPr lang="en-PK" dirty="0"/>
          </a:p>
        </p:txBody>
      </p:sp>
      <p:sp>
        <p:nvSpPr>
          <p:cNvPr id="3" name="Content Placeholder 2">
            <a:extLst>
              <a:ext uri="{FF2B5EF4-FFF2-40B4-BE49-F238E27FC236}">
                <a16:creationId xmlns:a16="http://schemas.microsoft.com/office/drawing/2014/main" id="{1CE54253-126F-BE1D-AA83-84FDEE5186BA}"/>
              </a:ext>
            </a:extLst>
          </p:cNvPr>
          <p:cNvSpPr>
            <a:spLocks noGrp="1"/>
          </p:cNvSpPr>
          <p:nvPr>
            <p:ph idx="1"/>
          </p:nvPr>
        </p:nvSpPr>
        <p:spPr/>
        <p:txBody>
          <a:bodyPr/>
          <a:lstStyle/>
          <a:p>
            <a:r>
              <a:rPr lang="en-US" dirty="0"/>
              <a:t>Most halo naevi are compound naevi</a:t>
            </a:r>
          </a:p>
          <a:p>
            <a:r>
              <a:rPr lang="en-US" dirty="0"/>
              <a:t>There is frequently a lymphocytic infiltration of the naevus and the constituent cells may show damage</a:t>
            </a:r>
            <a:endParaRPr lang="en-PK" dirty="0"/>
          </a:p>
        </p:txBody>
      </p:sp>
    </p:spTree>
    <p:extLst>
      <p:ext uri="{BB962C8B-B14F-4D97-AF65-F5344CB8AC3E}">
        <p14:creationId xmlns:p14="http://schemas.microsoft.com/office/powerpoint/2010/main" val="5876204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8BD4D-749C-7E35-02D0-F1CCC9550922}"/>
              </a:ext>
            </a:extLst>
          </p:cNvPr>
          <p:cNvSpPr>
            <a:spLocks noGrp="1"/>
          </p:cNvSpPr>
          <p:nvPr>
            <p:ph type="title"/>
          </p:nvPr>
        </p:nvSpPr>
        <p:spPr/>
        <p:txBody>
          <a:bodyPr/>
          <a:lstStyle/>
          <a:p>
            <a:r>
              <a:rPr lang="en-US" dirty="0"/>
              <a:t>Clinical features</a:t>
            </a:r>
            <a:endParaRPr lang="en-PK" dirty="0"/>
          </a:p>
        </p:txBody>
      </p:sp>
      <p:sp>
        <p:nvSpPr>
          <p:cNvPr id="3" name="Content Placeholder 2">
            <a:extLst>
              <a:ext uri="{FF2B5EF4-FFF2-40B4-BE49-F238E27FC236}">
                <a16:creationId xmlns:a16="http://schemas.microsoft.com/office/drawing/2014/main" id="{A51EA58E-279B-E041-6058-0786E6AA6012}"/>
              </a:ext>
            </a:extLst>
          </p:cNvPr>
          <p:cNvSpPr>
            <a:spLocks noGrp="1"/>
          </p:cNvSpPr>
          <p:nvPr>
            <p:ph idx="1"/>
          </p:nvPr>
        </p:nvSpPr>
        <p:spPr>
          <a:xfrm>
            <a:off x="1451579" y="2015732"/>
            <a:ext cx="4644421" cy="3450613"/>
          </a:xfrm>
        </p:spPr>
        <p:txBody>
          <a:bodyPr/>
          <a:lstStyle/>
          <a:p>
            <a:r>
              <a:rPr lang="en-US" dirty="0"/>
              <a:t>Circular areas of </a:t>
            </a:r>
            <a:r>
              <a:rPr lang="en-US" dirty="0" err="1"/>
              <a:t>hypomelanosis</a:t>
            </a:r>
            <a:r>
              <a:rPr lang="en-US" dirty="0"/>
              <a:t> occur around pigmented naevi, particularly on the trunk, less commonly on the head and rarely on the limbs</a:t>
            </a:r>
          </a:p>
          <a:p>
            <a:r>
              <a:rPr lang="en-US" dirty="0"/>
              <a:t>Multiple lesions are common</a:t>
            </a:r>
          </a:p>
          <a:p>
            <a:r>
              <a:rPr lang="en-US" dirty="0"/>
              <a:t>The halos being about 0.5–2.0 cm wide and developing simultaneously or at intervals around several, but not all, naevi</a:t>
            </a:r>
            <a:endParaRPr lang="en-PK" dirty="0"/>
          </a:p>
        </p:txBody>
      </p:sp>
      <p:pic>
        <p:nvPicPr>
          <p:cNvPr id="5" name="Picture 4">
            <a:extLst>
              <a:ext uri="{FF2B5EF4-FFF2-40B4-BE49-F238E27FC236}">
                <a16:creationId xmlns:a16="http://schemas.microsoft.com/office/drawing/2014/main" id="{CB538C05-D0EA-17FC-B5DD-572094693BCF}"/>
              </a:ext>
            </a:extLst>
          </p:cNvPr>
          <p:cNvPicPr>
            <a:picLocks noChangeAspect="1"/>
          </p:cNvPicPr>
          <p:nvPr/>
        </p:nvPicPr>
        <p:blipFill>
          <a:blip r:embed="rId3"/>
          <a:stretch>
            <a:fillRect/>
          </a:stretch>
        </p:blipFill>
        <p:spPr>
          <a:xfrm>
            <a:off x="6096000" y="3208920"/>
            <a:ext cx="2624481" cy="2624481"/>
          </a:xfrm>
          <a:prstGeom prst="rect">
            <a:avLst/>
          </a:prstGeom>
        </p:spPr>
      </p:pic>
      <p:pic>
        <p:nvPicPr>
          <p:cNvPr id="7" name="Picture 6">
            <a:extLst>
              <a:ext uri="{FF2B5EF4-FFF2-40B4-BE49-F238E27FC236}">
                <a16:creationId xmlns:a16="http://schemas.microsoft.com/office/drawing/2014/main" id="{B05D1274-B948-1CBC-1E2A-199ABB7AD57A}"/>
              </a:ext>
            </a:extLst>
          </p:cNvPr>
          <p:cNvPicPr>
            <a:picLocks noChangeAspect="1"/>
          </p:cNvPicPr>
          <p:nvPr/>
        </p:nvPicPr>
        <p:blipFill>
          <a:blip r:embed="rId4"/>
          <a:stretch>
            <a:fillRect/>
          </a:stretch>
        </p:blipFill>
        <p:spPr>
          <a:xfrm>
            <a:off x="8772525" y="3226945"/>
            <a:ext cx="3419475" cy="2257425"/>
          </a:xfrm>
          <a:prstGeom prst="rect">
            <a:avLst/>
          </a:prstGeom>
        </p:spPr>
      </p:pic>
      <p:pic>
        <p:nvPicPr>
          <p:cNvPr id="9" name="Picture 8">
            <a:extLst>
              <a:ext uri="{FF2B5EF4-FFF2-40B4-BE49-F238E27FC236}">
                <a16:creationId xmlns:a16="http://schemas.microsoft.com/office/drawing/2014/main" id="{D47C342C-8204-4CEC-B302-C447C21B598B}"/>
              </a:ext>
            </a:extLst>
          </p:cNvPr>
          <p:cNvPicPr>
            <a:picLocks noChangeAspect="1"/>
          </p:cNvPicPr>
          <p:nvPr/>
        </p:nvPicPr>
        <p:blipFill>
          <a:blip r:embed="rId5"/>
          <a:stretch>
            <a:fillRect/>
          </a:stretch>
        </p:blipFill>
        <p:spPr>
          <a:xfrm>
            <a:off x="7828838" y="910832"/>
            <a:ext cx="3438525" cy="2209800"/>
          </a:xfrm>
          <a:prstGeom prst="rect">
            <a:avLst/>
          </a:prstGeom>
        </p:spPr>
      </p:pic>
    </p:spTree>
    <p:extLst>
      <p:ext uri="{BB962C8B-B14F-4D97-AF65-F5344CB8AC3E}">
        <p14:creationId xmlns:p14="http://schemas.microsoft.com/office/powerpoint/2010/main" val="995983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20F6D-6539-3537-55A2-26ACFAA8F1F5}"/>
              </a:ext>
            </a:extLst>
          </p:cNvPr>
          <p:cNvSpPr>
            <a:spLocks noGrp="1"/>
          </p:cNvSpPr>
          <p:nvPr>
            <p:ph type="title"/>
          </p:nvPr>
        </p:nvSpPr>
        <p:spPr/>
        <p:txBody>
          <a:bodyPr/>
          <a:lstStyle/>
          <a:p>
            <a:endParaRPr lang="en-PK" dirty="0"/>
          </a:p>
        </p:txBody>
      </p:sp>
      <p:sp>
        <p:nvSpPr>
          <p:cNvPr id="3" name="Content Placeholder 2">
            <a:extLst>
              <a:ext uri="{FF2B5EF4-FFF2-40B4-BE49-F238E27FC236}">
                <a16:creationId xmlns:a16="http://schemas.microsoft.com/office/drawing/2014/main" id="{5536590B-76FF-872B-5FDB-6470B1A6BC66}"/>
              </a:ext>
            </a:extLst>
          </p:cNvPr>
          <p:cNvSpPr>
            <a:spLocks noGrp="1"/>
          </p:cNvSpPr>
          <p:nvPr>
            <p:ph idx="1"/>
          </p:nvPr>
        </p:nvSpPr>
        <p:spPr/>
        <p:txBody>
          <a:bodyPr/>
          <a:lstStyle/>
          <a:p>
            <a:endParaRPr lang="en-PK"/>
          </a:p>
        </p:txBody>
      </p:sp>
      <p:pic>
        <p:nvPicPr>
          <p:cNvPr id="5" name="Picture 4">
            <a:extLst>
              <a:ext uri="{FF2B5EF4-FFF2-40B4-BE49-F238E27FC236}">
                <a16:creationId xmlns:a16="http://schemas.microsoft.com/office/drawing/2014/main" id="{1EEFA6D8-C5E8-6DA7-1C14-86E4C02C66E5}"/>
              </a:ext>
            </a:extLst>
          </p:cNvPr>
          <p:cNvPicPr>
            <a:picLocks noChangeAspect="1"/>
          </p:cNvPicPr>
          <p:nvPr/>
        </p:nvPicPr>
        <p:blipFill>
          <a:blip r:embed="rId2"/>
          <a:stretch>
            <a:fillRect/>
          </a:stretch>
        </p:blipFill>
        <p:spPr>
          <a:xfrm>
            <a:off x="557203" y="1391655"/>
            <a:ext cx="11077594" cy="4706911"/>
          </a:xfrm>
          <a:prstGeom prst="rect">
            <a:avLst/>
          </a:prstGeom>
        </p:spPr>
      </p:pic>
    </p:spTree>
    <p:extLst>
      <p:ext uri="{BB962C8B-B14F-4D97-AF65-F5344CB8AC3E}">
        <p14:creationId xmlns:p14="http://schemas.microsoft.com/office/powerpoint/2010/main" val="17325890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7995C-CD8B-F89F-FCB5-746C6A6A8412}"/>
              </a:ext>
            </a:extLst>
          </p:cNvPr>
          <p:cNvSpPr>
            <a:spLocks noGrp="1"/>
          </p:cNvSpPr>
          <p:nvPr>
            <p:ph type="title"/>
          </p:nvPr>
        </p:nvSpPr>
        <p:spPr/>
        <p:txBody>
          <a:bodyPr/>
          <a:lstStyle/>
          <a:p>
            <a:r>
              <a:rPr lang="en-US" dirty="0"/>
              <a:t>Disease course and prognosis</a:t>
            </a:r>
            <a:endParaRPr lang="en-PK" dirty="0"/>
          </a:p>
        </p:txBody>
      </p:sp>
      <p:sp>
        <p:nvSpPr>
          <p:cNvPr id="3" name="Content Placeholder 2">
            <a:extLst>
              <a:ext uri="{FF2B5EF4-FFF2-40B4-BE49-F238E27FC236}">
                <a16:creationId xmlns:a16="http://schemas.microsoft.com/office/drawing/2014/main" id="{2480CB2E-5698-3B9C-70BF-2AD30A9DC41C}"/>
              </a:ext>
            </a:extLst>
          </p:cNvPr>
          <p:cNvSpPr>
            <a:spLocks noGrp="1"/>
          </p:cNvSpPr>
          <p:nvPr>
            <p:ph idx="1"/>
          </p:nvPr>
        </p:nvSpPr>
        <p:spPr/>
        <p:txBody>
          <a:bodyPr/>
          <a:lstStyle/>
          <a:p>
            <a:r>
              <a:rPr lang="en-US" dirty="0"/>
              <a:t>The naevus tends to flatten and may disappear completely</a:t>
            </a:r>
          </a:p>
          <a:p>
            <a:r>
              <a:rPr lang="en-US" dirty="0"/>
              <a:t>The depigmented areas often persist, but may pigment after many year</a:t>
            </a:r>
            <a:endParaRPr lang="en-PK" dirty="0"/>
          </a:p>
        </p:txBody>
      </p:sp>
      <p:pic>
        <p:nvPicPr>
          <p:cNvPr id="5" name="Picture 4">
            <a:extLst>
              <a:ext uri="{FF2B5EF4-FFF2-40B4-BE49-F238E27FC236}">
                <a16:creationId xmlns:a16="http://schemas.microsoft.com/office/drawing/2014/main" id="{771B0CC0-6BC1-512B-3C36-1093E2869B23}"/>
              </a:ext>
            </a:extLst>
          </p:cNvPr>
          <p:cNvPicPr>
            <a:picLocks noChangeAspect="1"/>
          </p:cNvPicPr>
          <p:nvPr/>
        </p:nvPicPr>
        <p:blipFill>
          <a:blip r:embed="rId3"/>
          <a:stretch>
            <a:fillRect/>
          </a:stretch>
        </p:blipFill>
        <p:spPr>
          <a:xfrm>
            <a:off x="1031854" y="3428998"/>
            <a:ext cx="2585463" cy="2037345"/>
          </a:xfrm>
          <a:prstGeom prst="rect">
            <a:avLst/>
          </a:prstGeom>
        </p:spPr>
      </p:pic>
      <p:pic>
        <p:nvPicPr>
          <p:cNvPr id="7" name="Picture 6">
            <a:extLst>
              <a:ext uri="{FF2B5EF4-FFF2-40B4-BE49-F238E27FC236}">
                <a16:creationId xmlns:a16="http://schemas.microsoft.com/office/drawing/2014/main" id="{803F1939-DFFF-5D41-4364-90D7D8AFE98E}"/>
              </a:ext>
            </a:extLst>
          </p:cNvPr>
          <p:cNvPicPr>
            <a:picLocks noChangeAspect="1"/>
          </p:cNvPicPr>
          <p:nvPr/>
        </p:nvPicPr>
        <p:blipFill>
          <a:blip r:embed="rId4"/>
          <a:stretch>
            <a:fillRect/>
          </a:stretch>
        </p:blipFill>
        <p:spPr>
          <a:xfrm>
            <a:off x="3724999" y="3428164"/>
            <a:ext cx="2819356" cy="2037345"/>
          </a:xfrm>
          <a:prstGeom prst="rect">
            <a:avLst/>
          </a:prstGeom>
        </p:spPr>
      </p:pic>
      <p:pic>
        <p:nvPicPr>
          <p:cNvPr id="9" name="Picture 8">
            <a:extLst>
              <a:ext uri="{FF2B5EF4-FFF2-40B4-BE49-F238E27FC236}">
                <a16:creationId xmlns:a16="http://schemas.microsoft.com/office/drawing/2014/main" id="{93E15C0A-785A-3A16-BCC7-AEAAC14FAA17}"/>
              </a:ext>
            </a:extLst>
          </p:cNvPr>
          <p:cNvPicPr>
            <a:picLocks noChangeAspect="1"/>
          </p:cNvPicPr>
          <p:nvPr/>
        </p:nvPicPr>
        <p:blipFill>
          <a:blip r:embed="rId5"/>
          <a:stretch>
            <a:fillRect/>
          </a:stretch>
        </p:blipFill>
        <p:spPr>
          <a:xfrm>
            <a:off x="6635296" y="3428164"/>
            <a:ext cx="2546680" cy="2037344"/>
          </a:xfrm>
          <a:prstGeom prst="rect">
            <a:avLst/>
          </a:prstGeom>
        </p:spPr>
      </p:pic>
      <p:pic>
        <p:nvPicPr>
          <p:cNvPr id="11" name="Picture 10">
            <a:extLst>
              <a:ext uri="{FF2B5EF4-FFF2-40B4-BE49-F238E27FC236}">
                <a16:creationId xmlns:a16="http://schemas.microsoft.com/office/drawing/2014/main" id="{AFB18EEF-8862-EC86-5DB6-AFD1BCE4E276}"/>
              </a:ext>
            </a:extLst>
          </p:cNvPr>
          <p:cNvPicPr>
            <a:picLocks noChangeAspect="1"/>
          </p:cNvPicPr>
          <p:nvPr/>
        </p:nvPicPr>
        <p:blipFill>
          <a:blip r:embed="rId6"/>
          <a:stretch>
            <a:fillRect/>
          </a:stretch>
        </p:blipFill>
        <p:spPr>
          <a:xfrm>
            <a:off x="9272917" y="3428164"/>
            <a:ext cx="2815425" cy="2037344"/>
          </a:xfrm>
          <a:prstGeom prst="rect">
            <a:avLst/>
          </a:prstGeom>
        </p:spPr>
      </p:pic>
    </p:spTree>
    <p:extLst>
      <p:ext uri="{BB962C8B-B14F-4D97-AF65-F5344CB8AC3E}">
        <p14:creationId xmlns:p14="http://schemas.microsoft.com/office/powerpoint/2010/main" val="4022917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4D794-B48B-73E7-D11F-1BB274ED52AB}"/>
              </a:ext>
            </a:extLst>
          </p:cNvPr>
          <p:cNvSpPr>
            <a:spLocks noGrp="1"/>
          </p:cNvSpPr>
          <p:nvPr>
            <p:ph type="title"/>
          </p:nvPr>
        </p:nvSpPr>
        <p:spPr/>
        <p:txBody>
          <a:bodyPr/>
          <a:lstStyle/>
          <a:p>
            <a:r>
              <a:rPr lang="en-US" dirty="0"/>
              <a:t>Halo naevus</a:t>
            </a:r>
            <a:endParaRPr lang="en-PK" dirty="0"/>
          </a:p>
        </p:txBody>
      </p:sp>
      <p:sp>
        <p:nvSpPr>
          <p:cNvPr id="3" name="Content Placeholder 2">
            <a:extLst>
              <a:ext uri="{FF2B5EF4-FFF2-40B4-BE49-F238E27FC236}">
                <a16:creationId xmlns:a16="http://schemas.microsoft.com/office/drawing/2014/main" id="{6801CED6-5DB5-E4F3-C4FB-5AB8A3A570BB}"/>
              </a:ext>
            </a:extLst>
          </p:cNvPr>
          <p:cNvSpPr>
            <a:spLocks noGrp="1"/>
          </p:cNvSpPr>
          <p:nvPr>
            <p:ph idx="1"/>
          </p:nvPr>
        </p:nvSpPr>
        <p:spPr/>
        <p:txBody>
          <a:bodyPr/>
          <a:lstStyle/>
          <a:p>
            <a:r>
              <a:rPr lang="en-US" dirty="0"/>
              <a:t>Investigations:</a:t>
            </a:r>
          </a:p>
          <a:p>
            <a:pPr marL="0" indent="0">
              <a:buNone/>
            </a:pPr>
            <a:r>
              <a:rPr lang="en-US" dirty="0"/>
              <a:t>            Excision of the naevus may be indicated in case of doubt about its benign character.</a:t>
            </a:r>
          </a:p>
          <a:p>
            <a:r>
              <a:rPr lang="en-US" dirty="0"/>
              <a:t>Management:</a:t>
            </a:r>
          </a:p>
          <a:p>
            <a:pPr marL="0" indent="0">
              <a:buNone/>
            </a:pPr>
            <a:r>
              <a:rPr lang="en-US" dirty="0"/>
              <a:t>            Normally none is required</a:t>
            </a:r>
          </a:p>
          <a:p>
            <a:pPr marL="0" indent="0">
              <a:buNone/>
            </a:pPr>
            <a:r>
              <a:rPr lang="en-US" dirty="0"/>
              <a:t>            Mutilating surgery must never be undertaken without preliminary histological examination by an experienced pathologist</a:t>
            </a:r>
            <a:endParaRPr lang="en-PK" dirty="0"/>
          </a:p>
        </p:txBody>
      </p:sp>
    </p:spTree>
    <p:extLst>
      <p:ext uri="{BB962C8B-B14F-4D97-AF65-F5344CB8AC3E}">
        <p14:creationId xmlns:p14="http://schemas.microsoft.com/office/powerpoint/2010/main" val="13119913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1E93A-F0DF-AC0C-3FF3-3B30F01820CF}"/>
              </a:ext>
            </a:extLst>
          </p:cNvPr>
          <p:cNvSpPr>
            <a:spLocks noGrp="1"/>
          </p:cNvSpPr>
          <p:nvPr>
            <p:ph type="ctrTitle"/>
          </p:nvPr>
        </p:nvSpPr>
        <p:spPr>
          <a:xfrm>
            <a:off x="1304146" y="785365"/>
            <a:ext cx="10335324" cy="2541431"/>
          </a:xfrm>
        </p:spPr>
        <p:txBody>
          <a:bodyPr>
            <a:normAutofit/>
          </a:bodyPr>
          <a:lstStyle/>
          <a:p>
            <a:r>
              <a:rPr lang="en-US" sz="4000" dirty="0"/>
              <a:t>Acquired syndromic </a:t>
            </a:r>
            <a:r>
              <a:rPr lang="en-US" sz="4000" dirty="0" err="1"/>
              <a:t>hypomelanosis</a:t>
            </a:r>
            <a:endParaRPr lang="en-PK" sz="4000" dirty="0"/>
          </a:p>
        </p:txBody>
      </p:sp>
      <p:sp>
        <p:nvSpPr>
          <p:cNvPr id="3" name="Subtitle 2">
            <a:extLst>
              <a:ext uri="{FF2B5EF4-FFF2-40B4-BE49-F238E27FC236}">
                <a16:creationId xmlns:a16="http://schemas.microsoft.com/office/drawing/2014/main" id="{9FC337F1-0724-871C-355C-B9F1745049D8}"/>
              </a:ext>
            </a:extLst>
          </p:cNvPr>
          <p:cNvSpPr>
            <a:spLocks noGrp="1"/>
          </p:cNvSpPr>
          <p:nvPr>
            <p:ph type="subTitle" idx="1"/>
          </p:nvPr>
        </p:nvSpPr>
        <p:spPr/>
        <p:txBody>
          <a:bodyPr/>
          <a:lstStyle/>
          <a:p>
            <a:endParaRPr lang="en-PK"/>
          </a:p>
        </p:txBody>
      </p:sp>
    </p:spTree>
    <p:extLst>
      <p:ext uri="{BB962C8B-B14F-4D97-AF65-F5344CB8AC3E}">
        <p14:creationId xmlns:p14="http://schemas.microsoft.com/office/powerpoint/2010/main" val="39368681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5C6F7-CE4C-FF88-7334-79448B74081D}"/>
              </a:ext>
            </a:extLst>
          </p:cNvPr>
          <p:cNvSpPr>
            <a:spLocks noGrp="1"/>
          </p:cNvSpPr>
          <p:nvPr>
            <p:ph type="title"/>
          </p:nvPr>
        </p:nvSpPr>
        <p:spPr/>
        <p:txBody>
          <a:bodyPr/>
          <a:lstStyle/>
          <a:p>
            <a:r>
              <a:rPr lang="en-US" dirty="0"/>
              <a:t>Vogt–</a:t>
            </a:r>
            <a:r>
              <a:rPr lang="en-US" dirty="0" err="1"/>
              <a:t>Koyanagi</a:t>
            </a:r>
            <a:r>
              <a:rPr lang="en-US" dirty="0"/>
              <a:t>–Harada syndrome</a:t>
            </a:r>
            <a:endParaRPr lang="en-PK" dirty="0"/>
          </a:p>
        </p:txBody>
      </p:sp>
      <p:sp>
        <p:nvSpPr>
          <p:cNvPr id="3" name="Content Placeholder 2">
            <a:extLst>
              <a:ext uri="{FF2B5EF4-FFF2-40B4-BE49-F238E27FC236}">
                <a16:creationId xmlns:a16="http://schemas.microsoft.com/office/drawing/2014/main" id="{27858427-835A-D826-1566-29B4C07E42C9}"/>
              </a:ext>
            </a:extLst>
          </p:cNvPr>
          <p:cNvSpPr>
            <a:spLocks noGrp="1"/>
          </p:cNvSpPr>
          <p:nvPr>
            <p:ph idx="1"/>
          </p:nvPr>
        </p:nvSpPr>
        <p:spPr/>
        <p:txBody>
          <a:bodyPr>
            <a:normAutofit lnSpcReduction="10000"/>
          </a:bodyPr>
          <a:lstStyle/>
          <a:p>
            <a:r>
              <a:rPr lang="en-US" dirty="0"/>
              <a:t>Various combinations of synonym have been used for this disorder, which is now generally referred to with the above three names, and abbreviated to VKHS.</a:t>
            </a:r>
          </a:p>
          <a:p>
            <a:r>
              <a:rPr lang="en-US" dirty="0"/>
              <a:t>Pathophysiology:</a:t>
            </a:r>
          </a:p>
          <a:p>
            <a:pPr marL="0" indent="0">
              <a:buNone/>
            </a:pPr>
            <a:r>
              <a:rPr lang="en-US" dirty="0"/>
              <a:t>    The </a:t>
            </a:r>
            <a:r>
              <a:rPr lang="en-US" dirty="0" err="1"/>
              <a:t>aetiology</a:t>
            </a:r>
            <a:r>
              <a:rPr lang="en-US" dirty="0"/>
              <a:t> of VKHS has yet to be established</a:t>
            </a:r>
          </a:p>
          <a:p>
            <a:pPr marL="0" indent="0">
              <a:buNone/>
            </a:pPr>
            <a:r>
              <a:rPr lang="en-US" dirty="0"/>
              <a:t>    Electron microscopy of depigmented skin shows an absence of melanocytes as in vitiligo</a:t>
            </a:r>
          </a:p>
          <a:p>
            <a:pPr marL="0" indent="0">
              <a:buNone/>
            </a:pPr>
            <a:r>
              <a:rPr lang="en-US" dirty="0"/>
              <a:t>    Colloid-amyloid bodies are also found at the dermal-epidermal junction</a:t>
            </a:r>
          </a:p>
          <a:p>
            <a:pPr marL="0" indent="0">
              <a:buNone/>
            </a:pPr>
            <a:r>
              <a:rPr lang="en-US" dirty="0"/>
              <a:t>    Inflammatory skin lesions are characterized by a chronic mixed inflammatory cell infiltrate</a:t>
            </a:r>
          </a:p>
          <a:p>
            <a:endParaRPr lang="en-US" dirty="0"/>
          </a:p>
          <a:p>
            <a:endParaRPr lang="en-US" dirty="0"/>
          </a:p>
          <a:p>
            <a:endParaRPr lang="en-US" dirty="0"/>
          </a:p>
          <a:p>
            <a:endParaRPr lang="en-PK" dirty="0"/>
          </a:p>
        </p:txBody>
      </p:sp>
    </p:spTree>
    <p:extLst>
      <p:ext uri="{BB962C8B-B14F-4D97-AF65-F5344CB8AC3E}">
        <p14:creationId xmlns:p14="http://schemas.microsoft.com/office/powerpoint/2010/main" val="3825763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F9A6E-F120-E47E-5FE6-12875E75AF02}"/>
              </a:ext>
            </a:extLst>
          </p:cNvPr>
          <p:cNvSpPr>
            <a:spLocks noGrp="1"/>
          </p:cNvSpPr>
          <p:nvPr>
            <p:ph type="title"/>
          </p:nvPr>
        </p:nvSpPr>
        <p:spPr/>
        <p:txBody>
          <a:bodyPr/>
          <a:lstStyle/>
          <a:p>
            <a:r>
              <a:rPr lang="en-US" dirty="0"/>
              <a:t>vitiligo</a:t>
            </a:r>
            <a:endParaRPr lang="en-PK" dirty="0"/>
          </a:p>
        </p:txBody>
      </p:sp>
      <p:sp>
        <p:nvSpPr>
          <p:cNvPr id="3" name="Content Placeholder 2">
            <a:extLst>
              <a:ext uri="{FF2B5EF4-FFF2-40B4-BE49-F238E27FC236}">
                <a16:creationId xmlns:a16="http://schemas.microsoft.com/office/drawing/2014/main" id="{C797D8C1-5B64-15C1-717D-975DF3E9A470}"/>
              </a:ext>
            </a:extLst>
          </p:cNvPr>
          <p:cNvSpPr>
            <a:spLocks noGrp="1"/>
          </p:cNvSpPr>
          <p:nvPr>
            <p:ph idx="1"/>
          </p:nvPr>
        </p:nvSpPr>
        <p:spPr/>
        <p:txBody>
          <a:bodyPr/>
          <a:lstStyle/>
          <a:p>
            <a:r>
              <a:rPr lang="en-US" dirty="0"/>
              <a:t>Two major forms:</a:t>
            </a:r>
          </a:p>
          <a:p>
            <a:r>
              <a:rPr lang="en-US" dirty="0"/>
              <a:t>Segmental vitiligo (typically unilateral maculae in a segmental/band‐shaped distribution)</a:t>
            </a:r>
          </a:p>
          <a:p>
            <a:r>
              <a:rPr lang="en-US" dirty="0"/>
              <a:t>Segmental vitiligo (</a:t>
            </a:r>
            <a:r>
              <a:rPr lang="en-US" dirty="0" err="1"/>
              <a:t>uni</a:t>
            </a:r>
            <a:r>
              <a:rPr lang="en-US" dirty="0"/>
              <a:t>‐, bi‐, or </a:t>
            </a:r>
            <a:r>
              <a:rPr lang="en-US" dirty="0" err="1"/>
              <a:t>plurisegmental</a:t>
            </a:r>
            <a:r>
              <a:rPr lang="en-US" dirty="0"/>
              <a:t>) is classified separately</a:t>
            </a:r>
          </a:p>
          <a:p>
            <a:r>
              <a:rPr lang="en-US" dirty="0"/>
              <a:t>Non‐segmental vitiligo (bilateral maculae, often distributed in an acrofacial pattern or scattered symmetrically over the entire body)</a:t>
            </a:r>
          </a:p>
          <a:p>
            <a:r>
              <a:rPr lang="en-US" dirty="0"/>
              <a:t>Non‐segmental forms of vitiligo (including several variants: acrofacial, mucosal, generalized, universal, mixed and rare variants of vitiligo</a:t>
            </a:r>
            <a:endParaRPr lang="en-PK" dirty="0"/>
          </a:p>
        </p:txBody>
      </p:sp>
    </p:spTree>
    <p:extLst>
      <p:ext uri="{BB962C8B-B14F-4D97-AF65-F5344CB8AC3E}">
        <p14:creationId xmlns:p14="http://schemas.microsoft.com/office/powerpoint/2010/main" val="42076880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251C1-77AA-7273-44BA-ACB90E2EE0A6}"/>
              </a:ext>
            </a:extLst>
          </p:cNvPr>
          <p:cNvSpPr>
            <a:spLocks noGrp="1"/>
          </p:cNvSpPr>
          <p:nvPr>
            <p:ph type="title"/>
          </p:nvPr>
        </p:nvSpPr>
        <p:spPr/>
        <p:txBody>
          <a:bodyPr/>
          <a:lstStyle/>
          <a:p>
            <a:r>
              <a:rPr lang="en-US" dirty="0"/>
              <a:t>Clinical features</a:t>
            </a:r>
            <a:endParaRPr lang="en-PK" dirty="0"/>
          </a:p>
        </p:txBody>
      </p:sp>
      <p:sp>
        <p:nvSpPr>
          <p:cNvPr id="3" name="Content Placeholder 2">
            <a:extLst>
              <a:ext uri="{FF2B5EF4-FFF2-40B4-BE49-F238E27FC236}">
                <a16:creationId xmlns:a16="http://schemas.microsoft.com/office/drawing/2014/main" id="{ADE9E8A6-9CCE-25D2-81CE-214B6D2FDD0C}"/>
              </a:ext>
            </a:extLst>
          </p:cNvPr>
          <p:cNvSpPr>
            <a:spLocks noGrp="1"/>
          </p:cNvSpPr>
          <p:nvPr>
            <p:ph idx="1"/>
          </p:nvPr>
        </p:nvSpPr>
        <p:spPr>
          <a:xfrm>
            <a:off x="1451579" y="2015732"/>
            <a:ext cx="4644421" cy="3450613"/>
          </a:xfrm>
        </p:spPr>
        <p:txBody>
          <a:bodyPr/>
          <a:lstStyle/>
          <a:p>
            <a:r>
              <a:rPr lang="en-US" dirty="0"/>
              <a:t>Mainly affects dark‐skinned people or Caucasian people with dark pigmentation</a:t>
            </a:r>
          </a:p>
          <a:p>
            <a:r>
              <a:rPr lang="en-US" dirty="0"/>
              <a:t>Most cases occur in the third and fourth decades but children may be affected</a:t>
            </a:r>
          </a:p>
          <a:p>
            <a:r>
              <a:rPr lang="en-US" dirty="0"/>
              <a:t>It affects the skin, eyes, inner ears and meninges.</a:t>
            </a:r>
            <a:endParaRPr lang="en-PK" dirty="0"/>
          </a:p>
        </p:txBody>
      </p:sp>
      <p:pic>
        <p:nvPicPr>
          <p:cNvPr id="5" name="Picture 4">
            <a:extLst>
              <a:ext uri="{FF2B5EF4-FFF2-40B4-BE49-F238E27FC236}">
                <a16:creationId xmlns:a16="http://schemas.microsoft.com/office/drawing/2014/main" id="{1C01C195-E926-7118-CF1B-910AF47657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0571" y="1719656"/>
            <a:ext cx="2314211" cy="3080882"/>
          </a:xfrm>
          <a:prstGeom prst="rect">
            <a:avLst/>
          </a:prstGeom>
        </p:spPr>
      </p:pic>
      <p:pic>
        <p:nvPicPr>
          <p:cNvPr id="7" name="Picture 6">
            <a:extLst>
              <a:ext uri="{FF2B5EF4-FFF2-40B4-BE49-F238E27FC236}">
                <a16:creationId xmlns:a16="http://schemas.microsoft.com/office/drawing/2014/main" id="{C91BDC02-6257-FF1C-BFCD-0FCB529DB7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4019" y="1719656"/>
            <a:ext cx="2960140" cy="2012895"/>
          </a:xfrm>
          <a:prstGeom prst="rect">
            <a:avLst/>
          </a:prstGeom>
        </p:spPr>
      </p:pic>
      <p:pic>
        <p:nvPicPr>
          <p:cNvPr id="9" name="Picture 8">
            <a:extLst>
              <a:ext uri="{FF2B5EF4-FFF2-40B4-BE49-F238E27FC236}">
                <a16:creationId xmlns:a16="http://schemas.microsoft.com/office/drawing/2014/main" id="{262A06C6-0F54-B919-D74B-05D385943B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4782" y="3759520"/>
            <a:ext cx="3058614" cy="2293961"/>
          </a:xfrm>
          <a:prstGeom prst="rect">
            <a:avLst/>
          </a:prstGeom>
        </p:spPr>
      </p:pic>
    </p:spTree>
    <p:extLst>
      <p:ext uri="{BB962C8B-B14F-4D97-AF65-F5344CB8AC3E}">
        <p14:creationId xmlns:p14="http://schemas.microsoft.com/office/powerpoint/2010/main" val="13582821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24FA7-9CE5-AA62-2BFE-5EFE172249E3}"/>
              </a:ext>
            </a:extLst>
          </p:cNvPr>
          <p:cNvSpPr>
            <a:spLocks noGrp="1"/>
          </p:cNvSpPr>
          <p:nvPr>
            <p:ph type="title"/>
          </p:nvPr>
        </p:nvSpPr>
        <p:spPr/>
        <p:txBody>
          <a:bodyPr/>
          <a:lstStyle/>
          <a:p>
            <a:r>
              <a:rPr lang="en-US" dirty="0"/>
              <a:t>Criteria for diagnosis</a:t>
            </a:r>
            <a:endParaRPr lang="en-PK" dirty="0"/>
          </a:p>
        </p:txBody>
      </p:sp>
      <p:sp>
        <p:nvSpPr>
          <p:cNvPr id="3" name="Content Placeholder 2">
            <a:extLst>
              <a:ext uri="{FF2B5EF4-FFF2-40B4-BE49-F238E27FC236}">
                <a16:creationId xmlns:a16="http://schemas.microsoft.com/office/drawing/2014/main" id="{252C1950-7C05-49AE-CE49-4D55333A1375}"/>
              </a:ext>
            </a:extLst>
          </p:cNvPr>
          <p:cNvSpPr>
            <a:spLocks noGrp="1"/>
          </p:cNvSpPr>
          <p:nvPr>
            <p:ph idx="1"/>
          </p:nvPr>
        </p:nvSpPr>
        <p:spPr/>
        <p:txBody>
          <a:bodyPr/>
          <a:lstStyle/>
          <a:p>
            <a:r>
              <a:rPr lang="en-US" dirty="0"/>
              <a:t>No history of ocular trauma or surgery preceding the initial onset of uveitis</a:t>
            </a:r>
          </a:p>
          <a:p>
            <a:r>
              <a:rPr lang="en-US" dirty="0"/>
              <a:t>No clinical or laboratory evidence suggestive of ocular disease entities</a:t>
            </a:r>
          </a:p>
          <a:p>
            <a:r>
              <a:rPr lang="en-US" dirty="0"/>
              <a:t>Bilateral ocular involvement: an early sign is diffuse choroiditis; a late sign is ocular depigmentation</a:t>
            </a:r>
          </a:p>
          <a:p>
            <a:r>
              <a:rPr lang="en-US" dirty="0"/>
              <a:t>Neurological and auditory findings: </a:t>
            </a:r>
            <a:r>
              <a:rPr lang="en-US" dirty="0" err="1"/>
              <a:t>meningismus</a:t>
            </a:r>
            <a:r>
              <a:rPr lang="en-US" dirty="0"/>
              <a:t>, tinnitus, cerebrospinal fluid pleocytosis</a:t>
            </a:r>
          </a:p>
          <a:p>
            <a:r>
              <a:rPr lang="en-US" dirty="0"/>
              <a:t>Skin and hair changes: alopecia, vitiligo, poliosis</a:t>
            </a:r>
            <a:endParaRPr lang="en-PK" dirty="0"/>
          </a:p>
        </p:txBody>
      </p:sp>
    </p:spTree>
    <p:extLst>
      <p:ext uri="{BB962C8B-B14F-4D97-AF65-F5344CB8AC3E}">
        <p14:creationId xmlns:p14="http://schemas.microsoft.com/office/powerpoint/2010/main" val="28581200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67419-565A-44A7-8047-D5D829FDE0C3}"/>
              </a:ext>
            </a:extLst>
          </p:cNvPr>
          <p:cNvSpPr>
            <a:spLocks noGrp="1"/>
          </p:cNvSpPr>
          <p:nvPr>
            <p:ph type="title"/>
          </p:nvPr>
        </p:nvSpPr>
        <p:spPr/>
        <p:txBody>
          <a:bodyPr/>
          <a:lstStyle/>
          <a:p>
            <a:r>
              <a:rPr lang="en-US" dirty="0" err="1"/>
              <a:t>Alezzandrini</a:t>
            </a:r>
            <a:r>
              <a:rPr lang="en-US" dirty="0"/>
              <a:t> syndrome</a:t>
            </a:r>
            <a:endParaRPr lang="en-PK" dirty="0"/>
          </a:p>
        </p:txBody>
      </p:sp>
      <p:sp>
        <p:nvSpPr>
          <p:cNvPr id="3" name="Content Placeholder 2">
            <a:extLst>
              <a:ext uri="{FF2B5EF4-FFF2-40B4-BE49-F238E27FC236}">
                <a16:creationId xmlns:a16="http://schemas.microsoft.com/office/drawing/2014/main" id="{7C37B446-BF07-F54D-D85C-5F0FE3A8F03D}"/>
              </a:ext>
            </a:extLst>
          </p:cNvPr>
          <p:cNvSpPr>
            <a:spLocks noGrp="1"/>
          </p:cNvSpPr>
          <p:nvPr>
            <p:ph idx="1"/>
          </p:nvPr>
        </p:nvSpPr>
        <p:spPr>
          <a:xfrm>
            <a:off x="1451579" y="2015732"/>
            <a:ext cx="4644421" cy="3450613"/>
          </a:xfrm>
        </p:spPr>
        <p:txBody>
          <a:bodyPr/>
          <a:lstStyle/>
          <a:p>
            <a:r>
              <a:rPr lang="en-US" dirty="0"/>
              <a:t>Characterized by unilateral, facial vitiligo associated with unilateral retinal degeneration, white hair, poliosis and deafness</a:t>
            </a:r>
          </a:p>
          <a:p>
            <a:r>
              <a:rPr lang="en-US" dirty="0"/>
              <a:t>The </a:t>
            </a:r>
            <a:r>
              <a:rPr lang="en-US" dirty="0" err="1"/>
              <a:t>aetiology</a:t>
            </a:r>
            <a:r>
              <a:rPr lang="en-US" dirty="0"/>
              <a:t> of this syndrome is unknown</a:t>
            </a:r>
            <a:endParaRPr lang="en-PK" dirty="0"/>
          </a:p>
        </p:txBody>
      </p:sp>
      <p:pic>
        <p:nvPicPr>
          <p:cNvPr id="5" name="Picture 4">
            <a:extLst>
              <a:ext uri="{FF2B5EF4-FFF2-40B4-BE49-F238E27FC236}">
                <a16:creationId xmlns:a16="http://schemas.microsoft.com/office/drawing/2014/main" id="{39337E32-06D8-4AB3-4B93-82ADC8E438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2406" y="2015732"/>
            <a:ext cx="4202448" cy="3176269"/>
          </a:xfrm>
          <a:prstGeom prst="rect">
            <a:avLst/>
          </a:prstGeom>
        </p:spPr>
      </p:pic>
    </p:spTree>
    <p:extLst>
      <p:ext uri="{BB962C8B-B14F-4D97-AF65-F5344CB8AC3E}">
        <p14:creationId xmlns:p14="http://schemas.microsoft.com/office/powerpoint/2010/main" val="41048856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8A635-8643-89CE-3E0A-F32C0EDB98D8}"/>
              </a:ext>
            </a:extLst>
          </p:cNvPr>
          <p:cNvSpPr>
            <a:spLocks noGrp="1"/>
          </p:cNvSpPr>
          <p:nvPr>
            <p:ph type="title"/>
          </p:nvPr>
        </p:nvSpPr>
        <p:spPr/>
        <p:txBody>
          <a:bodyPr/>
          <a:lstStyle/>
          <a:p>
            <a:r>
              <a:rPr lang="en-US" dirty="0"/>
              <a:t>Post‐inflammatory </a:t>
            </a:r>
            <a:r>
              <a:rPr lang="en-US" dirty="0" err="1"/>
              <a:t>hypomelanosis</a:t>
            </a:r>
            <a:endParaRPr lang="en-PK" dirty="0"/>
          </a:p>
        </p:txBody>
      </p:sp>
      <p:sp>
        <p:nvSpPr>
          <p:cNvPr id="3" name="Content Placeholder 2">
            <a:extLst>
              <a:ext uri="{FF2B5EF4-FFF2-40B4-BE49-F238E27FC236}">
                <a16:creationId xmlns:a16="http://schemas.microsoft.com/office/drawing/2014/main" id="{E3FD8A82-98BD-5AD2-4588-D4FC4D7337F6}"/>
              </a:ext>
            </a:extLst>
          </p:cNvPr>
          <p:cNvSpPr>
            <a:spLocks noGrp="1"/>
          </p:cNvSpPr>
          <p:nvPr>
            <p:ph idx="1"/>
          </p:nvPr>
        </p:nvSpPr>
        <p:spPr>
          <a:xfrm>
            <a:off x="1451579" y="2015732"/>
            <a:ext cx="4644421" cy="3450613"/>
          </a:xfrm>
        </p:spPr>
        <p:txBody>
          <a:bodyPr>
            <a:normAutofit lnSpcReduction="10000"/>
          </a:bodyPr>
          <a:lstStyle/>
          <a:p>
            <a:r>
              <a:rPr lang="en-US" dirty="0"/>
              <a:t>Hypomelanotic areas occur following the resolution of areas of eczema, psoriasis, pityriasis </a:t>
            </a:r>
            <a:r>
              <a:rPr lang="en-US" dirty="0" err="1"/>
              <a:t>lichenoides</a:t>
            </a:r>
            <a:r>
              <a:rPr lang="en-US" dirty="0"/>
              <a:t> and cutaneous T‐cell lymphoma</a:t>
            </a:r>
          </a:p>
          <a:p>
            <a:r>
              <a:rPr lang="en-US" dirty="0"/>
              <a:t>Pityriasis alba commonly presents with white, somewhat scaly, and not so well‐defined areas of skin, which are most noticeable on the cheeks of racially pigmented children</a:t>
            </a:r>
          </a:p>
        </p:txBody>
      </p:sp>
      <p:pic>
        <p:nvPicPr>
          <p:cNvPr id="5" name="Picture 4">
            <a:extLst>
              <a:ext uri="{FF2B5EF4-FFF2-40B4-BE49-F238E27FC236}">
                <a16:creationId xmlns:a16="http://schemas.microsoft.com/office/drawing/2014/main" id="{08F275D4-1331-8CD3-6697-0A00A4E368B4}"/>
              </a:ext>
            </a:extLst>
          </p:cNvPr>
          <p:cNvPicPr>
            <a:picLocks noChangeAspect="1"/>
          </p:cNvPicPr>
          <p:nvPr/>
        </p:nvPicPr>
        <p:blipFill>
          <a:blip r:embed="rId3"/>
          <a:stretch>
            <a:fillRect/>
          </a:stretch>
        </p:blipFill>
        <p:spPr>
          <a:xfrm>
            <a:off x="6276389" y="1864997"/>
            <a:ext cx="2390775" cy="3562350"/>
          </a:xfrm>
          <a:prstGeom prst="rect">
            <a:avLst/>
          </a:prstGeom>
        </p:spPr>
      </p:pic>
      <p:pic>
        <p:nvPicPr>
          <p:cNvPr id="7" name="Picture 6">
            <a:extLst>
              <a:ext uri="{FF2B5EF4-FFF2-40B4-BE49-F238E27FC236}">
                <a16:creationId xmlns:a16="http://schemas.microsoft.com/office/drawing/2014/main" id="{44149466-15E4-4852-13A5-7F09B9CE39BD}"/>
              </a:ext>
            </a:extLst>
          </p:cNvPr>
          <p:cNvPicPr>
            <a:picLocks noChangeAspect="1"/>
          </p:cNvPicPr>
          <p:nvPr/>
        </p:nvPicPr>
        <p:blipFill>
          <a:blip r:embed="rId4"/>
          <a:stretch>
            <a:fillRect/>
          </a:stretch>
        </p:blipFill>
        <p:spPr>
          <a:xfrm>
            <a:off x="8847554" y="1864997"/>
            <a:ext cx="3317235" cy="2497141"/>
          </a:xfrm>
          <a:prstGeom prst="rect">
            <a:avLst/>
          </a:prstGeom>
        </p:spPr>
      </p:pic>
    </p:spTree>
    <p:extLst>
      <p:ext uri="{BB962C8B-B14F-4D97-AF65-F5344CB8AC3E}">
        <p14:creationId xmlns:p14="http://schemas.microsoft.com/office/powerpoint/2010/main" val="38543975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5FA6D-0946-CC84-AEB8-36096817E5EE}"/>
              </a:ext>
            </a:extLst>
          </p:cNvPr>
          <p:cNvSpPr>
            <a:spLocks noGrp="1"/>
          </p:cNvSpPr>
          <p:nvPr>
            <p:ph type="title"/>
          </p:nvPr>
        </p:nvSpPr>
        <p:spPr/>
        <p:txBody>
          <a:bodyPr/>
          <a:lstStyle/>
          <a:p>
            <a:r>
              <a:rPr lang="en-US" dirty="0"/>
              <a:t>Post‐inflammatory </a:t>
            </a:r>
            <a:r>
              <a:rPr lang="en-US" dirty="0" err="1"/>
              <a:t>hypomelanosis</a:t>
            </a:r>
            <a:endParaRPr lang="en-PK" dirty="0"/>
          </a:p>
        </p:txBody>
      </p:sp>
      <p:sp>
        <p:nvSpPr>
          <p:cNvPr id="3" name="Content Placeholder 2">
            <a:extLst>
              <a:ext uri="{FF2B5EF4-FFF2-40B4-BE49-F238E27FC236}">
                <a16:creationId xmlns:a16="http://schemas.microsoft.com/office/drawing/2014/main" id="{307A3462-9C2B-194F-6AC0-6F29563D7B73}"/>
              </a:ext>
            </a:extLst>
          </p:cNvPr>
          <p:cNvSpPr>
            <a:spLocks noGrp="1"/>
          </p:cNvSpPr>
          <p:nvPr>
            <p:ph idx="1"/>
          </p:nvPr>
        </p:nvSpPr>
        <p:spPr>
          <a:xfrm>
            <a:off x="1451579" y="2015732"/>
            <a:ext cx="4644421" cy="3450613"/>
          </a:xfrm>
        </p:spPr>
        <p:txBody>
          <a:bodyPr/>
          <a:lstStyle/>
          <a:p>
            <a:r>
              <a:rPr lang="en-US" dirty="0"/>
              <a:t>Hypopigmented macules also occur in the superficial fungal infection pityriasis versicolor</a:t>
            </a:r>
          </a:p>
          <a:p>
            <a:r>
              <a:rPr lang="en-US" dirty="0" err="1"/>
              <a:t>Hypomelanosis</a:t>
            </a:r>
            <a:r>
              <a:rPr lang="en-US" dirty="0"/>
              <a:t> due to loss of functional melanocytes is seen in lupus erythematosus, lichen planus, sarcoidosis, lichen </a:t>
            </a:r>
            <a:r>
              <a:rPr lang="en-US" dirty="0" err="1"/>
              <a:t>stiatus</a:t>
            </a:r>
            <a:r>
              <a:rPr lang="en-US" dirty="0"/>
              <a:t>, leprosy and syphilis</a:t>
            </a:r>
            <a:endParaRPr lang="en-PK" dirty="0"/>
          </a:p>
        </p:txBody>
      </p:sp>
      <p:pic>
        <p:nvPicPr>
          <p:cNvPr id="5" name="Picture 4">
            <a:extLst>
              <a:ext uri="{FF2B5EF4-FFF2-40B4-BE49-F238E27FC236}">
                <a16:creationId xmlns:a16="http://schemas.microsoft.com/office/drawing/2014/main" id="{9AEB6E6A-0D70-0208-E2A9-6C98021ECD47}"/>
              </a:ext>
            </a:extLst>
          </p:cNvPr>
          <p:cNvPicPr>
            <a:picLocks noChangeAspect="1"/>
          </p:cNvPicPr>
          <p:nvPr/>
        </p:nvPicPr>
        <p:blipFill>
          <a:blip r:embed="rId3"/>
          <a:stretch>
            <a:fillRect/>
          </a:stretch>
        </p:blipFill>
        <p:spPr>
          <a:xfrm>
            <a:off x="6985729" y="2015732"/>
            <a:ext cx="4223172" cy="2796111"/>
          </a:xfrm>
          <a:prstGeom prst="rect">
            <a:avLst/>
          </a:prstGeom>
        </p:spPr>
      </p:pic>
    </p:spTree>
    <p:extLst>
      <p:ext uri="{BB962C8B-B14F-4D97-AF65-F5344CB8AC3E}">
        <p14:creationId xmlns:p14="http://schemas.microsoft.com/office/powerpoint/2010/main" val="29704122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5455F-20EF-7959-7552-2AA49A47CD70}"/>
              </a:ext>
            </a:extLst>
          </p:cNvPr>
          <p:cNvSpPr>
            <a:spLocks noGrp="1"/>
          </p:cNvSpPr>
          <p:nvPr>
            <p:ph type="title"/>
          </p:nvPr>
        </p:nvSpPr>
        <p:spPr/>
        <p:txBody>
          <a:bodyPr/>
          <a:lstStyle/>
          <a:p>
            <a:r>
              <a:rPr lang="en-US" dirty="0"/>
              <a:t>Post‐inflammatory </a:t>
            </a:r>
            <a:r>
              <a:rPr lang="en-US" dirty="0" err="1"/>
              <a:t>hypomelanosis</a:t>
            </a:r>
            <a:endParaRPr lang="en-PK" dirty="0"/>
          </a:p>
        </p:txBody>
      </p:sp>
      <p:sp>
        <p:nvSpPr>
          <p:cNvPr id="3" name="Content Placeholder 2">
            <a:extLst>
              <a:ext uri="{FF2B5EF4-FFF2-40B4-BE49-F238E27FC236}">
                <a16:creationId xmlns:a16="http://schemas.microsoft.com/office/drawing/2014/main" id="{410B6C04-06BD-3518-47A7-D6293B5B2BFB}"/>
              </a:ext>
            </a:extLst>
          </p:cNvPr>
          <p:cNvSpPr>
            <a:spLocks noGrp="1"/>
          </p:cNvSpPr>
          <p:nvPr>
            <p:ph idx="1"/>
          </p:nvPr>
        </p:nvSpPr>
        <p:spPr/>
        <p:txBody>
          <a:bodyPr/>
          <a:lstStyle/>
          <a:p>
            <a:r>
              <a:rPr lang="en-US" dirty="0"/>
              <a:t>Investigations:</a:t>
            </a:r>
          </a:p>
          <a:p>
            <a:pPr marL="0" indent="0">
              <a:buNone/>
            </a:pPr>
            <a:r>
              <a:rPr lang="en-US" dirty="0"/>
              <a:t>                        A skin biopsy can be helpful in investigating possible underlying causes</a:t>
            </a:r>
          </a:p>
          <a:p>
            <a:r>
              <a:rPr lang="en-US" dirty="0"/>
              <a:t>Disease course and prognosis:</a:t>
            </a:r>
          </a:p>
          <a:p>
            <a:pPr marL="0" indent="0">
              <a:buNone/>
            </a:pPr>
            <a:r>
              <a:rPr lang="en-US" dirty="0"/>
              <a:t>                        Post‐inflammatory </a:t>
            </a:r>
            <a:r>
              <a:rPr lang="en-US" dirty="0" err="1"/>
              <a:t>hypomelanosis</a:t>
            </a:r>
            <a:r>
              <a:rPr lang="en-US" dirty="0"/>
              <a:t> is in general reversible if melanin production and transfer to the keratinocytes can be restored</a:t>
            </a:r>
          </a:p>
          <a:p>
            <a:endParaRPr lang="en-US" dirty="0"/>
          </a:p>
          <a:p>
            <a:pPr marL="0" indent="0">
              <a:buNone/>
            </a:pPr>
            <a:endParaRPr lang="en-PK" dirty="0"/>
          </a:p>
        </p:txBody>
      </p:sp>
    </p:spTree>
    <p:extLst>
      <p:ext uri="{BB962C8B-B14F-4D97-AF65-F5344CB8AC3E}">
        <p14:creationId xmlns:p14="http://schemas.microsoft.com/office/powerpoint/2010/main" val="32380636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9376-D5EE-27DC-2388-3EE5D5035E59}"/>
              </a:ext>
            </a:extLst>
          </p:cNvPr>
          <p:cNvSpPr>
            <a:spLocks noGrp="1"/>
          </p:cNvSpPr>
          <p:nvPr>
            <p:ph type="title"/>
          </p:nvPr>
        </p:nvSpPr>
        <p:spPr/>
        <p:txBody>
          <a:bodyPr/>
          <a:lstStyle/>
          <a:p>
            <a:r>
              <a:rPr lang="en-US" dirty="0"/>
              <a:t>Progressive macular </a:t>
            </a:r>
            <a:r>
              <a:rPr lang="en-US" dirty="0" err="1"/>
              <a:t>hypomelanosis</a:t>
            </a:r>
            <a:endParaRPr lang="en-PK" dirty="0"/>
          </a:p>
        </p:txBody>
      </p:sp>
      <p:sp>
        <p:nvSpPr>
          <p:cNvPr id="3" name="Content Placeholder 2">
            <a:extLst>
              <a:ext uri="{FF2B5EF4-FFF2-40B4-BE49-F238E27FC236}">
                <a16:creationId xmlns:a16="http://schemas.microsoft.com/office/drawing/2014/main" id="{2BAEE87F-C357-0C16-7B30-4E3DD89D5F00}"/>
              </a:ext>
            </a:extLst>
          </p:cNvPr>
          <p:cNvSpPr>
            <a:spLocks noGrp="1"/>
          </p:cNvSpPr>
          <p:nvPr>
            <p:ph idx="1"/>
          </p:nvPr>
        </p:nvSpPr>
        <p:spPr/>
        <p:txBody>
          <a:bodyPr/>
          <a:lstStyle/>
          <a:p>
            <a:r>
              <a:rPr lang="en-US" dirty="0"/>
              <a:t>A common acquired dermatosis characterized by ill‐defined nummular macules, mainly affecting the trunk.</a:t>
            </a:r>
          </a:p>
          <a:p>
            <a:r>
              <a:rPr lang="en-US" dirty="0"/>
              <a:t>Mostly in adolescents and young adults.</a:t>
            </a:r>
          </a:p>
          <a:p>
            <a:r>
              <a:rPr lang="en-US" dirty="0"/>
              <a:t>It is seen in all races.</a:t>
            </a:r>
          </a:p>
          <a:p>
            <a:r>
              <a:rPr lang="en-US" dirty="0"/>
              <a:t>Causative organisms:</a:t>
            </a:r>
          </a:p>
          <a:p>
            <a:pPr marL="0" indent="0">
              <a:buNone/>
            </a:pPr>
            <a:r>
              <a:rPr lang="en-US" dirty="0"/>
              <a:t>     It has been postulated that different subtypes of Propionibacterium species might be responsible for PMH</a:t>
            </a:r>
            <a:endParaRPr lang="en-PK" dirty="0"/>
          </a:p>
        </p:txBody>
      </p:sp>
    </p:spTree>
    <p:extLst>
      <p:ext uri="{BB962C8B-B14F-4D97-AF65-F5344CB8AC3E}">
        <p14:creationId xmlns:p14="http://schemas.microsoft.com/office/powerpoint/2010/main" val="12156811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BD10F-EA24-6F48-E57D-581E9C52A38A}"/>
              </a:ext>
            </a:extLst>
          </p:cNvPr>
          <p:cNvSpPr>
            <a:spLocks noGrp="1"/>
          </p:cNvSpPr>
          <p:nvPr>
            <p:ph type="title"/>
          </p:nvPr>
        </p:nvSpPr>
        <p:spPr/>
        <p:txBody>
          <a:bodyPr/>
          <a:lstStyle/>
          <a:p>
            <a:r>
              <a:rPr lang="en-US" dirty="0"/>
              <a:t>Clinical features</a:t>
            </a:r>
            <a:endParaRPr lang="en-PK" dirty="0"/>
          </a:p>
        </p:txBody>
      </p:sp>
      <p:sp>
        <p:nvSpPr>
          <p:cNvPr id="3" name="Content Placeholder 2">
            <a:extLst>
              <a:ext uri="{FF2B5EF4-FFF2-40B4-BE49-F238E27FC236}">
                <a16:creationId xmlns:a16="http://schemas.microsoft.com/office/drawing/2014/main" id="{636F6306-455C-0908-3152-56008BE32A3A}"/>
              </a:ext>
            </a:extLst>
          </p:cNvPr>
          <p:cNvSpPr>
            <a:spLocks noGrp="1"/>
          </p:cNvSpPr>
          <p:nvPr>
            <p:ph idx="1"/>
          </p:nvPr>
        </p:nvSpPr>
        <p:spPr>
          <a:xfrm>
            <a:off x="1451579" y="2015732"/>
            <a:ext cx="4644421" cy="3450613"/>
          </a:xfrm>
        </p:spPr>
        <p:txBody>
          <a:bodyPr/>
          <a:lstStyle/>
          <a:p>
            <a:r>
              <a:rPr lang="en-US" dirty="0"/>
              <a:t>Affects the trunk with ill‐defined nummular hypopigmented non‐scaly macules</a:t>
            </a:r>
          </a:p>
          <a:p>
            <a:r>
              <a:rPr lang="en-US" dirty="0"/>
              <a:t>Affects areas rich in sebaceous glands</a:t>
            </a:r>
          </a:p>
          <a:p>
            <a:r>
              <a:rPr lang="en-US" dirty="0"/>
              <a:t>The lesions often converge in and around the midline</a:t>
            </a:r>
          </a:p>
          <a:p>
            <a:endParaRPr lang="en-PK" dirty="0"/>
          </a:p>
        </p:txBody>
      </p:sp>
      <p:pic>
        <p:nvPicPr>
          <p:cNvPr id="5" name="Picture 4">
            <a:extLst>
              <a:ext uri="{FF2B5EF4-FFF2-40B4-BE49-F238E27FC236}">
                <a16:creationId xmlns:a16="http://schemas.microsoft.com/office/drawing/2014/main" id="{F791B565-401B-0CF7-F14A-A98E53F1153F}"/>
              </a:ext>
            </a:extLst>
          </p:cNvPr>
          <p:cNvPicPr>
            <a:picLocks noChangeAspect="1"/>
          </p:cNvPicPr>
          <p:nvPr/>
        </p:nvPicPr>
        <p:blipFill>
          <a:blip r:embed="rId3"/>
          <a:stretch>
            <a:fillRect/>
          </a:stretch>
        </p:blipFill>
        <p:spPr>
          <a:xfrm>
            <a:off x="7763421" y="2015732"/>
            <a:ext cx="3291433" cy="3869318"/>
          </a:xfrm>
          <a:prstGeom prst="rect">
            <a:avLst/>
          </a:prstGeom>
        </p:spPr>
      </p:pic>
    </p:spTree>
    <p:extLst>
      <p:ext uri="{BB962C8B-B14F-4D97-AF65-F5344CB8AC3E}">
        <p14:creationId xmlns:p14="http://schemas.microsoft.com/office/powerpoint/2010/main" val="9375838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82F45-D972-7CA1-731B-5715CF652AFB}"/>
              </a:ext>
            </a:extLst>
          </p:cNvPr>
          <p:cNvSpPr>
            <a:spLocks noGrp="1"/>
          </p:cNvSpPr>
          <p:nvPr>
            <p:ph type="title"/>
          </p:nvPr>
        </p:nvSpPr>
        <p:spPr/>
        <p:txBody>
          <a:bodyPr/>
          <a:lstStyle/>
          <a:p>
            <a:r>
              <a:rPr lang="en-US" dirty="0"/>
              <a:t>Progressive macular </a:t>
            </a:r>
            <a:r>
              <a:rPr lang="en-US" dirty="0" err="1"/>
              <a:t>hypomelanosis</a:t>
            </a:r>
            <a:endParaRPr lang="en-PK" dirty="0"/>
          </a:p>
        </p:txBody>
      </p:sp>
      <p:sp>
        <p:nvSpPr>
          <p:cNvPr id="3" name="Content Placeholder 2">
            <a:extLst>
              <a:ext uri="{FF2B5EF4-FFF2-40B4-BE49-F238E27FC236}">
                <a16:creationId xmlns:a16="http://schemas.microsoft.com/office/drawing/2014/main" id="{011734A2-6E9F-4038-8979-A09796885210}"/>
              </a:ext>
            </a:extLst>
          </p:cNvPr>
          <p:cNvSpPr>
            <a:spLocks noGrp="1"/>
          </p:cNvSpPr>
          <p:nvPr>
            <p:ph idx="1"/>
          </p:nvPr>
        </p:nvSpPr>
        <p:spPr/>
        <p:txBody>
          <a:bodyPr/>
          <a:lstStyle/>
          <a:p>
            <a:r>
              <a:rPr lang="en-US" dirty="0"/>
              <a:t>Disease course and prognosis:</a:t>
            </a:r>
          </a:p>
          <a:p>
            <a:pPr marL="0" indent="0">
              <a:buNone/>
            </a:pPr>
            <a:r>
              <a:rPr lang="en-US" dirty="0"/>
              <a:t>      May be stable or </a:t>
            </a:r>
            <a:r>
              <a:rPr lang="en-US" dirty="0" err="1"/>
              <a:t>slowely</a:t>
            </a:r>
            <a:r>
              <a:rPr lang="en-US" dirty="0"/>
              <a:t> progressive over time. Spontaneous regression is rare, but possible.</a:t>
            </a:r>
          </a:p>
          <a:p>
            <a:r>
              <a:rPr lang="en-US" dirty="0"/>
              <a:t>Investigations:</a:t>
            </a:r>
          </a:p>
          <a:p>
            <a:pPr marL="0" indent="0">
              <a:buNone/>
            </a:pPr>
            <a:r>
              <a:rPr lang="en-US" dirty="0"/>
              <a:t>      Wood’s light examination: orange‐red fluorescence.</a:t>
            </a:r>
            <a:endParaRPr lang="en-PK" dirty="0"/>
          </a:p>
        </p:txBody>
      </p:sp>
    </p:spTree>
    <p:extLst>
      <p:ext uri="{BB962C8B-B14F-4D97-AF65-F5344CB8AC3E}">
        <p14:creationId xmlns:p14="http://schemas.microsoft.com/office/powerpoint/2010/main" val="10207393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56AAE-C368-FCAF-B5C0-40244F19AB90}"/>
              </a:ext>
            </a:extLst>
          </p:cNvPr>
          <p:cNvSpPr>
            <a:spLocks noGrp="1"/>
          </p:cNvSpPr>
          <p:nvPr>
            <p:ph type="title"/>
          </p:nvPr>
        </p:nvSpPr>
        <p:spPr/>
        <p:txBody>
          <a:bodyPr/>
          <a:lstStyle/>
          <a:p>
            <a:r>
              <a:rPr lang="en-US" dirty="0"/>
              <a:t>Management</a:t>
            </a:r>
            <a:endParaRPr lang="en-PK" dirty="0"/>
          </a:p>
        </p:txBody>
      </p:sp>
      <p:sp>
        <p:nvSpPr>
          <p:cNvPr id="3" name="Content Placeholder 2">
            <a:extLst>
              <a:ext uri="{FF2B5EF4-FFF2-40B4-BE49-F238E27FC236}">
                <a16:creationId xmlns:a16="http://schemas.microsoft.com/office/drawing/2014/main" id="{D998B5B0-B148-0E66-6985-84CB4BBE4AD1}"/>
              </a:ext>
            </a:extLst>
          </p:cNvPr>
          <p:cNvSpPr>
            <a:spLocks noGrp="1"/>
          </p:cNvSpPr>
          <p:nvPr>
            <p:ph idx="1"/>
          </p:nvPr>
        </p:nvSpPr>
        <p:spPr/>
        <p:txBody>
          <a:bodyPr/>
          <a:lstStyle/>
          <a:p>
            <a:r>
              <a:rPr lang="en-US" dirty="0"/>
              <a:t>In a study with intra‐person comparison of two treatment strategies 5% benzoyl peroxide hydrogel/1% clindamycin lotion in combination with UVA irradiation versus 0.05% fluticasone propionate cream in combination with UVA irradiation, the antibacterial treatment was found to be superior</a:t>
            </a:r>
          </a:p>
          <a:p>
            <a:r>
              <a:rPr lang="en-US" dirty="0"/>
              <a:t>PUVA und UVB therapy was reported to achieve improvement</a:t>
            </a:r>
          </a:p>
          <a:p>
            <a:r>
              <a:rPr lang="en-US" dirty="0"/>
              <a:t>PMH may regress spontaneously within a few years.</a:t>
            </a:r>
            <a:endParaRPr lang="en-PK" dirty="0"/>
          </a:p>
        </p:txBody>
      </p:sp>
    </p:spTree>
    <p:extLst>
      <p:ext uri="{BB962C8B-B14F-4D97-AF65-F5344CB8AC3E}">
        <p14:creationId xmlns:p14="http://schemas.microsoft.com/office/powerpoint/2010/main" val="3382262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607EC-F70B-50EA-D632-1D58FF1394B3}"/>
              </a:ext>
            </a:extLst>
          </p:cNvPr>
          <p:cNvSpPr>
            <a:spLocks noGrp="1"/>
          </p:cNvSpPr>
          <p:nvPr>
            <p:ph type="title"/>
          </p:nvPr>
        </p:nvSpPr>
        <p:spPr/>
        <p:txBody>
          <a:bodyPr/>
          <a:lstStyle/>
          <a:p>
            <a:r>
              <a:rPr lang="en-US" dirty="0"/>
              <a:t>Epidemiology</a:t>
            </a:r>
            <a:endParaRPr lang="en-PK" dirty="0"/>
          </a:p>
        </p:txBody>
      </p:sp>
      <p:sp>
        <p:nvSpPr>
          <p:cNvPr id="3" name="Content Placeholder 2">
            <a:extLst>
              <a:ext uri="{FF2B5EF4-FFF2-40B4-BE49-F238E27FC236}">
                <a16:creationId xmlns:a16="http://schemas.microsoft.com/office/drawing/2014/main" id="{44702188-3819-1AD6-AF7A-BE0E72BED6F3}"/>
              </a:ext>
            </a:extLst>
          </p:cNvPr>
          <p:cNvSpPr>
            <a:spLocks noGrp="1"/>
          </p:cNvSpPr>
          <p:nvPr>
            <p:ph idx="1"/>
          </p:nvPr>
        </p:nvSpPr>
        <p:spPr/>
        <p:txBody>
          <a:bodyPr>
            <a:normAutofit fontScale="92500" lnSpcReduction="20000"/>
          </a:bodyPr>
          <a:lstStyle/>
          <a:p>
            <a:r>
              <a:rPr lang="en-US" dirty="0"/>
              <a:t>Incidence and prevalence:</a:t>
            </a:r>
          </a:p>
          <a:p>
            <a:pPr marL="0" indent="0">
              <a:buNone/>
            </a:pPr>
            <a:r>
              <a:rPr lang="en-US" dirty="0"/>
              <a:t>          Vitiligo affects 0.5–1% of the world’s population</a:t>
            </a:r>
          </a:p>
          <a:p>
            <a:r>
              <a:rPr lang="en-US" dirty="0"/>
              <a:t>Age:</a:t>
            </a:r>
          </a:p>
          <a:p>
            <a:pPr marL="0" indent="0">
              <a:buNone/>
            </a:pPr>
            <a:r>
              <a:rPr lang="en-US" dirty="0"/>
              <a:t>         Can begin at any age but in the majority of cases between the age of 20 and 30 years</a:t>
            </a:r>
          </a:p>
          <a:p>
            <a:r>
              <a:rPr lang="en-US" dirty="0"/>
              <a:t>Sex:</a:t>
            </a:r>
          </a:p>
          <a:p>
            <a:pPr marL="0" indent="0">
              <a:buNone/>
            </a:pPr>
            <a:r>
              <a:rPr lang="en-US" dirty="0"/>
              <a:t>          The prevalence is most probably the same in both sexes</a:t>
            </a:r>
          </a:p>
          <a:p>
            <a:r>
              <a:rPr lang="en-US" dirty="0"/>
              <a:t>Vitiligo affects all races.</a:t>
            </a:r>
          </a:p>
          <a:p>
            <a:pPr marL="0" indent="0">
              <a:buNone/>
            </a:pPr>
            <a:r>
              <a:rPr lang="en-US" dirty="0"/>
              <a:t>                                        </a:t>
            </a:r>
          </a:p>
        </p:txBody>
      </p:sp>
    </p:spTree>
    <p:extLst>
      <p:ext uri="{BB962C8B-B14F-4D97-AF65-F5344CB8AC3E}">
        <p14:creationId xmlns:p14="http://schemas.microsoft.com/office/powerpoint/2010/main" val="7721186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D517A-EC12-CB66-EE22-48BA520F9A11}"/>
              </a:ext>
            </a:extLst>
          </p:cNvPr>
          <p:cNvSpPr>
            <a:spLocks noGrp="1"/>
          </p:cNvSpPr>
          <p:nvPr>
            <p:ph type="title"/>
          </p:nvPr>
        </p:nvSpPr>
        <p:spPr/>
        <p:txBody>
          <a:bodyPr/>
          <a:lstStyle/>
          <a:p>
            <a:r>
              <a:rPr lang="en-US" dirty="0"/>
              <a:t>Chemical depigmentation</a:t>
            </a:r>
            <a:endParaRPr lang="en-PK" dirty="0"/>
          </a:p>
        </p:txBody>
      </p:sp>
      <p:sp>
        <p:nvSpPr>
          <p:cNvPr id="3" name="Content Placeholder 2">
            <a:extLst>
              <a:ext uri="{FF2B5EF4-FFF2-40B4-BE49-F238E27FC236}">
                <a16:creationId xmlns:a16="http://schemas.microsoft.com/office/drawing/2014/main" id="{2D289DE7-FE0E-074C-4E2F-A1C324777759}"/>
              </a:ext>
            </a:extLst>
          </p:cNvPr>
          <p:cNvSpPr>
            <a:spLocks noGrp="1"/>
          </p:cNvSpPr>
          <p:nvPr>
            <p:ph idx="1"/>
          </p:nvPr>
        </p:nvSpPr>
        <p:spPr>
          <a:xfrm>
            <a:off x="1451580" y="2015732"/>
            <a:ext cx="6343306" cy="3450613"/>
          </a:xfrm>
        </p:spPr>
        <p:txBody>
          <a:bodyPr>
            <a:normAutofit fontScale="92500" lnSpcReduction="10000"/>
          </a:bodyPr>
          <a:lstStyle/>
          <a:p>
            <a:r>
              <a:rPr lang="en-US" dirty="0"/>
              <a:t>A number of chemicals can produce cutaneous depigmentation when applied to the skin</a:t>
            </a:r>
          </a:p>
          <a:p>
            <a:r>
              <a:rPr lang="en-US" dirty="0"/>
              <a:t>Several substituted phenols produce an occupational leukoderma in workers coming into contact with them. Of these, p‐tertiary‐ butylphenol is the most important</a:t>
            </a:r>
          </a:p>
          <a:p>
            <a:r>
              <a:rPr lang="en-US" dirty="0"/>
              <a:t>Occupational leukoderma occurs in workers in contact with the </a:t>
            </a:r>
            <a:r>
              <a:rPr lang="en-US" dirty="0" err="1"/>
              <a:t>monobenzylether</a:t>
            </a:r>
            <a:r>
              <a:rPr lang="en-US" dirty="0"/>
              <a:t> of hydroquinone</a:t>
            </a:r>
          </a:p>
          <a:p>
            <a:r>
              <a:rPr lang="en-US" dirty="0"/>
              <a:t>4‐Tertiary‐butylcatechol is also a cause of occupational leukoderma</a:t>
            </a:r>
            <a:endParaRPr lang="en-PK" dirty="0"/>
          </a:p>
        </p:txBody>
      </p:sp>
      <p:pic>
        <p:nvPicPr>
          <p:cNvPr id="5" name="Picture 4">
            <a:extLst>
              <a:ext uri="{FF2B5EF4-FFF2-40B4-BE49-F238E27FC236}">
                <a16:creationId xmlns:a16="http://schemas.microsoft.com/office/drawing/2014/main" id="{0036FD94-D332-0A78-8A01-6DED29597A34}"/>
              </a:ext>
            </a:extLst>
          </p:cNvPr>
          <p:cNvPicPr>
            <a:picLocks noChangeAspect="1"/>
          </p:cNvPicPr>
          <p:nvPr/>
        </p:nvPicPr>
        <p:blipFill>
          <a:blip r:embed="rId3"/>
          <a:stretch>
            <a:fillRect/>
          </a:stretch>
        </p:blipFill>
        <p:spPr>
          <a:xfrm>
            <a:off x="7794886" y="1921755"/>
            <a:ext cx="4304072" cy="3082492"/>
          </a:xfrm>
          <a:prstGeom prst="rect">
            <a:avLst/>
          </a:prstGeom>
        </p:spPr>
      </p:pic>
    </p:spTree>
    <p:extLst>
      <p:ext uri="{BB962C8B-B14F-4D97-AF65-F5344CB8AC3E}">
        <p14:creationId xmlns:p14="http://schemas.microsoft.com/office/powerpoint/2010/main" val="22740568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37BF6-A70D-918D-7096-D7C22DFCC203}"/>
              </a:ext>
            </a:extLst>
          </p:cNvPr>
          <p:cNvSpPr>
            <a:spLocks noGrp="1"/>
          </p:cNvSpPr>
          <p:nvPr>
            <p:ph type="title"/>
          </p:nvPr>
        </p:nvSpPr>
        <p:spPr/>
        <p:txBody>
          <a:bodyPr/>
          <a:lstStyle/>
          <a:p>
            <a:r>
              <a:rPr lang="en-US" dirty="0"/>
              <a:t>Chemical depigmentation</a:t>
            </a:r>
            <a:endParaRPr lang="en-PK" dirty="0"/>
          </a:p>
        </p:txBody>
      </p:sp>
      <p:sp>
        <p:nvSpPr>
          <p:cNvPr id="3" name="Content Placeholder 2">
            <a:extLst>
              <a:ext uri="{FF2B5EF4-FFF2-40B4-BE49-F238E27FC236}">
                <a16:creationId xmlns:a16="http://schemas.microsoft.com/office/drawing/2014/main" id="{692E5293-C2B1-D754-5760-53CD101C67D8}"/>
              </a:ext>
            </a:extLst>
          </p:cNvPr>
          <p:cNvSpPr>
            <a:spLocks noGrp="1"/>
          </p:cNvSpPr>
          <p:nvPr>
            <p:ph idx="1"/>
          </p:nvPr>
        </p:nvSpPr>
        <p:spPr>
          <a:xfrm>
            <a:off x="1451579" y="2015732"/>
            <a:ext cx="4644421" cy="3450613"/>
          </a:xfrm>
        </p:spPr>
        <p:txBody>
          <a:bodyPr>
            <a:normAutofit fontScale="85000" lnSpcReduction="10000"/>
          </a:bodyPr>
          <a:lstStyle/>
          <a:p>
            <a:r>
              <a:rPr lang="en-US" dirty="0"/>
              <a:t>The areas most likely to be affected in occupational leukoderma are the dorsa of the hands.</a:t>
            </a:r>
          </a:p>
          <a:p>
            <a:r>
              <a:rPr lang="en-US" dirty="0"/>
              <a:t>The depigmented areas frequently enlarge, and new ones appear even after the patient is no longer in contact.</a:t>
            </a:r>
          </a:p>
          <a:p>
            <a:r>
              <a:rPr lang="en-US" dirty="0"/>
              <a:t>Treatment with psoralens is usually ineffective</a:t>
            </a:r>
          </a:p>
          <a:p>
            <a:r>
              <a:rPr lang="en-US" dirty="0"/>
              <a:t>Experimental studies indicate that these substituted phenols have a selective lethal effect on functional melanocytes.</a:t>
            </a:r>
            <a:endParaRPr lang="en-PK" dirty="0"/>
          </a:p>
        </p:txBody>
      </p:sp>
      <p:pic>
        <p:nvPicPr>
          <p:cNvPr id="5" name="Picture 4">
            <a:extLst>
              <a:ext uri="{FF2B5EF4-FFF2-40B4-BE49-F238E27FC236}">
                <a16:creationId xmlns:a16="http://schemas.microsoft.com/office/drawing/2014/main" id="{49566002-3DD1-5B32-0071-1E79285DE59A}"/>
              </a:ext>
            </a:extLst>
          </p:cNvPr>
          <p:cNvPicPr>
            <a:picLocks noChangeAspect="1"/>
          </p:cNvPicPr>
          <p:nvPr/>
        </p:nvPicPr>
        <p:blipFill>
          <a:blip r:embed="rId3"/>
          <a:stretch>
            <a:fillRect/>
          </a:stretch>
        </p:blipFill>
        <p:spPr>
          <a:xfrm>
            <a:off x="6898599" y="2015732"/>
            <a:ext cx="5048368" cy="3450613"/>
          </a:xfrm>
          <a:prstGeom prst="rect">
            <a:avLst/>
          </a:prstGeom>
        </p:spPr>
      </p:pic>
    </p:spTree>
    <p:extLst>
      <p:ext uri="{BB962C8B-B14F-4D97-AF65-F5344CB8AC3E}">
        <p14:creationId xmlns:p14="http://schemas.microsoft.com/office/powerpoint/2010/main" val="18883929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5E69A-5BA8-F3B0-8A60-FA277EF2682C}"/>
              </a:ext>
            </a:extLst>
          </p:cNvPr>
          <p:cNvSpPr>
            <a:spLocks noGrp="1"/>
          </p:cNvSpPr>
          <p:nvPr>
            <p:ph type="title"/>
          </p:nvPr>
        </p:nvSpPr>
        <p:spPr/>
        <p:txBody>
          <a:bodyPr/>
          <a:lstStyle/>
          <a:p>
            <a:r>
              <a:rPr lang="en-US" dirty="0"/>
              <a:t>Idiopathic guttate </a:t>
            </a:r>
            <a:r>
              <a:rPr lang="en-US" dirty="0" err="1"/>
              <a:t>hypomelanosis</a:t>
            </a:r>
            <a:endParaRPr lang="en-PK" dirty="0"/>
          </a:p>
        </p:txBody>
      </p:sp>
      <p:sp>
        <p:nvSpPr>
          <p:cNvPr id="3" name="Content Placeholder 2">
            <a:extLst>
              <a:ext uri="{FF2B5EF4-FFF2-40B4-BE49-F238E27FC236}">
                <a16:creationId xmlns:a16="http://schemas.microsoft.com/office/drawing/2014/main" id="{D5E65C10-4A2C-57FE-DB98-0E2D01016E2C}"/>
              </a:ext>
            </a:extLst>
          </p:cNvPr>
          <p:cNvSpPr>
            <a:spLocks noGrp="1"/>
          </p:cNvSpPr>
          <p:nvPr>
            <p:ph idx="1"/>
          </p:nvPr>
        </p:nvSpPr>
        <p:spPr>
          <a:xfrm>
            <a:off x="1451579" y="2015732"/>
            <a:ext cx="10105837" cy="3830432"/>
          </a:xfrm>
        </p:spPr>
        <p:txBody>
          <a:bodyPr>
            <a:normAutofit fontScale="92500" lnSpcReduction="20000"/>
          </a:bodyPr>
          <a:lstStyle/>
          <a:p>
            <a:r>
              <a:rPr lang="en-US" dirty="0"/>
              <a:t>An acquired leukoderma with discrete round to oval porcelain‐white macules approximately 2–5 mm diameter increasing in number with age</a:t>
            </a:r>
          </a:p>
          <a:p>
            <a:r>
              <a:rPr lang="en-US" dirty="0"/>
              <a:t>Common seen in up to 80% of patients over the age of 70 years.</a:t>
            </a:r>
          </a:p>
          <a:p>
            <a:r>
              <a:rPr lang="en-US" dirty="0"/>
              <a:t>F &gt; M</a:t>
            </a:r>
          </a:p>
          <a:p>
            <a:r>
              <a:rPr lang="en-US" dirty="0"/>
              <a:t>Most in people with light skin </a:t>
            </a:r>
            <a:r>
              <a:rPr lang="en-US" dirty="0" err="1"/>
              <a:t>colour</a:t>
            </a:r>
            <a:r>
              <a:rPr lang="en-US" dirty="0"/>
              <a:t>.</a:t>
            </a:r>
          </a:p>
          <a:p>
            <a:r>
              <a:rPr lang="en-US" dirty="0"/>
              <a:t>Pathology:</a:t>
            </a:r>
          </a:p>
          <a:p>
            <a:r>
              <a:rPr lang="en-US" dirty="0"/>
              <a:t>Lesions are characterized by slight basket‐ weave hyperkeratosis with epidermal atrophy and flattening of the rete pegs</a:t>
            </a:r>
          </a:p>
          <a:p>
            <a:r>
              <a:rPr lang="en-US" dirty="0"/>
              <a:t>Histochemical and ultrastructural studies show a decrease in melanocytes and melanin content of the affected epidermis and pigment granules are irregularly distributed</a:t>
            </a:r>
            <a:endParaRPr lang="en-PK" dirty="0"/>
          </a:p>
        </p:txBody>
      </p:sp>
    </p:spTree>
    <p:extLst>
      <p:ext uri="{BB962C8B-B14F-4D97-AF65-F5344CB8AC3E}">
        <p14:creationId xmlns:p14="http://schemas.microsoft.com/office/powerpoint/2010/main" val="5397828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6CDF6-278A-8F6F-34C9-38C2132EBD57}"/>
              </a:ext>
            </a:extLst>
          </p:cNvPr>
          <p:cNvSpPr>
            <a:spLocks noGrp="1"/>
          </p:cNvSpPr>
          <p:nvPr>
            <p:ph type="title"/>
          </p:nvPr>
        </p:nvSpPr>
        <p:spPr/>
        <p:txBody>
          <a:bodyPr/>
          <a:lstStyle/>
          <a:p>
            <a:r>
              <a:rPr lang="en-US" dirty="0"/>
              <a:t>Clinical features</a:t>
            </a:r>
            <a:endParaRPr lang="en-PK" dirty="0"/>
          </a:p>
        </p:txBody>
      </p:sp>
      <p:sp>
        <p:nvSpPr>
          <p:cNvPr id="3" name="Content Placeholder 2">
            <a:extLst>
              <a:ext uri="{FF2B5EF4-FFF2-40B4-BE49-F238E27FC236}">
                <a16:creationId xmlns:a16="http://schemas.microsoft.com/office/drawing/2014/main" id="{5218FFC6-FA8F-5150-304A-8EDEC808EC82}"/>
              </a:ext>
            </a:extLst>
          </p:cNvPr>
          <p:cNvSpPr>
            <a:spLocks noGrp="1"/>
          </p:cNvSpPr>
          <p:nvPr>
            <p:ph idx="1"/>
          </p:nvPr>
        </p:nvSpPr>
        <p:spPr>
          <a:xfrm>
            <a:off x="1451579" y="2015732"/>
            <a:ext cx="4801637" cy="3550771"/>
          </a:xfrm>
        </p:spPr>
        <p:txBody>
          <a:bodyPr>
            <a:normAutofit fontScale="92500" lnSpcReduction="20000"/>
          </a:bodyPr>
          <a:lstStyle/>
          <a:p>
            <a:r>
              <a:rPr lang="en-US" dirty="0"/>
              <a:t>Lesions are porcelain‐white macules, usually 2–6 mm in size but sometimes much larger.</a:t>
            </a:r>
          </a:p>
          <a:p>
            <a:r>
              <a:rPr lang="en-US" dirty="0"/>
              <a:t>The borders are sharply defined, often angular and irregular.</a:t>
            </a:r>
          </a:p>
          <a:p>
            <a:r>
              <a:rPr lang="en-US" dirty="0"/>
              <a:t>Susceptible locations include the pretibial side of the legs and the forearms</a:t>
            </a:r>
          </a:p>
          <a:p>
            <a:r>
              <a:rPr lang="en-US" dirty="0"/>
              <a:t>Other chronic sun‐exposed sites, including the face, neck and shoulders may be affected</a:t>
            </a:r>
          </a:p>
          <a:p>
            <a:r>
              <a:rPr lang="en-US" dirty="0"/>
              <a:t>The number increases with age. No spontaneous </a:t>
            </a:r>
            <a:r>
              <a:rPr lang="en-US" dirty="0" err="1"/>
              <a:t>repigmentation</a:t>
            </a:r>
            <a:r>
              <a:rPr lang="en-US" dirty="0"/>
              <a:t> occurs</a:t>
            </a:r>
            <a:endParaRPr lang="en-PK" dirty="0"/>
          </a:p>
        </p:txBody>
      </p:sp>
      <p:pic>
        <p:nvPicPr>
          <p:cNvPr id="5" name="Picture 4">
            <a:extLst>
              <a:ext uri="{FF2B5EF4-FFF2-40B4-BE49-F238E27FC236}">
                <a16:creationId xmlns:a16="http://schemas.microsoft.com/office/drawing/2014/main" id="{A054384D-DADD-EB3A-DA86-FA105F5B7CC6}"/>
              </a:ext>
            </a:extLst>
          </p:cNvPr>
          <p:cNvPicPr>
            <a:picLocks noChangeAspect="1"/>
          </p:cNvPicPr>
          <p:nvPr/>
        </p:nvPicPr>
        <p:blipFill>
          <a:blip r:embed="rId3"/>
          <a:stretch>
            <a:fillRect/>
          </a:stretch>
        </p:blipFill>
        <p:spPr>
          <a:xfrm>
            <a:off x="6253216" y="1984822"/>
            <a:ext cx="2764845" cy="3450613"/>
          </a:xfrm>
          <a:prstGeom prst="rect">
            <a:avLst/>
          </a:prstGeom>
        </p:spPr>
      </p:pic>
      <p:pic>
        <p:nvPicPr>
          <p:cNvPr id="7" name="Picture 6">
            <a:extLst>
              <a:ext uri="{FF2B5EF4-FFF2-40B4-BE49-F238E27FC236}">
                <a16:creationId xmlns:a16="http://schemas.microsoft.com/office/drawing/2014/main" id="{F1619031-A622-0BF1-5FA2-4F9E29178FCA}"/>
              </a:ext>
            </a:extLst>
          </p:cNvPr>
          <p:cNvPicPr>
            <a:picLocks noChangeAspect="1"/>
          </p:cNvPicPr>
          <p:nvPr/>
        </p:nvPicPr>
        <p:blipFill>
          <a:blip r:embed="rId4"/>
          <a:stretch>
            <a:fillRect/>
          </a:stretch>
        </p:blipFill>
        <p:spPr>
          <a:xfrm>
            <a:off x="9175277" y="1998300"/>
            <a:ext cx="2764845" cy="3423656"/>
          </a:xfrm>
          <a:prstGeom prst="rect">
            <a:avLst/>
          </a:prstGeom>
        </p:spPr>
      </p:pic>
    </p:spTree>
    <p:extLst>
      <p:ext uri="{BB962C8B-B14F-4D97-AF65-F5344CB8AC3E}">
        <p14:creationId xmlns:p14="http://schemas.microsoft.com/office/powerpoint/2010/main" val="41116761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2BAA8-34A5-2243-CA12-2DA2E635225F}"/>
              </a:ext>
            </a:extLst>
          </p:cNvPr>
          <p:cNvSpPr>
            <a:spLocks noGrp="1"/>
          </p:cNvSpPr>
          <p:nvPr>
            <p:ph type="title"/>
          </p:nvPr>
        </p:nvSpPr>
        <p:spPr/>
        <p:txBody>
          <a:bodyPr/>
          <a:lstStyle/>
          <a:p>
            <a:r>
              <a:rPr lang="en-US" dirty="0"/>
              <a:t>Management</a:t>
            </a:r>
            <a:endParaRPr lang="en-PK" dirty="0"/>
          </a:p>
        </p:txBody>
      </p:sp>
      <p:sp>
        <p:nvSpPr>
          <p:cNvPr id="3" name="Content Placeholder 2">
            <a:extLst>
              <a:ext uri="{FF2B5EF4-FFF2-40B4-BE49-F238E27FC236}">
                <a16:creationId xmlns:a16="http://schemas.microsoft.com/office/drawing/2014/main" id="{290E4E27-C3F0-543F-80BC-F1696B402E5B}"/>
              </a:ext>
            </a:extLst>
          </p:cNvPr>
          <p:cNvSpPr>
            <a:spLocks noGrp="1"/>
          </p:cNvSpPr>
          <p:nvPr>
            <p:ph idx="1"/>
          </p:nvPr>
        </p:nvSpPr>
        <p:spPr/>
        <p:txBody>
          <a:bodyPr/>
          <a:lstStyle/>
          <a:p>
            <a:r>
              <a:rPr lang="en-US" dirty="0"/>
              <a:t>Treatment is not usually required</a:t>
            </a:r>
          </a:p>
          <a:p>
            <a:r>
              <a:rPr lang="en-US" dirty="0"/>
              <a:t>A variety of therapies have been advocated for IGH, including systemic and topical </a:t>
            </a:r>
            <a:r>
              <a:rPr lang="en-US" dirty="0" err="1"/>
              <a:t>retinoids,topical</a:t>
            </a:r>
            <a:r>
              <a:rPr lang="en-US" dirty="0"/>
              <a:t> steroids, cryotherapy, topical tacrolimus and superficial dermabrasion (e.g. carbon dioxide laser).</a:t>
            </a:r>
          </a:p>
          <a:p>
            <a:r>
              <a:rPr lang="en-US" dirty="0"/>
              <a:t>None are predictably successful</a:t>
            </a:r>
            <a:endParaRPr lang="en-PK" dirty="0"/>
          </a:p>
        </p:txBody>
      </p:sp>
    </p:spTree>
    <p:extLst>
      <p:ext uri="{BB962C8B-B14F-4D97-AF65-F5344CB8AC3E}">
        <p14:creationId xmlns:p14="http://schemas.microsoft.com/office/powerpoint/2010/main" val="25714243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31F3C-55D3-917A-4C33-5EFB7CE7906C}"/>
              </a:ext>
            </a:extLst>
          </p:cNvPr>
          <p:cNvSpPr>
            <a:spLocks noGrp="1"/>
          </p:cNvSpPr>
          <p:nvPr>
            <p:ph type="title"/>
          </p:nvPr>
        </p:nvSpPr>
        <p:spPr/>
        <p:txBody>
          <a:bodyPr/>
          <a:lstStyle/>
          <a:p>
            <a:r>
              <a:rPr lang="en-US" dirty="0"/>
              <a:t>Punctate leukoderma</a:t>
            </a:r>
            <a:endParaRPr lang="en-PK" dirty="0"/>
          </a:p>
        </p:txBody>
      </p:sp>
      <p:sp>
        <p:nvSpPr>
          <p:cNvPr id="3" name="Content Placeholder 2">
            <a:extLst>
              <a:ext uri="{FF2B5EF4-FFF2-40B4-BE49-F238E27FC236}">
                <a16:creationId xmlns:a16="http://schemas.microsoft.com/office/drawing/2014/main" id="{C01CBF06-0481-344D-32D2-5910A1C029FF}"/>
              </a:ext>
            </a:extLst>
          </p:cNvPr>
          <p:cNvSpPr>
            <a:spLocks noGrp="1"/>
          </p:cNvSpPr>
          <p:nvPr>
            <p:ph idx="1"/>
          </p:nvPr>
        </p:nvSpPr>
        <p:spPr/>
        <p:txBody>
          <a:bodyPr>
            <a:normAutofit fontScale="92500" lnSpcReduction="20000"/>
          </a:bodyPr>
          <a:lstStyle/>
          <a:p>
            <a:r>
              <a:rPr lang="en-US" dirty="0"/>
              <a:t> It was first described in patients who developed multiple punctiform hypopigmented and achromic spots after several months of PUVA treatment</a:t>
            </a:r>
          </a:p>
          <a:p>
            <a:r>
              <a:rPr lang="en-US" dirty="0"/>
              <a:t>Later, similar cases were described after UVB therapy for psoriasis and after topical and systemic PUVA for segmental vitiligo</a:t>
            </a:r>
          </a:p>
          <a:p>
            <a:r>
              <a:rPr lang="en-US" dirty="0"/>
              <a:t>Develops in young adults</a:t>
            </a:r>
          </a:p>
          <a:p>
            <a:r>
              <a:rPr lang="en-US" dirty="0"/>
              <a:t>Pathology:</a:t>
            </a:r>
          </a:p>
          <a:p>
            <a:pPr marL="0" indent="0">
              <a:buNone/>
            </a:pPr>
            <a:r>
              <a:rPr lang="en-US" dirty="0"/>
              <a:t>                  </a:t>
            </a:r>
            <a:r>
              <a:rPr lang="en-US" dirty="0" err="1"/>
              <a:t>Ultrastructurally</a:t>
            </a:r>
            <a:r>
              <a:rPr lang="en-US" dirty="0"/>
              <a:t>, punctate leukoderma demonstrates slight to severe damage of keratinocytes and melanocytes not reported in IGH.</a:t>
            </a:r>
          </a:p>
          <a:p>
            <a:r>
              <a:rPr lang="en-US" dirty="0"/>
              <a:t>Phototoxicity damage to keratinocytes and melanocytes is the </a:t>
            </a:r>
            <a:r>
              <a:rPr lang="en-US" dirty="0" err="1"/>
              <a:t>aetiological</a:t>
            </a:r>
            <a:r>
              <a:rPr lang="en-US" dirty="0"/>
              <a:t> factor.</a:t>
            </a:r>
            <a:endParaRPr lang="en-PK" dirty="0"/>
          </a:p>
        </p:txBody>
      </p:sp>
    </p:spTree>
    <p:extLst>
      <p:ext uri="{BB962C8B-B14F-4D97-AF65-F5344CB8AC3E}">
        <p14:creationId xmlns:p14="http://schemas.microsoft.com/office/powerpoint/2010/main" val="19933153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59F5F-356A-B562-6E4C-0226F147191A}"/>
              </a:ext>
            </a:extLst>
          </p:cNvPr>
          <p:cNvSpPr>
            <a:spLocks noGrp="1"/>
          </p:cNvSpPr>
          <p:nvPr>
            <p:ph type="title"/>
          </p:nvPr>
        </p:nvSpPr>
        <p:spPr/>
        <p:txBody>
          <a:bodyPr/>
          <a:lstStyle/>
          <a:p>
            <a:r>
              <a:rPr lang="en-US" dirty="0"/>
              <a:t>Clinical features</a:t>
            </a:r>
            <a:endParaRPr lang="en-PK" dirty="0"/>
          </a:p>
        </p:txBody>
      </p:sp>
      <p:sp>
        <p:nvSpPr>
          <p:cNvPr id="3" name="Content Placeholder 2">
            <a:extLst>
              <a:ext uri="{FF2B5EF4-FFF2-40B4-BE49-F238E27FC236}">
                <a16:creationId xmlns:a16="http://schemas.microsoft.com/office/drawing/2014/main" id="{78E0D347-4448-5778-5E73-CE41127AA604}"/>
              </a:ext>
            </a:extLst>
          </p:cNvPr>
          <p:cNvSpPr>
            <a:spLocks noGrp="1"/>
          </p:cNvSpPr>
          <p:nvPr>
            <p:ph idx="1"/>
          </p:nvPr>
        </p:nvSpPr>
        <p:spPr/>
        <p:txBody>
          <a:bodyPr>
            <a:normAutofit fontScale="92500" lnSpcReduction="10000"/>
          </a:bodyPr>
          <a:lstStyle/>
          <a:p>
            <a:r>
              <a:rPr lang="en-US" dirty="0"/>
              <a:t>Multiple round or oval small sharply demarcated punctate macules measuring 0.5–1.5 mm in diameter are found symmetrically on the fronts of the shins and on the extensor aspects of the arms</a:t>
            </a:r>
          </a:p>
          <a:p>
            <a:r>
              <a:rPr lang="en-US" dirty="0"/>
              <a:t>Less often they are also found on the abdomen and interscapular region</a:t>
            </a:r>
          </a:p>
          <a:p>
            <a:r>
              <a:rPr lang="en-US" dirty="0"/>
              <a:t>Differential diagnosis;</a:t>
            </a:r>
            <a:br>
              <a:rPr lang="en-US" dirty="0"/>
            </a:br>
            <a:r>
              <a:rPr lang="en-US" dirty="0"/>
              <a:t>      Idiopathic guttate </a:t>
            </a:r>
            <a:r>
              <a:rPr lang="en-US" dirty="0" err="1"/>
              <a:t>hypomelanosis</a:t>
            </a:r>
            <a:r>
              <a:rPr lang="en-US" dirty="0"/>
              <a:t>, the macules are smaller and </a:t>
            </a:r>
            <a:r>
              <a:rPr lang="en-US" dirty="0" err="1"/>
              <a:t>repigmentation</a:t>
            </a:r>
            <a:r>
              <a:rPr lang="en-US" dirty="0"/>
              <a:t> may occur.</a:t>
            </a:r>
          </a:p>
          <a:p>
            <a:r>
              <a:rPr lang="en-US" dirty="0"/>
              <a:t> Disease course and prognosis:</a:t>
            </a:r>
            <a:br>
              <a:rPr lang="en-US" dirty="0"/>
            </a:br>
            <a:r>
              <a:rPr lang="en-US" dirty="0"/>
              <a:t>       Persistent although spontaneous </a:t>
            </a:r>
            <a:r>
              <a:rPr lang="en-US" dirty="0" err="1"/>
              <a:t>repigmentation</a:t>
            </a:r>
            <a:r>
              <a:rPr lang="en-US" dirty="0"/>
              <a:t> has been observed</a:t>
            </a:r>
            <a:br>
              <a:rPr lang="en-US" dirty="0"/>
            </a:br>
            <a:endParaRPr lang="en-PK" dirty="0"/>
          </a:p>
        </p:txBody>
      </p:sp>
    </p:spTree>
    <p:extLst>
      <p:ext uri="{BB962C8B-B14F-4D97-AF65-F5344CB8AC3E}">
        <p14:creationId xmlns:p14="http://schemas.microsoft.com/office/powerpoint/2010/main" val="1014030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398ED-2A2C-C893-8B85-6A1938326A19}"/>
              </a:ext>
            </a:extLst>
          </p:cNvPr>
          <p:cNvSpPr>
            <a:spLocks noGrp="1"/>
          </p:cNvSpPr>
          <p:nvPr>
            <p:ph type="ctrTitle"/>
          </p:nvPr>
        </p:nvSpPr>
        <p:spPr/>
        <p:txBody>
          <a:bodyPr>
            <a:normAutofit/>
          </a:bodyPr>
          <a:lstStyle/>
          <a:p>
            <a:r>
              <a:rPr lang="en-US" sz="4400" dirty="0"/>
              <a:t>Non‐melanin pigmentation</a:t>
            </a:r>
            <a:endParaRPr lang="en-PK" sz="4400" dirty="0"/>
          </a:p>
        </p:txBody>
      </p:sp>
      <p:sp>
        <p:nvSpPr>
          <p:cNvPr id="3" name="Subtitle 2">
            <a:extLst>
              <a:ext uri="{FF2B5EF4-FFF2-40B4-BE49-F238E27FC236}">
                <a16:creationId xmlns:a16="http://schemas.microsoft.com/office/drawing/2014/main" id="{B7B816F0-9588-81EC-8A24-AAEAC63B2F82}"/>
              </a:ext>
            </a:extLst>
          </p:cNvPr>
          <p:cNvSpPr>
            <a:spLocks noGrp="1"/>
          </p:cNvSpPr>
          <p:nvPr>
            <p:ph type="subTitle" idx="1"/>
          </p:nvPr>
        </p:nvSpPr>
        <p:spPr/>
        <p:txBody>
          <a:bodyPr/>
          <a:lstStyle/>
          <a:p>
            <a:endParaRPr lang="en-PK"/>
          </a:p>
        </p:txBody>
      </p:sp>
    </p:spTree>
    <p:extLst>
      <p:ext uri="{BB962C8B-B14F-4D97-AF65-F5344CB8AC3E}">
        <p14:creationId xmlns:p14="http://schemas.microsoft.com/office/powerpoint/2010/main" val="2483576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D6BB1-755E-E37D-62F3-E95CA1BA893A}"/>
              </a:ext>
            </a:extLst>
          </p:cNvPr>
          <p:cNvSpPr>
            <a:spLocks noGrp="1"/>
          </p:cNvSpPr>
          <p:nvPr>
            <p:ph type="title"/>
          </p:nvPr>
        </p:nvSpPr>
        <p:spPr/>
        <p:txBody>
          <a:bodyPr/>
          <a:lstStyle/>
          <a:p>
            <a:r>
              <a:rPr lang="en-US" dirty="0"/>
              <a:t>Endogenous non‐melanin pigmentation</a:t>
            </a:r>
            <a:endParaRPr lang="en-PK" dirty="0"/>
          </a:p>
        </p:txBody>
      </p:sp>
      <p:sp>
        <p:nvSpPr>
          <p:cNvPr id="3" name="Content Placeholder 2">
            <a:extLst>
              <a:ext uri="{FF2B5EF4-FFF2-40B4-BE49-F238E27FC236}">
                <a16:creationId xmlns:a16="http://schemas.microsoft.com/office/drawing/2014/main" id="{6D23FDB9-A12E-291A-EB92-65FC84CFCD22}"/>
              </a:ext>
            </a:extLst>
          </p:cNvPr>
          <p:cNvSpPr>
            <a:spLocks noGrp="1"/>
          </p:cNvSpPr>
          <p:nvPr>
            <p:ph idx="1"/>
          </p:nvPr>
        </p:nvSpPr>
        <p:spPr/>
        <p:txBody>
          <a:bodyPr/>
          <a:lstStyle/>
          <a:p>
            <a:r>
              <a:rPr lang="en-US" dirty="0"/>
              <a:t>A variety of normal constituents of the body may give rise to alterations in skin </a:t>
            </a:r>
            <a:r>
              <a:rPr lang="en-US" dirty="0" err="1"/>
              <a:t>colour</a:t>
            </a:r>
            <a:r>
              <a:rPr lang="en-US" dirty="0"/>
              <a:t>, if present in excess or in an abnormal form or site</a:t>
            </a:r>
          </a:p>
          <a:p>
            <a:r>
              <a:rPr lang="en-US" dirty="0"/>
              <a:t>Substances formed as a result of metabolic defects may also produce pigmentary changes</a:t>
            </a:r>
            <a:endParaRPr lang="en-PK" dirty="0"/>
          </a:p>
        </p:txBody>
      </p:sp>
    </p:spTree>
    <p:extLst>
      <p:ext uri="{BB962C8B-B14F-4D97-AF65-F5344CB8AC3E}">
        <p14:creationId xmlns:p14="http://schemas.microsoft.com/office/powerpoint/2010/main" val="12926100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77FBB-8D8C-B2C7-FD96-5A2C1219C9BF}"/>
              </a:ext>
            </a:extLst>
          </p:cNvPr>
          <p:cNvSpPr>
            <a:spLocks noGrp="1"/>
          </p:cNvSpPr>
          <p:nvPr>
            <p:ph type="title"/>
          </p:nvPr>
        </p:nvSpPr>
        <p:spPr/>
        <p:txBody>
          <a:bodyPr/>
          <a:lstStyle/>
          <a:p>
            <a:r>
              <a:rPr lang="en-US" dirty="0"/>
              <a:t>Cutaneous </a:t>
            </a:r>
            <a:r>
              <a:rPr lang="en-US" dirty="0" err="1"/>
              <a:t>haemosiderosis</a:t>
            </a:r>
            <a:endParaRPr lang="en-PK" dirty="0"/>
          </a:p>
        </p:txBody>
      </p:sp>
      <p:sp>
        <p:nvSpPr>
          <p:cNvPr id="3" name="Content Placeholder 2">
            <a:extLst>
              <a:ext uri="{FF2B5EF4-FFF2-40B4-BE49-F238E27FC236}">
                <a16:creationId xmlns:a16="http://schemas.microsoft.com/office/drawing/2014/main" id="{A5DE9D3A-44FC-0F0E-65D8-C561D04C25A7}"/>
              </a:ext>
            </a:extLst>
          </p:cNvPr>
          <p:cNvSpPr>
            <a:spLocks noGrp="1"/>
          </p:cNvSpPr>
          <p:nvPr>
            <p:ph idx="1"/>
          </p:nvPr>
        </p:nvSpPr>
        <p:spPr/>
        <p:txBody>
          <a:bodyPr/>
          <a:lstStyle/>
          <a:p>
            <a:r>
              <a:rPr lang="en-US" dirty="0"/>
              <a:t>Brownish pigmentation resulting from deposition of the iron‐ containing pigment </a:t>
            </a:r>
            <a:r>
              <a:rPr lang="en-US" dirty="0" err="1"/>
              <a:t>haemosiderin</a:t>
            </a:r>
            <a:r>
              <a:rPr lang="en-US" dirty="0"/>
              <a:t> in the skin</a:t>
            </a:r>
          </a:p>
          <a:p>
            <a:r>
              <a:rPr lang="en-US" dirty="0" err="1"/>
              <a:t>Haemosiderin</a:t>
            </a:r>
            <a:r>
              <a:rPr lang="en-US" dirty="0"/>
              <a:t> is a brown iron‐binding pigment which is found predominantly within macrocytes</a:t>
            </a:r>
          </a:p>
          <a:p>
            <a:r>
              <a:rPr lang="en-US" dirty="0"/>
              <a:t>The deposition of </a:t>
            </a:r>
            <a:r>
              <a:rPr lang="en-US" dirty="0" err="1"/>
              <a:t>haemosiderin</a:t>
            </a:r>
            <a:r>
              <a:rPr lang="en-US" dirty="0"/>
              <a:t> is commonly the result of the local destruction of red blood cells</a:t>
            </a:r>
          </a:p>
          <a:p>
            <a:r>
              <a:rPr lang="en-US" dirty="0"/>
              <a:t>The accumulation of </a:t>
            </a:r>
            <a:r>
              <a:rPr lang="en-US" dirty="0" err="1"/>
              <a:t>haemosiderin</a:t>
            </a:r>
            <a:r>
              <a:rPr lang="en-US" dirty="0"/>
              <a:t> in the dermis and consequent </a:t>
            </a:r>
            <a:r>
              <a:rPr lang="en-US" dirty="0" err="1"/>
              <a:t>hypermelanosis</a:t>
            </a:r>
            <a:r>
              <a:rPr lang="en-US" dirty="0"/>
              <a:t> results in a brown or coppery discoloration of the skin</a:t>
            </a:r>
          </a:p>
          <a:p>
            <a:endParaRPr lang="en-PK" dirty="0"/>
          </a:p>
        </p:txBody>
      </p:sp>
    </p:spTree>
    <p:extLst>
      <p:ext uri="{BB962C8B-B14F-4D97-AF65-F5344CB8AC3E}">
        <p14:creationId xmlns:p14="http://schemas.microsoft.com/office/powerpoint/2010/main" val="2198312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24303-55DC-D664-6820-68CCA1371AFC}"/>
              </a:ext>
            </a:extLst>
          </p:cNvPr>
          <p:cNvSpPr>
            <a:spLocks noGrp="1"/>
          </p:cNvSpPr>
          <p:nvPr>
            <p:ph type="title"/>
          </p:nvPr>
        </p:nvSpPr>
        <p:spPr/>
        <p:txBody>
          <a:bodyPr/>
          <a:lstStyle/>
          <a:p>
            <a:r>
              <a:rPr lang="en-US" dirty="0"/>
              <a:t>Associated diseases</a:t>
            </a:r>
            <a:endParaRPr lang="en-PK" dirty="0"/>
          </a:p>
        </p:txBody>
      </p:sp>
      <p:sp>
        <p:nvSpPr>
          <p:cNvPr id="3" name="Content Placeholder 2">
            <a:extLst>
              <a:ext uri="{FF2B5EF4-FFF2-40B4-BE49-F238E27FC236}">
                <a16:creationId xmlns:a16="http://schemas.microsoft.com/office/drawing/2014/main" id="{BEEA384C-7D1C-5FAB-E182-8B11885AB02D}"/>
              </a:ext>
            </a:extLst>
          </p:cNvPr>
          <p:cNvSpPr>
            <a:spLocks noGrp="1"/>
          </p:cNvSpPr>
          <p:nvPr>
            <p:ph idx="1"/>
          </p:nvPr>
        </p:nvSpPr>
        <p:spPr/>
        <p:txBody>
          <a:bodyPr>
            <a:noAutofit/>
          </a:bodyPr>
          <a:lstStyle/>
          <a:p>
            <a:r>
              <a:rPr lang="en-US" sz="1400" dirty="0"/>
              <a:t>Thyroid disease</a:t>
            </a:r>
          </a:p>
          <a:p>
            <a:r>
              <a:rPr lang="en-US" sz="1400" dirty="0"/>
              <a:t>Pernicious </a:t>
            </a:r>
            <a:r>
              <a:rPr lang="en-US" sz="1400" dirty="0" err="1"/>
              <a:t>anaemia</a:t>
            </a:r>
            <a:endParaRPr lang="en-US" sz="1400" dirty="0"/>
          </a:p>
          <a:p>
            <a:r>
              <a:rPr lang="en-US" sz="1400" dirty="0"/>
              <a:t>Addison disease</a:t>
            </a:r>
          </a:p>
          <a:p>
            <a:r>
              <a:rPr lang="en-US" sz="1400" dirty="0"/>
              <a:t> Diabetes</a:t>
            </a:r>
          </a:p>
          <a:p>
            <a:r>
              <a:rPr lang="en-US" sz="1400" dirty="0"/>
              <a:t> Hypoparathyroidism</a:t>
            </a:r>
          </a:p>
          <a:p>
            <a:r>
              <a:rPr lang="en-US" sz="1400" dirty="0"/>
              <a:t> Myasthenia gravis</a:t>
            </a:r>
          </a:p>
          <a:p>
            <a:r>
              <a:rPr lang="en-US" sz="1400" dirty="0"/>
              <a:t> Alopecia areata </a:t>
            </a:r>
          </a:p>
          <a:p>
            <a:r>
              <a:rPr lang="en-US" sz="1400" dirty="0"/>
              <a:t>Halo naevi</a:t>
            </a:r>
          </a:p>
          <a:p>
            <a:r>
              <a:rPr lang="en-US" sz="1400" dirty="0"/>
              <a:t>Melanoma</a:t>
            </a:r>
          </a:p>
          <a:p>
            <a:r>
              <a:rPr lang="en-US" sz="1400" dirty="0"/>
              <a:t>Uveitis</a:t>
            </a:r>
          </a:p>
          <a:p>
            <a:r>
              <a:rPr lang="en-US" sz="1400" dirty="0"/>
              <a:t>Premature greying of the hair occurs in the Vogt–</a:t>
            </a:r>
            <a:r>
              <a:rPr lang="en-US" sz="1400" dirty="0" err="1"/>
              <a:t>Koyanagi</a:t>
            </a:r>
            <a:r>
              <a:rPr lang="en-US" sz="1400" dirty="0"/>
              <a:t>– Harada syndrome</a:t>
            </a:r>
          </a:p>
          <a:p>
            <a:endParaRPr lang="en-PK" sz="1400" dirty="0"/>
          </a:p>
        </p:txBody>
      </p:sp>
    </p:spTree>
    <p:extLst>
      <p:ext uri="{BB962C8B-B14F-4D97-AF65-F5344CB8AC3E}">
        <p14:creationId xmlns:p14="http://schemas.microsoft.com/office/powerpoint/2010/main" val="7583211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E061A-85B8-058C-FBBD-CB7184652768}"/>
              </a:ext>
            </a:extLst>
          </p:cNvPr>
          <p:cNvSpPr>
            <a:spLocks noGrp="1"/>
          </p:cNvSpPr>
          <p:nvPr>
            <p:ph type="title"/>
          </p:nvPr>
        </p:nvSpPr>
        <p:spPr/>
        <p:txBody>
          <a:bodyPr/>
          <a:lstStyle/>
          <a:p>
            <a:r>
              <a:rPr lang="en-US" dirty="0"/>
              <a:t>Cutaneous </a:t>
            </a:r>
            <a:r>
              <a:rPr lang="en-US" dirty="0" err="1"/>
              <a:t>haemosiderosis</a:t>
            </a:r>
            <a:endParaRPr lang="en-PK" dirty="0"/>
          </a:p>
        </p:txBody>
      </p:sp>
      <p:sp>
        <p:nvSpPr>
          <p:cNvPr id="3" name="Content Placeholder 2">
            <a:extLst>
              <a:ext uri="{FF2B5EF4-FFF2-40B4-BE49-F238E27FC236}">
                <a16:creationId xmlns:a16="http://schemas.microsoft.com/office/drawing/2014/main" id="{C966B8E3-79E1-E0F1-9159-568A369E7739}"/>
              </a:ext>
            </a:extLst>
          </p:cNvPr>
          <p:cNvSpPr>
            <a:spLocks noGrp="1"/>
          </p:cNvSpPr>
          <p:nvPr>
            <p:ph idx="1"/>
          </p:nvPr>
        </p:nvSpPr>
        <p:spPr/>
        <p:txBody>
          <a:bodyPr>
            <a:normAutofit fontScale="92500" lnSpcReduction="10000"/>
          </a:bodyPr>
          <a:lstStyle/>
          <a:p>
            <a:r>
              <a:rPr lang="en-US" dirty="0"/>
              <a:t>Cutaneous </a:t>
            </a:r>
            <a:r>
              <a:rPr lang="en-US" dirty="0" err="1"/>
              <a:t>haemosiderosis</a:t>
            </a:r>
            <a:r>
              <a:rPr lang="en-US" dirty="0"/>
              <a:t> may arise through a number of different mechanisms of which the most important are as follows:</a:t>
            </a:r>
          </a:p>
          <a:p>
            <a:r>
              <a:rPr lang="en-US" dirty="0"/>
              <a:t>Trauma: particularly repeated ecchymoses from minor trauma to the lower limbs</a:t>
            </a:r>
          </a:p>
          <a:p>
            <a:r>
              <a:rPr lang="en-US" dirty="0"/>
              <a:t>Hypostatic </a:t>
            </a:r>
            <a:r>
              <a:rPr lang="en-US" dirty="0" err="1"/>
              <a:t>haemosiderosis</a:t>
            </a:r>
            <a:r>
              <a:rPr lang="en-US" dirty="0"/>
              <a:t>: associated with chronic lower limb venous hypertension</a:t>
            </a:r>
          </a:p>
          <a:p>
            <a:r>
              <a:rPr lang="en-US" dirty="0" err="1"/>
              <a:t>Capillaritis</a:t>
            </a:r>
            <a:r>
              <a:rPr lang="en-US" dirty="0"/>
              <a:t> (pigmented purpura)</a:t>
            </a:r>
          </a:p>
          <a:p>
            <a:r>
              <a:rPr lang="en-US" dirty="0"/>
              <a:t>Congenital </a:t>
            </a:r>
            <a:r>
              <a:rPr lang="en-US" dirty="0" err="1"/>
              <a:t>haemolytic</a:t>
            </a:r>
            <a:r>
              <a:rPr lang="en-US" dirty="0"/>
              <a:t> </a:t>
            </a:r>
            <a:r>
              <a:rPr lang="en-US" dirty="0" err="1"/>
              <a:t>anaemias</a:t>
            </a:r>
            <a:endParaRPr lang="en-US" dirty="0"/>
          </a:p>
          <a:p>
            <a:r>
              <a:rPr lang="en-US" dirty="0"/>
              <a:t>Haemochromatosis: this may also be deposited in the skin as the result of repeated episodes of purpura from any other cause, e.g. following clothing‐ or drug‐induced dermatitis</a:t>
            </a:r>
            <a:endParaRPr lang="en-PK" dirty="0"/>
          </a:p>
        </p:txBody>
      </p:sp>
    </p:spTree>
    <p:extLst>
      <p:ext uri="{BB962C8B-B14F-4D97-AF65-F5344CB8AC3E}">
        <p14:creationId xmlns:p14="http://schemas.microsoft.com/office/powerpoint/2010/main" val="20834994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59CF8-51F1-CE72-7CF5-18E48627FBB4}"/>
              </a:ext>
            </a:extLst>
          </p:cNvPr>
          <p:cNvSpPr>
            <a:spLocks noGrp="1"/>
          </p:cNvSpPr>
          <p:nvPr>
            <p:ph type="title"/>
          </p:nvPr>
        </p:nvSpPr>
        <p:spPr/>
        <p:txBody>
          <a:bodyPr/>
          <a:lstStyle/>
          <a:p>
            <a:r>
              <a:rPr lang="en-US" dirty="0"/>
              <a:t>Clinical variants</a:t>
            </a:r>
            <a:endParaRPr lang="en-PK" dirty="0"/>
          </a:p>
        </p:txBody>
      </p:sp>
      <p:sp>
        <p:nvSpPr>
          <p:cNvPr id="3" name="Content Placeholder 2">
            <a:extLst>
              <a:ext uri="{FF2B5EF4-FFF2-40B4-BE49-F238E27FC236}">
                <a16:creationId xmlns:a16="http://schemas.microsoft.com/office/drawing/2014/main" id="{F2994BC4-7FEE-286A-C973-D37FC6463806}"/>
              </a:ext>
            </a:extLst>
          </p:cNvPr>
          <p:cNvSpPr>
            <a:spLocks noGrp="1"/>
          </p:cNvSpPr>
          <p:nvPr>
            <p:ph idx="1"/>
          </p:nvPr>
        </p:nvSpPr>
        <p:spPr>
          <a:xfrm>
            <a:off x="1451578" y="2015732"/>
            <a:ext cx="10030887" cy="3450613"/>
          </a:xfrm>
        </p:spPr>
        <p:txBody>
          <a:bodyPr>
            <a:normAutofit/>
          </a:bodyPr>
          <a:lstStyle/>
          <a:p>
            <a:r>
              <a:rPr lang="en-US" dirty="0"/>
              <a:t>Hypostatic </a:t>
            </a:r>
            <a:r>
              <a:rPr lang="en-US" dirty="0" err="1"/>
              <a:t>haemosiderosis</a:t>
            </a:r>
            <a:r>
              <a:rPr lang="en-US" dirty="0"/>
              <a:t>:</a:t>
            </a:r>
            <a:br>
              <a:rPr lang="en-US" dirty="0"/>
            </a:br>
            <a:r>
              <a:rPr lang="en-US" dirty="0"/>
              <a:t>In chronic venous hypertension, there is leakage of blood cells from small blood vessels into the tissues. </a:t>
            </a:r>
            <a:br>
              <a:rPr lang="en-US" dirty="0"/>
            </a:br>
            <a:r>
              <a:rPr lang="en-US" dirty="0"/>
              <a:t>Extravasated erythrocytes are broken down by tissue macrophages and the iron thus released is incorporated into </a:t>
            </a:r>
            <a:r>
              <a:rPr lang="en-US" dirty="0" err="1"/>
              <a:t>haemosiderin</a:t>
            </a:r>
            <a:r>
              <a:rPr lang="en-US" dirty="0"/>
              <a:t>, which remains predominantly intracellular within the macrocyte</a:t>
            </a:r>
            <a:br>
              <a:rPr lang="en-US" dirty="0"/>
            </a:br>
            <a:r>
              <a:rPr lang="en-US" dirty="0"/>
              <a:t>Recently involved areas show grouped points of reddish pigment, but recurrent extravasation of red cells combined with increasing </a:t>
            </a:r>
            <a:r>
              <a:rPr lang="en-US" dirty="0" err="1"/>
              <a:t>hypermelanosis</a:t>
            </a:r>
            <a:r>
              <a:rPr lang="en-US" dirty="0"/>
              <a:t> soon produce a more or less uniform deep brown or coppery </a:t>
            </a:r>
            <a:r>
              <a:rPr lang="en-US" dirty="0" err="1"/>
              <a:t>colour</a:t>
            </a:r>
            <a:endParaRPr lang="en-PK" dirty="0"/>
          </a:p>
        </p:txBody>
      </p:sp>
    </p:spTree>
    <p:extLst>
      <p:ext uri="{BB962C8B-B14F-4D97-AF65-F5344CB8AC3E}">
        <p14:creationId xmlns:p14="http://schemas.microsoft.com/office/powerpoint/2010/main" val="39589879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480AC6-EB2E-D7E1-DC4A-E31B972D5031}"/>
              </a:ext>
            </a:extLst>
          </p:cNvPr>
          <p:cNvPicPr>
            <a:picLocks noChangeAspect="1"/>
          </p:cNvPicPr>
          <p:nvPr/>
        </p:nvPicPr>
        <p:blipFill>
          <a:blip r:embed="rId3"/>
          <a:stretch>
            <a:fillRect/>
          </a:stretch>
        </p:blipFill>
        <p:spPr>
          <a:xfrm>
            <a:off x="4084145" y="0"/>
            <a:ext cx="4023709" cy="6096528"/>
          </a:xfrm>
          <a:prstGeom prst="rect">
            <a:avLst/>
          </a:prstGeom>
        </p:spPr>
      </p:pic>
    </p:spTree>
    <p:extLst>
      <p:ext uri="{BB962C8B-B14F-4D97-AF65-F5344CB8AC3E}">
        <p14:creationId xmlns:p14="http://schemas.microsoft.com/office/powerpoint/2010/main" val="4946107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D8E5E-EA85-16C7-08D7-3445BB92CA0D}"/>
              </a:ext>
            </a:extLst>
          </p:cNvPr>
          <p:cNvSpPr>
            <a:spLocks noGrp="1"/>
          </p:cNvSpPr>
          <p:nvPr>
            <p:ph type="title"/>
          </p:nvPr>
        </p:nvSpPr>
        <p:spPr/>
        <p:txBody>
          <a:bodyPr/>
          <a:lstStyle/>
          <a:p>
            <a:r>
              <a:rPr lang="en-US" dirty="0"/>
              <a:t>Clinical variants</a:t>
            </a:r>
            <a:endParaRPr lang="en-PK" dirty="0"/>
          </a:p>
        </p:txBody>
      </p:sp>
      <p:sp>
        <p:nvSpPr>
          <p:cNvPr id="3" name="Content Placeholder 2">
            <a:extLst>
              <a:ext uri="{FF2B5EF4-FFF2-40B4-BE49-F238E27FC236}">
                <a16:creationId xmlns:a16="http://schemas.microsoft.com/office/drawing/2014/main" id="{578DD4EC-B58B-6D92-7554-A39BD369CAE2}"/>
              </a:ext>
            </a:extLst>
          </p:cNvPr>
          <p:cNvSpPr>
            <a:spLocks noGrp="1"/>
          </p:cNvSpPr>
          <p:nvPr>
            <p:ph idx="1"/>
          </p:nvPr>
        </p:nvSpPr>
        <p:spPr>
          <a:xfrm>
            <a:off x="1451580" y="2015732"/>
            <a:ext cx="7047844" cy="3450613"/>
          </a:xfrm>
        </p:spPr>
        <p:txBody>
          <a:bodyPr>
            <a:normAutofit fontScale="92500" lnSpcReduction="20000"/>
          </a:bodyPr>
          <a:lstStyle/>
          <a:p>
            <a:r>
              <a:rPr lang="en-US" dirty="0" err="1"/>
              <a:t>Capillaritis</a:t>
            </a:r>
            <a:r>
              <a:rPr lang="en-US" dirty="0"/>
              <a:t> (pigmented purpura):</a:t>
            </a:r>
            <a:br>
              <a:rPr lang="en-US" dirty="0"/>
            </a:br>
            <a:r>
              <a:rPr lang="en-US" dirty="0" err="1"/>
              <a:t>Haemosiderosis</a:t>
            </a:r>
            <a:r>
              <a:rPr lang="en-US" dirty="0"/>
              <a:t> without clinically evident </a:t>
            </a:r>
            <a:r>
              <a:rPr lang="en-US" dirty="0" err="1"/>
              <a:t>hypermelanosis</a:t>
            </a:r>
            <a:r>
              <a:rPr lang="en-US" dirty="0"/>
              <a:t> is seen in </a:t>
            </a:r>
            <a:r>
              <a:rPr lang="en-US" dirty="0" err="1"/>
              <a:t>Schamberg</a:t>
            </a:r>
            <a:r>
              <a:rPr lang="en-US" dirty="0"/>
              <a:t> </a:t>
            </a:r>
            <a:r>
              <a:rPr lang="en-US" dirty="0" err="1"/>
              <a:t>capillaritis</a:t>
            </a:r>
            <a:br>
              <a:rPr lang="en-US" dirty="0"/>
            </a:br>
            <a:r>
              <a:rPr lang="en-US" dirty="0"/>
              <a:t>Reddish‐brown plaques with cayenne‐pepper points beyond their margins are present on the legs and thighs and sometimes on the arms</a:t>
            </a:r>
          </a:p>
          <a:p>
            <a:r>
              <a:rPr lang="en-US" dirty="0"/>
              <a:t>Congenital </a:t>
            </a:r>
            <a:r>
              <a:rPr lang="en-US" dirty="0" err="1"/>
              <a:t>haemolytic</a:t>
            </a:r>
            <a:r>
              <a:rPr lang="en-US" dirty="0"/>
              <a:t> </a:t>
            </a:r>
            <a:r>
              <a:rPr lang="en-US" dirty="0" err="1"/>
              <a:t>anaemia</a:t>
            </a:r>
            <a:r>
              <a:rPr lang="en-US" dirty="0"/>
              <a:t>:</a:t>
            </a:r>
            <a:br>
              <a:rPr lang="en-US" dirty="0"/>
            </a:br>
            <a:r>
              <a:rPr lang="en-US" dirty="0"/>
              <a:t>Conspicuous pigmentation of the lower leg in the third decade or earlier may develop in patients with sickle cell </a:t>
            </a:r>
            <a:r>
              <a:rPr lang="en-US" dirty="0" err="1"/>
              <a:t>anaemia</a:t>
            </a:r>
            <a:r>
              <a:rPr lang="en-US" dirty="0"/>
              <a:t>.</a:t>
            </a:r>
          </a:p>
          <a:p>
            <a:pPr marL="0" indent="0">
              <a:buNone/>
            </a:pPr>
            <a:r>
              <a:rPr lang="en-US" dirty="0"/>
              <a:t>   </a:t>
            </a:r>
          </a:p>
          <a:p>
            <a:pPr marL="0" indent="0">
              <a:buNone/>
            </a:pPr>
            <a:endParaRPr lang="en-PK" dirty="0"/>
          </a:p>
        </p:txBody>
      </p:sp>
      <p:pic>
        <p:nvPicPr>
          <p:cNvPr id="5" name="Picture 4">
            <a:extLst>
              <a:ext uri="{FF2B5EF4-FFF2-40B4-BE49-F238E27FC236}">
                <a16:creationId xmlns:a16="http://schemas.microsoft.com/office/drawing/2014/main" id="{75D72455-2ACB-6AC9-9102-8A75C5707EC4}"/>
              </a:ext>
            </a:extLst>
          </p:cNvPr>
          <p:cNvPicPr>
            <a:picLocks noChangeAspect="1"/>
          </p:cNvPicPr>
          <p:nvPr/>
        </p:nvPicPr>
        <p:blipFill>
          <a:blip r:embed="rId3"/>
          <a:stretch>
            <a:fillRect/>
          </a:stretch>
        </p:blipFill>
        <p:spPr>
          <a:xfrm>
            <a:off x="8499424" y="2015732"/>
            <a:ext cx="3600450" cy="2390775"/>
          </a:xfrm>
          <a:prstGeom prst="rect">
            <a:avLst/>
          </a:prstGeom>
        </p:spPr>
      </p:pic>
    </p:spTree>
    <p:extLst>
      <p:ext uri="{BB962C8B-B14F-4D97-AF65-F5344CB8AC3E}">
        <p14:creationId xmlns:p14="http://schemas.microsoft.com/office/powerpoint/2010/main" val="15820135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7231D-5CE6-A1AC-B6C2-32C70FE0FFA0}"/>
              </a:ext>
            </a:extLst>
          </p:cNvPr>
          <p:cNvSpPr>
            <a:spLocks noGrp="1"/>
          </p:cNvSpPr>
          <p:nvPr>
            <p:ph type="title"/>
          </p:nvPr>
        </p:nvSpPr>
        <p:spPr/>
        <p:txBody>
          <a:bodyPr/>
          <a:lstStyle/>
          <a:p>
            <a:r>
              <a:rPr lang="en-US" dirty="0"/>
              <a:t>Clinical features</a:t>
            </a:r>
            <a:endParaRPr lang="en-PK" dirty="0"/>
          </a:p>
        </p:txBody>
      </p:sp>
      <p:sp>
        <p:nvSpPr>
          <p:cNvPr id="3" name="Content Placeholder 2">
            <a:extLst>
              <a:ext uri="{FF2B5EF4-FFF2-40B4-BE49-F238E27FC236}">
                <a16:creationId xmlns:a16="http://schemas.microsoft.com/office/drawing/2014/main" id="{2EEE7F99-7F1D-8B19-FDAA-C3F1186E2E01}"/>
              </a:ext>
            </a:extLst>
          </p:cNvPr>
          <p:cNvSpPr>
            <a:spLocks noGrp="1"/>
          </p:cNvSpPr>
          <p:nvPr>
            <p:ph idx="1"/>
          </p:nvPr>
        </p:nvSpPr>
        <p:spPr/>
        <p:txBody>
          <a:bodyPr/>
          <a:lstStyle/>
          <a:p>
            <a:r>
              <a:rPr lang="en-US" dirty="0"/>
              <a:t>The pigmentation is orange‐red at first, later fading through ochre and tawny shades</a:t>
            </a:r>
          </a:p>
          <a:p>
            <a:r>
              <a:rPr lang="en-US" dirty="0"/>
              <a:t>It is distributed according to the underlying cause</a:t>
            </a:r>
          </a:p>
          <a:p>
            <a:r>
              <a:rPr lang="en-US" dirty="0" err="1"/>
              <a:t>Capillaritis</a:t>
            </a:r>
            <a:r>
              <a:rPr lang="en-US" dirty="0"/>
              <a:t> initially presents with punctate bright red purpuric macules which may evolve into irregular plaques of orange or brown pigmentation</a:t>
            </a:r>
          </a:p>
          <a:p>
            <a:r>
              <a:rPr lang="en-US" dirty="0"/>
              <a:t>Lesions are chronic and persistent</a:t>
            </a:r>
          </a:p>
          <a:p>
            <a:r>
              <a:rPr lang="en-US" dirty="0"/>
              <a:t>Management</a:t>
            </a:r>
            <a:br>
              <a:rPr lang="en-US" dirty="0"/>
            </a:br>
            <a:r>
              <a:rPr lang="en-US" dirty="0"/>
              <a:t>Treatment of the underlying cause if possible.</a:t>
            </a:r>
            <a:endParaRPr lang="en-PK" dirty="0"/>
          </a:p>
        </p:txBody>
      </p:sp>
    </p:spTree>
    <p:extLst>
      <p:ext uri="{BB962C8B-B14F-4D97-AF65-F5344CB8AC3E}">
        <p14:creationId xmlns:p14="http://schemas.microsoft.com/office/powerpoint/2010/main" val="42625095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1A439-598F-0FCD-8A49-0946AF82C32B}"/>
              </a:ext>
            </a:extLst>
          </p:cNvPr>
          <p:cNvSpPr>
            <a:spLocks noGrp="1"/>
          </p:cNvSpPr>
          <p:nvPr>
            <p:ph type="title"/>
          </p:nvPr>
        </p:nvSpPr>
        <p:spPr/>
        <p:txBody>
          <a:bodyPr/>
          <a:lstStyle/>
          <a:p>
            <a:r>
              <a:rPr lang="en-US" dirty="0"/>
              <a:t>Jaundice and bronze baby syndrome</a:t>
            </a:r>
            <a:endParaRPr lang="en-PK" dirty="0"/>
          </a:p>
        </p:txBody>
      </p:sp>
      <p:sp>
        <p:nvSpPr>
          <p:cNvPr id="3" name="Content Placeholder 2">
            <a:extLst>
              <a:ext uri="{FF2B5EF4-FFF2-40B4-BE49-F238E27FC236}">
                <a16:creationId xmlns:a16="http://schemas.microsoft.com/office/drawing/2014/main" id="{EEF25DA2-3AA2-24DF-8C9F-2C6813F635A3}"/>
              </a:ext>
            </a:extLst>
          </p:cNvPr>
          <p:cNvSpPr>
            <a:spLocks noGrp="1"/>
          </p:cNvSpPr>
          <p:nvPr>
            <p:ph idx="1"/>
          </p:nvPr>
        </p:nvSpPr>
        <p:spPr/>
        <p:txBody>
          <a:bodyPr/>
          <a:lstStyle/>
          <a:p>
            <a:r>
              <a:rPr lang="en-US" dirty="0"/>
              <a:t>Yellowish discoloration of the skin, eyes and mucous membranes due to deposition of bile pigments</a:t>
            </a:r>
          </a:p>
          <a:p>
            <a:r>
              <a:rPr lang="en-US" dirty="0"/>
              <a:t>Brown‐bronze discoloration of the skin, mucous membranes and urine after phototherapy in children with clinical jaundice</a:t>
            </a:r>
            <a:endParaRPr lang="en-PK" dirty="0"/>
          </a:p>
        </p:txBody>
      </p:sp>
    </p:spTree>
    <p:extLst>
      <p:ext uri="{BB962C8B-B14F-4D97-AF65-F5344CB8AC3E}">
        <p14:creationId xmlns:p14="http://schemas.microsoft.com/office/powerpoint/2010/main" val="30002734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AD3DF-B5A2-35C8-74A2-A4743195B4D1}"/>
              </a:ext>
            </a:extLst>
          </p:cNvPr>
          <p:cNvSpPr>
            <a:spLocks noGrp="1"/>
          </p:cNvSpPr>
          <p:nvPr>
            <p:ph type="title"/>
          </p:nvPr>
        </p:nvSpPr>
        <p:spPr/>
        <p:txBody>
          <a:bodyPr/>
          <a:lstStyle/>
          <a:p>
            <a:r>
              <a:rPr lang="en-US" dirty="0"/>
              <a:t>Pathophysiology</a:t>
            </a:r>
            <a:endParaRPr lang="en-PK" dirty="0"/>
          </a:p>
        </p:txBody>
      </p:sp>
      <p:sp>
        <p:nvSpPr>
          <p:cNvPr id="3" name="Content Placeholder 2">
            <a:extLst>
              <a:ext uri="{FF2B5EF4-FFF2-40B4-BE49-F238E27FC236}">
                <a16:creationId xmlns:a16="http://schemas.microsoft.com/office/drawing/2014/main" id="{00DDFB60-4E98-85FC-DD3A-48F85D556A14}"/>
              </a:ext>
            </a:extLst>
          </p:cNvPr>
          <p:cNvSpPr>
            <a:spLocks noGrp="1"/>
          </p:cNvSpPr>
          <p:nvPr>
            <p:ph idx="1"/>
          </p:nvPr>
        </p:nvSpPr>
        <p:spPr/>
        <p:txBody>
          <a:bodyPr>
            <a:normAutofit fontScale="92500"/>
          </a:bodyPr>
          <a:lstStyle/>
          <a:p>
            <a:r>
              <a:rPr lang="en-US" dirty="0"/>
              <a:t>Jaundice:</a:t>
            </a:r>
            <a:br>
              <a:rPr lang="en-US" dirty="0"/>
            </a:br>
            <a:r>
              <a:rPr lang="en-US" dirty="0"/>
              <a:t>results from the deposition of bilirubin in the tissues</a:t>
            </a:r>
            <a:br>
              <a:rPr lang="en-US" dirty="0"/>
            </a:br>
            <a:r>
              <a:rPr lang="en-US" dirty="0"/>
              <a:t>Clinically, it is often first noticed in the sclerae, because bilirubin has affinity for elastic tissue.</a:t>
            </a:r>
            <a:br>
              <a:rPr lang="en-US" dirty="0"/>
            </a:br>
            <a:r>
              <a:rPr lang="en-US" dirty="0"/>
              <a:t>Bronzing is the effect of added melanin pigmentation and is often seen in jaundice of long duration</a:t>
            </a:r>
          </a:p>
          <a:p>
            <a:r>
              <a:rPr lang="en-US" dirty="0"/>
              <a:t>Bronze baby syndrome:</a:t>
            </a:r>
            <a:br>
              <a:rPr lang="en-US" dirty="0"/>
            </a:br>
            <a:r>
              <a:rPr lang="en-US" dirty="0"/>
              <a:t>The discoloration may be caused by an abnormal accumulation of a </a:t>
            </a:r>
            <a:r>
              <a:rPr lang="en-US" dirty="0" err="1"/>
              <a:t>photoisomer</a:t>
            </a:r>
            <a:r>
              <a:rPr lang="en-US" dirty="0"/>
              <a:t> of bilirubin, abnormal hepatic function leading to a copper–porphyrin complex which is </a:t>
            </a:r>
            <a:r>
              <a:rPr lang="en-US" dirty="0" err="1"/>
              <a:t>photodestroyed</a:t>
            </a:r>
            <a:r>
              <a:rPr lang="en-US" dirty="0"/>
              <a:t> or accumulation of biliverdin.</a:t>
            </a:r>
            <a:endParaRPr lang="en-PK" dirty="0"/>
          </a:p>
        </p:txBody>
      </p:sp>
    </p:spTree>
    <p:extLst>
      <p:ext uri="{BB962C8B-B14F-4D97-AF65-F5344CB8AC3E}">
        <p14:creationId xmlns:p14="http://schemas.microsoft.com/office/powerpoint/2010/main" val="34270545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3A3D6-5593-050B-6E2B-25B730F4C43F}"/>
              </a:ext>
            </a:extLst>
          </p:cNvPr>
          <p:cNvSpPr>
            <a:spLocks noGrp="1"/>
          </p:cNvSpPr>
          <p:nvPr>
            <p:ph type="title"/>
          </p:nvPr>
        </p:nvSpPr>
        <p:spPr/>
        <p:txBody>
          <a:bodyPr/>
          <a:lstStyle/>
          <a:p>
            <a:r>
              <a:rPr lang="en-US"/>
              <a:t>Clinical features</a:t>
            </a:r>
            <a:endParaRPr lang="en-PK" dirty="0"/>
          </a:p>
        </p:txBody>
      </p:sp>
      <p:sp>
        <p:nvSpPr>
          <p:cNvPr id="3" name="Content Placeholder 2">
            <a:extLst>
              <a:ext uri="{FF2B5EF4-FFF2-40B4-BE49-F238E27FC236}">
                <a16:creationId xmlns:a16="http://schemas.microsoft.com/office/drawing/2014/main" id="{72C97631-DD9F-B206-F27C-D42E81722562}"/>
              </a:ext>
            </a:extLst>
          </p:cNvPr>
          <p:cNvSpPr>
            <a:spLocks noGrp="1"/>
          </p:cNvSpPr>
          <p:nvPr>
            <p:ph idx="1"/>
          </p:nvPr>
        </p:nvSpPr>
        <p:spPr>
          <a:xfrm>
            <a:off x="1451579" y="2015732"/>
            <a:ext cx="4644421" cy="3450613"/>
          </a:xfrm>
        </p:spPr>
        <p:txBody>
          <a:bodyPr/>
          <a:lstStyle/>
          <a:p>
            <a:r>
              <a:rPr lang="en-US"/>
              <a:t>Range of yellow shades with a greenish hue.</a:t>
            </a:r>
          </a:p>
          <a:p>
            <a:r>
              <a:rPr lang="en-US"/>
              <a:t>Striking grey‐brown discoloration of the skin of neonates follows phototherapy for hyperbilirubinaemia</a:t>
            </a:r>
          </a:p>
          <a:p>
            <a:r>
              <a:rPr lang="en-US"/>
              <a:t>The serum is also brownish.</a:t>
            </a:r>
            <a:endParaRPr lang="en-PK" dirty="0"/>
          </a:p>
        </p:txBody>
      </p:sp>
      <p:pic>
        <p:nvPicPr>
          <p:cNvPr id="5" name="Picture 4">
            <a:extLst>
              <a:ext uri="{FF2B5EF4-FFF2-40B4-BE49-F238E27FC236}">
                <a16:creationId xmlns:a16="http://schemas.microsoft.com/office/drawing/2014/main" id="{2A9F2FA1-3669-AF3E-2B14-2225B2ED78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0669" y="1879910"/>
            <a:ext cx="4644420" cy="3574026"/>
          </a:xfrm>
          <a:prstGeom prst="rect">
            <a:avLst/>
          </a:prstGeom>
        </p:spPr>
      </p:pic>
    </p:spTree>
    <p:extLst>
      <p:ext uri="{BB962C8B-B14F-4D97-AF65-F5344CB8AC3E}">
        <p14:creationId xmlns:p14="http://schemas.microsoft.com/office/powerpoint/2010/main" val="27103574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268D1-CEE3-CA2D-0E84-E8F7B2958BA6}"/>
              </a:ext>
            </a:extLst>
          </p:cNvPr>
          <p:cNvSpPr>
            <a:spLocks noGrp="1"/>
          </p:cNvSpPr>
          <p:nvPr>
            <p:ph type="title"/>
          </p:nvPr>
        </p:nvSpPr>
        <p:spPr/>
        <p:txBody>
          <a:bodyPr/>
          <a:lstStyle/>
          <a:p>
            <a:r>
              <a:rPr lang="en-US" dirty="0"/>
              <a:t>Management</a:t>
            </a:r>
            <a:endParaRPr lang="en-PK" dirty="0"/>
          </a:p>
        </p:txBody>
      </p:sp>
      <p:sp>
        <p:nvSpPr>
          <p:cNvPr id="3" name="Content Placeholder 2">
            <a:extLst>
              <a:ext uri="{FF2B5EF4-FFF2-40B4-BE49-F238E27FC236}">
                <a16:creationId xmlns:a16="http://schemas.microsoft.com/office/drawing/2014/main" id="{17EEF767-AFDA-C66B-716C-1EB37421ED68}"/>
              </a:ext>
            </a:extLst>
          </p:cNvPr>
          <p:cNvSpPr>
            <a:spLocks noGrp="1"/>
          </p:cNvSpPr>
          <p:nvPr>
            <p:ph idx="1"/>
          </p:nvPr>
        </p:nvSpPr>
        <p:spPr/>
        <p:txBody>
          <a:bodyPr/>
          <a:lstStyle/>
          <a:p>
            <a:r>
              <a:rPr lang="en-US" dirty="0"/>
              <a:t>Treatment of underlying cause.</a:t>
            </a:r>
          </a:p>
          <a:p>
            <a:r>
              <a:rPr lang="en-US" dirty="0"/>
              <a:t>Neonatal jaundice is routinely treated with 460–490 nm visible light</a:t>
            </a:r>
          </a:p>
          <a:p>
            <a:r>
              <a:rPr lang="en-US" dirty="0"/>
              <a:t>Bronze baby syndrome: no treatment is required as pigmentation is reversible after discontinuation of </a:t>
            </a:r>
            <a:r>
              <a:rPr lang="en-US" dirty="0" err="1"/>
              <a:t>phototherap</a:t>
            </a:r>
            <a:endParaRPr lang="en-PK" dirty="0"/>
          </a:p>
        </p:txBody>
      </p:sp>
    </p:spTree>
    <p:extLst>
      <p:ext uri="{BB962C8B-B14F-4D97-AF65-F5344CB8AC3E}">
        <p14:creationId xmlns:p14="http://schemas.microsoft.com/office/powerpoint/2010/main" val="20303824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0A733-8044-920C-90D0-5CACD140C84E}"/>
              </a:ext>
            </a:extLst>
          </p:cNvPr>
          <p:cNvSpPr>
            <a:spLocks noGrp="1"/>
          </p:cNvSpPr>
          <p:nvPr>
            <p:ph type="title"/>
          </p:nvPr>
        </p:nvSpPr>
        <p:spPr/>
        <p:txBody>
          <a:bodyPr/>
          <a:lstStyle/>
          <a:p>
            <a:r>
              <a:rPr lang="en-US" dirty="0"/>
              <a:t>Carotenoderma</a:t>
            </a:r>
            <a:endParaRPr lang="en-PK" dirty="0"/>
          </a:p>
        </p:txBody>
      </p:sp>
      <p:sp>
        <p:nvSpPr>
          <p:cNvPr id="3" name="Content Placeholder 2">
            <a:extLst>
              <a:ext uri="{FF2B5EF4-FFF2-40B4-BE49-F238E27FC236}">
                <a16:creationId xmlns:a16="http://schemas.microsoft.com/office/drawing/2014/main" id="{F73DB9A0-334D-009B-F044-ACFF44053A0E}"/>
              </a:ext>
            </a:extLst>
          </p:cNvPr>
          <p:cNvSpPr>
            <a:spLocks noGrp="1"/>
          </p:cNvSpPr>
          <p:nvPr>
            <p:ph idx="1"/>
          </p:nvPr>
        </p:nvSpPr>
        <p:spPr/>
        <p:txBody>
          <a:bodyPr>
            <a:normAutofit/>
          </a:bodyPr>
          <a:lstStyle/>
          <a:p>
            <a:r>
              <a:rPr lang="en-US" dirty="0"/>
              <a:t>A benign yellowish coloration of the skin due to elevated blood carotene levels</a:t>
            </a:r>
          </a:p>
          <a:p>
            <a:r>
              <a:rPr lang="en-US" dirty="0"/>
              <a:t>Predisposing factors</a:t>
            </a:r>
            <a:br>
              <a:rPr lang="en-US" dirty="0"/>
            </a:br>
            <a:r>
              <a:rPr lang="en-US" dirty="0"/>
              <a:t>Primary carotenoderma is seen most in food faddists who consume large quantities of oranges or carrots</a:t>
            </a:r>
            <a:br>
              <a:rPr lang="en-US" dirty="0"/>
            </a:br>
            <a:r>
              <a:rPr lang="en-US" dirty="0"/>
              <a:t>It is now more commonly seen in young women drastically reducing their weight and eating foodstuffs with high carotene content</a:t>
            </a:r>
            <a:br>
              <a:rPr lang="en-US" dirty="0"/>
            </a:br>
            <a:r>
              <a:rPr lang="en-US" dirty="0"/>
              <a:t>Iatrogenic </a:t>
            </a:r>
            <a:r>
              <a:rPr lang="en-US" dirty="0" err="1"/>
              <a:t>hypercarotenaemia</a:t>
            </a:r>
            <a:r>
              <a:rPr lang="en-US" dirty="0"/>
              <a:t> occurs in patients on oral supplements of </a:t>
            </a:r>
            <a:r>
              <a:rPr lang="el-GR" dirty="0"/>
              <a:t>β‐</a:t>
            </a:r>
            <a:r>
              <a:rPr lang="en-US" dirty="0"/>
              <a:t>carotene as a photoprotective agent in erythropoietic protoporphyria with or without </a:t>
            </a:r>
            <a:r>
              <a:rPr lang="en-US" dirty="0" err="1"/>
              <a:t>canthaxanthine</a:t>
            </a:r>
            <a:endParaRPr lang="en-PK" dirty="0"/>
          </a:p>
        </p:txBody>
      </p:sp>
    </p:spTree>
    <p:extLst>
      <p:ext uri="{BB962C8B-B14F-4D97-AF65-F5344CB8AC3E}">
        <p14:creationId xmlns:p14="http://schemas.microsoft.com/office/powerpoint/2010/main" val="3222295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7D71A-51FE-A11B-08C7-5315D245E092}"/>
              </a:ext>
            </a:extLst>
          </p:cNvPr>
          <p:cNvSpPr>
            <a:spLocks noGrp="1"/>
          </p:cNvSpPr>
          <p:nvPr>
            <p:ph type="title"/>
          </p:nvPr>
        </p:nvSpPr>
        <p:spPr/>
        <p:txBody>
          <a:bodyPr/>
          <a:lstStyle/>
          <a:p>
            <a:r>
              <a:rPr lang="en-US" dirty="0"/>
              <a:t>Pathophysiology</a:t>
            </a:r>
            <a:endParaRPr lang="en-PK" dirty="0"/>
          </a:p>
        </p:txBody>
      </p:sp>
      <p:sp>
        <p:nvSpPr>
          <p:cNvPr id="3" name="Content Placeholder 2">
            <a:extLst>
              <a:ext uri="{FF2B5EF4-FFF2-40B4-BE49-F238E27FC236}">
                <a16:creationId xmlns:a16="http://schemas.microsoft.com/office/drawing/2014/main" id="{A740E0E8-9C2C-B0A7-C742-FDD16FD53150}"/>
              </a:ext>
            </a:extLst>
          </p:cNvPr>
          <p:cNvSpPr>
            <a:spLocks noGrp="1"/>
          </p:cNvSpPr>
          <p:nvPr>
            <p:ph idx="1"/>
          </p:nvPr>
        </p:nvSpPr>
        <p:spPr/>
        <p:txBody>
          <a:bodyPr/>
          <a:lstStyle/>
          <a:p>
            <a:r>
              <a:rPr lang="en-US" dirty="0"/>
              <a:t>Show a lack of dopa‐positive melanocytes in the basal layer of the epidermis</a:t>
            </a:r>
          </a:p>
          <a:p>
            <a:r>
              <a:rPr lang="en-US" dirty="0"/>
              <a:t>In inflammatory vitiligo, there is an infiltrate of lymphocytes and histiocytes</a:t>
            </a:r>
            <a:endParaRPr lang="en-PK" dirty="0"/>
          </a:p>
        </p:txBody>
      </p:sp>
    </p:spTree>
    <p:extLst>
      <p:ext uri="{BB962C8B-B14F-4D97-AF65-F5344CB8AC3E}">
        <p14:creationId xmlns:p14="http://schemas.microsoft.com/office/powerpoint/2010/main" val="11597333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FE207-E9A2-0E7D-296B-D3A00936F058}"/>
              </a:ext>
            </a:extLst>
          </p:cNvPr>
          <p:cNvSpPr>
            <a:spLocks noGrp="1"/>
          </p:cNvSpPr>
          <p:nvPr>
            <p:ph type="title"/>
          </p:nvPr>
        </p:nvSpPr>
        <p:spPr/>
        <p:txBody>
          <a:bodyPr/>
          <a:lstStyle/>
          <a:p>
            <a:r>
              <a:rPr lang="en-US" dirty="0"/>
              <a:t>Carotenoderma</a:t>
            </a:r>
            <a:endParaRPr lang="en-PK" dirty="0"/>
          </a:p>
        </p:txBody>
      </p:sp>
      <p:sp>
        <p:nvSpPr>
          <p:cNvPr id="3" name="Content Placeholder 2">
            <a:extLst>
              <a:ext uri="{FF2B5EF4-FFF2-40B4-BE49-F238E27FC236}">
                <a16:creationId xmlns:a16="http://schemas.microsoft.com/office/drawing/2014/main" id="{55FD2EEF-72DF-79E8-A639-4EB29F12F9BF}"/>
              </a:ext>
            </a:extLst>
          </p:cNvPr>
          <p:cNvSpPr>
            <a:spLocks noGrp="1"/>
          </p:cNvSpPr>
          <p:nvPr>
            <p:ph idx="1"/>
          </p:nvPr>
        </p:nvSpPr>
        <p:spPr/>
        <p:txBody>
          <a:bodyPr/>
          <a:lstStyle/>
          <a:p>
            <a:r>
              <a:rPr lang="en-US" dirty="0"/>
              <a:t>Carotenoderma typically occurs when β‐carotene concentrations exceed 250 </a:t>
            </a:r>
            <a:r>
              <a:rPr lang="en-US" dirty="0" err="1"/>
              <a:t>μg</a:t>
            </a:r>
            <a:r>
              <a:rPr lang="en-US" dirty="0"/>
              <a:t>/dL or when daily ingestion exceeds 30 mg of β‐carotene </a:t>
            </a:r>
          </a:p>
          <a:p>
            <a:r>
              <a:rPr lang="en-US" dirty="0"/>
              <a:t>In secondary </a:t>
            </a:r>
            <a:r>
              <a:rPr lang="en-US" dirty="0" err="1"/>
              <a:t>hypercarotenaemia</a:t>
            </a:r>
            <a:r>
              <a:rPr lang="en-US" dirty="0"/>
              <a:t>, some increased yellowness is seen in conditions with </a:t>
            </a:r>
            <a:r>
              <a:rPr lang="en-US" dirty="0" err="1"/>
              <a:t>hyperlipaemia</a:t>
            </a:r>
            <a:r>
              <a:rPr lang="en-US" dirty="0"/>
              <a:t>, diabetes, nephritis or hypothyroidism</a:t>
            </a:r>
            <a:endParaRPr lang="en-PK" dirty="0"/>
          </a:p>
        </p:txBody>
      </p:sp>
    </p:spTree>
    <p:extLst>
      <p:ext uri="{BB962C8B-B14F-4D97-AF65-F5344CB8AC3E}">
        <p14:creationId xmlns:p14="http://schemas.microsoft.com/office/powerpoint/2010/main" val="12756633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189AF-D728-5E84-597E-01B8F1C4390C}"/>
              </a:ext>
            </a:extLst>
          </p:cNvPr>
          <p:cNvSpPr>
            <a:spLocks noGrp="1"/>
          </p:cNvSpPr>
          <p:nvPr>
            <p:ph type="title"/>
          </p:nvPr>
        </p:nvSpPr>
        <p:spPr/>
        <p:txBody>
          <a:bodyPr/>
          <a:lstStyle/>
          <a:p>
            <a:r>
              <a:rPr lang="en-US" dirty="0"/>
              <a:t>Pathology</a:t>
            </a:r>
            <a:endParaRPr lang="en-PK" dirty="0"/>
          </a:p>
        </p:txBody>
      </p:sp>
      <p:sp>
        <p:nvSpPr>
          <p:cNvPr id="3" name="Content Placeholder 2">
            <a:extLst>
              <a:ext uri="{FF2B5EF4-FFF2-40B4-BE49-F238E27FC236}">
                <a16:creationId xmlns:a16="http://schemas.microsoft.com/office/drawing/2014/main" id="{376BA517-78D8-3964-65D8-79A0F418FEA9}"/>
              </a:ext>
            </a:extLst>
          </p:cNvPr>
          <p:cNvSpPr>
            <a:spLocks noGrp="1"/>
          </p:cNvSpPr>
          <p:nvPr>
            <p:ph idx="1"/>
          </p:nvPr>
        </p:nvSpPr>
        <p:spPr/>
        <p:txBody>
          <a:bodyPr/>
          <a:lstStyle/>
          <a:p>
            <a:r>
              <a:rPr lang="en-US" dirty="0"/>
              <a:t>Carotene, a lipochrome, contributes a yellow component to the </a:t>
            </a:r>
            <a:r>
              <a:rPr lang="en-US" dirty="0" err="1"/>
              <a:t>colour</a:t>
            </a:r>
            <a:r>
              <a:rPr lang="en-US" dirty="0"/>
              <a:t> of normal skin</a:t>
            </a:r>
          </a:p>
          <a:p>
            <a:r>
              <a:rPr lang="en-US" dirty="0"/>
              <a:t>In the presence of excessive blood carotene levels, this yellow component is increased</a:t>
            </a:r>
            <a:endParaRPr lang="en-PK" dirty="0"/>
          </a:p>
        </p:txBody>
      </p:sp>
    </p:spTree>
    <p:extLst>
      <p:ext uri="{BB962C8B-B14F-4D97-AF65-F5344CB8AC3E}">
        <p14:creationId xmlns:p14="http://schemas.microsoft.com/office/powerpoint/2010/main" val="13709957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A00A9-0ADA-A744-D1E2-130642FDC554}"/>
              </a:ext>
            </a:extLst>
          </p:cNvPr>
          <p:cNvSpPr>
            <a:spLocks noGrp="1"/>
          </p:cNvSpPr>
          <p:nvPr>
            <p:ph type="title"/>
          </p:nvPr>
        </p:nvSpPr>
        <p:spPr/>
        <p:txBody>
          <a:bodyPr/>
          <a:lstStyle/>
          <a:p>
            <a:r>
              <a:rPr lang="en-US" dirty="0"/>
              <a:t>Clinical features</a:t>
            </a:r>
            <a:endParaRPr lang="en-PK" dirty="0"/>
          </a:p>
        </p:txBody>
      </p:sp>
      <p:sp>
        <p:nvSpPr>
          <p:cNvPr id="3" name="Content Placeholder 2">
            <a:extLst>
              <a:ext uri="{FF2B5EF4-FFF2-40B4-BE49-F238E27FC236}">
                <a16:creationId xmlns:a16="http://schemas.microsoft.com/office/drawing/2014/main" id="{D637D77F-3701-2D88-6B21-3806B821F2EF}"/>
              </a:ext>
            </a:extLst>
          </p:cNvPr>
          <p:cNvSpPr>
            <a:spLocks noGrp="1"/>
          </p:cNvSpPr>
          <p:nvPr>
            <p:ph idx="1"/>
          </p:nvPr>
        </p:nvSpPr>
        <p:spPr>
          <a:xfrm>
            <a:off x="1294363" y="2105672"/>
            <a:ext cx="4801638" cy="3450613"/>
          </a:xfrm>
        </p:spPr>
        <p:txBody>
          <a:bodyPr/>
          <a:lstStyle/>
          <a:p>
            <a:r>
              <a:rPr lang="en-US" dirty="0"/>
              <a:t>The yellow </a:t>
            </a:r>
            <a:r>
              <a:rPr lang="en-US" dirty="0" err="1"/>
              <a:t>colour</a:t>
            </a:r>
            <a:r>
              <a:rPr lang="en-US" dirty="0"/>
              <a:t> is most conspicuous where the horny layer is thick on the palms and soles</a:t>
            </a:r>
          </a:p>
          <a:p>
            <a:r>
              <a:rPr lang="en-US" dirty="0"/>
              <a:t>The sclerae are not </a:t>
            </a:r>
            <a:r>
              <a:rPr lang="en-US" dirty="0" err="1"/>
              <a:t>discoloured</a:t>
            </a:r>
            <a:endParaRPr lang="en-US" dirty="0"/>
          </a:p>
          <a:p>
            <a:r>
              <a:rPr lang="en-US" dirty="0"/>
              <a:t>Treatment:</a:t>
            </a:r>
            <a:br>
              <a:rPr lang="en-US" dirty="0"/>
            </a:br>
            <a:r>
              <a:rPr lang="en-US" dirty="0"/>
              <a:t>Treatment of underlying cause</a:t>
            </a:r>
            <a:br>
              <a:rPr lang="en-US" dirty="0"/>
            </a:br>
            <a:r>
              <a:rPr lang="en-US" dirty="0"/>
              <a:t>Diet low in carotene</a:t>
            </a:r>
            <a:endParaRPr lang="en-PK" dirty="0"/>
          </a:p>
        </p:txBody>
      </p:sp>
      <p:pic>
        <p:nvPicPr>
          <p:cNvPr id="5" name="Picture 4">
            <a:extLst>
              <a:ext uri="{FF2B5EF4-FFF2-40B4-BE49-F238E27FC236}">
                <a16:creationId xmlns:a16="http://schemas.microsoft.com/office/drawing/2014/main" id="{5AEFBDB4-8106-5D8D-8293-D38E94B25827}"/>
              </a:ext>
            </a:extLst>
          </p:cNvPr>
          <p:cNvPicPr>
            <a:picLocks noChangeAspect="1"/>
          </p:cNvPicPr>
          <p:nvPr/>
        </p:nvPicPr>
        <p:blipFill>
          <a:blip r:embed="rId3"/>
          <a:stretch>
            <a:fillRect/>
          </a:stretch>
        </p:blipFill>
        <p:spPr>
          <a:xfrm>
            <a:off x="6490663" y="1934871"/>
            <a:ext cx="4564191" cy="4118610"/>
          </a:xfrm>
          <a:prstGeom prst="rect">
            <a:avLst/>
          </a:prstGeom>
        </p:spPr>
      </p:pic>
    </p:spTree>
    <p:extLst>
      <p:ext uri="{BB962C8B-B14F-4D97-AF65-F5344CB8AC3E}">
        <p14:creationId xmlns:p14="http://schemas.microsoft.com/office/powerpoint/2010/main" val="18892064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C14DA-B18A-DA08-CD57-6BAFB4FC7D15}"/>
              </a:ext>
            </a:extLst>
          </p:cNvPr>
          <p:cNvSpPr>
            <a:spLocks noGrp="1"/>
          </p:cNvSpPr>
          <p:nvPr>
            <p:ph type="title"/>
          </p:nvPr>
        </p:nvSpPr>
        <p:spPr/>
        <p:txBody>
          <a:bodyPr/>
          <a:lstStyle/>
          <a:p>
            <a:r>
              <a:rPr lang="en-US" dirty="0" err="1"/>
              <a:t>Ochronosis</a:t>
            </a:r>
            <a:r>
              <a:rPr lang="en-US" dirty="0"/>
              <a:t> </a:t>
            </a:r>
            <a:endParaRPr lang="en-PK" dirty="0"/>
          </a:p>
        </p:txBody>
      </p:sp>
      <p:sp>
        <p:nvSpPr>
          <p:cNvPr id="3" name="Content Placeholder 2">
            <a:extLst>
              <a:ext uri="{FF2B5EF4-FFF2-40B4-BE49-F238E27FC236}">
                <a16:creationId xmlns:a16="http://schemas.microsoft.com/office/drawing/2014/main" id="{C1F92143-97B0-2D12-C6A2-A0D9B884AEA8}"/>
              </a:ext>
            </a:extLst>
          </p:cNvPr>
          <p:cNvSpPr>
            <a:spLocks noGrp="1"/>
          </p:cNvSpPr>
          <p:nvPr>
            <p:ph idx="1"/>
          </p:nvPr>
        </p:nvSpPr>
        <p:spPr/>
        <p:txBody>
          <a:bodyPr/>
          <a:lstStyle/>
          <a:p>
            <a:r>
              <a:rPr lang="en-US" dirty="0"/>
              <a:t>Endogenous </a:t>
            </a:r>
            <a:r>
              <a:rPr lang="en-US" dirty="0" err="1"/>
              <a:t>ochronosis</a:t>
            </a:r>
            <a:r>
              <a:rPr lang="en-US" dirty="0"/>
              <a:t> is the pigmentary changes that occur in connective tissue in patients with alkaptonuria</a:t>
            </a:r>
          </a:p>
          <a:p>
            <a:r>
              <a:rPr lang="en-US" dirty="0"/>
              <a:t>Exogenous </a:t>
            </a:r>
            <a:r>
              <a:rPr lang="en-US" dirty="0" err="1"/>
              <a:t>ochronosis</a:t>
            </a:r>
            <a:r>
              <a:rPr lang="en-US" dirty="0"/>
              <a:t>: discoloration of the skin after topical use primarily of hydroquinone, </a:t>
            </a:r>
            <a:endParaRPr lang="en-PK" dirty="0"/>
          </a:p>
        </p:txBody>
      </p:sp>
    </p:spTree>
    <p:extLst>
      <p:ext uri="{BB962C8B-B14F-4D97-AF65-F5344CB8AC3E}">
        <p14:creationId xmlns:p14="http://schemas.microsoft.com/office/powerpoint/2010/main" val="15734686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BF9EF-9871-30A8-C46B-6C737D5FC436}"/>
              </a:ext>
            </a:extLst>
          </p:cNvPr>
          <p:cNvSpPr>
            <a:spLocks noGrp="1"/>
          </p:cNvSpPr>
          <p:nvPr>
            <p:ph type="title"/>
          </p:nvPr>
        </p:nvSpPr>
        <p:spPr/>
        <p:txBody>
          <a:bodyPr/>
          <a:lstStyle/>
          <a:p>
            <a:r>
              <a:rPr lang="en-US" dirty="0"/>
              <a:t>Epidemiology</a:t>
            </a:r>
            <a:endParaRPr lang="en-PK" dirty="0"/>
          </a:p>
        </p:txBody>
      </p:sp>
      <p:sp>
        <p:nvSpPr>
          <p:cNvPr id="3" name="Content Placeholder 2">
            <a:extLst>
              <a:ext uri="{FF2B5EF4-FFF2-40B4-BE49-F238E27FC236}">
                <a16:creationId xmlns:a16="http://schemas.microsoft.com/office/drawing/2014/main" id="{CB096510-A35B-447D-833B-E9A67E5BE8F3}"/>
              </a:ext>
            </a:extLst>
          </p:cNvPr>
          <p:cNvSpPr>
            <a:spLocks noGrp="1"/>
          </p:cNvSpPr>
          <p:nvPr>
            <p:ph idx="1"/>
          </p:nvPr>
        </p:nvSpPr>
        <p:spPr/>
        <p:txBody>
          <a:bodyPr/>
          <a:lstStyle/>
          <a:p>
            <a:r>
              <a:rPr lang="en-US" dirty="0"/>
              <a:t>Incidence and prevalence:</a:t>
            </a:r>
            <a:br>
              <a:rPr lang="en-US" dirty="0"/>
            </a:br>
            <a:r>
              <a:rPr lang="en-US" dirty="0"/>
              <a:t>Endogenous </a:t>
            </a:r>
            <a:r>
              <a:rPr lang="en-US" dirty="0" err="1"/>
              <a:t>ochronosis</a:t>
            </a:r>
            <a:r>
              <a:rPr lang="en-US" dirty="0"/>
              <a:t> is present in about 75% of patients with alkaptonuria</a:t>
            </a:r>
          </a:p>
          <a:p>
            <a:r>
              <a:rPr lang="en-US" dirty="0"/>
              <a:t>Age:</a:t>
            </a:r>
            <a:br>
              <a:rPr lang="en-US" dirty="0"/>
            </a:br>
            <a:r>
              <a:rPr lang="en-US" dirty="0"/>
              <a:t>Alkaptonuria: congenital</a:t>
            </a:r>
          </a:p>
          <a:p>
            <a:r>
              <a:rPr lang="en-US" dirty="0"/>
              <a:t>Sex:</a:t>
            </a:r>
            <a:br>
              <a:rPr lang="en-US" dirty="0"/>
            </a:br>
            <a:r>
              <a:rPr lang="en-US" dirty="0"/>
              <a:t>M = F</a:t>
            </a:r>
            <a:endParaRPr lang="en-PK" dirty="0"/>
          </a:p>
        </p:txBody>
      </p:sp>
    </p:spTree>
    <p:extLst>
      <p:ext uri="{BB962C8B-B14F-4D97-AF65-F5344CB8AC3E}">
        <p14:creationId xmlns:p14="http://schemas.microsoft.com/office/powerpoint/2010/main" val="16533678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8F58A-F1BC-78E1-7F60-EB805F5588DA}"/>
              </a:ext>
            </a:extLst>
          </p:cNvPr>
          <p:cNvSpPr>
            <a:spLocks noGrp="1"/>
          </p:cNvSpPr>
          <p:nvPr>
            <p:ph type="title"/>
          </p:nvPr>
        </p:nvSpPr>
        <p:spPr/>
        <p:txBody>
          <a:bodyPr/>
          <a:lstStyle/>
          <a:p>
            <a:r>
              <a:rPr lang="en-US" dirty="0"/>
              <a:t>Pathophysiology</a:t>
            </a:r>
            <a:endParaRPr lang="en-PK" dirty="0"/>
          </a:p>
        </p:txBody>
      </p:sp>
      <p:sp>
        <p:nvSpPr>
          <p:cNvPr id="3" name="Content Placeholder 2">
            <a:extLst>
              <a:ext uri="{FF2B5EF4-FFF2-40B4-BE49-F238E27FC236}">
                <a16:creationId xmlns:a16="http://schemas.microsoft.com/office/drawing/2014/main" id="{17617188-CCFA-47EB-0B4E-1C19136C8F64}"/>
              </a:ext>
            </a:extLst>
          </p:cNvPr>
          <p:cNvSpPr>
            <a:spLocks noGrp="1"/>
          </p:cNvSpPr>
          <p:nvPr>
            <p:ph idx="1"/>
          </p:nvPr>
        </p:nvSpPr>
        <p:spPr/>
        <p:txBody>
          <a:bodyPr>
            <a:normAutofit fontScale="92500" lnSpcReduction="20000"/>
          </a:bodyPr>
          <a:lstStyle/>
          <a:p>
            <a:r>
              <a:rPr lang="en-US" dirty="0"/>
              <a:t>Predisposing factors:</a:t>
            </a:r>
            <a:br>
              <a:rPr lang="en-US" dirty="0"/>
            </a:br>
            <a:r>
              <a:rPr lang="en-US" dirty="0"/>
              <a:t>Exogenous </a:t>
            </a:r>
            <a:r>
              <a:rPr lang="en-US" dirty="0" err="1"/>
              <a:t>ochronosis</a:t>
            </a:r>
            <a:r>
              <a:rPr lang="en-US" dirty="0"/>
              <a:t>: often associated with the use of skin‐ lightening cosmetics.</a:t>
            </a:r>
            <a:br>
              <a:rPr lang="en-US" dirty="0"/>
            </a:br>
            <a:r>
              <a:rPr lang="en-US" dirty="0"/>
              <a:t>Most frequently reported in heavily pigmented skin</a:t>
            </a:r>
          </a:p>
          <a:p>
            <a:r>
              <a:rPr lang="en-US" dirty="0"/>
              <a:t>Pathology:</a:t>
            </a:r>
            <a:br>
              <a:rPr lang="en-US" dirty="0"/>
            </a:br>
            <a:r>
              <a:rPr lang="en-US" dirty="0"/>
              <a:t>Characterized by comma‐ or banana‐shaped ochronotic collagen bundles</a:t>
            </a:r>
          </a:p>
          <a:p>
            <a:r>
              <a:rPr lang="en-US" dirty="0"/>
              <a:t>In alkaptonuria, a deficiency in homogentisic acid oxidase causes accumulation of homogentisic acid throughout the body</a:t>
            </a:r>
          </a:p>
          <a:p>
            <a:r>
              <a:rPr lang="en-US" dirty="0"/>
              <a:t>In exogenous </a:t>
            </a:r>
            <a:r>
              <a:rPr lang="en-US" dirty="0" err="1"/>
              <a:t>ochronosis</a:t>
            </a:r>
            <a:r>
              <a:rPr lang="en-US" dirty="0"/>
              <a:t>, it may be caused by inhibition of homogentisic oxidase and accumulation of homogentisic acid, which polymerizes to form ochre (brownish‐yellow) pigment in the papillary dermis</a:t>
            </a:r>
            <a:endParaRPr lang="en-PK" dirty="0"/>
          </a:p>
        </p:txBody>
      </p:sp>
    </p:spTree>
    <p:extLst>
      <p:ext uri="{BB962C8B-B14F-4D97-AF65-F5344CB8AC3E}">
        <p14:creationId xmlns:p14="http://schemas.microsoft.com/office/powerpoint/2010/main" val="35211808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6873B-4E8E-F535-1ABE-7A391EE0F388}"/>
              </a:ext>
            </a:extLst>
          </p:cNvPr>
          <p:cNvSpPr>
            <a:spLocks noGrp="1"/>
          </p:cNvSpPr>
          <p:nvPr>
            <p:ph type="title"/>
          </p:nvPr>
        </p:nvSpPr>
        <p:spPr/>
        <p:txBody>
          <a:bodyPr/>
          <a:lstStyle/>
          <a:p>
            <a:r>
              <a:rPr lang="en-US" dirty="0" err="1"/>
              <a:t>Ochronosis</a:t>
            </a:r>
            <a:endParaRPr lang="en-PK" dirty="0"/>
          </a:p>
        </p:txBody>
      </p:sp>
      <p:sp>
        <p:nvSpPr>
          <p:cNvPr id="3" name="Content Placeholder 2">
            <a:extLst>
              <a:ext uri="{FF2B5EF4-FFF2-40B4-BE49-F238E27FC236}">
                <a16:creationId xmlns:a16="http://schemas.microsoft.com/office/drawing/2014/main" id="{122D565B-F5D9-9F34-5F23-CA251B30B7E0}"/>
              </a:ext>
            </a:extLst>
          </p:cNvPr>
          <p:cNvSpPr>
            <a:spLocks noGrp="1"/>
          </p:cNvSpPr>
          <p:nvPr>
            <p:ph idx="1"/>
          </p:nvPr>
        </p:nvSpPr>
        <p:spPr/>
        <p:txBody>
          <a:bodyPr/>
          <a:lstStyle/>
          <a:p>
            <a:r>
              <a:rPr lang="en-US" dirty="0"/>
              <a:t>Environmental factors</a:t>
            </a:r>
            <a:br>
              <a:rPr lang="en-US" dirty="0"/>
            </a:br>
            <a:r>
              <a:rPr lang="en-US" dirty="0"/>
              <a:t>Exogenous </a:t>
            </a:r>
            <a:r>
              <a:rPr lang="en-US" dirty="0" err="1"/>
              <a:t>ochronosis</a:t>
            </a:r>
            <a:r>
              <a:rPr lang="en-US" dirty="0"/>
              <a:t>: sun exposure</a:t>
            </a:r>
            <a:br>
              <a:rPr lang="en-US" dirty="0"/>
            </a:br>
            <a:r>
              <a:rPr lang="en-US" dirty="0"/>
              <a:t>Use of hydroquinone at concentrations higher than 3% for prolonged periods of time (&gt;6 months)</a:t>
            </a:r>
            <a:endParaRPr lang="en-PK" dirty="0"/>
          </a:p>
        </p:txBody>
      </p:sp>
    </p:spTree>
    <p:extLst>
      <p:ext uri="{BB962C8B-B14F-4D97-AF65-F5344CB8AC3E}">
        <p14:creationId xmlns:p14="http://schemas.microsoft.com/office/powerpoint/2010/main" val="8383669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C4D7A-4FB7-58CF-F34D-83F021E19D72}"/>
              </a:ext>
            </a:extLst>
          </p:cNvPr>
          <p:cNvSpPr>
            <a:spLocks noGrp="1"/>
          </p:cNvSpPr>
          <p:nvPr>
            <p:ph type="title"/>
          </p:nvPr>
        </p:nvSpPr>
        <p:spPr/>
        <p:txBody>
          <a:bodyPr/>
          <a:lstStyle/>
          <a:p>
            <a:r>
              <a:rPr lang="en-US" dirty="0"/>
              <a:t>Clinical features</a:t>
            </a:r>
            <a:endParaRPr lang="en-PK" dirty="0"/>
          </a:p>
        </p:txBody>
      </p:sp>
      <p:sp>
        <p:nvSpPr>
          <p:cNvPr id="3" name="Content Placeholder 2">
            <a:extLst>
              <a:ext uri="{FF2B5EF4-FFF2-40B4-BE49-F238E27FC236}">
                <a16:creationId xmlns:a16="http://schemas.microsoft.com/office/drawing/2014/main" id="{7FC6EA02-6F58-00EE-0139-8C23E5F08971}"/>
              </a:ext>
            </a:extLst>
          </p:cNvPr>
          <p:cNvSpPr>
            <a:spLocks noGrp="1"/>
          </p:cNvSpPr>
          <p:nvPr>
            <p:ph idx="1"/>
          </p:nvPr>
        </p:nvSpPr>
        <p:spPr>
          <a:xfrm>
            <a:off x="1451579" y="2015732"/>
            <a:ext cx="5095583" cy="3450613"/>
          </a:xfrm>
        </p:spPr>
        <p:txBody>
          <a:bodyPr/>
          <a:lstStyle/>
          <a:p>
            <a:r>
              <a:rPr lang="en-US" dirty="0"/>
              <a:t>Endogenous </a:t>
            </a:r>
            <a:r>
              <a:rPr lang="en-US" dirty="0" err="1"/>
              <a:t>ochronosis</a:t>
            </a:r>
            <a:r>
              <a:rPr lang="en-US" dirty="0"/>
              <a:t>:</a:t>
            </a:r>
            <a:br>
              <a:rPr lang="en-US" dirty="0"/>
            </a:br>
            <a:r>
              <a:rPr lang="en-US" dirty="0"/>
              <a:t>Most frequent is darkening of the ear cartilages and of the sclerae and conjunctivae</a:t>
            </a:r>
            <a:br>
              <a:rPr lang="en-US" dirty="0"/>
            </a:br>
            <a:r>
              <a:rPr lang="en-US" dirty="0"/>
              <a:t>There is brown mottled pigmentation of the face (sometimes in a butterfly distribution), neck and trunk</a:t>
            </a:r>
            <a:br>
              <a:rPr lang="en-US" dirty="0"/>
            </a:br>
            <a:r>
              <a:rPr lang="en-US" dirty="0"/>
              <a:t>Rarely, pigmentation of the palmar and plantar skin is seen</a:t>
            </a:r>
            <a:endParaRPr lang="en-PK" dirty="0"/>
          </a:p>
        </p:txBody>
      </p:sp>
      <p:pic>
        <p:nvPicPr>
          <p:cNvPr id="5" name="Picture 4">
            <a:extLst>
              <a:ext uri="{FF2B5EF4-FFF2-40B4-BE49-F238E27FC236}">
                <a16:creationId xmlns:a16="http://schemas.microsoft.com/office/drawing/2014/main" id="{63C31E31-107D-9DB5-8D90-AB37FB503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2231" y="3231062"/>
            <a:ext cx="5644838" cy="2822419"/>
          </a:xfrm>
          <a:prstGeom prst="rect">
            <a:avLst/>
          </a:prstGeom>
        </p:spPr>
      </p:pic>
      <p:pic>
        <p:nvPicPr>
          <p:cNvPr id="7" name="Picture 6">
            <a:extLst>
              <a:ext uri="{FF2B5EF4-FFF2-40B4-BE49-F238E27FC236}">
                <a16:creationId xmlns:a16="http://schemas.microsoft.com/office/drawing/2014/main" id="{1410A4AF-4FA3-BA64-6467-C2C891F1E2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7911" y="191125"/>
            <a:ext cx="3909903" cy="2925911"/>
          </a:xfrm>
          <a:prstGeom prst="rect">
            <a:avLst/>
          </a:prstGeom>
        </p:spPr>
      </p:pic>
    </p:spTree>
    <p:extLst>
      <p:ext uri="{BB962C8B-B14F-4D97-AF65-F5344CB8AC3E}">
        <p14:creationId xmlns:p14="http://schemas.microsoft.com/office/powerpoint/2010/main" val="29668427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7FBAF-A173-F657-7CD5-581D0C6E5386}"/>
              </a:ext>
            </a:extLst>
          </p:cNvPr>
          <p:cNvSpPr>
            <a:spLocks noGrp="1"/>
          </p:cNvSpPr>
          <p:nvPr>
            <p:ph type="title"/>
          </p:nvPr>
        </p:nvSpPr>
        <p:spPr/>
        <p:txBody>
          <a:bodyPr/>
          <a:lstStyle/>
          <a:p>
            <a:r>
              <a:rPr lang="en-US" dirty="0"/>
              <a:t>Clinical features</a:t>
            </a:r>
            <a:endParaRPr lang="en-PK" dirty="0"/>
          </a:p>
        </p:txBody>
      </p:sp>
      <p:sp>
        <p:nvSpPr>
          <p:cNvPr id="3" name="Content Placeholder 2">
            <a:extLst>
              <a:ext uri="{FF2B5EF4-FFF2-40B4-BE49-F238E27FC236}">
                <a16:creationId xmlns:a16="http://schemas.microsoft.com/office/drawing/2014/main" id="{3B76CBE2-51E5-9F9D-EA60-4B60B354C083}"/>
              </a:ext>
            </a:extLst>
          </p:cNvPr>
          <p:cNvSpPr>
            <a:spLocks noGrp="1"/>
          </p:cNvSpPr>
          <p:nvPr>
            <p:ph idx="1"/>
          </p:nvPr>
        </p:nvSpPr>
        <p:spPr>
          <a:xfrm>
            <a:off x="1451580" y="2015732"/>
            <a:ext cx="5249024" cy="3450613"/>
          </a:xfrm>
        </p:spPr>
        <p:txBody>
          <a:bodyPr/>
          <a:lstStyle/>
          <a:p>
            <a:r>
              <a:rPr lang="en-US" dirty="0"/>
              <a:t>Exogenous </a:t>
            </a:r>
            <a:r>
              <a:rPr lang="en-US" dirty="0" err="1"/>
              <a:t>ochronosis</a:t>
            </a:r>
            <a:r>
              <a:rPr lang="en-US" dirty="0"/>
              <a:t>:</a:t>
            </a:r>
            <a:br>
              <a:rPr lang="en-US" dirty="0"/>
            </a:br>
            <a:r>
              <a:rPr lang="en-US" dirty="0"/>
              <a:t>Grey‐brown or blue‐black macules in the skin in contact with hydroquinone, normally the face, neck, back and the extensor surfaces of the limbs</a:t>
            </a:r>
            <a:br>
              <a:rPr lang="en-US" dirty="0"/>
            </a:br>
            <a:r>
              <a:rPr lang="en-US" dirty="0"/>
              <a:t>No hyperpigmentation of cartilage, sclerae or conjunctivae occurs</a:t>
            </a:r>
            <a:endParaRPr lang="en-PK" dirty="0"/>
          </a:p>
        </p:txBody>
      </p:sp>
      <p:pic>
        <p:nvPicPr>
          <p:cNvPr id="5" name="Picture 4">
            <a:extLst>
              <a:ext uri="{FF2B5EF4-FFF2-40B4-BE49-F238E27FC236}">
                <a16:creationId xmlns:a16="http://schemas.microsoft.com/office/drawing/2014/main" id="{0DBB6D58-BA68-C44B-5EC0-7B4D620427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2171" y="1224281"/>
            <a:ext cx="2902683" cy="2223998"/>
          </a:xfrm>
          <a:prstGeom prst="rect">
            <a:avLst/>
          </a:prstGeom>
        </p:spPr>
      </p:pic>
      <p:pic>
        <p:nvPicPr>
          <p:cNvPr id="7" name="Picture 6">
            <a:extLst>
              <a:ext uri="{FF2B5EF4-FFF2-40B4-BE49-F238E27FC236}">
                <a16:creationId xmlns:a16="http://schemas.microsoft.com/office/drawing/2014/main" id="{48295E30-9C1A-4A9E-0206-501E1E04A7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4449" y="3630002"/>
            <a:ext cx="5717551" cy="1836343"/>
          </a:xfrm>
          <a:prstGeom prst="rect">
            <a:avLst/>
          </a:prstGeom>
        </p:spPr>
      </p:pic>
    </p:spTree>
    <p:extLst>
      <p:ext uri="{BB962C8B-B14F-4D97-AF65-F5344CB8AC3E}">
        <p14:creationId xmlns:p14="http://schemas.microsoft.com/office/powerpoint/2010/main" val="34359040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938C3-3F90-C0E5-D1CA-49E40C103349}"/>
              </a:ext>
            </a:extLst>
          </p:cNvPr>
          <p:cNvSpPr>
            <a:spLocks noGrp="1"/>
          </p:cNvSpPr>
          <p:nvPr>
            <p:ph type="title"/>
          </p:nvPr>
        </p:nvSpPr>
        <p:spPr/>
        <p:txBody>
          <a:bodyPr/>
          <a:lstStyle/>
          <a:p>
            <a:r>
              <a:rPr lang="en-US" dirty="0"/>
              <a:t>Differential diagnosis</a:t>
            </a:r>
            <a:endParaRPr lang="en-PK" dirty="0"/>
          </a:p>
        </p:txBody>
      </p:sp>
      <p:sp>
        <p:nvSpPr>
          <p:cNvPr id="3" name="Content Placeholder 2">
            <a:extLst>
              <a:ext uri="{FF2B5EF4-FFF2-40B4-BE49-F238E27FC236}">
                <a16:creationId xmlns:a16="http://schemas.microsoft.com/office/drawing/2014/main" id="{68CFFA18-5BF8-24FD-7BEE-3F21076DD754}"/>
              </a:ext>
            </a:extLst>
          </p:cNvPr>
          <p:cNvSpPr>
            <a:spLocks noGrp="1"/>
          </p:cNvSpPr>
          <p:nvPr>
            <p:ph idx="1"/>
          </p:nvPr>
        </p:nvSpPr>
        <p:spPr/>
        <p:txBody>
          <a:bodyPr/>
          <a:lstStyle/>
          <a:p>
            <a:r>
              <a:rPr lang="en-US" dirty="0"/>
              <a:t>Endocrinopathies: Addison disease, Cushing syndrome, hyperthyroidism.</a:t>
            </a:r>
          </a:p>
          <a:p>
            <a:r>
              <a:rPr lang="en-US" dirty="0"/>
              <a:t>Metabolic conditions: porphyria cutanea </a:t>
            </a:r>
            <a:r>
              <a:rPr lang="en-US" dirty="0" err="1"/>
              <a:t>tarda</a:t>
            </a:r>
            <a:r>
              <a:rPr lang="en-US" dirty="0"/>
              <a:t>, haemochromatosis.</a:t>
            </a:r>
          </a:p>
          <a:p>
            <a:r>
              <a:rPr lang="en-US" dirty="0"/>
              <a:t>Poikiloderma of </a:t>
            </a:r>
            <a:r>
              <a:rPr lang="en-US" dirty="0" err="1"/>
              <a:t>Civatte</a:t>
            </a:r>
            <a:r>
              <a:rPr lang="en-US" dirty="0"/>
              <a:t>.</a:t>
            </a:r>
          </a:p>
          <a:p>
            <a:r>
              <a:rPr lang="en-US" dirty="0"/>
              <a:t>Post‐inflammatory hyperpigmentation.</a:t>
            </a:r>
          </a:p>
          <a:p>
            <a:r>
              <a:rPr lang="en-US" dirty="0"/>
              <a:t>Toxin‐ and drug‐induced hyperpigmentation or discoloration (e.g. amiodarone, doxycycline).</a:t>
            </a:r>
            <a:endParaRPr lang="en-PK" dirty="0"/>
          </a:p>
        </p:txBody>
      </p:sp>
    </p:spTree>
    <p:extLst>
      <p:ext uri="{BB962C8B-B14F-4D97-AF65-F5344CB8AC3E}">
        <p14:creationId xmlns:p14="http://schemas.microsoft.com/office/powerpoint/2010/main" val="169237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53AC6-C81A-9B58-AB6E-2DF821B7C746}"/>
              </a:ext>
            </a:extLst>
          </p:cNvPr>
          <p:cNvSpPr>
            <a:spLocks noGrp="1"/>
          </p:cNvSpPr>
          <p:nvPr>
            <p:ph type="title"/>
          </p:nvPr>
        </p:nvSpPr>
        <p:spPr/>
        <p:txBody>
          <a:bodyPr/>
          <a:lstStyle/>
          <a:p>
            <a:r>
              <a:rPr lang="en-US" dirty="0" err="1"/>
              <a:t>aetiology</a:t>
            </a:r>
            <a:endParaRPr lang="en-PK" dirty="0"/>
          </a:p>
        </p:txBody>
      </p:sp>
      <p:sp>
        <p:nvSpPr>
          <p:cNvPr id="3" name="Content Placeholder 2">
            <a:extLst>
              <a:ext uri="{FF2B5EF4-FFF2-40B4-BE49-F238E27FC236}">
                <a16:creationId xmlns:a16="http://schemas.microsoft.com/office/drawing/2014/main" id="{D54A4498-7CF2-FE6C-0859-885237392806}"/>
              </a:ext>
            </a:extLst>
          </p:cNvPr>
          <p:cNvSpPr>
            <a:spLocks noGrp="1"/>
          </p:cNvSpPr>
          <p:nvPr>
            <p:ph idx="1"/>
          </p:nvPr>
        </p:nvSpPr>
        <p:spPr/>
        <p:txBody>
          <a:bodyPr/>
          <a:lstStyle/>
          <a:p>
            <a:r>
              <a:rPr lang="en-US" dirty="0"/>
              <a:t>Loss of melanocytes in vitiligo may also be the result of different pathogenetic mechanisms working together (‘convergence’ or ‘integrated’ theory)</a:t>
            </a:r>
          </a:p>
          <a:p>
            <a:r>
              <a:rPr lang="en-US" dirty="0"/>
              <a:t>The autoimmune/autoinflammatory theory is currently the leading hypothesis</a:t>
            </a:r>
          </a:p>
          <a:p>
            <a:r>
              <a:rPr lang="en-US" dirty="0"/>
              <a:t>A combination of deregulated innate and adaptive immune responses has been proposed in vitiligo</a:t>
            </a:r>
          </a:p>
          <a:p>
            <a:r>
              <a:rPr lang="en-US" dirty="0"/>
              <a:t>An important role of heat shock protein 70 (hsp70) and LL37 (which is released after cell injury) has been suggested </a:t>
            </a:r>
          </a:p>
          <a:p>
            <a:endParaRPr lang="en-US" dirty="0"/>
          </a:p>
          <a:p>
            <a:endParaRPr lang="en-PK" dirty="0"/>
          </a:p>
        </p:txBody>
      </p:sp>
    </p:spTree>
    <p:extLst>
      <p:ext uri="{BB962C8B-B14F-4D97-AF65-F5344CB8AC3E}">
        <p14:creationId xmlns:p14="http://schemas.microsoft.com/office/powerpoint/2010/main" val="5249257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59537-7B98-7B34-FB8D-31D761D8D7EB}"/>
              </a:ext>
            </a:extLst>
          </p:cNvPr>
          <p:cNvSpPr>
            <a:spLocks noGrp="1"/>
          </p:cNvSpPr>
          <p:nvPr>
            <p:ph type="title"/>
          </p:nvPr>
        </p:nvSpPr>
        <p:spPr/>
        <p:txBody>
          <a:bodyPr/>
          <a:lstStyle/>
          <a:p>
            <a:r>
              <a:rPr lang="en-US" dirty="0"/>
              <a:t>Investigations</a:t>
            </a:r>
            <a:endParaRPr lang="en-PK" dirty="0"/>
          </a:p>
        </p:txBody>
      </p:sp>
      <p:sp>
        <p:nvSpPr>
          <p:cNvPr id="3" name="Content Placeholder 2">
            <a:extLst>
              <a:ext uri="{FF2B5EF4-FFF2-40B4-BE49-F238E27FC236}">
                <a16:creationId xmlns:a16="http://schemas.microsoft.com/office/drawing/2014/main" id="{0B9C66EA-2EF4-5FAC-D0A2-D7D0E896A2B9}"/>
              </a:ext>
            </a:extLst>
          </p:cNvPr>
          <p:cNvSpPr>
            <a:spLocks noGrp="1"/>
          </p:cNvSpPr>
          <p:nvPr>
            <p:ph idx="1"/>
          </p:nvPr>
        </p:nvSpPr>
        <p:spPr/>
        <p:txBody>
          <a:bodyPr/>
          <a:lstStyle/>
          <a:p>
            <a:r>
              <a:rPr lang="en-US" dirty="0"/>
              <a:t>Alkaptonuria may be identified by urine organic acid analysis</a:t>
            </a:r>
          </a:p>
          <a:p>
            <a:r>
              <a:rPr lang="en-US" dirty="0"/>
              <a:t>Exogenous </a:t>
            </a:r>
            <a:r>
              <a:rPr lang="en-US" dirty="0" err="1"/>
              <a:t>ochronosis</a:t>
            </a:r>
            <a:r>
              <a:rPr lang="en-US" dirty="0"/>
              <a:t> is identified by the patient history</a:t>
            </a:r>
            <a:endParaRPr lang="en-PK" dirty="0"/>
          </a:p>
        </p:txBody>
      </p:sp>
    </p:spTree>
    <p:extLst>
      <p:ext uri="{BB962C8B-B14F-4D97-AF65-F5344CB8AC3E}">
        <p14:creationId xmlns:p14="http://schemas.microsoft.com/office/powerpoint/2010/main" val="16604916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5A924-1A2B-E961-E836-7109EEF9155E}"/>
              </a:ext>
            </a:extLst>
          </p:cNvPr>
          <p:cNvSpPr>
            <a:spLocks noGrp="1"/>
          </p:cNvSpPr>
          <p:nvPr>
            <p:ph type="title"/>
          </p:nvPr>
        </p:nvSpPr>
        <p:spPr/>
        <p:txBody>
          <a:bodyPr/>
          <a:lstStyle/>
          <a:p>
            <a:r>
              <a:rPr lang="en-US" dirty="0"/>
              <a:t>Management</a:t>
            </a:r>
            <a:endParaRPr lang="en-PK" dirty="0"/>
          </a:p>
        </p:txBody>
      </p:sp>
      <p:sp>
        <p:nvSpPr>
          <p:cNvPr id="3" name="Content Placeholder 2">
            <a:extLst>
              <a:ext uri="{FF2B5EF4-FFF2-40B4-BE49-F238E27FC236}">
                <a16:creationId xmlns:a16="http://schemas.microsoft.com/office/drawing/2014/main" id="{2C169AB2-60A6-3C09-4933-309F493AA888}"/>
              </a:ext>
            </a:extLst>
          </p:cNvPr>
          <p:cNvSpPr>
            <a:spLocks noGrp="1"/>
          </p:cNvSpPr>
          <p:nvPr>
            <p:ph idx="1"/>
          </p:nvPr>
        </p:nvSpPr>
        <p:spPr/>
        <p:txBody>
          <a:bodyPr>
            <a:normAutofit fontScale="92500" lnSpcReduction="20000"/>
          </a:bodyPr>
          <a:lstStyle/>
          <a:p>
            <a:r>
              <a:rPr lang="en-US" dirty="0"/>
              <a:t>First line</a:t>
            </a:r>
            <a:br>
              <a:rPr lang="en-US" dirty="0"/>
            </a:br>
            <a:r>
              <a:rPr lang="en-US" dirty="0"/>
              <a:t>Alkaptonuria:</a:t>
            </a:r>
            <a:br>
              <a:rPr lang="en-US" dirty="0"/>
            </a:br>
            <a:r>
              <a:rPr lang="en-US" dirty="0"/>
              <a:t>No definitive treatment exists</a:t>
            </a:r>
            <a:br>
              <a:rPr lang="en-US" dirty="0"/>
            </a:br>
            <a:r>
              <a:rPr lang="en-US" dirty="0" err="1"/>
              <a:t>Nitisinone</a:t>
            </a:r>
            <a:r>
              <a:rPr lang="en-US" dirty="0"/>
              <a:t>, ascorbic acid 1 g/day in divided doses and a protein‐restricted diet (1.3 g/kg/day) may be beneficial</a:t>
            </a:r>
            <a:br>
              <a:rPr lang="en-US" dirty="0"/>
            </a:br>
            <a:br>
              <a:rPr lang="en-US" dirty="0"/>
            </a:br>
            <a:r>
              <a:rPr lang="en-US" dirty="0"/>
              <a:t>Exogenous </a:t>
            </a:r>
            <a:r>
              <a:rPr lang="en-US" dirty="0" err="1"/>
              <a:t>ochronosis</a:t>
            </a:r>
            <a:r>
              <a:rPr lang="en-US" dirty="0"/>
              <a:t>:</a:t>
            </a:r>
            <a:br>
              <a:rPr lang="en-US" dirty="0"/>
            </a:br>
            <a:r>
              <a:rPr lang="en-US" dirty="0"/>
              <a:t>Discontinuation of hydroquinone use</a:t>
            </a:r>
            <a:br>
              <a:rPr lang="en-US" dirty="0"/>
            </a:br>
            <a:r>
              <a:rPr lang="en-US" dirty="0"/>
              <a:t>Sun protection/ avoidance</a:t>
            </a:r>
          </a:p>
          <a:p>
            <a:r>
              <a:rPr lang="en-US" dirty="0"/>
              <a:t>Treatment of discoloration is difficult</a:t>
            </a:r>
            <a:br>
              <a:rPr lang="en-US" dirty="0"/>
            </a:br>
            <a:r>
              <a:rPr lang="en-US" dirty="0"/>
              <a:t>Topical low‐potency corticosteroids may be of benefit in combination with photoprotection</a:t>
            </a:r>
            <a:endParaRPr lang="en-PK" dirty="0"/>
          </a:p>
        </p:txBody>
      </p:sp>
    </p:spTree>
    <p:extLst>
      <p:ext uri="{BB962C8B-B14F-4D97-AF65-F5344CB8AC3E}">
        <p14:creationId xmlns:p14="http://schemas.microsoft.com/office/powerpoint/2010/main" val="8881699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F4C14-4D25-0727-1AE3-D0D14B578E96}"/>
              </a:ext>
            </a:extLst>
          </p:cNvPr>
          <p:cNvSpPr>
            <a:spLocks noGrp="1"/>
          </p:cNvSpPr>
          <p:nvPr>
            <p:ph type="title"/>
          </p:nvPr>
        </p:nvSpPr>
        <p:spPr/>
        <p:txBody>
          <a:bodyPr/>
          <a:lstStyle/>
          <a:p>
            <a:r>
              <a:rPr lang="en-US" dirty="0"/>
              <a:t>Management</a:t>
            </a:r>
            <a:endParaRPr lang="en-PK" dirty="0"/>
          </a:p>
        </p:txBody>
      </p:sp>
      <p:sp>
        <p:nvSpPr>
          <p:cNvPr id="3" name="Content Placeholder 2">
            <a:extLst>
              <a:ext uri="{FF2B5EF4-FFF2-40B4-BE49-F238E27FC236}">
                <a16:creationId xmlns:a16="http://schemas.microsoft.com/office/drawing/2014/main" id="{756D7BDB-1D17-ED0A-DD88-8A3D9700D2F4}"/>
              </a:ext>
            </a:extLst>
          </p:cNvPr>
          <p:cNvSpPr>
            <a:spLocks noGrp="1"/>
          </p:cNvSpPr>
          <p:nvPr>
            <p:ph idx="1"/>
          </p:nvPr>
        </p:nvSpPr>
        <p:spPr/>
        <p:txBody>
          <a:bodyPr/>
          <a:lstStyle/>
          <a:p>
            <a:r>
              <a:rPr lang="en-US" dirty="0"/>
              <a:t>Second line:</a:t>
            </a:r>
            <a:br>
              <a:rPr lang="en-US" dirty="0"/>
            </a:br>
            <a:r>
              <a:rPr lang="en-US" dirty="0"/>
              <a:t>Although results are not uniform</a:t>
            </a:r>
          </a:p>
          <a:p>
            <a:r>
              <a:rPr lang="en-US" dirty="0"/>
              <a:t>Superficial dermabrasion using carbon dioxide laser, glycolic acid peelings or Q‐switched laser may improve the skin discoloration</a:t>
            </a:r>
            <a:endParaRPr lang="en-PK" dirty="0"/>
          </a:p>
        </p:txBody>
      </p:sp>
    </p:spTree>
    <p:extLst>
      <p:ext uri="{BB962C8B-B14F-4D97-AF65-F5344CB8AC3E}">
        <p14:creationId xmlns:p14="http://schemas.microsoft.com/office/powerpoint/2010/main" val="6087628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0FBDA-6B7B-B9FD-B1A6-24A796275B5C}"/>
              </a:ext>
            </a:extLst>
          </p:cNvPr>
          <p:cNvSpPr>
            <a:spLocks noGrp="1"/>
          </p:cNvSpPr>
          <p:nvPr>
            <p:ph type="title"/>
          </p:nvPr>
        </p:nvSpPr>
        <p:spPr/>
        <p:txBody>
          <a:bodyPr/>
          <a:lstStyle/>
          <a:p>
            <a:r>
              <a:rPr lang="en-US" dirty="0"/>
              <a:t>Exogenous pigmentation</a:t>
            </a:r>
            <a:endParaRPr lang="en-PK" dirty="0"/>
          </a:p>
        </p:txBody>
      </p:sp>
      <p:sp>
        <p:nvSpPr>
          <p:cNvPr id="3" name="Content Placeholder 2">
            <a:extLst>
              <a:ext uri="{FF2B5EF4-FFF2-40B4-BE49-F238E27FC236}">
                <a16:creationId xmlns:a16="http://schemas.microsoft.com/office/drawing/2014/main" id="{D4D24043-547A-7AC2-A5A5-B033689BE80E}"/>
              </a:ext>
            </a:extLst>
          </p:cNvPr>
          <p:cNvSpPr>
            <a:spLocks noGrp="1"/>
          </p:cNvSpPr>
          <p:nvPr>
            <p:ph idx="1"/>
          </p:nvPr>
        </p:nvSpPr>
        <p:spPr/>
        <p:txBody>
          <a:bodyPr/>
          <a:lstStyle/>
          <a:p>
            <a:r>
              <a:rPr lang="en-US" dirty="0"/>
              <a:t>A wide variety of chemicals, either from occupational or medicinal exposure, can produce discoloration of the skin</a:t>
            </a:r>
          </a:p>
          <a:p>
            <a:r>
              <a:rPr lang="en-US" dirty="0"/>
              <a:t>Of importance are the metals silver, gold, mercury and bismuth, which are cumulatively deposited in the dermis and can produce permanent disfiguring pigmentation</a:t>
            </a:r>
          </a:p>
          <a:p>
            <a:r>
              <a:rPr lang="en-US" dirty="0"/>
              <a:t>A number of drugs can </a:t>
            </a:r>
            <a:r>
              <a:rPr lang="en-US" dirty="0" err="1"/>
              <a:t>discolour</a:t>
            </a:r>
            <a:r>
              <a:rPr lang="en-US" dirty="0"/>
              <a:t> the skin. These include the antimalarials, the phenothiazines, clofazimine and minocycline</a:t>
            </a:r>
          </a:p>
          <a:p>
            <a:endParaRPr lang="en-PK" dirty="0"/>
          </a:p>
        </p:txBody>
      </p:sp>
    </p:spTree>
    <p:extLst>
      <p:ext uri="{BB962C8B-B14F-4D97-AF65-F5344CB8AC3E}">
        <p14:creationId xmlns:p14="http://schemas.microsoft.com/office/powerpoint/2010/main" val="30597663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F7104-306B-0F5D-F661-04FB07BA22CE}"/>
              </a:ext>
            </a:extLst>
          </p:cNvPr>
          <p:cNvSpPr>
            <a:spLocks noGrp="1"/>
          </p:cNvSpPr>
          <p:nvPr>
            <p:ph type="title"/>
          </p:nvPr>
        </p:nvSpPr>
        <p:spPr/>
        <p:txBody>
          <a:bodyPr/>
          <a:lstStyle/>
          <a:p>
            <a:r>
              <a:rPr lang="en-US" dirty="0"/>
              <a:t>Metals </a:t>
            </a:r>
            <a:endParaRPr lang="en-PK" dirty="0"/>
          </a:p>
        </p:txBody>
      </p:sp>
      <p:sp>
        <p:nvSpPr>
          <p:cNvPr id="3" name="Content Placeholder 2">
            <a:extLst>
              <a:ext uri="{FF2B5EF4-FFF2-40B4-BE49-F238E27FC236}">
                <a16:creationId xmlns:a16="http://schemas.microsoft.com/office/drawing/2014/main" id="{B21D7BBC-835F-2F12-462F-C0A898B232BF}"/>
              </a:ext>
            </a:extLst>
          </p:cNvPr>
          <p:cNvSpPr>
            <a:spLocks noGrp="1"/>
          </p:cNvSpPr>
          <p:nvPr>
            <p:ph idx="1"/>
          </p:nvPr>
        </p:nvSpPr>
        <p:spPr/>
        <p:txBody>
          <a:bodyPr>
            <a:normAutofit lnSpcReduction="10000"/>
          </a:bodyPr>
          <a:lstStyle/>
          <a:p>
            <a:pPr marL="0" indent="0">
              <a:buNone/>
            </a:pPr>
            <a:r>
              <a:rPr lang="en-US" dirty="0"/>
              <a:t>Argyria:</a:t>
            </a:r>
          </a:p>
          <a:p>
            <a:r>
              <a:rPr lang="en-US" dirty="0"/>
              <a:t>This may develop as a result of systemic absorption or from external contact with silver</a:t>
            </a:r>
          </a:p>
          <a:p>
            <a:r>
              <a:rPr lang="en-US" dirty="0"/>
              <a:t>The silver may be deposited in the skin either as a result of medication containing silver salts or from industrial exposure </a:t>
            </a:r>
          </a:p>
          <a:p>
            <a:r>
              <a:rPr lang="en-US" dirty="0"/>
              <a:t>Cases of generalized argyria occur following ingestion of colloidal silver, which is widely marketed as a folk remedy for various conditions, including diabetes, AIDS, cancers and infections</a:t>
            </a:r>
          </a:p>
          <a:p>
            <a:r>
              <a:rPr lang="en-US" dirty="0"/>
              <a:t>A cumulative dose of 4–5 g is required to produce clinical signs</a:t>
            </a:r>
            <a:endParaRPr lang="en-PK" dirty="0"/>
          </a:p>
        </p:txBody>
      </p:sp>
    </p:spTree>
    <p:extLst>
      <p:ext uri="{BB962C8B-B14F-4D97-AF65-F5344CB8AC3E}">
        <p14:creationId xmlns:p14="http://schemas.microsoft.com/office/powerpoint/2010/main" val="21752379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778AA-2A9F-69A6-9A37-C71CC5D865EE}"/>
              </a:ext>
            </a:extLst>
          </p:cNvPr>
          <p:cNvSpPr>
            <a:spLocks noGrp="1"/>
          </p:cNvSpPr>
          <p:nvPr>
            <p:ph type="title"/>
          </p:nvPr>
        </p:nvSpPr>
        <p:spPr/>
        <p:txBody>
          <a:bodyPr/>
          <a:lstStyle/>
          <a:p>
            <a:r>
              <a:rPr lang="en-US" dirty="0"/>
              <a:t>Clinical features</a:t>
            </a:r>
            <a:endParaRPr lang="en-PK" dirty="0"/>
          </a:p>
        </p:txBody>
      </p:sp>
      <p:sp>
        <p:nvSpPr>
          <p:cNvPr id="3" name="Content Placeholder 2">
            <a:extLst>
              <a:ext uri="{FF2B5EF4-FFF2-40B4-BE49-F238E27FC236}">
                <a16:creationId xmlns:a16="http://schemas.microsoft.com/office/drawing/2014/main" id="{12F657EA-D7E9-6587-42BE-0C86826FC80F}"/>
              </a:ext>
            </a:extLst>
          </p:cNvPr>
          <p:cNvSpPr>
            <a:spLocks noGrp="1"/>
          </p:cNvSpPr>
          <p:nvPr>
            <p:ph idx="1"/>
          </p:nvPr>
        </p:nvSpPr>
        <p:spPr>
          <a:xfrm>
            <a:off x="1451579" y="2015732"/>
            <a:ext cx="6837982" cy="3450613"/>
          </a:xfrm>
        </p:spPr>
        <p:txBody>
          <a:bodyPr>
            <a:normAutofit fontScale="77500" lnSpcReduction="20000"/>
          </a:bodyPr>
          <a:lstStyle/>
          <a:p>
            <a:r>
              <a:rPr lang="en-US" dirty="0"/>
              <a:t>The pigmentation is usually a slate‐grey </a:t>
            </a:r>
            <a:r>
              <a:rPr lang="en-US" dirty="0" err="1"/>
              <a:t>colour</a:t>
            </a:r>
            <a:endParaRPr lang="en-US" dirty="0"/>
          </a:p>
          <a:p>
            <a:r>
              <a:rPr lang="en-US" dirty="0"/>
              <a:t>Usually takes many years to develop and depends on the degree of exposure</a:t>
            </a:r>
          </a:p>
          <a:p>
            <a:r>
              <a:rPr lang="en-US" dirty="0"/>
              <a:t>The hyperpigmentation is most apparent in sun‐exposed areas of the skin, especially the forehead, nose and hands</a:t>
            </a:r>
          </a:p>
          <a:p>
            <a:r>
              <a:rPr lang="en-US" dirty="0"/>
              <a:t>In some patients, the entire skin has a slate blue‐grey </a:t>
            </a:r>
            <a:r>
              <a:rPr lang="en-US" dirty="0" err="1"/>
              <a:t>colour</a:t>
            </a:r>
            <a:endParaRPr lang="en-US" dirty="0"/>
          </a:p>
          <a:p>
            <a:r>
              <a:rPr lang="en-US" dirty="0"/>
              <a:t>The sclerae, nails and mucous membranes may additionally become hyperpigmented.</a:t>
            </a:r>
          </a:p>
          <a:p>
            <a:r>
              <a:rPr lang="en-US" dirty="0"/>
              <a:t>The pigmentation is usually permanent.</a:t>
            </a:r>
          </a:p>
          <a:p>
            <a:r>
              <a:rPr lang="en-US" dirty="0"/>
              <a:t>Treatment with depigmenting agents is not effective. Sun protection can limit further pigmentary changes</a:t>
            </a:r>
          </a:p>
          <a:p>
            <a:endParaRPr lang="en-PK" dirty="0"/>
          </a:p>
        </p:txBody>
      </p:sp>
      <p:pic>
        <p:nvPicPr>
          <p:cNvPr id="5" name="Picture 4">
            <a:extLst>
              <a:ext uri="{FF2B5EF4-FFF2-40B4-BE49-F238E27FC236}">
                <a16:creationId xmlns:a16="http://schemas.microsoft.com/office/drawing/2014/main" id="{C653CB21-3A2B-2DD6-D8CC-42B04B14F5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4663" y="1853753"/>
            <a:ext cx="4024066" cy="3018049"/>
          </a:xfrm>
          <a:prstGeom prst="rect">
            <a:avLst/>
          </a:prstGeom>
        </p:spPr>
      </p:pic>
    </p:spTree>
    <p:extLst>
      <p:ext uri="{BB962C8B-B14F-4D97-AF65-F5344CB8AC3E}">
        <p14:creationId xmlns:p14="http://schemas.microsoft.com/office/powerpoint/2010/main" val="6008503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B9489-00E1-92B3-7AA5-E91C29F9036F}"/>
              </a:ext>
            </a:extLst>
          </p:cNvPr>
          <p:cNvSpPr>
            <a:spLocks noGrp="1"/>
          </p:cNvSpPr>
          <p:nvPr>
            <p:ph type="title"/>
          </p:nvPr>
        </p:nvSpPr>
        <p:spPr/>
        <p:txBody>
          <a:bodyPr/>
          <a:lstStyle/>
          <a:p>
            <a:r>
              <a:rPr lang="en-US" dirty="0"/>
              <a:t>Arsenic</a:t>
            </a:r>
            <a:endParaRPr lang="en-PK" dirty="0"/>
          </a:p>
        </p:txBody>
      </p:sp>
      <p:sp>
        <p:nvSpPr>
          <p:cNvPr id="3" name="Content Placeholder 2">
            <a:extLst>
              <a:ext uri="{FF2B5EF4-FFF2-40B4-BE49-F238E27FC236}">
                <a16:creationId xmlns:a16="http://schemas.microsoft.com/office/drawing/2014/main" id="{74E2CA85-5000-D62C-4376-C33F608A7B34}"/>
              </a:ext>
            </a:extLst>
          </p:cNvPr>
          <p:cNvSpPr>
            <a:spLocks noGrp="1"/>
          </p:cNvSpPr>
          <p:nvPr>
            <p:ph idx="1"/>
          </p:nvPr>
        </p:nvSpPr>
        <p:spPr>
          <a:xfrm>
            <a:off x="1451579" y="2015732"/>
            <a:ext cx="4644421" cy="3450613"/>
          </a:xfrm>
        </p:spPr>
        <p:txBody>
          <a:bodyPr>
            <a:normAutofit fontScale="92500" lnSpcReduction="20000"/>
          </a:bodyPr>
          <a:lstStyle/>
          <a:p>
            <a:r>
              <a:rPr lang="en-US" dirty="0"/>
              <a:t>Prolonged ingestion of inorganic arsenic may result in diffuse pigmentation, most intense on the trunk</a:t>
            </a:r>
          </a:p>
          <a:p>
            <a:r>
              <a:rPr lang="en-US" dirty="0"/>
              <a:t>Hyperpigmentation is characterized by macular areas of depigmentation within areas of hyperpigmentation produce the distinctive ‘raindrop’ appearance</a:t>
            </a:r>
          </a:p>
          <a:p>
            <a:r>
              <a:rPr lang="en-US" dirty="0"/>
              <a:t>diffuse dark brown spots or diffuse darkening of the skin on the limbs and trunk</a:t>
            </a:r>
            <a:endParaRPr lang="en-PK" dirty="0"/>
          </a:p>
        </p:txBody>
      </p:sp>
      <p:pic>
        <p:nvPicPr>
          <p:cNvPr id="5" name="Picture 4">
            <a:extLst>
              <a:ext uri="{FF2B5EF4-FFF2-40B4-BE49-F238E27FC236}">
                <a16:creationId xmlns:a16="http://schemas.microsoft.com/office/drawing/2014/main" id="{9015487A-7E7C-D0E3-9B97-91CDCCAFD7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6463" y="1541452"/>
            <a:ext cx="3589263" cy="2221079"/>
          </a:xfrm>
          <a:prstGeom prst="rect">
            <a:avLst/>
          </a:prstGeom>
        </p:spPr>
      </p:pic>
      <p:pic>
        <p:nvPicPr>
          <p:cNvPr id="7" name="Picture 6">
            <a:extLst>
              <a:ext uri="{FF2B5EF4-FFF2-40B4-BE49-F238E27FC236}">
                <a16:creationId xmlns:a16="http://schemas.microsoft.com/office/drawing/2014/main" id="{19989BFC-C799-F04A-CAAE-3D88591303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2707" y="1545788"/>
            <a:ext cx="2813756" cy="3770760"/>
          </a:xfrm>
          <a:prstGeom prst="rect">
            <a:avLst/>
          </a:prstGeom>
        </p:spPr>
      </p:pic>
    </p:spTree>
    <p:extLst>
      <p:ext uri="{BB962C8B-B14F-4D97-AF65-F5344CB8AC3E}">
        <p14:creationId xmlns:p14="http://schemas.microsoft.com/office/powerpoint/2010/main" val="18254190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4BEC4-0B63-7693-8A9A-CE3750CBB29A}"/>
              </a:ext>
            </a:extLst>
          </p:cNvPr>
          <p:cNvSpPr>
            <a:spLocks noGrp="1"/>
          </p:cNvSpPr>
          <p:nvPr>
            <p:ph type="title"/>
          </p:nvPr>
        </p:nvSpPr>
        <p:spPr/>
        <p:txBody>
          <a:bodyPr/>
          <a:lstStyle/>
          <a:p>
            <a:r>
              <a:rPr lang="en-US" dirty="0"/>
              <a:t>Bismuth</a:t>
            </a:r>
            <a:endParaRPr lang="en-PK" dirty="0"/>
          </a:p>
        </p:txBody>
      </p:sp>
      <p:sp>
        <p:nvSpPr>
          <p:cNvPr id="3" name="Content Placeholder 2">
            <a:extLst>
              <a:ext uri="{FF2B5EF4-FFF2-40B4-BE49-F238E27FC236}">
                <a16:creationId xmlns:a16="http://schemas.microsoft.com/office/drawing/2014/main" id="{59AF9087-48B6-747D-9020-C6CDEA96CBB5}"/>
              </a:ext>
            </a:extLst>
          </p:cNvPr>
          <p:cNvSpPr>
            <a:spLocks noGrp="1"/>
          </p:cNvSpPr>
          <p:nvPr>
            <p:ph idx="1"/>
          </p:nvPr>
        </p:nvSpPr>
        <p:spPr/>
        <p:txBody>
          <a:bodyPr/>
          <a:lstStyle/>
          <a:p>
            <a:r>
              <a:rPr lang="en-US" dirty="0"/>
              <a:t>The administration of bismuth at regular intervals over a period of years has often been practiced</a:t>
            </a:r>
          </a:p>
          <a:p>
            <a:r>
              <a:rPr lang="en-US" dirty="0"/>
              <a:t>The diffuse grey pigmentation resembles that of argyria and involves also the sclera and the oral and sometimes the vaginal mucous membrane</a:t>
            </a:r>
          </a:p>
          <a:p>
            <a:r>
              <a:rPr lang="en-US" dirty="0"/>
              <a:t>A distinctive blue‐black line occurs at the gingival margin</a:t>
            </a:r>
          </a:p>
          <a:p>
            <a:r>
              <a:rPr lang="en-US" dirty="0"/>
              <a:t>This is due to deposition of bismuth that reacts with hydrogen </a:t>
            </a:r>
            <a:r>
              <a:rPr lang="en-US" dirty="0" err="1"/>
              <a:t>sulphide</a:t>
            </a:r>
            <a:r>
              <a:rPr lang="en-US" dirty="0"/>
              <a:t> formed by bacteria in the mouth</a:t>
            </a:r>
            <a:endParaRPr lang="en-PK" dirty="0"/>
          </a:p>
        </p:txBody>
      </p:sp>
    </p:spTree>
    <p:extLst>
      <p:ext uri="{BB962C8B-B14F-4D97-AF65-F5344CB8AC3E}">
        <p14:creationId xmlns:p14="http://schemas.microsoft.com/office/powerpoint/2010/main" val="5193735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194B9-2323-FB41-0B81-B8B341800A8C}"/>
              </a:ext>
            </a:extLst>
          </p:cNvPr>
          <p:cNvSpPr>
            <a:spLocks noGrp="1"/>
          </p:cNvSpPr>
          <p:nvPr>
            <p:ph type="title"/>
          </p:nvPr>
        </p:nvSpPr>
        <p:spPr/>
        <p:txBody>
          <a:bodyPr/>
          <a:lstStyle/>
          <a:p>
            <a:r>
              <a:rPr lang="en-US" dirty="0" err="1"/>
              <a:t>Chrysiasis</a:t>
            </a:r>
            <a:r>
              <a:rPr lang="en-US" dirty="0"/>
              <a:t> and </a:t>
            </a:r>
            <a:r>
              <a:rPr lang="en-US" dirty="0" err="1"/>
              <a:t>chrysoderma</a:t>
            </a:r>
            <a:endParaRPr lang="en-PK" dirty="0"/>
          </a:p>
        </p:txBody>
      </p:sp>
      <p:sp>
        <p:nvSpPr>
          <p:cNvPr id="3" name="Content Placeholder 2">
            <a:extLst>
              <a:ext uri="{FF2B5EF4-FFF2-40B4-BE49-F238E27FC236}">
                <a16:creationId xmlns:a16="http://schemas.microsoft.com/office/drawing/2014/main" id="{30985E56-BA99-2032-4E20-1098C192B1A3}"/>
              </a:ext>
            </a:extLst>
          </p:cNvPr>
          <p:cNvSpPr>
            <a:spLocks noGrp="1"/>
          </p:cNvSpPr>
          <p:nvPr>
            <p:ph idx="1"/>
          </p:nvPr>
        </p:nvSpPr>
        <p:spPr/>
        <p:txBody>
          <a:bodyPr/>
          <a:lstStyle/>
          <a:p>
            <a:r>
              <a:rPr lang="en-US" dirty="0"/>
              <a:t>These are terms used to describe permanent pigmentation of the skin due to parenteral administration of gold salts.</a:t>
            </a:r>
          </a:p>
          <a:p>
            <a:r>
              <a:rPr lang="en-US" dirty="0"/>
              <a:t>Excessive administration of gold leads to its deposition in connective tissue</a:t>
            </a:r>
          </a:p>
          <a:p>
            <a:r>
              <a:rPr lang="en-US" dirty="0"/>
              <a:t>The diagnosis is confirmed histologically on microscopy with dark‐field illumination and on electron microscopy with electron probe microanalysis</a:t>
            </a:r>
            <a:endParaRPr lang="en-PK" dirty="0"/>
          </a:p>
        </p:txBody>
      </p:sp>
    </p:spTree>
    <p:extLst>
      <p:ext uri="{BB962C8B-B14F-4D97-AF65-F5344CB8AC3E}">
        <p14:creationId xmlns:p14="http://schemas.microsoft.com/office/powerpoint/2010/main" val="7127093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EF1D9-6624-9F26-FA7F-18675BB5AF54}"/>
              </a:ext>
            </a:extLst>
          </p:cNvPr>
          <p:cNvSpPr>
            <a:spLocks noGrp="1"/>
          </p:cNvSpPr>
          <p:nvPr>
            <p:ph type="title"/>
          </p:nvPr>
        </p:nvSpPr>
        <p:spPr/>
        <p:txBody>
          <a:bodyPr/>
          <a:lstStyle/>
          <a:p>
            <a:r>
              <a:rPr lang="en-US" dirty="0" err="1"/>
              <a:t>Chrysiasis</a:t>
            </a:r>
            <a:r>
              <a:rPr lang="en-US" dirty="0"/>
              <a:t> and </a:t>
            </a:r>
            <a:r>
              <a:rPr lang="en-US" dirty="0" err="1"/>
              <a:t>chrysoderma</a:t>
            </a:r>
            <a:endParaRPr lang="en-PK" dirty="0"/>
          </a:p>
        </p:txBody>
      </p:sp>
      <p:sp>
        <p:nvSpPr>
          <p:cNvPr id="3" name="Content Placeholder 2">
            <a:extLst>
              <a:ext uri="{FF2B5EF4-FFF2-40B4-BE49-F238E27FC236}">
                <a16:creationId xmlns:a16="http://schemas.microsoft.com/office/drawing/2014/main" id="{F5D612EB-1325-5ED2-DD8A-8989412615C8}"/>
              </a:ext>
            </a:extLst>
          </p:cNvPr>
          <p:cNvSpPr>
            <a:spLocks noGrp="1"/>
          </p:cNvSpPr>
          <p:nvPr>
            <p:ph idx="1"/>
          </p:nvPr>
        </p:nvSpPr>
        <p:spPr>
          <a:xfrm>
            <a:off x="1451579" y="2015732"/>
            <a:ext cx="6268355" cy="3450613"/>
          </a:xfrm>
        </p:spPr>
        <p:txBody>
          <a:bodyPr>
            <a:normAutofit fontScale="92500"/>
          </a:bodyPr>
          <a:lstStyle/>
          <a:p>
            <a:r>
              <a:rPr lang="en-US" dirty="0" err="1"/>
              <a:t>Chrysiasis</a:t>
            </a:r>
            <a:r>
              <a:rPr lang="en-US" dirty="0"/>
              <a:t> appears to be inevitable in any patient receiving more than 150 mg/kg</a:t>
            </a:r>
          </a:p>
          <a:p>
            <a:r>
              <a:rPr lang="en-US" dirty="0"/>
              <a:t>It may develop after a few months or after a longer latent period</a:t>
            </a:r>
          </a:p>
          <a:p>
            <a:r>
              <a:rPr lang="en-US" dirty="0"/>
              <a:t>The pigmentation is blue‐grey or may show a purplish hue, and is limited to light‐exposed skin and to the sclerae</a:t>
            </a:r>
          </a:p>
          <a:p>
            <a:r>
              <a:rPr lang="en-US" dirty="0"/>
              <a:t>The oral mucous membrane is not affected</a:t>
            </a:r>
          </a:p>
          <a:p>
            <a:r>
              <a:rPr lang="en-US" dirty="0"/>
              <a:t>The discoloration is permanent.</a:t>
            </a:r>
          </a:p>
          <a:p>
            <a:endParaRPr lang="en-PK" dirty="0"/>
          </a:p>
        </p:txBody>
      </p:sp>
      <p:pic>
        <p:nvPicPr>
          <p:cNvPr id="5" name="Picture 4">
            <a:extLst>
              <a:ext uri="{FF2B5EF4-FFF2-40B4-BE49-F238E27FC236}">
                <a16:creationId xmlns:a16="http://schemas.microsoft.com/office/drawing/2014/main" id="{C8EC3EA2-7D9E-F816-8235-458EAFA2D973}"/>
              </a:ext>
            </a:extLst>
          </p:cNvPr>
          <p:cNvPicPr>
            <a:picLocks noChangeAspect="1"/>
          </p:cNvPicPr>
          <p:nvPr/>
        </p:nvPicPr>
        <p:blipFill>
          <a:blip r:embed="rId3"/>
          <a:stretch>
            <a:fillRect/>
          </a:stretch>
        </p:blipFill>
        <p:spPr>
          <a:xfrm>
            <a:off x="7510303" y="1853831"/>
            <a:ext cx="4551027" cy="3018050"/>
          </a:xfrm>
          <a:prstGeom prst="rect">
            <a:avLst/>
          </a:prstGeom>
        </p:spPr>
      </p:pic>
    </p:spTree>
    <p:extLst>
      <p:ext uri="{BB962C8B-B14F-4D97-AF65-F5344CB8AC3E}">
        <p14:creationId xmlns:p14="http://schemas.microsoft.com/office/powerpoint/2010/main" val="26714019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4CD99-9C57-A53F-2A6A-EB0326D0F238}"/>
              </a:ext>
            </a:extLst>
          </p:cNvPr>
          <p:cNvSpPr>
            <a:spLocks noGrp="1"/>
          </p:cNvSpPr>
          <p:nvPr>
            <p:ph type="title"/>
          </p:nvPr>
        </p:nvSpPr>
        <p:spPr/>
        <p:txBody>
          <a:bodyPr/>
          <a:lstStyle/>
          <a:p>
            <a:r>
              <a:rPr lang="en-US" dirty="0" err="1"/>
              <a:t>aetiology</a:t>
            </a:r>
            <a:endParaRPr lang="en-PK" dirty="0"/>
          </a:p>
        </p:txBody>
      </p:sp>
      <p:sp>
        <p:nvSpPr>
          <p:cNvPr id="3" name="Content Placeholder 2">
            <a:extLst>
              <a:ext uri="{FF2B5EF4-FFF2-40B4-BE49-F238E27FC236}">
                <a16:creationId xmlns:a16="http://schemas.microsoft.com/office/drawing/2014/main" id="{A9E24079-DDC3-1F13-4841-92D7BEC8CC40}"/>
              </a:ext>
            </a:extLst>
          </p:cNvPr>
          <p:cNvSpPr>
            <a:spLocks noGrp="1"/>
          </p:cNvSpPr>
          <p:nvPr>
            <p:ph idx="1"/>
          </p:nvPr>
        </p:nvSpPr>
        <p:spPr/>
        <p:txBody>
          <a:bodyPr/>
          <a:lstStyle/>
          <a:p>
            <a:r>
              <a:rPr lang="en-US" dirty="0"/>
              <a:t>Both helper and cytotoxic T cells from progressing margins generate predominantly type 1 cytokines. This theory is supported by the fact that various effective treatment options in vitiligo have an immunosuppressive effect on the activation and maturation of T cells (e.g. local steroids and topical immunomodulators).</a:t>
            </a:r>
          </a:p>
          <a:p>
            <a:r>
              <a:rPr lang="en-US" dirty="0"/>
              <a:t>The self‐ destruction theory of Lerner suggested that melanocytes destroyed themselves due to a defect in a natural protective mechanism that removed toxic melanin precursor</a:t>
            </a:r>
          </a:p>
          <a:p>
            <a:r>
              <a:rPr lang="en-US" dirty="0"/>
              <a:t>In vivo, repeated frictional trauma to perilesional skin in non‐segmental vitiligo has been shown to induce detachment and death of melanocytes (‘</a:t>
            </a:r>
            <a:r>
              <a:rPr lang="en-US" dirty="0" err="1"/>
              <a:t>melanocytorrhagy</a:t>
            </a:r>
            <a:r>
              <a:rPr lang="en-PK" dirty="0"/>
              <a:t>’)</a:t>
            </a:r>
          </a:p>
        </p:txBody>
      </p:sp>
    </p:spTree>
    <p:extLst>
      <p:ext uri="{BB962C8B-B14F-4D97-AF65-F5344CB8AC3E}">
        <p14:creationId xmlns:p14="http://schemas.microsoft.com/office/powerpoint/2010/main" val="18923838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EA411-9BDE-2F09-9FC1-7BFA49F5A955}"/>
              </a:ext>
            </a:extLst>
          </p:cNvPr>
          <p:cNvSpPr>
            <a:spLocks noGrp="1"/>
          </p:cNvSpPr>
          <p:nvPr>
            <p:ph type="title"/>
          </p:nvPr>
        </p:nvSpPr>
        <p:spPr/>
        <p:txBody>
          <a:bodyPr/>
          <a:lstStyle/>
          <a:p>
            <a:r>
              <a:rPr lang="en-US" dirty="0"/>
              <a:t>Mercury</a:t>
            </a:r>
            <a:endParaRPr lang="en-PK" dirty="0"/>
          </a:p>
        </p:txBody>
      </p:sp>
      <p:sp>
        <p:nvSpPr>
          <p:cNvPr id="3" name="Content Placeholder 2">
            <a:extLst>
              <a:ext uri="{FF2B5EF4-FFF2-40B4-BE49-F238E27FC236}">
                <a16:creationId xmlns:a16="http://schemas.microsoft.com/office/drawing/2014/main" id="{9978DE87-8E28-04BE-5B14-E5CBBA5FD016}"/>
              </a:ext>
            </a:extLst>
          </p:cNvPr>
          <p:cNvSpPr>
            <a:spLocks noGrp="1"/>
          </p:cNvSpPr>
          <p:nvPr>
            <p:ph idx="1"/>
          </p:nvPr>
        </p:nvSpPr>
        <p:spPr/>
        <p:txBody>
          <a:bodyPr/>
          <a:lstStyle/>
          <a:p>
            <a:r>
              <a:rPr lang="en-US" dirty="0"/>
              <a:t>Repeated applications of mercury‐containing compounds can produce localized hyperpigmentation of the treated area</a:t>
            </a:r>
          </a:p>
          <a:p>
            <a:r>
              <a:rPr lang="en-US" dirty="0"/>
              <a:t>The pigment is observed in the upper dermis around capillaries and associated with collagen and elastic </a:t>
            </a:r>
            <a:r>
              <a:rPr lang="en-US" dirty="0" err="1"/>
              <a:t>fibres</a:t>
            </a:r>
            <a:r>
              <a:rPr lang="en-US" dirty="0"/>
              <a:t>.</a:t>
            </a:r>
          </a:p>
          <a:p>
            <a:r>
              <a:rPr lang="en-US" dirty="0"/>
              <a:t>Systemic administration of mercury results in gingival hyperpigmentation</a:t>
            </a:r>
          </a:p>
        </p:txBody>
      </p:sp>
    </p:spTree>
    <p:extLst>
      <p:ext uri="{BB962C8B-B14F-4D97-AF65-F5344CB8AC3E}">
        <p14:creationId xmlns:p14="http://schemas.microsoft.com/office/powerpoint/2010/main" val="22584291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EE825-8FCC-BAA1-D374-BBB0CD70BA6C}"/>
              </a:ext>
            </a:extLst>
          </p:cNvPr>
          <p:cNvSpPr>
            <a:spLocks noGrp="1"/>
          </p:cNvSpPr>
          <p:nvPr>
            <p:ph type="title"/>
          </p:nvPr>
        </p:nvSpPr>
        <p:spPr/>
        <p:txBody>
          <a:bodyPr/>
          <a:lstStyle/>
          <a:p>
            <a:r>
              <a:rPr lang="en-US" dirty="0"/>
              <a:t>Tattoos</a:t>
            </a:r>
            <a:endParaRPr lang="en-PK" dirty="0"/>
          </a:p>
        </p:txBody>
      </p:sp>
      <p:sp>
        <p:nvSpPr>
          <p:cNvPr id="3" name="Content Placeholder 2">
            <a:extLst>
              <a:ext uri="{FF2B5EF4-FFF2-40B4-BE49-F238E27FC236}">
                <a16:creationId xmlns:a16="http://schemas.microsoft.com/office/drawing/2014/main" id="{B25F4601-9B3F-E265-641E-126D5164C1C8}"/>
              </a:ext>
            </a:extLst>
          </p:cNvPr>
          <p:cNvSpPr>
            <a:spLocks noGrp="1"/>
          </p:cNvSpPr>
          <p:nvPr>
            <p:ph idx="1"/>
          </p:nvPr>
        </p:nvSpPr>
        <p:spPr/>
        <p:txBody>
          <a:bodyPr/>
          <a:lstStyle/>
          <a:p>
            <a:pPr marL="0" indent="0">
              <a:buNone/>
            </a:pPr>
            <a:r>
              <a:rPr lang="en-US" dirty="0"/>
              <a:t>Accidental tattoos:</a:t>
            </a:r>
          </a:p>
          <a:p>
            <a:r>
              <a:rPr lang="en-US" dirty="0"/>
              <a:t>Pigmented particles may be accidentally introduced as contaminants of wounds or may, at high velocity, penetrate previously intact skin producing disfiguring tattoos</a:t>
            </a:r>
          </a:p>
          <a:p>
            <a:r>
              <a:rPr lang="en-US" dirty="0"/>
              <a:t>Such irregularly spattered pigmentation is quite commonly seen after road accidents and blast injuries</a:t>
            </a:r>
          </a:p>
          <a:p>
            <a:r>
              <a:rPr lang="en-US" dirty="0"/>
              <a:t>The disfigurement is often permanent</a:t>
            </a:r>
          </a:p>
          <a:p>
            <a:r>
              <a:rPr lang="en-US" dirty="0"/>
              <a:t>These tattoos often respond well to the Q‐switched Nd  :  YAG laser</a:t>
            </a:r>
          </a:p>
          <a:p>
            <a:endParaRPr lang="en-PK" dirty="0"/>
          </a:p>
        </p:txBody>
      </p:sp>
    </p:spTree>
    <p:extLst>
      <p:ext uri="{BB962C8B-B14F-4D97-AF65-F5344CB8AC3E}">
        <p14:creationId xmlns:p14="http://schemas.microsoft.com/office/powerpoint/2010/main" val="2293028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3D1320-07EE-039C-8A76-08EB0DDF3A28}"/>
              </a:ext>
            </a:extLst>
          </p:cNvPr>
          <p:cNvPicPr>
            <a:picLocks noChangeAspect="1"/>
          </p:cNvPicPr>
          <p:nvPr/>
        </p:nvPicPr>
        <p:blipFill>
          <a:blip r:embed="rId3"/>
          <a:stretch>
            <a:fillRect/>
          </a:stretch>
        </p:blipFill>
        <p:spPr>
          <a:xfrm>
            <a:off x="1602804" y="290939"/>
            <a:ext cx="8986391" cy="5540233"/>
          </a:xfrm>
          <a:prstGeom prst="rect">
            <a:avLst/>
          </a:prstGeom>
        </p:spPr>
      </p:pic>
    </p:spTree>
    <p:extLst>
      <p:ext uri="{BB962C8B-B14F-4D97-AF65-F5344CB8AC3E}">
        <p14:creationId xmlns:p14="http://schemas.microsoft.com/office/powerpoint/2010/main" val="9620168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4DEAE-23ED-A72C-81DE-135D7DE9EA04}"/>
              </a:ext>
            </a:extLst>
          </p:cNvPr>
          <p:cNvSpPr>
            <a:spLocks noGrp="1"/>
          </p:cNvSpPr>
          <p:nvPr>
            <p:ph type="title"/>
          </p:nvPr>
        </p:nvSpPr>
        <p:spPr/>
        <p:txBody>
          <a:bodyPr/>
          <a:lstStyle/>
          <a:p>
            <a:r>
              <a:rPr lang="en-US" dirty="0"/>
              <a:t>Colliers’ stripes</a:t>
            </a:r>
            <a:endParaRPr lang="en-PK" dirty="0"/>
          </a:p>
        </p:txBody>
      </p:sp>
      <p:sp>
        <p:nvSpPr>
          <p:cNvPr id="3" name="Content Placeholder 2">
            <a:extLst>
              <a:ext uri="{FF2B5EF4-FFF2-40B4-BE49-F238E27FC236}">
                <a16:creationId xmlns:a16="http://schemas.microsoft.com/office/drawing/2014/main" id="{4C97FD76-89F7-A4FD-C526-E2473EED5A19}"/>
              </a:ext>
            </a:extLst>
          </p:cNvPr>
          <p:cNvSpPr>
            <a:spLocks noGrp="1"/>
          </p:cNvSpPr>
          <p:nvPr>
            <p:ph idx="1"/>
          </p:nvPr>
        </p:nvSpPr>
        <p:spPr/>
        <p:txBody>
          <a:bodyPr/>
          <a:lstStyle/>
          <a:p>
            <a:r>
              <a:rPr lang="en-US" dirty="0"/>
              <a:t>These are a very distinctive occupational mark in coalminers</a:t>
            </a:r>
          </a:p>
          <a:p>
            <a:r>
              <a:rPr lang="en-US" dirty="0"/>
              <a:t>The bluish grey, linear or angular stripes develop at the sites of abrasions</a:t>
            </a:r>
          </a:p>
          <a:p>
            <a:r>
              <a:rPr lang="en-US" dirty="0"/>
              <a:t>Commonest sites are the forehead, bridge of the nose, wrists and elbows</a:t>
            </a:r>
          </a:p>
          <a:p>
            <a:r>
              <a:rPr lang="en-US" dirty="0"/>
              <a:t>Histologically: particles of coal dust up to 100 </a:t>
            </a:r>
            <a:r>
              <a:rPr lang="en-US" dirty="0" err="1"/>
              <a:t>μm</a:t>
            </a:r>
            <a:r>
              <a:rPr lang="en-US" dirty="0"/>
              <a:t> in diameter are seen at all levels in the dermis. They tend to be grouped around blood vessels</a:t>
            </a:r>
            <a:endParaRPr lang="en-PK" dirty="0"/>
          </a:p>
        </p:txBody>
      </p:sp>
    </p:spTree>
    <p:extLst>
      <p:ext uri="{BB962C8B-B14F-4D97-AF65-F5344CB8AC3E}">
        <p14:creationId xmlns:p14="http://schemas.microsoft.com/office/powerpoint/2010/main" val="16082068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B8146-CF89-C731-663F-EC1EEFCF27CE}"/>
              </a:ext>
            </a:extLst>
          </p:cNvPr>
          <p:cNvSpPr>
            <a:spLocks noGrp="1"/>
          </p:cNvSpPr>
          <p:nvPr>
            <p:ph type="title"/>
          </p:nvPr>
        </p:nvSpPr>
        <p:spPr/>
        <p:txBody>
          <a:bodyPr/>
          <a:lstStyle/>
          <a:p>
            <a:r>
              <a:rPr lang="en-US" dirty="0"/>
              <a:t>Therapeutic agents</a:t>
            </a:r>
            <a:endParaRPr lang="en-PK" dirty="0"/>
          </a:p>
        </p:txBody>
      </p:sp>
      <p:sp>
        <p:nvSpPr>
          <p:cNvPr id="3" name="Content Placeholder 2">
            <a:extLst>
              <a:ext uri="{FF2B5EF4-FFF2-40B4-BE49-F238E27FC236}">
                <a16:creationId xmlns:a16="http://schemas.microsoft.com/office/drawing/2014/main" id="{491F245B-E45B-A250-3F4B-DEFE7DA8587F}"/>
              </a:ext>
            </a:extLst>
          </p:cNvPr>
          <p:cNvSpPr>
            <a:spLocks noGrp="1"/>
          </p:cNvSpPr>
          <p:nvPr>
            <p:ph idx="1"/>
          </p:nvPr>
        </p:nvSpPr>
        <p:spPr/>
        <p:txBody>
          <a:bodyPr>
            <a:normAutofit lnSpcReduction="10000"/>
          </a:bodyPr>
          <a:lstStyle/>
          <a:p>
            <a:pPr marL="0" indent="0">
              <a:buNone/>
            </a:pPr>
            <a:r>
              <a:rPr lang="en-US" dirty="0"/>
              <a:t>Iron salts:</a:t>
            </a:r>
          </a:p>
          <a:p>
            <a:r>
              <a:rPr lang="en-US" dirty="0"/>
              <a:t>The use of solutions of ferric sulphate and ferric chloride in the treatment of dermatitis has been followed by a reddish‐ brown tattoo</a:t>
            </a:r>
          </a:p>
          <a:p>
            <a:r>
              <a:rPr lang="en-US" dirty="0"/>
              <a:t>The pigmentation may disappear after a few months or may persist indefinitely</a:t>
            </a:r>
          </a:p>
          <a:p>
            <a:r>
              <a:rPr lang="en-US" dirty="0"/>
              <a:t>Occupational contact with iron salts produced red‐brown punctate perifollicular pigmentation of the forearms in a man employed in pickling metal in hydrochloric acid.</a:t>
            </a:r>
          </a:p>
          <a:p>
            <a:pPr marL="0" indent="0">
              <a:buNone/>
            </a:pPr>
            <a:r>
              <a:rPr lang="en-US" dirty="0"/>
              <a:t>Crystal violet: (gentian violet)</a:t>
            </a:r>
          </a:p>
          <a:p>
            <a:r>
              <a:rPr lang="en-US" dirty="0"/>
              <a:t>Given rise to a tattoo when applied to a wound of the face</a:t>
            </a:r>
          </a:p>
          <a:p>
            <a:endParaRPr lang="en-PK" dirty="0"/>
          </a:p>
        </p:txBody>
      </p:sp>
    </p:spTree>
    <p:extLst>
      <p:ext uri="{BB962C8B-B14F-4D97-AF65-F5344CB8AC3E}">
        <p14:creationId xmlns:p14="http://schemas.microsoft.com/office/powerpoint/2010/main" val="28913486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D6C00-0BE0-53AC-007D-A0CE50AD289A}"/>
              </a:ext>
            </a:extLst>
          </p:cNvPr>
          <p:cNvSpPr>
            <a:spLocks noGrp="1"/>
          </p:cNvSpPr>
          <p:nvPr>
            <p:ph type="title"/>
          </p:nvPr>
        </p:nvSpPr>
        <p:spPr/>
        <p:txBody>
          <a:bodyPr/>
          <a:lstStyle/>
          <a:p>
            <a:r>
              <a:rPr lang="en-US" dirty="0"/>
              <a:t>Decorative tattoos</a:t>
            </a:r>
            <a:endParaRPr lang="en-PK" dirty="0"/>
          </a:p>
        </p:txBody>
      </p:sp>
      <p:sp>
        <p:nvSpPr>
          <p:cNvPr id="3" name="Content Placeholder 2">
            <a:extLst>
              <a:ext uri="{FF2B5EF4-FFF2-40B4-BE49-F238E27FC236}">
                <a16:creationId xmlns:a16="http://schemas.microsoft.com/office/drawing/2014/main" id="{B8ACB1C0-AFE6-8B94-1635-1F468A216E81}"/>
              </a:ext>
            </a:extLst>
          </p:cNvPr>
          <p:cNvSpPr>
            <a:spLocks noGrp="1"/>
          </p:cNvSpPr>
          <p:nvPr>
            <p:ph idx="1"/>
          </p:nvPr>
        </p:nvSpPr>
        <p:spPr/>
        <p:txBody>
          <a:bodyPr>
            <a:normAutofit fontScale="85000" lnSpcReduction="20000"/>
          </a:bodyPr>
          <a:lstStyle/>
          <a:p>
            <a:pPr marL="0" indent="0">
              <a:buNone/>
            </a:pPr>
            <a:r>
              <a:rPr lang="en-US" dirty="0"/>
              <a:t>Techniques and materials:</a:t>
            </a:r>
          </a:p>
          <a:p>
            <a:r>
              <a:rPr lang="en-US" dirty="0"/>
              <a:t>The professional tattooist uses an electric needle to introduce particles of pigment into the </a:t>
            </a:r>
            <a:r>
              <a:rPr lang="en-US" dirty="0" err="1"/>
              <a:t>dermis.The</a:t>
            </a:r>
            <a:r>
              <a:rPr lang="en-US" dirty="0"/>
              <a:t> pigments commonly employed include the following:</a:t>
            </a:r>
          </a:p>
          <a:p>
            <a:r>
              <a:rPr lang="en-US" dirty="0"/>
              <a:t>Blue‐black (carbon).</a:t>
            </a:r>
          </a:p>
          <a:p>
            <a:r>
              <a:rPr lang="es-ES" dirty="0"/>
              <a:t>Red (</a:t>
            </a:r>
            <a:r>
              <a:rPr lang="es-ES" dirty="0" err="1"/>
              <a:t>cinnabar</a:t>
            </a:r>
            <a:r>
              <a:rPr lang="es-ES" dirty="0"/>
              <a:t> and vegetable </a:t>
            </a:r>
            <a:r>
              <a:rPr lang="es-ES" dirty="0" err="1"/>
              <a:t>dyes</a:t>
            </a:r>
            <a:r>
              <a:rPr lang="es-ES" dirty="0"/>
              <a:t>).</a:t>
            </a:r>
            <a:endParaRPr lang="en-US" dirty="0"/>
          </a:p>
          <a:p>
            <a:r>
              <a:rPr lang="en-US" dirty="0"/>
              <a:t>Light blue (cobaltous aluminate).</a:t>
            </a:r>
          </a:p>
          <a:p>
            <a:r>
              <a:rPr lang="en-US" dirty="0"/>
              <a:t>Green (chromic oxide or chromium sesquioxide).</a:t>
            </a:r>
          </a:p>
          <a:p>
            <a:r>
              <a:rPr lang="en-US" dirty="0"/>
              <a:t>Yellow (cadmium </a:t>
            </a:r>
            <a:r>
              <a:rPr lang="en-US" dirty="0" err="1"/>
              <a:t>sulphide</a:t>
            </a:r>
            <a:r>
              <a:rPr lang="en-US" dirty="0"/>
              <a:t>).</a:t>
            </a:r>
          </a:p>
          <a:p>
            <a:r>
              <a:rPr lang="en-US" dirty="0"/>
              <a:t>Brown (ochre, iron oxides).</a:t>
            </a:r>
          </a:p>
          <a:p>
            <a:endParaRPr lang="en-PK" dirty="0"/>
          </a:p>
        </p:txBody>
      </p:sp>
    </p:spTree>
    <p:extLst>
      <p:ext uri="{BB962C8B-B14F-4D97-AF65-F5344CB8AC3E}">
        <p14:creationId xmlns:p14="http://schemas.microsoft.com/office/powerpoint/2010/main" val="2584215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818C9-5599-ED69-D542-F2A038B23802}"/>
              </a:ext>
            </a:extLst>
          </p:cNvPr>
          <p:cNvSpPr>
            <a:spLocks noGrp="1"/>
          </p:cNvSpPr>
          <p:nvPr>
            <p:ph type="title"/>
          </p:nvPr>
        </p:nvSpPr>
        <p:spPr/>
        <p:txBody>
          <a:bodyPr/>
          <a:lstStyle/>
          <a:p>
            <a:r>
              <a:rPr lang="en-US" dirty="0"/>
              <a:t>Complications of tattoos</a:t>
            </a:r>
            <a:endParaRPr lang="en-PK" dirty="0"/>
          </a:p>
        </p:txBody>
      </p:sp>
      <p:sp>
        <p:nvSpPr>
          <p:cNvPr id="3" name="Content Placeholder 2">
            <a:extLst>
              <a:ext uri="{FF2B5EF4-FFF2-40B4-BE49-F238E27FC236}">
                <a16:creationId xmlns:a16="http://schemas.microsoft.com/office/drawing/2014/main" id="{D880A5FD-FE63-31EC-9665-DA01EC0CFC44}"/>
              </a:ext>
            </a:extLst>
          </p:cNvPr>
          <p:cNvSpPr>
            <a:spLocks noGrp="1"/>
          </p:cNvSpPr>
          <p:nvPr>
            <p:ph idx="1"/>
          </p:nvPr>
        </p:nvSpPr>
        <p:spPr>
          <a:xfrm>
            <a:off x="1451579" y="2015732"/>
            <a:ext cx="4644421" cy="3450613"/>
          </a:xfrm>
        </p:spPr>
        <p:txBody>
          <a:bodyPr>
            <a:normAutofit fontScale="92500" lnSpcReduction="10000"/>
          </a:bodyPr>
          <a:lstStyle/>
          <a:p>
            <a:r>
              <a:rPr lang="en-US" dirty="0"/>
              <a:t>Infection</a:t>
            </a:r>
          </a:p>
          <a:p>
            <a:r>
              <a:rPr lang="en-US" dirty="0"/>
              <a:t>Allergy to tattoo pigments</a:t>
            </a:r>
          </a:p>
          <a:p>
            <a:r>
              <a:rPr lang="en-US" dirty="0" err="1"/>
              <a:t>koebnerization</a:t>
            </a:r>
            <a:r>
              <a:rPr lang="en-US" dirty="0"/>
              <a:t> of other disorders, particularly sarcoidosis</a:t>
            </a:r>
          </a:p>
          <a:p>
            <a:r>
              <a:rPr lang="en-US" dirty="0"/>
              <a:t>Foreign‐body granulomas of sarcoid type have been reported in ochre tattoos, which have a high silica content</a:t>
            </a:r>
          </a:p>
          <a:p>
            <a:r>
              <a:rPr lang="en-US" dirty="0"/>
              <a:t>Tattooing may also be complicated by keloids</a:t>
            </a:r>
            <a:endParaRPr lang="en-PK" dirty="0"/>
          </a:p>
        </p:txBody>
      </p:sp>
      <p:pic>
        <p:nvPicPr>
          <p:cNvPr id="5" name="Picture 4">
            <a:extLst>
              <a:ext uri="{FF2B5EF4-FFF2-40B4-BE49-F238E27FC236}">
                <a16:creationId xmlns:a16="http://schemas.microsoft.com/office/drawing/2014/main" id="{564DEB55-6347-C355-3DA2-CB5ECCE9B94C}"/>
              </a:ext>
            </a:extLst>
          </p:cNvPr>
          <p:cNvPicPr>
            <a:picLocks noChangeAspect="1"/>
          </p:cNvPicPr>
          <p:nvPr/>
        </p:nvPicPr>
        <p:blipFill>
          <a:blip r:embed="rId3"/>
          <a:stretch>
            <a:fillRect/>
          </a:stretch>
        </p:blipFill>
        <p:spPr>
          <a:xfrm>
            <a:off x="6096000" y="1853754"/>
            <a:ext cx="2495550" cy="3057525"/>
          </a:xfrm>
          <a:prstGeom prst="rect">
            <a:avLst/>
          </a:prstGeom>
        </p:spPr>
      </p:pic>
      <p:pic>
        <p:nvPicPr>
          <p:cNvPr id="7" name="Picture 6">
            <a:extLst>
              <a:ext uri="{FF2B5EF4-FFF2-40B4-BE49-F238E27FC236}">
                <a16:creationId xmlns:a16="http://schemas.microsoft.com/office/drawing/2014/main" id="{6D5F1518-B38D-409E-8274-72AC126EC631}"/>
              </a:ext>
            </a:extLst>
          </p:cNvPr>
          <p:cNvPicPr>
            <a:picLocks noChangeAspect="1"/>
          </p:cNvPicPr>
          <p:nvPr/>
        </p:nvPicPr>
        <p:blipFill>
          <a:blip r:embed="rId4"/>
          <a:stretch>
            <a:fillRect/>
          </a:stretch>
        </p:blipFill>
        <p:spPr>
          <a:xfrm>
            <a:off x="8601075" y="1853754"/>
            <a:ext cx="3590925" cy="2390775"/>
          </a:xfrm>
          <a:prstGeom prst="rect">
            <a:avLst/>
          </a:prstGeom>
        </p:spPr>
      </p:pic>
    </p:spTree>
    <p:extLst>
      <p:ext uri="{BB962C8B-B14F-4D97-AF65-F5344CB8AC3E}">
        <p14:creationId xmlns:p14="http://schemas.microsoft.com/office/powerpoint/2010/main" val="41883181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F6FE1-6535-C221-FDE1-8C2CA521B2F4}"/>
              </a:ext>
            </a:extLst>
          </p:cNvPr>
          <p:cNvSpPr>
            <a:spLocks noGrp="1"/>
          </p:cNvSpPr>
          <p:nvPr>
            <p:ph type="title"/>
          </p:nvPr>
        </p:nvSpPr>
        <p:spPr/>
        <p:txBody>
          <a:bodyPr/>
          <a:lstStyle/>
          <a:p>
            <a:r>
              <a:rPr lang="en-US" dirty="0"/>
              <a:t>Removal of tattoos</a:t>
            </a:r>
            <a:endParaRPr lang="en-PK" dirty="0"/>
          </a:p>
        </p:txBody>
      </p:sp>
      <p:sp>
        <p:nvSpPr>
          <p:cNvPr id="3" name="Content Placeholder 2">
            <a:extLst>
              <a:ext uri="{FF2B5EF4-FFF2-40B4-BE49-F238E27FC236}">
                <a16:creationId xmlns:a16="http://schemas.microsoft.com/office/drawing/2014/main" id="{27462530-D855-43D1-2382-C1FA7BACC358}"/>
              </a:ext>
            </a:extLst>
          </p:cNvPr>
          <p:cNvSpPr>
            <a:spLocks noGrp="1"/>
          </p:cNvSpPr>
          <p:nvPr>
            <p:ph idx="1"/>
          </p:nvPr>
        </p:nvSpPr>
        <p:spPr/>
        <p:txBody>
          <a:bodyPr/>
          <a:lstStyle/>
          <a:p>
            <a:r>
              <a:rPr lang="en-US" dirty="0"/>
              <a:t>Small tattoos may be amenable to removal by simple surgical techniques</a:t>
            </a:r>
          </a:p>
          <a:p>
            <a:r>
              <a:rPr lang="en-US" dirty="0"/>
              <a:t> Pico Lasers are also widely used for tattoo removal</a:t>
            </a:r>
            <a:endParaRPr lang="en-PK" dirty="0"/>
          </a:p>
        </p:txBody>
      </p:sp>
    </p:spTree>
    <p:extLst>
      <p:ext uri="{BB962C8B-B14F-4D97-AF65-F5344CB8AC3E}">
        <p14:creationId xmlns:p14="http://schemas.microsoft.com/office/powerpoint/2010/main" val="22495925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F8C7D6-EF45-27B6-74CC-31D8C1624A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209016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E3935-F5B9-82B7-199A-355FFB15B3F7}"/>
              </a:ext>
            </a:extLst>
          </p:cNvPr>
          <p:cNvSpPr>
            <a:spLocks noGrp="1"/>
          </p:cNvSpPr>
          <p:nvPr>
            <p:ph type="title"/>
          </p:nvPr>
        </p:nvSpPr>
        <p:spPr/>
        <p:txBody>
          <a:bodyPr/>
          <a:lstStyle/>
          <a:p>
            <a:r>
              <a:rPr lang="en-US" dirty="0"/>
              <a:t>Genetics</a:t>
            </a:r>
            <a:endParaRPr lang="en-PK" dirty="0"/>
          </a:p>
        </p:txBody>
      </p:sp>
      <p:sp>
        <p:nvSpPr>
          <p:cNvPr id="3" name="Content Placeholder 2">
            <a:extLst>
              <a:ext uri="{FF2B5EF4-FFF2-40B4-BE49-F238E27FC236}">
                <a16:creationId xmlns:a16="http://schemas.microsoft.com/office/drawing/2014/main" id="{0E4B58B5-F238-8FDA-FBCE-6FED3BA4379B}"/>
              </a:ext>
            </a:extLst>
          </p:cNvPr>
          <p:cNvSpPr>
            <a:spLocks noGrp="1"/>
          </p:cNvSpPr>
          <p:nvPr>
            <p:ph idx="1"/>
          </p:nvPr>
        </p:nvSpPr>
        <p:spPr/>
        <p:txBody>
          <a:bodyPr/>
          <a:lstStyle/>
          <a:p>
            <a:pPr marL="0" indent="0">
              <a:buNone/>
            </a:pPr>
            <a:r>
              <a:rPr lang="en-US" dirty="0"/>
              <a:t>Approximately 30% of patients have a positive family history and vitiligo has been reported in monozygotic twins</a:t>
            </a:r>
          </a:p>
          <a:p>
            <a:r>
              <a:rPr lang="en-US" dirty="0"/>
              <a:t>Environmental factors</a:t>
            </a:r>
          </a:p>
          <a:p>
            <a:pPr marL="0" indent="0">
              <a:buNone/>
            </a:pPr>
            <a:r>
              <a:rPr lang="en-US" dirty="0"/>
              <a:t>The Koebner phenomenon (also called isomorphic response) is defined as the development of lesions at sites of trauma to uninvolved skin of patients with cutaneous diseases</a:t>
            </a:r>
          </a:p>
          <a:p>
            <a:endParaRPr lang="en-US" dirty="0"/>
          </a:p>
          <a:p>
            <a:endParaRPr lang="en-PK" dirty="0"/>
          </a:p>
        </p:txBody>
      </p:sp>
    </p:spTree>
    <p:extLst>
      <p:ext uri="{BB962C8B-B14F-4D97-AF65-F5344CB8AC3E}">
        <p14:creationId xmlns:p14="http://schemas.microsoft.com/office/powerpoint/2010/main" val="479706832"/>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422</TotalTime>
  <Words>6153</Words>
  <Application>Microsoft Office PowerPoint</Application>
  <PresentationFormat>Widescreen</PresentationFormat>
  <Paragraphs>510</Paragraphs>
  <Slides>88</Slides>
  <Notes>44</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88</vt:i4>
      </vt:variant>
    </vt:vector>
  </HeadingPairs>
  <TitlesOfParts>
    <vt:vector size="96" baseType="lpstr">
      <vt:lpstr>__Roboto_ba6641</vt:lpstr>
      <vt:lpstr>Arial</vt:lpstr>
      <vt:lpstr>Arial</vt:lpstr>
      <vt:lpstr>Calibri</vt:lpstr>
      <vt:lpstr>Gill Sans MT</vt:lpstr>
      <vt:lpstr>Google Sans</vt:lpstr>
      <vt:lpstr>Open Sans</vt:lpstr>
      <vt:lpstr>Gallery</vt:lpstr>
      <vt:lpstr>Acquired Pigmentary Disorders</vt:lpstr>
      <vt:lpstr>Acquired hypomelanosis</vt:lpstr>
      <vt:lpstr>vitiligo</vt:lpstr>
      <vt:lpstr>Epidemiology</vt:lpstr>
      <vt:lpstr>Associated diseases</vt:lpstr>
      <vt:lpstr>Pathophysiology</vt:lpstr>
      <vt:lpstr>aetiology</vt:lpstr>
      <vt:lpstr>aetiology</vt:lpstr>
      <vt:lpstr>Genetics</vt:lpstr>
      <vt:lpstr>Clinical features</vt:lpstr>
      <vt:lpstr>Clinical features</vt:lpstr>
      <vt:lpstr>Clinical variants</vt:lpstr>
      <vt:lpstr>Differential diagnosis</vt:lpstr>
      <vt:lpstr>Disease course and prognosis</vt:lpstr>
      <vt:lpstr>Investigations</vt:lpstr>
      <vt:lpstr>Management</vt:lpstr>
      <vt:lpstr>Management</vt:lpstr>
      <vt:lpstr>Management</vt:lpstr>
      <vt:lpstr>Management</vt:lpstr>
      <vt:lpstr>Halo naevus</vt:lpstr>
      <vt:lpstr>Epidemiology</vt:lpstr>
      <vt:lpstr>Associated diseases</vt:lpstr>
      <vt:lpstr>Pathophysiology</vt:lpstr>
      <vt:lpstr>Clinical features</vt:lpstr>
      <vt:lpstr>PowerPoint Presentation</vt:lpstr>
      <vt:lpstr>Disease course and prognosis</vt:lpstr>
      <vt:lpstr>Halo naevus</vt:lpstr>
      <vt:lpstr>Acquired syndromic hypomelanosis</vt:lpstr>
      <vt:lpstr>Vogt–Koyanagi–Harada syndrome</vt:lpstr>
      <vt:lpstr>Clinical features</vt:lpstr>
      <vt:lpstr>Criteria for diagnosis</vt:lpstr>
      <vt:lpstr>Alezzandrini syndrome</vt:lpstr>
      <vt:lpstr>Post‐inflammatory hypomelanosis</vt:lpstr>
      <vt:lpstr>Post‐inflammatory hypomelanosis</vt:lpstr>
      <vt:lpstr>Post‐inflammatory hypomelanosis</vt:lpstr>
      <vt:lpstr>Progressive macular hypomelanosis</vt:lpstr>
      <vt:lpstr>Clinical features</vt:lpstr>
      <vt:lpstr>Progressive macular hypomelanosis</vt:lpstr>
      <vt:lpstr>Management</vt:lpstr>
      <vt:lpstr>Chemical depigmentation</vt:lpstr>
      <vt:lpstr>Chemical depigmentation</vt:lpstr>
      <vt:lpstr>Idiopathic guttate hypomelanosis</vt:lpstr>
      <vt:lpstr>Clinical features</vt:lpstr>
      <vt:lpstr>Management</vt:lpstr>
      <vt:lpstr>Punctate leukoderma</vt:lpstr>
      <vt:lpstr>Clinical features</vt:lpstr>
      <vt:lpstr>Non‐melanin pigmentation</vt:lpstr>
      <vt:lpstr>Endogenous non‐melanin pigmentation</vt:lpstr>
      <vt:lpstr>Cutaneous haemosiderosis</vt:lpstr>
      <vt:lpstr>Cutaneous haemosiderosis</vt:lpstr>
      <vt:lpstr>Clinical variants</vt:lpstr>
      <vt:lpstr>PowerPoint Presentation</vt:lpstr>
      <vt:lpstr>Clinical variants</vt:lpstr>
      <vt:lpstr>Clinical features</vt:lpstr>
      <vt:lpstr>Jaundice and bronze baby syndrome</vt:lpstr>
      <vt:lpstr>Pathophysiology</vt:lpstr>
      <vt:lpstr>Clinical features</vt:lpstr>
      <vt:lpstr>Management</vt:lpstr>
      <vt:lpstr>Carotenoderma</vt:lpstr>
      <vt:lpstr>Carotenoderma</vt:lpstr>
      <vt:lpstr>Pathology</vt:lpstr>
      <vt:lpstr>Clinical features</vt:lpstr>
      <vt:lpstr>Ochronosis </vt:lpstr>
      <vt:lpstr>Epidemiology</vt:lpstr>
      <vt:lpstr>Pathophysiology</vt:lpstr>
      <vt:lpstr>Ochronosis</vt:lpstr>
      <vt:lpstr>Clinical features</vt:lpstr>
      <vt:lpstr>Clinical features</vt:lpstr>
      <vt:lpstr>Differential diagnosis</vt:lpstr>
      <vt:lpstr>Investigations</vt:lpstr>
      <vt:lpstr>Management</vt:lpstr>
      <vt:lpstr>Management</vt:lpstr>
      <vt:lpstr>Exogenous pigmentation</vt:lpstr>
      <vt:lpstr>Metals </vt:lpstr>
      <vt:lpstr>Clinical features</vt:lpstr>
      <vt:lpstr>Arsenic</vt:lpstr>
      <vt:lpstr>Bismuth</vt:lpstr>
      <vt:lpstr>Chrysiasis and chrysoderma</vt:lpstr>
      <vt:lpstr>Chrysiasis and chrysoderma</vt:lpstr>
      <vt:lpstr>Mercury</vt:lpstr>
      <vt:lpstr>Tattoos</vt:lpstr>
      <vt:lpstr>PowerPoint Presentation</vt:lpstr>
      <vt:lpstr>Colliers’ stripes</vt:lpstr>
      <vt:lpstr>Therapeutic agents</vt:lpstr>
      <vt:lpstr>Decorative tattoos</vt:lpstr>
      <vt:lpstr>Complications of tattoos</vt:lpstr>
      <vt:lpstr>Removal of tattoos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Acquired Pigmentary Disorders</dc:title>
  <dc:creator>HOME</dc:creator>
  <cp:lastModifiedBy>HOME</cp:lastModifiedBy>
  <cp:revision>192</cp:revision>
  <dcterms:created xsi:type="dcterms:W3CDTF">2024-03-04T10:26:13Z</dcterms:created>
  <dcterms:modified xsi:type="dcterms:W3CDTF">2024-03-04T17:28:19Z</dcterms:modified>
</cp:coreProperties>
</file>