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5" r:id="rId1"/>
  </p:sldMasterIdLst>
  <p:notesMasterIdLst>
    <p:notesMasterId r:id="rId123"/>
  </p:notesMasterIdLst>
  <p:handoutMasterIdLst>
    <p:handoutMasterId r:id="rId124"/>
  </p:handoutMasterIdLst>
  <p:sldIdLst>
    <p:sldId id="257" r:id="rId2"/>
    <p:sldId id="258" r:id="rId3"/>
    <p:sldId id="259" r:id="rId4"/>
    <p:sldId id="260" r:id="rId5"/>
    <p:sldId id="261" r:id="rId6"/>
    <p:sldId id="397" r:id="rId7"/>
    <p:sldId id="262" r:id="rId8"/>
    <p:sldId id="396" r:id="rId9"/>
    <p:sldId id="265" r:id="rId10"/>
    <p:sldId id="266" r:id="rId11"/>
    <p:sldId id="363" r:id="rId12"/>
    <p:sldId id="267" r:id="rId13"/>
    <p:sldId id="268" r:id="rId14"/>
    <p:sldId id="276" r:id="rId15"/>
    <p:sldId id="277" r:id="rId16"/>
    <p:sldId id="278" r:id="rId17"/>
    <p:sldId id="279" r:id="rId18"/>
    <p:sldId id="280" r:id="rId19"/>
    <p:sldId id="281" r:id="rId20"/>
    <p:sldId id="282" r:id="rId21"/>
    <p:sldId id="374" r:id="rId22"/>
    <p:sldId id="283" r:id="rId23"/>
    <p:sldId id="284" r:id="rId24"/>
    <p:sldId id="285" r:id="rId25"/>
    <p:sldId id="286" r:id="rId26"/>
    <p:sldId id="287" r:id="rId27"/>
    <p:sldId id="288" r:id="rId28"/>
    <p:sldId id="289" r:id="rId29"/>
    <p:sldId id="290" r:id="rId30"/>
    <p:sldId id="291" r:id="rId31"/>
    <p:sldId id="292" r:id="rId32"/>
    <p:sldId id="398" r:id="rId33"/>
    <p:sldId id="293" r:id="rId34"/>
    <p:sldId id="364" r:id="rId35"/>
    <p:sldId id="294" r:id="rId36"/>
    <p:sldId id="295" r:id="rId37"/>
    <p:sldId id="375" r:id="rId38"/>
    <p:sldId id="399" r:id="rId39"/>
    <p:sldId id="296" r:id="rId40"/>
    <p:sldId id="297" r:id="rId41"/>
    <p:sldId id="393" r:id="rId42"/>
    <p:sldId id="361" r:id="rId43"/>
    <p:sldId id="391" r:id="rId44"/>
    <p:sldId id="299" r:id="rId45"/>
    <p:sldId id="362" r:id="rId46"/>
    <p:sldId id="392" r:id="rId47"/>
    <p:sldId id="365" r:id="rId48"/>
    <p:sldId id="388" r:id="rId49"/>
    <p:sldId id="302" r:id="rId50"/>
    <p:sldId id="303" r:id="rId51"/>
    <p:sldId id="304" r:id="rId52"/>
    <p:sldId id="305" r:id="rId53"/>
    <p:sldId id="306" r:id="rId54"/>
    <p:sldId id="307" r:id="rId55"/>
    <p:sldId id="308" r:id="rId56"/>
    <p:sldId id="309" r:id="rId57"/>
    <p:sldId id="366" r:id="rId58"/>
    <p:sldId id="310" r:id="rId59"/>
    <p:sldId id="367" r:id="rId60"/>
    <p:sldId id="368" r:id="rId61"/>
    <p:sldId id="369" r:id="rId62"/>
    <p:sldId id="370" r:id="rId63"/>
    <p:sldId id="389" r:id="rId64"/>
    <p:sldId id="312" r:id="rId65"/>
    <p:sldId id="313" r:id="rId66"/>
    <p:sldId id="314" r:id="rId67"/>
    <p:sldId id="315" r:id="rId68"/>
    <p:sldId id="316" r:id="rId69"/>
    <p:sldId id="317" r:id="rId70"/>
    <p:sldId id="318" r:id="rId71"/>
    <p:sldId id="319" r:id="rId72"/>
    <p:sldId id="320" r:id="rId73"/>
    <p:sldId id="321" r:id="rId74"/>
    <p:sldId id="322" r:id="rId75"/>
    <p:sldId id="390" r:id="rId76"/>
    <p:sldId id="323" r:id="rId77"/>
    <p:sldId id="324" r:id="rId78"/>
    <p:sldId id="325" r:id="rId79"/>
    <p:sldId id="326" r:id="rId80"/>
    <p:sldId id="327" r:id="rId81"/>
    <p:sldId id="328" r:id="rId82"/>
    <p:sldId id="329" r:id="rId83"/>
    <p:sldId id="330" r:id="rId84"/>
    <p:sldId id="331" r:id="rId85"/>
    <p:sldId id="332" r:id="rId86"/>
    <p:sldId id="333" r:id="rId87"/>
    <p:sldId id="334" r:id="rId88"/>
    <p:sldId id="335" r:id="rId89"/>
    <p:sldId id="336" r:id="rId90"/>
    <p:sldId id="338" r:id="rId91"/>
    <p:sldId id="339" r:id="rId92"/>
    <p:sldId id="340" r:id="rId93"/>
    <p:sldId id="394" r:id="rId94"/>
    <p:sldId id="343" r:id="rId95"/>
    <p:sldId id="344" r:id="rId96"/>
    <p:sldId id="345" r:id="rId97"/>
    <p:sldId id="346" r:id="rId98"/>
    <p:sldId id="347" r:id="rId99"/>
    <p:sldId id="348" r:id="rId100"/>
    <p:sldId id="376" r:id="rId101"/>
    <p:sldId id="349" r:id="rId102"/>
    <p:sldId id="350" r:id="rId103"/>
    <p:sldId id="379" r:id="rId104"/>
    <p:sldId id="377" r:id="rId105"/>
    <p:sldId id="351" r:id="rId106"/>
    <p:sldId id="380" r:id="rId107"/>
    <p:sldId id="381" r:id="rId108"/>
    <p:sldId id="352" r:id="rId109"/>
    <p:sldId id="382" r:id="rId110"/>
    <p:sldId id="353" r:id="rId111"/>
    <p:sldId id="354" r:id="rId112"/>
    <p:sldId id="384" r:id="rId113"/>
    <p:sldId id="385" r:id="rId114"/>
    <p:sldId id="395" r:id="rId115"/>
    <p:sldId id="356" r:id="rId116"/>
    <p:sldId id="357" r:id="rId117"/>
    <p:sldId id="358" r:id="rId118"/>
    <p:sldId id="359" r:id="rId119"/>
    <p:sldId id="400" r:id="rId120"/>
    <p:sldId id="401" r:id="rId121"/>
    <p:sldId id="360" r:id="rId122"/>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97" autoAdjust="0"/>
    <p:restoredTop sz="87293" autoAdjust="0"/>
  </p:normalViewPr>
  <p:slideViewPr>
    <p:cSldViewPr snapToGrid="0">
      <p:cViewPr varScale="1">
        <p:scale>
          <a:sx n="63" d="100"/>
          <a:sy n="63" d="100"/>
        </p:scale>
        <p:origin x="450" y="72"/>
      </p:cViewPr>
      <p:guideLst>
        <p:guide orient="horz" pos="2160"/>
        <p:guide pos="3840"/>
      </p:guideLst>
    </p:cSldViewPr>
  </p:slideViewPr>
  <p:notesTextViewPr>
    <p:cViewPr>
      <p:scale>
        <a:sx n="1" d="1"/>
        <a:sy n="1" d="1"/>
      </p:scale>
      <p:origin x="0" y="0"/>
    </p:cViewPr>
  </p:notesTextViewPr>
  <p:sorterViewPr>
    <p:cViewPr>
      <p:scale>
        <a:sx n="66" d="100"/>
        <a:sy n="66" d="100"/>
      </p:scale>
      <p:origin x="0" y="-2051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handoutMaster" Target="handoutMasters/handout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7.png"/></Relationships>
</file>

<file path=ppt/diagrams/_rels/drawing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image" Target="../media/image83.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A7306E3-558D-468D-AE90-0B5001E7C258}"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35B5AB7D-CA3B-4EB0-BE0B-AB8B4C49D554}">
      <dgm:prSet phldrT="[Text]"/>
      <dgm:spPr>
        <a:blipFill rotWithShape="0">
          <a:blip xmlns:r="http://schemas.openxmlformats.org/officeDocument/2006/relationships" r:embed="rId1"/>
          <a:stretch>
            <a:fillRect/>
          </a:stretch>
        </a:blipFill>
      </dgm:spPr>
      <dgm:t>
        <a:bodyPr/>
        <a:lstStyle/>
        <a:p>
          <a:r>
            <a:rPr lang="en-US" dirty="0">
              <a:solidFill>
                <a:schemeClr val="bg1"/>
              </a:solidFill>
            </a:rPr>
            <a:t>Lymphedema</a:t>
          </a:r>
        </a:p>
      </dgm:t>
    </dgm:pt>
    <dgm:pt modelId="{CCB0810A-1D0F-43A9-8E59-331CA3ABAA71}" type="parTrans" cxnId="{B11ADC96-D1B0-4DD8-9EE5-416203DB8229}">
      <dgm:prSet/>
      <dgm:spPr/>
      <dgm:t>
        <a:bodyPr/>
        <a:lstStyle/>
        <a:p>
          <a:endParaRPr lang="en-US"/>
        </a:p>
      </dgm:t>
    </dgm:pt>
    <dgm:pt modelId="{FACA5151-AF9A-4B5B-BE37-8009BB60DCB2}" type="sibTrans" cxnId="{B11ADC96-D1B0-4DD8-9EE5-416203DB8229}">
      <dgm:prSet/>
      <dgm:spPr/>
      <dgm:t>
        <a:bodyPr/>
        <a:lstStyle/>
        <a:p>
          <a:endParaRPr lang="en-US"/>
        </a:p>
      </dgm:t>
    </dgm:pt>
    <dgm:pt modelId="{E2A8B5D7-12C0-49E6-B9AA-D5FFB981C6D0}">
      <dgm:prSet phldrT="[Text]"/>
      <dgm:spPr>
        <a:blipFill rotWithShape="0">
          <a:blip xmlns:r="http://schemas.openxmlformats.org/officeDocument/2006/relationships" r:embed="rId2"/>
          <a:stretch>
            <a:fillRect/>
          </a:stretch>
        </a:blipFill>
      </dgm:spPr>
      <dgm:t>
        <a:bodyPr/>
        <a:lstStyle/>
        <a:p>
          <a:r>
            <a:rPr lang="en-US" dirty="0">
              <a:solidFill>
                <a:schemeClr val="bg1"/>
              </a:solidFill>
            </a:rPr>
            <a:t>Respiratory features</a:t>
          </a:r>
        </a:p>
      </dgm:t>
    </dgm:pt>
    <dgm:pt modelId="{24AFF1F1-DAC1-4E39-8860-BBC77D45B2D2}" type="parTrans" cxnId="{27E60EE0-BB2F-4731-B52B-EBA1D062052B}">
      <dgm:prSet/>
      <dgm:spPr/>
      <dgm:t>
        <a:bodyPr/>
        <a:lstStyle/>
        <a:p>
          <a:endParaRPr lang="en-US"/>
        </a:p>
      </dgm:t>
    </dgm:pt>
    <dgm:pt modelId="{392580E3-8E6B-4A18-B398-D12BBAF884D1}" type="sibTrans" cxnId="{27E60EE0-BB2F-4731-B52B-EBA1D062052B}">
      <dgm:prSet/>
      <dgm:spPr/>
      <dgm:t>
        <a:bodyPr/>
        <a:lstStyle/>
        <a:p>
          <a:endParaRPr lang="en-US"/>
        </a:p>
      </dgm:t>
    </dgm:pt>
    <dgm:pt modelId="{2B5F6AC0-F19E-4E3F-BE8A-1FC2EDB6C5A9}">
      <dgm:prSet phldrT="[Text]" phldr="1"/>
      <dgm:spPr/>
      <dgm:t>
        <a:bodyPr/>
        <a:lstStyle/>
        <a:p>
          <a:endParaRPr lang="en-US" dirty="0"/>
        </a:p>
      </dgm:t>
    </dgm:pt>
    <dgm:pt modelId="{678C47EE-C7DF-4DDA-B223-4F33E9CD3760}" type="parTrans" cxnId="{998C0ECF-D599-468D-9D2B-82E846B94BA8}">
      <dgm:prSet/>
      <dgm:spPr/>
      <dgm:t>
        <a:bodyPr/>
        <a:lstStyle/>
        <a:p>
          <a:endParaRPr lang="en-US"/>
        </a:p>
      </dgm:t>
    </dgm:pt>
    <dgm:pt modelId="{A00AEF98-CDB5-4499-8CCE-021960EADA2A}" type="sibTrans" cxnId="{998C0ECF-D599-468D-9D2B-82E846B94BA8}">
      <dgm:prSet/>
      <dgm:spPr/>
      <dgm:t>
        <a:bodyPr/>
        <a:lstStyle/>
        <a:p>
          <a:endParaRPr lang="en-US"/>
        </a:p>
      </dgm:t>
    </dgm:pt>
    <dgm:pt modelId="{9C67673D-9AF5-403F-9690-D4F2C6E9ED3D}">
      <dgm:prSet phldrT="[Text]" phldr="1"/>
      <dgm:spPr/>
      <dgm:t>
        <a:bodyPr/>
        <a:lstStyle/>
        <a:p>
          <a:endParaRPr lang="en-US"/>
        </a:p>
      </dgm:t>
    </dgm:pt>
    <dgm:pt modelId="{8D2BD1FE-D7A8-464B-AF47-1E585B77C279}" type="parTrans" cxnId="{60C5AA35-3BD2-49B8-9337-FE62E75F3820}">
      <dgm:prSet/>
      <dgm:spPr/>
      <dgm:t>
        <a:bodyPr/>
        <a:lstStyle/>
        <a:p>
          <a:endParaRPr lang="en-US"/>
        </a:p>
      </dgm:t>
    </dgm:pt>
    <dgm:pt modelId="{378A91F4-48E2-4110-9E53-03A560B40EDB}" type="sibTrans" cxnId="{60C5AA35-3BD2-49B8-9337-FE62E75F3820}">
      <dgm:prSet/>
      <dgm:spPr/>
      <dgm:t>
        <a:bodyPr/>
        <a:lstStyle/>
        <a:p>
          <a:endParaRPr lang="en-US"/>
        </a:p>
      </dgm:t>
    </dgm:pt>
    <dgm:pt modelId="{EF4F3850-7523-4FB7-AF63-8D028C46AB38}">
      <dgm:prSet phldrT="[Text]"/>
      <dgm:spPr>
        <a:blipFill rotWithShape="0">
          <a:blip xmlns:r="http://schemas.openxmlformats.org/officeDocument/2006/relationships" r:embed="rId3"/>
          <a:stretch>
            <a:fillRect/>
          </a:stretch>
        </a:blipFill>
      </dgm:spPr>
      <dgm:t>
        <a:bodyPr/>
        <a:lstStyle/>
        <a:p>
          <a:r>
            <a:rPr lang="en-US" dirty="0">
              <a:solidFill>
                <a:schemeClr val="bg1"/>
              </a:solidFill>
            </a:rPr>
            <a:t>Nail changes</a:t>
          </a:r>
        </a:p>
      </dgm:t>
    </dgm:pt>
    <dgm:pt modelId="{F84CEE41-920E-49CE-92F4-3EA636AEEF7A}" type="sibTrans" cxnId="{C0F167C8-1918-4717-9814-05777E64A9CD}">
      <dgm:prSet/>
      <dgm:spPr/>
      <dgm:t>
        <a:bodyPr/>
        <a:lstStyle/>
        <a:p>
          <a:endParaRPr lang="en-US"/>
        </a:p>
      </dgm:t>
    </dgm:pt>
    <dgm:pt modelId="{26552662-63D8-47E7-9302-CCEB2DEDE885}" type="parTrans" cxnId="{C0F167C8-1918-4717-9814-05777E64A9CD}">
      <dgm:prSet/>
      <dgm:spPr/>
      <dgm:t>
        <a:bodyPr/>
        <a:lstStyle/>
        <a:p>
          <a:endParaRPr lang="en-US"/>
        </a:p>
      </dgm:t>
    </dgm:pt>
    <dgm:pt modelId="{0C59AB79-1A64-4784-B823-F91E28CDD25E}">
      <dgm:prSet phldrT="[Text]" phldr="1"/>
      <dgm:spPr/>
      <dgm:t>
        <a:bodyPr/>
        <a:lstStyle/>
        <a:p>
          <a:endParaRPr lang="en-US" dirty="0"/>
        </a:p>
      </dgm:t>
    </dgm:pt>
    <dgm:pt modelId="{34A65FC8-D668-48F3-A37D-2528DACDFE74}" type="sibTrans" cxnId="{21B34D70-6AC0-4697-9C13-409AB4C42791}">
      <dgm:prSet/>
      <dgm:spPr/>
      <dgm:t>
        <a:bodyPr/>
        <a:lstStyle/>
        <a:p>
          <a:endParaRPr lang="en-US"/>
        </a:p>
      </dgm:t>
    </dgm:pt>
    <dgm:pt modelId="{629BEA67-30F4-4E24-8262-07437943E99D}" type="parTrans" cxnId="{21B34D70-6AC0-4697-9C13-409AB4C42791}">
      <dgm:prSet/>
      <dgm:spPr/>
      <dgm:t>
        <a:bodyPr/>
        <a:lstStyle/>
        <a:p>
          <a:endParaRPr lang="en-US"/>
        </a:p>
      </dgm:t>
    </dgm:pt>
    <dgm:pt modelId="{570FC6CF-7B13-4C7A-90D0-2939DA4AA16D}">
      <dgm:prSet phldrT="[Text]" phldr="1"/>
      <dgm:spPr/>
      <dgm:t>
        <a:bodyPr/>
        <a:lstStyle/>
        <a:p>
          <a:endParaRPr lang="en-US"/>
        </a:p>
      </dgm:t>
    </dgm:pt>
    <dgm:pt modelId="{DBA9523F-2B85-4A2A-91A3-D63D64E3D489}" type="sibTrans" cxnId="{55A8B14E-6D4E-40D4-8743-AF8A1B4C4DB3}">
      <dgm:prSet/>
      <dgm:spPr/>
      <dgm:t>
        <a:bodyPr/>
        <a:lstStyle/>
        <a:p>
          <a:endParaRPr lang="en-US"/>
        </a:p>
      </dgm:t>
    </dgm:pt>
    <dgm:pt modelId="{5FA49284-779D-41C7-A0F4-416C27C4BA25}" type="parTrans" cxnId="{55A8B14E-6D4E-40D4-8743-AF8A1B4C4DB3}">
      <dgm:prSet/>
      <dgm:spPr/>
      <dgm:t>
        <a:bodyPr/>
        <a:lstStyle/>
        <a:p>
          <a:endParaRPr lang="en-US"/>
        </a:p>
      </dgm:t>
    </dgm:pt>
    <dgm:pt modelId="{1A442B95-3266-465C-B8D1-43CED3293873}">
      <dgm:prSet phldrT="[Text]" phldr="1"/>
      <dgm:spPr/>
      <dgm:t>
        <a:bodyPr/>
        <a:lstStyle/>
        <a:p>
          <a:endParaRPr lang="en-US" dirty="0"/>
        </a:p>
      </dgm:t>
    </dgm:pt>
    <dgm:pt modelId="{2D1BF73A-9F72-4C65-BC2C-2B7EBF66C0D2}" type="sibTrans" cxnId="{61BBAE33-7108-4372-BBB3-7069E11D1AB9}">
      <dgm:prSet/>
      <dgm:spPr/>
      <dgm:t>
        <a:bodyPr/>
        <a:lstStyle/>
        <a:p>
          <a:endParaRPr lang="en-US"/>
        </a:p>
      </dgm:t>
    </dgm:pt>
    <dgm:pt modelId="{2B3FEF9D-1ED5-4103-BD25-55E28D903C9E}" type="parTrans" cxnId="{61BBAE33-7108-4372-BBB3-7069E11D1AB9}">
      <dgm:prSet/>
      <dgm:spPr/>
      <dgm:t>
        <a:bodyPr/>
        <a:lstStyle/>
        <a:p>
          <a:endParaRPr lang="en-US"/>
        </a:p>
      </dgm:t>
    </dgm:pt>
    <dgm:pt modelId="{312C0309-B6D7-4AE8-919F-E04AA4C243FE}">
      <dgm:prSet phldrT="[Text]" phldr="1"/>
      <dgm:spPr/>
      <dgm:t>
        <a:bodyPr/>
        <a:lstStyle/>
        <a:p>
          <a:endParaRPr lang="en-US" dirty="0"/>
        </a:p>
      </dgm:t>
    </dgm:pt>
    <dgm:pt modelId="{828C47DA-86A4-4F25-93F9-BE4763F8CC9E}" type="sibTrans" cxnId="{74F76258-C05B-47E7-B2DC-E39F479732CE}">
      <dgm:prSet/>
      <dgm:spPr/>
      <dgm:t>
        <a:bodyPr/>
        <a:lstStyle/>
        <a:p>
          <a:endParaRPr lang="en-US"/>
        </a:p>
      </dgm:t>
    </dgm:pt>
    <dgm:pt modelId="{2DC358F7-C78C-4914-95C1-85E5CF286E3E}" type="parTrans" cxnId="{74F76258-C05B-47E7-B2DC-E39F479732CE}">
      <dgm:prSet/>
      <dgm:spPr/>
      <dgm:t>
        <a:bodyPr/>
        <a:lstStyle/>
        <a:p>
          <a:endParaRPr lang="en-US"/>
        </a:p>
      </dgm:t>
    </dgm:pt>
    <dgm:pt modelId="{E497D5AE-862F-447F-A7AF-B92753EE2AF9}" type="pres">
      <dgm:prSet presAssocID="{CA7306E3-558D-468D-AE90-0B5001E7C258}" presName="Name0" presStyleCnt="0">
        <dgm:presLayoutVars>
          <dgm:dir/>
          <dgm:resizeHandles val="exact"/>
        </dgm:presLayoutVars>
      </dgm:prSet>
      <dgm:spPr/>
    </dgm:pt>
    <dgm:pt modelId="{A33F538B-5B54-4CEC-9EB5-E4C286551E3F}" type="pres">
      <dgm:prSet presAssocID="{EF4F3850-7523-4FB7-AF63-8D028C46AB38}" presName="node" presStyleLbl="node1" presStyleIdx="0" presStyleCnt="3">
        <dgm:presLayoutVars>
          <dgm:bulletEnabled val="1"/>
        </dgm:presLayoutVars>
      </dgm:prSet>
      <dgm:spPr/>
    </dgm:pt>
    <dgm:pt modelId="{4719A1C9-8B9F-4C72-B280-737C79B3E390}" type="pres">
      <dgm:prSet presAssocID="{F84CEE41-920E-49CE-92F4-3EA636AEEF7A}" presName="sibTrans" presStyleCnt="0"/>
      <dgm:spPr/>
    </dgm:pt>
    <dgm:pt modelId="{A5839495-779D-49CF-A5B5-17F6898CBF9D}" type="pres">
      <dgm:prSet presAssocID="{35B5AB7D-CA3B-4EB0-BE0B-AB8B4C49D554}" presName="node" presStyleLbl="node1" presStyleIdx="1" presStyleCnt="3">
        <dgm:presLayoutVars>
          <dgm:bulletEnabled val="1"/>
        </dgm:presLayoutVars>
      </dgm:prSet>
      <dgm:spPr/>
    </dgm:pt>
    <dgm:pt modelId="{E9419FD5-02C0-41C3-881A-5B4ABF860831}" type="pres">
      <dgm:prSet presAssocID="{FACA5151-AF9A-4B5B-BE37-8009BB60DCB2}" presName="sibTrans" presStyleCnt="0"/>
      <dgm:spPr/>
    </dgm:pt>
    <dgm:pt modelId="{89057032-3040-4AD4-87C1-632170AB7FD0}" type="pres">
      <dgm:prSet presAssocID="{E2A8B5D7-12C0-49E6-B9AA-D5FFB981C6D0}" presName="node" presStyleLbl="node1" presStyleIdx="2" presStyleCnt="3">
        <dgm:presLayoutVars>
          <dgm:bulletEnabled val="1"/>
        </dgm:presLayoutVars>
      </dgm:prSet>
      <dgm:spPr/>
    </dgm:pt>
  </dgm:ptLst>
  <dgm:cxnLst>
    <dgm:cxn modelId="{61BBAE33-7108-4372-BBB3-7069E11D1AB9}" srcId="{35B5AB7D-CA3B-4EB0-BE0B-AB8B4C49D554}" destId="{1A442B95-3266-465C-B8D1-43CED3293873}" srcOrd="0" destOrd="0" parTransId="{2B3FEF9D-1ED5-4103-BD25-55E28D903C9E}" sibTransId="{2D1BF73A-9F72-4C65-BC2C-2B7EBF66C0D2}"/>
    <dgm:cxn modelId="{60C5AA35-3BD2-49B8-9337-FE62E75F3820}" srcId="{E2A8B5D7-12C0-49E6-B9AA-D5FFB981C6D0}" destId="{9C67673D-9AF5-403F-9690-D4F2C6E9ED3D}" srcOrd="1" destOrd="0" parTransId="{8D2BD1FE-D7A8-464B-AF47-1E585B77C279}" sibTransId="{378A91F4-48E2-4110-9E53-03A560B40EDB}"/>
    <dgm:cxn modelId="{82A1DD5B-FE86-448C-BE6A-C3DEC38ACB03}" type="presOf" srcId="{9C67673D-9AF5-403F-9690-D4F2C6E9ED3D}" destId="{89057032-3040-4AD4-87C1-632170AB7FD0}" srcOrd="0" destOrd="2" presId="urn:microsoft.com/office/officeart/2005/8/layout/hList6"/>
    <dgm:cxn modelId="{86A88C47-72A4-400F-9593-C08D231D3927}" type="presOf" srcId="{0C59AB79-1A64-4784-B823-F91E28CDD25E}" destId="{A33F538B-5B54-4CEC-9EB5-E4C286551E3F}" srcOrd="0" destOrd="1" presId="urn:microsoft.com/office/officeart/2005/8/layout/hList6"/>
    <dgm:cxn modelId="{55A8B14E-6D4E-40D4-8743-AF8A1B4C4DB3}" srcId="{EF4F3850-7523-4FB7-AF63-8D028C46AB38}" destId="{570FC6CF-7B13-4C7A-90D0-2939DA4AA16D}" srcOrd="1" destOrd="0" parTransId="{5FA49284-779D-41C7-A0F4-416C27C4BA25}" sibTransId="{DBA9523F-2B85-4A2A-91A3-D63D64E3D489}"/>
    <dgm:cxn modelId="{21B34D70-6AC0-4697-9C13-409AB4C42791}" srcId="{EF4F3850-7523-4FB7-AF63-8D028C46AB38}" destId="{0C59AB79-1A64-4784-B823-F91E28CDD25E}" srcOrd="0" destOrd="0" parTransId="{629BEA67-30F4-4E24-8262-07437943E99D}" sibTransId="{34A65FC8-D668-48F3-A37D-2528DACDFE74}"/>
    <dgm:cxn modelId="{74F76258-C05B-47E7-B2DC-E39F479732CE}" srcId="{35B5AB7D-CA3B-4EB0-BE0B-AB8B4C49D554}" destId="{312C0309-B6D7-4AE8-919F-E04AA4C243FE}" srcOrd="1" destOrd="0" parTransId="{2DC358F7-C78C-4914-95C1-85E5CF286E3E}" sibTransId="{828C47DA-86A4-4F25-93F9-BE4763F8CC9E}"/>
    <dgm:cxn modelId="{221CAE80-911F-4B5F-9589-FE676CC98E0B}" type="presOf" srcId="{E2A8B5D7-12C0-49E6-B9AA-D5FFB981C6D0}" destId="{89057032-3040-4AD4-87C1-632170AB7FD0}" srcOrd="0" destOrd="0" presId="urn:microsoft.com/office/officeart/2005/8/layout/hList6"/>
    <dgm:cxn modelId="{284C3686-5864-4B16-8FC1-00814A24A42A}" type="presOf" srcId="{EF4F3850-7523-4FB7-AF63-8D028C46AB38}" destId="{A33F538B-5B54-4CEC-9EB5-E4C286551E3F}" srcOrd="0" destOrd="0" presId="urn:microsoft.com/office/officeart/2005/8/layout/hList6"/>
    <dgm:cxn modelId="{7B07E98D-FDA0-4694-AEA9-338FC382D050}" type="presOf" srcId="{1A442B95-3266-465C-B8D1-43CED3293873}" destId="{A5839495-779D-49CF-A5B5-17F6898CBF9D}" srcOrd="0" destOrd="1" presId="urn:microsoft.com/office/officeart/2005/8/layout/hList6"/>
    <dgm:cxn modelId="{FFD8DD90-6018-489C-ACB7-908C2C447C41}" type="presOf" srcId="{35B5AB7D-CA3B-4EB0-BE0B-AB8B4C49D554}" destId="{A5839495-779D-49CF-A5B5-17F6898CBF9D}" srcOrd="0" destOrd="0" presId="urn:microsoft.com/office/officeart/2005/8/layout/hList6"/>
    <dgm:cxn modelId="{B11ADC96-D1B0-4DD8-9EE5-416203DB8229}" srcId="{CA7306E3-558D-468D-AE90-0B5001E7C258}" destId="{35B5AB7D-CA3B-4EB0-BE0B-AB8B4C49D554}" srcOrd="1" destOrd="0" parTransId="{CCB0810A-1D0F-43A9-8E59-331CA3ABAA71}" sibTransId="{FACA5151-AF9A-4B5B-BE37-8009BB60DCB2}"/>
    <dgm:cxn modelId="{ADB82F9A-2E3F-4036-B938-E8332C786E93}" type="presOf" srcId="{2B5F6AC0-F19E-4E3F-BE8A-1FC2EDB6C5A9}" destId="{89057032-3040-4AD4-87C1-632170AB7FD0}" srcOrd="0" destOrd="1" presId="urn:microsoft.com/office/officeart/2005/8/layout/hList6"/>
    <dgm:cxn modelId="{F3D29AC6-41F7-4825-9887-607ED522F5DE}" type="presOf" srcId="{312C0309-B6D7-4AE8-919F-E04AA4C243FE}" destId="{A5839495-779D-49CF-A5B5-17F6898CBF9D}" srcOrd="0" destOrd="2" presId="urn:microsoft.com/office/officeart/2005/8/layout/hList6"/>
    <dgm:cxn modelId="{C0F167C8-1918-4717-9814-05777E64A9CD}" srcId="{CA7306E3-558D-468D-AE90-0B5001E7C258}" destId="{EF4F3850-7523-4FB7-AF63-8D028C46AB38}" srcOrd="0" destOrd="0" parTransId="{26552662-63D8-47E7-9302-CCEB2DEDE885}" sibTransId="{F84CEE41-920E-49CE-92F4-3EA636AEEF7A}"/>
    <dgm:cxn modelId="{998C0ECF-D599-468D-9D2B-82E846B94BA8}" srcId="{E2A8B5D7-12C0-49E6-B9AA-D5FFB981C6D0}" destId="{2B5F6AC0-F19E-4E3F-BE8A-1FC2EDB6C5A9}" srcOrd="0" destOrd="0" parTransId="{678C47EE-C7DF-4DDA-B223-4F33E9CD3760}" sibTransId="{A00AEF98-CDB5-4499-8CCE-021960EADA2A}"/>
    <dgm:cxn modelId="{B0C5A2DB-3BE9-4D37-8885-757D91F9AE0C}" type="presOf" srcId="{CA7306E3-558D-468D-AE90-0B5001E7C258}" destId="{E497D5AE-862F-447F-A7AF-B92753EE2AF9}" srcOrd="0" destOrd="0" presId="urn:microsoft.com/office/officeart/2005/8/layout/hList6"/>
    <dgm:cxn modelId="{27E60EE0-BB2F-4731-B52B-EBA1D062052B}" srcId="{CA7306E3-558D-468D-AE90-0B5001E7C258}" destId="{E2A8B5D7-12C0-49E6-B9AA-D5FFB981C6D0}" srcOrd="2" destOrd="0" parTransId="{24AFF1F1-DAC1-4E39-8860-BBC77D45B2D2}" sibTransId="{392580E3-8E6B-4A18-B398-D12BBAF884D1}"/>
    <dgm:cxn modelId="{40996CEB-8EAC-4C52-A1EF-40E992D6AD42}" type="presOf" srcId="{570FC6CF-7B13-4C7A-90D0-2939DA4AA16D}" destId="{A33F538B-5B54-4CEC-9EB5-E4C286551E3F}" srcOrd="0" destOrd="2" presId="urn:microsoft.com/office/officeart/2005/8/layout/hList6"/>
    <dgm:cxn modelId="{A7AD023A-1DA7-4F20-A5F9-1CF547D7DBB8}" type="presParOf" srcId="{E497D5AE-862F-447F-A7AF-B92753EE2AF9}" destId="{A33F538B-5B54-4CEC-9EB5-E4C286551E3F}" srcOrd="0" destOrd="0" presId="urn:microsoft.com/office/officeart/2005/8/layout/hList6"/>
    <dgm:cxn modelId="{541DB555-B39A-4790-8B2F-A07861833906}" type="presParOf" srcId="{E497D5AE-862F-447F-A7AF-B92753EE2AF9}" destId="{4719A1C9-8B9F-4C72-B280-737C79B3E390}" srcOrd="1" destOrd="0" presId="urn:microsoft.com/office/officeart/2005/8/layout/hList6"/>
    <dgm:cxn modelId="{990761D5-D67E-4249-9F88-08F323857392}" type="presParOf" srcId="{E497D5AE-862F-447F-A7AF-B92753EE2AF9}" destId="{A5839495-779D-49CF-A5B5-17F6898CBF9D}" srcOrd="2" destOrd="0" presId="urn:microsoft.com/office/officeart/2005/8/layout/hList6"/>
    <dgm:cxn modelId="{DF4F20E6-7C33-47D9-8110-FFD883597210}" type="presParOf" srcId="{E497D5AE-862F-447F-A7AF-B92753EE2AF9}" destId="{E9419FD5-02C0-41C3-881A-5B4ABF860831}" srcOrd="3" destOrd="0" presId="urn:microsoft.com/office/officeart/2005/8/layout/hList6"/>
    <dgm:cxn modelId="{92D0AC74-B378-4D81-B798-C110864D30A7}" type="presParOf" srcId="{E497D5AE-862F-447F-A7AF-B92753EE2AF9}" destId="{89057032-3040-4AD4-87C1-632170AB7FD0}"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38111E7-AB94-407E-AEC2-7A83E36B7837}" type="doc">
      <dgm:prSet loTypeId="urn:diagrams.loki3.com/BracketList" loCatId="list" qsTypeId="urn:microsoft.com/office/officeart/2005/8/quickstyle/simple2" qsCatId="simple" csTypeId="urn:microsoft.com/office/officeart/2005/8/colors/accent1_2" csCatId="accent1" phldr="1"/>
      <dgm:spPr/>
      <dgm:t>
        <a:bodyPr/>
        <a:lstStyle/>
        <a:p>
          <a:endParaRPr lang="en-US"/>
        </a:p>
      </dgm:t>
    </dgm:pt>
    <dgm:pt modelId="{CA317873-AB06-453F-8DF5-EBBB4C2AA55E}">
      <dgm:prSet/>
      <dgm:spPr/>
      <dgm:t>
        <a:bodyPr/>
        <a:lstStyle/>
        <a:p>
          <a:pPr rtl="0"/>
          <a:r>
            <a:rPr lang="en-US"/>
            <a:t>Five distinct patterns</a:t>
          </a:r>
        </a:p>
      </dgm:t>
    </dgm:pt>
    <dgm:pt modelId="{EAA8B516-A1EC-4A8A-9142-2A470199D6AE}" type="parTrans" cxnId="{98591B77-2CF1-43BA-B196-FF73897DC4FC}">
      <dgm:prSet/>
      <dgm:spPr/>
      <dgm:t>
        <a:bodyPr/>
        <a:lstStyle/>
        <a:p>
          <a:endParaRPr lang="en-US"/>
        </a:p>
      </dgm:t>
    </dgm:pt>
    <dgm:pt modelId="{E0397D90-5DA1-4DCA-B9AF-E9BE0E2E72DD}" type="sibTrans" cxnId="{98591B77-2CF1-43BA-B196-FF73897DC4FC}">
      <dgm:prSet/>
      <dgm:spPr/>
      <dgm:t>
        <a:bodyPr/>
        <a:lstStyle/>
        <a:p>
          <a:endParaRPr lang="en-US"/>
        </a:p>
      </dgm:t>
    </dgm:pt>
    <dgm:pt modelId="{2C1C26B0-EEAF-4325-9F61-E51AC4177316}">
      <dgm:prSet custT="1"/>
      <dgm:spPr/>
      <dgm:t>
        <a:bodyPr/>
        <a:lstStyle/>
        <a:p>
          <a:pPr rtl="0"/>
          <a:r>
            <a:rPr lang="en-US" sz="2800" dirty="0">
              <a:solidFill>
                <a:schemeClr val="bg1"/>
              </a:solidFill>
            </a:rPr>
            <a:t>Distal and lateral subungual onychomycosis</a:t>
          </a:r>
        </a:p>
      </dgm:t>
    </dgm:pt>
    <dgm:pt modelId="{47593E4D-7BE0-41D4-BA36-0562175A6264}" type="parTrans" cxnId="{E3FD76A7-86EA-40DD-B232-A3C20756BCBE}">
      <dgm:prSet/>
      <dgm:spPr/>
      <dgm:t>
        <a:bodyPr/>
        <a:lstStyle/>
        <a:p>
          <a:endParaRPr lang="en-US"/>
        </a:p>
      </dgm:t>
    </dgm:pt>
    <dgm:pt modelId="{81EF73D0-01B2-4B28-94F9-16656A674AAF}" type="sibTrans" cxnId="{E3FD76A7-86EA-40DD-B232-A3C20756BCBE}">
      <dgm:prSet/>
      <dgm:spPr/>
      <dgm:t>
        <a:bodyPr/>
        <a:lstStyle/>
        <a:p>
          <a:endParaRPr lang="en-US"/>
        </a:p>
      </dgm:t>
    </dgm:pt>
    <dgm:pt modelId="{8C3AD89D-A239-44C2-A52D-51A0D0B35AD9}">
      <dgm:prSet custT="1"/>
      <dgm:spPr/>
      <dgm:t>
        <a:bodyPr/>
        <a:lstStyle/>
        <a:p>
          <a:pPr rtl="0"/>
          <a:r>
            <a:rPr lang="en-US" sz="2800" dirty="0">
              <a:solidFill>
                <a:schemeClr val="bg1"/>
              </a:solidFill>
            </a:rPr>
            <a:t>Superficial white onychomycosis</a:t>
          </a:r>
        </a:p>
      </dgm:t>
    </dgm:pt>
    <dgm:pt modelId="{05302D07-ADB0-440A-8FA6-55A53D23F9EB}" type="parTrans" cxnId="{962E5027-FF16-44CA-80E4-9105CFBCBEFF}">
      <dgm:prSet/>
      <dgm:spPr/>
      <dgm:t>
        <a:bodyPr/>
        <a:lstStyle/>
        <a:p>
          <a:endParaRPr lang="en-US"/>
        </a:p>
      </dgm:t>
    </dgm:pt>
    <dgm:pt modelId="{69E041C2-1C66-40E7-A789-D2BB72C58228}" type="sibTrans" cxnId="{962E5027-FF16-44CA-80E4-9105CFBCBEFF}">
      <dgm:prSet/>
      <dgm:spPr/>
      <dgm:t>
        <a:bodyPr/>
        <a:lstStyle/>
        <a:p>
          <a:endParaRPr lang="en-US"/>
        </a:p>
      </dgm:t>
    </dgm:pt>
    <dgm:pt modelId="{8454645B-53F0-40DD-AFDC-848DFF9900FA}">
      <dgm:prSet custT="1"/>
      <dgm:spPr/>
      <dgm:t>
        <a:bodyPr/>
        <a:lstStyle/>
        <a:p>
          <a:pPr rtl="0"/>
          <a:r>
            <a:rPr lang="en-US" sz="2800" dirty="0">
              <a:solidFill>
                <a:schemeClr val="bg1"/>
              </a:solidFill>
            </a:rPr>
            <a:t>Proximal subungual onychomycosis</a:t>
          </a:r>
        </a:p>
      </dgm:t>
    </dgm:pt>
    <dgm:pt modelId="{4F391BD7-4DF6-443B-9B3A-C38AFA82AACF}" type="parTrans" cxnId="{D6B5B1F5-F38E-46E1-A3EB-CD76687F40F1}">
      <dgm:prSet/>
      <dgm:spPr/>
      <dgm:t>
        <a:bodyPr/>
        <a:lstStyle/>
        <a:p>
          <a:endParaRPr lang="en-US"/>
        </a:p>
      </dgm:t>
    </dgm:pt>
    <dgm:pt modelId="{3281F388-C8F2-47B2-86BF-FC67BAF2F751}" type="sibTrans" cxnId="{D6B5B1F5-F38E-46E1-A3EB-CD76687F40F1}">
      <dgm:prSet/>
      <dgm:spPr/>
      <dgm:t>
        <a:bodyPr/>
        <a:lstStyle/>
        <a:p>
          <a:endParaRPr lang="en-US"/>
        </a:p>
      </dgm:t>
    </dgm:pt>
    <dgm:pt modelId="{110D2E39-705F-4B1E-911D-E62FE86B2DAD}">
      <dgm:prSet custT="1"/>
      <dgm:spPr/>
      <dgm:t>
        <a:bodyPr/>
        <a:lstStyle/>
        <a:p>
          <a:pPr rtl="0"/>
          <a:r>
            <a:rPr lang="en-US" sz="2800" dirty="0" err="1">
              <a:solidFill>
                <a:schemeClr val="bg1"/>
              </a:solidFill>
            </a:rPr>
            <a:t>Endonyx</a:t>
          </a:r>
          <a:r>
            <a:rPr lang="en-US" sz="2800" dirty="0">
              <a:solidFill>
                <a:schemeClr val="bg1"/>
              </a:solidFill>
            </a:rPr>
            <a:t> onychomycosis</a:t>
          </a:r>
        </a:p>
      </dgm:t>
    </dgm:pt>
    <dgm:pt modelId="{5458BBFC-5F36-4A28-8D4A-905E3529BE03}" type="parTrans" cxnId="{6A3D051F-EC38-415D-91D8-D0FBE8A9E7A4}">
      <dgm:prSet/>
      <dgm:spPr/>
      <dgm:t>
        <a:bodyPr/>
        <a:lstStyle/>
        <a:p>
          <a:endParaRPr lang="en-US"/>
        </a:p>
      </dgm:t>
    </dgm:pt>
    <dgm:pt modelId="{52BEB230-FFF1-40D4-AD0C-D2A3FF6E401F}" type="sibTrans" cxnId="{6A3D051F-EC38-415D-91D8-D0FBE8A9E7A4}">
      <dgm:prSet/>
      <dgm:spPr/>
      <dgm:t>
        <a:bodyPr/>
        <a:lstStyle/>
        <a:p>
          <a:endParaRPr lang="en-US"/>
        </a:p>
      </dgm:t>
    </dgm:pt>
    <dgm:pt modelId="{EC019EC4-0908-4744-861F-AB265D3ED18C}">
      <dgm:prSet custT="1"/>
      <dgm:spPr/>
      <dgm:t>
        <a:bodyPr/>
        <a:lstStyle/>
        <a:p>
          <a:pPr rtl="0"/>
          <a:r>
            <a:rPr lang="en-US" sz="2800" dirty="0">
              <a:solidFill>
                <a:schemeClr val="bg1"/>
              </a:solidFill>
            </a:rPr>
            <a:t>Totally dystrophic onychomycosis</a:t>
          </a:r>
        </a:p>
      </dgm:t>
    </dgm:pt>
    <dgm:pt modelId="{442AACCE-97B8-4ADC-AE35-B4B5690B43E4}" type="parTrans" cxnId="{30F76660-1170-4B9A-8786-F1E3256091B7}">
      <dgm:prSet/>
      <dgm:spPr/>
      <dgm:t>
        <a:bodyPr/>
        <a:lstStyle/>
        <a:p>
          <a:endParaRPr lang="en-US"/>
        </a:p>
      </dgm:t>
    </dgm:pt>
    <dgm:pt modelId="{3881B78C-099A-40B1-89B9-40C71EEEF5E5}" type="sibTrans" cxnId="{30F76660-1170-4B9A-8786-F1E3256091B7}">
      <dgm:prSet/>
      <dgm:spPr/>
      <dgm:t>
        <a:bodyPr/>
        <a:lstStyle/>
        <a:p>
          <a:endParaRPr lang="en-US"/>
        </a:p>
      </dgm:t>
    </dgm:pt>
    <dgm:pt modelId="{F0A28986-03D1-493B-94A6-BCD1ADCC1D3D}">
      <dgm:prSet custT="1"/>
      <dgm:spPr/>
      <dgm:t>
        <a:bodyPr/>
        <a:lstStyle/>
        <a:p>
          <a:pPr rtl="0"/>
          <a:endParaRPr lang="en-US" sz="2800" dirty="0">
            <a:solidFill>
              <a:schemeClr val="bg1"/>
            </a:solidFill>
          </a:endParaRPr>
        </a:p>
      </dgm:t>
    </dgm:pt>
    <dgm:pt modelId="{2E7F24C7-4AFA-4366-B900-6726C81EBF1C}" type="parTrans" cxnId="{B2D7444C-93A5-41D5-9220-22204FDC220F}">
      <dgm:prSet/>
      <dgm:spPr/>
      <dgm:t>
        <a:bodyPr/>
        <a:lstStyle/>
        <a:p>
          <a:endParaRPr lang="en-US"/>
        </a:p>
      </dgm:t>
    </dgm:pt>
    <dgm:pt modelId="{013C3D57-67E5-4A75-B29A-2A00E476FD90}" type="sibTrans" cxnId="{B2D7444C-93A5-41D5-9220-22204FDC220F}">
      <dgm:prSet/>
      <dgm:spPr/>
      <dgm:t>
        <a:bodyPr/>
        <a:lstStyle/>
        <a:p>
          <a:endParaRPr lang="en-US"/>
        </a:p>
      </dgm:t>
    </dgm:pt>
    <dgm:pt modelId="{46A4DCC3-DA4C-4CF2-87BC-FD3AB2413D46}">
      <dgm:prSet custT="1"/>
      <dgm:spPr/>
      <dgm:t>
        <a:bodyPr/>
        <a:lstStyle/>
        <a:p>
          <a:pPr rtl="0"/>
          <a:endParaRPr lang="en-US" sz="2800" dirty="0">
            <a:solidFill>
              <a:schemeClr val="bg1"/>
            </a:solidFill>
          </a:endParaRPr>
        </a:p>
      </dgm:t>
    </dgm:pt>
    <dgm:pt modelId="{016F39E8-6678-4352-87DF-F4A13B46D51F}" type="parTrans" cxnId="{B0965BD1-ED38-41EF-98C9-293B73A66831}">
      <dgm:prSet/>
      <dgm:spPr/>
      <dgm:t>
        <a:bodyPr/>
        <a:lstStyle/>
        <a:p>
          <a:endParaRPr lang="en-US"/>
        </a:p>
      </dgm:t>
    </dgm:pt>
    <dgm:pt modelId="{EEF04FF9-855A-405B-96DB-162EDDDDFE71}" type="sibTrans" cxnId="{B0965BD1-ED38-41EF-98C9-293B73A66831}">
      <dgm:prSet/>
      <dgm:spPr/>
      <dgm:t>
        <a:bodyPr/>
        <a:lstStyle/>
        <a:p>
          <a:endParaRPr lang="en-US"/>
        </a:p>
      </dgm:t>
    </dgm:pt>
    <dgm:pt modelId="{7DC1940C-BB71-4E1A-BCEF-D2ABB3F3E0D5}">
      <dgm:prSet custT="1"/>
      <dgm:spPr/>
      <dgm:t>
        <a:bodyPr/>
        <a:lstStyle/>
        <a:p>
          <a:pPr rtl="0"/>
          <a:endParaRPr lang="en-US" sz="2800" dirty="0">
            <a:solidFill>
              <a:schemeClr val="bg1"/>
            </a:solidFill>
          </a:endParaRPr>
        </a:p>
      </dgm:t>
    </dgm:pt>
    <dgm:pt modelId="{C5CC5490-1186-44F8-AE45-C2419E58B6B5}" type="parTrans" cxnId="{57E92DF4-DDC0-4589-95D4-25048E7A29E3}">
      <dgm:prSet/>
      <dgm:spPr/>
      <dgm:t>
        <a:bodyPr/>
        <a:lstStyle/>
        <a:p>
          <a:endParaRPr lang="en-US"/>
        </a:p>
      </dgm:t>
    </dgm:pt>
    <dgm:pt modelId="{53ADE5D4-D271-4543-A93D-51675ECEDDA0}" type="sibTrans" cxnId="{57E92DF4-DDC0-4589-95D4-25048E7A29E3}">
      <dgm:prSet/>
      <dgm:spPr/>
      <dgm:t>
        <a:bodyPr/>
        <a:lstStyle/>
        <a:p>
          <a:endParaRPr lang="en-US"/>
        </a:p>
      </dgm:t>
    </dgm:pt>
    <dgm:pt modelId="{A771C1B2-9460-42D8-8A5E-434784EBDA4B}">
      <dgm:prSet custT="1"/>
      <dgm:spPr/>
      <dgm:t>
        <a:bodyPr/>
        <a:lstStyle/>
        <a:p>
          <a:pPr rtl="0"/>
          <a:endParaRPr lang="en-US" sz="2800" dirty="0">
            <a:solidFill>
              <a:schemeClr val="bg1"/>
            </a:solidFill>
          </a:endParaRPr>
        </a:p>
      </dgm:t>
    </dgm:pt>
    <dgm:pt modelId="{EE9F4A74-F4BA-4944-9C95-3A9CABB17F9C}" type="parTrans" cxnId="{D38F332E-784B-4935-A944-B09DFE4A9686}">
      <dgm:prSet/>
      <dgm:spPr/>
      <dgm:t>
        <a:bodyPr/>
        <a:lstStyle/>
        <a:p>
          <a:endParaRPr lang="en-US"/>
        </a:p>
      </dgm:t>
    </dgm:pt>
    <dgm:pt modelId="{9F7A3545-7AAD-4A77-9B8B-A8AF9A03981D}" type="sibTrans" cxnId="{D38F332E-784B-4935-A944-B09DFE4A9686}">
      <dgm:prSet/>
      <dgm:spPr/>
      <dgm:t>
        <a:bodyPr/>
        <a:lstStyle/>
        <a:p>
          <a:endParaRPr lang="en-US"/>
        </a:p>
      </dgm:t>
    </dgm:pt>
    <dgm:pt modelId="{22F9D568-B8FE-4F38-A1C6-A4D9B746D465}" type="pres">
      <dgm:prSet presAssocID="{538111E7-AB94-407E-AEC2-7A83E36B7837}" presName="Name0" presStyleCnt="0">
        <dgm:presLayoutVars>
          <dgm:dir/>
          <dgm:animLvl val="lvl"/>
          <dgm:resizeHandles val="exact"/>
        </dgm:presLayoutVars>
      </dgm:prSet>
      <dgm:spPr/>
    </dgm:pt>
    <dgm:pt modelId="{AAA5918F-4911-4FFF-81CE-21386AB665D4}" type="pres">
      <dgm:prSet presAssocID="{CA317873-AB06-453F-8DF5-EBBB4C2AA55E}" presName="linNode" presStyleCnt="0"/>
      <dgm:spPr/>
    </dgm:pt>
    <dgm:pt modelId="{57B13A0C-15D1-4608-B50E-292D78F9C5CC}" type="pres">
      <dgm:prSet presAssocID="{CA317873-AB06-453F-8DF5-EBBB4C2AA55E}" presName="parTx" presStyleLbl="revTx" presStyleIdx="0" presStyleCnt="1">
        <dgm:presLayoutVars>
          <dgm:chMax val="1"/>
          <dgm:bulletEnabled val="1"/>
        </dgm:presLayoutVars>
      </dgm:prSet>
      <dgm:spPr/>
    </dgm:pt>
    <dgm:pt modelId="{CE8C4833-910E-4C5D-8C7E-9A1442F5F701}" type="pres">
      <dgm:prSet presAssocID="{CA317873-AB06-453F-8DF5-EBBB4C2AA55E}" presName="bracket" presStyleLbl="parChTrans1D1" presStyleIdx="0" presStyleCnt="1"/>
      <dgm:spPr/>
    </dgm:pt>
    <dgm:pt modelId="{B515B8D1-0D8B-414E-B8DF-85337E52656A}" type="pres">
      <dgm:prSet presAssocID="{CA317873-AB06-453F-8DF5-EBBB4C2AA55E}" presName="spH" presStyleCnt="0"/>
      <dgm:spPr/>
    </dgm:pt>
    <dgm:pt modelId="{3BA2CF38-ED9A-4B9F-BF1A-03CED7E2B852}" type="pres">
      <dgm:prSet presAssocID="{CA317873-AB06-453F-8DF5-EBBB4C2AA55E}" presName="desTx" presStyleLbl="node1" presStyleIdx="0" presStyleCnt="1">
        <dgm:presLayoutVars>
          <dgm:bulletEnabled val="1"/>
        </dgm:presLayoutVars>
      </dgm:prSet>
      <dgm:spPr/>
    </dgm:pt>
  </dgm:ptLst>
  <dgm:cxnLst>
    <dgm:cxn modelId="{09A98518-D38F-482B-89B9-48920987C5F8}" type="presOf" srcId="{46A4DCC3-DA4C-4CF2-87BC-FD3AB2413D46}" destId="{3BA2CF38-ED9A-4B9F-BF1A-03CED7E2B852}" srcOrd="0" destOrd="3" presId="urn:diagrams.loki3.com/BracketList"/>
    <dgm:cxn modelId="{AE02651B-E9C9-4EBC-A0ED-27DD4340EA18}" type="presOf" srcId="{CA317873-AB06-453F-8DF5-EBBB4C2AA55E}" destId="{57B13A0C-15D1-4608-B50E-292D78F9C5CC}" srcOrd="0" destOrd="0" presId="urn:diagrams.loki3.com/BracketList"/>
    <dgm:cxn modelId="{6A3D051F-EC38-415D-91D8-D0FBE8A9E7A4}" srcId="{CA317873-AB06-453F-8DF5-EBBB4C2AA55E}" destId="{110D2E39-705F-4B1E-911D-E62FE86B2DAD}" srcOrd="6" destOrd="0" parTransId="{5458BBFC-5F36-4A28-8D4A-905E3529BE03}" sibTransId="{52BEB230-FFF1-40D4-AD0C-D2A3FF6E401F}"/>
    <dgm:cxn modelId="{962E5027-FF16-44CA-80E4-9105CFBCBEFF}" srcId="{CA317873-AB06-453F-8DF5-EBBB4C2AA55E}" destId="{8C3AD89D-A239-44C2-A52D-51A0D0B35AD9}" srcOrd="2" destOrd="0" parTransId="{05302D07-ADB0-440A-8FA6-55A53D23F9EB}" sibTransId="{69E041C2-1C66-40E7-A789-D2BB72C58228}"/>
    <dgm:cxn modelId="{D38F332E-784B-4935-A944-B09DFE4A9686}" srcId="{CA317873-AB06-453F-8DF5-EBBB4C2AA55E}" destId="{A771C1B2-9460-42D8-8A5E-434784EBDA4B}" srcOrd="7" destOrd="0" parTransId="{EE9F4A74-F4BA-4944-9C95-3A9CABB17F9C}" sibTransId="{9F7A3545-7AAD-4A77-9B8B-A8AF9A03981D}"/>
    <dgm:cxn modelId="{30F76660-1170-4B9A-8786-F1E3256091B7}" srcId="{CA317873-AB06-453F-8DF5-EBBB4C2AA55E}" destId="{EC019EC4-0908-4744-861F-AB265D3ED18C}" srcOrd="8" destOrd="0" parTransId="{442AACCE-97B8-4ADC-AE35-B4B5690B43E4}" sibTransId="{3881B78C-099A-40B1-89B9-40C71EEEF5E5}"/>
    <dgm:cxn modelId="{F2221849-0463-4F0A-9EB8-BE46CE648D36}" type="presOf" srcId="{2C1C26B0-EEAF-4325-9F61-E51AC4177316}" destId="{3BA2CF38-ED9A-4B9F-BF1A-03CED7E2B852}" srcOrd="0" destOrd="0" presId="urn:diagrams.loki3.com/BracketList"/>
    <dgm:cxn modelId="{4A06944A-3254-4081-8BF3-4A30F86A08E9}" type="presOf" srcId="{8C3AD89D-A239-44C2-A52D-51A0D0B35AD9}" destId="{3BA2CF38-ED9A-4B9F-BF1A-03CED7E2B852}" srcOrd="0" destOrd="2" presId="urn:diagrams.loki3.com/BracketList"/>
    <dgm:cxn modelId="{B2D7444C-93A5-41D5-9220-22204FDC220F}" srcId="{CA317873-AB06-453F-8DF5-EBBB4C2AA55E}" destId="{F0A28986-03D1-493B-94A6-BCD1ADCC1D3D}" srcOrd="1" destOrd="0" parTransId="{2E7F24C7-4AFA-4366-B900-6726C81EBF1C}" sibTransId="{013C3D57-67E5-4A75-B29A-2A00E476FD90}"/>
    <dgm:cxn modelId="{98591B77-2CF1-43BA-B196-FF73897DC4FC}" srcId="{538111E7-AB94-407E-AEC2-7A83E36B7837}" destId="{CA317873-AB06-453F-8DF5-EBBB4C2AA55E}" srcOrd="0" destOrd="0" parTransId="{EAA8B516-A1EC-4A8A-9142-2A470199D6AE}" sibTransId="{E0397D90-5DA1-4DCA-B9AF-E9BE0E2E72DD}"/>
    <dgm:cxn modelId="{0B95E399-12AE-4A3E-B3DD-B81AE8DED76B}" type="presOf" srcId="{F0A28986-03D1-493B-94A6-BCD1ADCC1D3D}" destId="{3BA2CF38-ED9A-4B9F-BF1A-03CED7E2B852}" srcOrd="0" destOrd="1" presId="urn:diagrams.loki3.com/BracketList"/>
    <dgm:cxn modelId="{E3FD76A7-86EA-40DD-B232-A3C20756BCBE}" srcId="{CA317873-AB06-453F-8DF5-EBBB4C2AA55E}" destId="{2C1C26B0-EEAF-4325-9F61-E51AC4177316}" srcOrd="0" destOrd="0" parTransId="{47593E4D-7BE0-41D4-BA36-0562175A6264}" sibTransId="{81EF73D0-01B2-4B28-94F9-16656A674AAF}"/>
    <dgm:cxn modelId="{06488BB2-82E2-4776-BD14-5AFCBA882F25}" type="presOf" srcId="{8454645B-53F0-40DD-AFDC-848DFF9900FA}" destId="{3BA2CF38-ED9A-4B9F-BF1A-03CED7E2B852}" srcOrd="0" destOrd="4" presId="urn:diagrams.loki3.com/BracketList"/>
    <dgm:cxn modelId="{00DF46B5-36AA-4730-A17A-2FF406C7C989}" type="presOf" srcId="{110D2E39-705F-4B1E-911D-E62FE86B2DAD}" destId="{3BA2CF38-ED9A-4B9F-BF1A-03CED7E2B852}" srcOrd="0" destOrd="6" presId="urn:diagrams.loki3.com/BracketList"/>
    <dgm:cxn modelId="{B26BB4B9-8CC1-4D43-B457-D81A31E77938}" type="presOf" srcId="{538111E7-AB94-407E-AEC2-7A83E36B7837}" destId="{22F9D568-B8FE-4F38-A1C6-A4D9B746D465}" srcOrd="0" destOrd="0" presId="urn:diagrams.loki3.com/BracketList"/>
    <dgm:cxn modelId="{1F7CBEB9-AF93-4B1C-89C3-C8A4BB0FF0FE}" type="presOf" srcId="{EC019EC4-0908-4744-861F-AB265D3ED18C}" destId="{3BA2CF38-ED9A-4B9F-BF1A-03CED7E2B852}" srcOrd="0" destOrd="8" presId="urn:diagrams.loki3.com/BracketList"/>
    <dgm:cxn modelId="{5C8150C4-24F5-46E6-8CC0-DB87EF2EBAA9}" type="presOf" srcId="{7DC1940C-BB71-4E1A-BCEF-D2ABB3F3E0D5}" destId="{3BA2CF38-ED9A-4B9F-BF1A-03CED7E2B852}" srcOrd="0" destOrd="5" presId="urn:diagrams.loki3.com/BracketList"/>
    <dgm:cxn modelId="{B0965BD1-ED38-41EF-98C9-293B73A66831}" srcId="{CA317873-AB06-453F-8DF5-EBBB4C2AA55E}" destId="{46A4DCC3-DA4C-4CF2-87BC-FD3AB2413D46}" srcOrd="3" destOrd="0" parTransId="{016F39E8-6678-4352-87DF-F4A13B46D51F}" sibTransId="{EEF04FF9-855A-405B-96DB-162EDDDDFE71}"/>
    <dgm:cxn modelId="{57E92DF4-DDC0-4589-95D4-25048E7A29E3}" srcId="{CA317873-AB06-453F-8DF5-EBBB4C2AA55E}" destId="{7DC1940C-BB71-4E1A-BCEF-D2ABB3F3E0D5}" srcOrd="5" destOrd="0" parTransId="{C5CC5490-1186-44F8-AE45-C2419E58B6B5}" sibTransId="{53ADE5D4-D271-4543-A93D-51675ECEDDA0}"/>
    <dgm:cxn modelId="{D6B5B1F5-F38E-46E1-A3EB-CD76687F40F1}" srcId="{CA317873-AB06-453F-8DF5-EBBB4C2AA55E}" destId="{8454645B-53F0-40DD-AFDC-848DFF9900FA}" srcOrd="4" destOrd="0" parTransId="{4F391BD7-4DF6-443B-9B3A-C38AFA82AACF}" sibTransId="{3281F388-C8F2-47B2-86BF-FC67BAF2F751}"/>
    <dgm:cxn modelId="{57126CFF-7970-4F8A-947D-FB7FBFA9C746}" type="presOf" srcId="{A771C1B2-9460-42D8-8A5E-434784EBDA4B}" destId="{3BA2CF38-ED9A-4B9F-BF1A-03CED7E2B852}" srcOrd="0" destOrd="7" presId="urn:diagrams.loki3.com/BracketList"/>
    <dgm:cxn modelId="{749B122B-D6FE-4E52-B92A-2A6818D69752}" type="presParOf" srcId="{22F9D568-B8FE-4F38-A1C6-A4D9B746D465}" destId="{AAA5918F-4911-4FFF-81CE-21386AB665D4}" srcOrd="0" destOrd="0" presId="urn:diagrams.loki3.com/BracketList"/>
    <dgm:cxn modelId="{48068F74-0200-4BA9-BF6F-233A150D15E7}" type="presParOf" srcId="{AAA5918F-4911-4FFF-81CE-21386AB665D4}" destId="{57B13A0C-15D1-4608-B50E-292D78F9C5CC}" srcOrd="0" destOrd="0" presId="urn:diagrams.loki3.com/BracketList"/>
    <dgm:cxn modelId="{F8ADD3FB-3058-418C-864E-0AC0127289AB}" type="presParOf" srcId="{AAA5918F-4911-4FFF-81CE-21386AB665D4}" destId="{CE8C4833-910E-4C5D-8C7E-9A1442F5F701}" srcOrd="1" destOrd="0" presId="urn:diagrams.loki3.com/BracketList"/>
    <dgm:cxn modelId="{5BA4733F-736A-4E46-90EE-9241E4B0D107}" type="presParOf" srcId="{AAA5918F-4911-4FFF-81CE-21386AB665D4}" destId="{B515B8D1-0D8B-414E-B8DF-85337E52656A}" srcOrd="2" destOrd="0" presId="urn:diagrams.loki3.com/BracketList"/>
    <dgm:cxn modelId="{D8B4000E-572A-447D-918D-362D7E8FD420}" type="presParOf" srcId="{AAA5918F-4911-4FFF-81CE-21386AB665D4}" destId="{3BA2CF38-ED9A-4B9F-BF1A-03CED7E2B852}" srcOrd="3" destOrd="0" presId="urn:diagrams.loki3.com/Bracke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B31EA9A-C539-4199-BA77-DCFCD4F68D7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A424CCFE-35F9-4F23-BDEF-F519E9046044}">
      <dgm:prSet/>
      <dgm:spPr/>
      <dgm:t>
        <a:bodyPr/>
        <a:lstStyle/>
        <a:p>
          <a:pPr rtl="0"/>
          <a:r>
            <a:rPr lang="en-US"/>
            <a:t>General Hand Care:</a:t>
          </a:r>
        </a:p>
      </dgm:t>
    </dgm:pt>
    <dgm:pt modelId="{6652B080-35C8-40E4-8EE3-2D2EA97A24E5}" type="parTrans" cxnId="{BFC8CB3C-7F6E-4FE8-9035-0F651C9BFDA3}">
      <dgm:prSet/>
      <dgm:spPr/>
      <dgm:t>
        <a:bodyPr/>
        <a:lstStyle/>
        <a:p>
          <a:endParaRPr lang="en-US"/>
        </a:p>
      </dgm:t>
    </dgm:pt>
    <dgm:pt modelId="{FD7810EE-BA51-4A54-85EA-3B3DE60B47E1}" type="sibTrans" cxnId="{BFC8CB3C-7F6E-4FE8-9035-0F651C9BFDA3}">
      <dgm:prSet/>
      <dgm:spPr/>
      <dgm:t>
        <a:bodyPr/>
        <a:lstStyle/>
        <a:p>
          <a:endParaRPr lang="en-US"/>
        </a:p>
      </dgm:t>
    </dgm:pt>
    <dgm:pt modelId="{4DB7BB0C-FF17-44ED-A731-5A3BFAD80A4B}">
      <dgm:prSet/>
      <dgm:spPr/>
      <dgm:t>
        <a:bodyPr/>
        <a:lstStyle/>
        <a:p>
          <a:pPr rtl="0"/>
          <a:r>
            <a:rPr lang="en-US" dirty="0"/>
            <a:t>Avoid manicure</a:t>
          </a:r>
        </a:p>
      </dgm:t>
    </dgm:pt>
    <dgm:pt modelId="{A0455855-90BE-4880-B72E-EE1E38F3E78F}" type="parTrans" cxnId="{6239B694-7417-486F-BF8D-F3CB1C9B5DA7}">
      <dgm:prSet/>
      <dgm:spPr/>
      <dgm:t>
        <a:bodyPr/>
        <a:lstStyle/>
        <a:p>
          <a:endParaRPr lang="en-US"/>
        </a:p>
      </dgm:t>
    </dgm:pt>
    <dgm:pt modelId="{01E1D4AA-AF12-40F3-A883-A0669950DF68}" type="sibTrans" cxnId="{6239B694-7417-486F-BF8D-F3CB1C9B5DA7}">
      <dgm:prSet/>
      <dgm:spPr/>
      <dgm:t>
        <a:bodyPr/>
        <a:lstStyle/>
        <a:p>
          <a:endParaRPr lang="en-US"/>
        </a:p>
      </dgm:t>
    </dgm:pt>
    <dgm:pt modelId="{3F240EF7-C690-4A1F-AFDF-6F0FB9526733}">
      <dgm:prSet/>
      <dgm:spPr/>
      <dgm:t>
        <a:bodyPr/>
        <a:lstStyle/>
        <a:p>
          <a:pPr rtl="0"/>
          <a:r>
            <a:rPr lang="en-US"/>
            <a:t>Avoid solvents</a:t>
          </a:r>
        </a:p>
      </dgm:t>
    </dgm:pt>
    <dgm:pt modelId="{4ED8E71D-A63A-4757-8881-8B0A1D39ED21}" type="parTrans" cxnId="{CB25A418-8A3B-4B6A-B8AC-9F5A572CF9B0}">
      <dgm:prSet/>
      <dgm:spPr/>
      <dgm:t>
        <a:bodyPr/>
        <a:lstStyle/>
        <a:p>
          <a:endParaRPr lang="en-US"/>
        </a:p>
      </dgm:t>
    </dgm:pt>
    <dgm:pt modelId="{4F94E6F0-C8EC-4FC2-8175-9A4FD7B4CD76}" type="sibTrans" cxnId="{CB25A418-8A3B-4B6A-B8AC-9F5A572CF9B0}">
      <dgm:prSet/>
      <dgm:spPr/>
      <dgm:t>
        <a:bodyPr/>
        <a:lstStyle/>
        <a:p>
          <a:endParaRPr lang="en-US"/>
        </a:p>
      </dgm:t>
    </dgm:pt>
    <dgm:pt modelId="{E3940F40-DAA8-4157-96DF-E98EBB5077E5}">
      <dgm:prSet/>
      <dgm:spPr/>
      <dgm:t>
        <a:bodyPr/>
        <a:lstStyle/>
        <a:p>
          <a:pPr rtl="0"/>
          <a:r>
            <a:rPr lang="en-US"/>
            <a:t>Keep nail short</a:t>
          </a:r>
        </a:p>
      </dgm:t>
    </dgm:pt>
    <dgm:pt modelId="{801F58A5-8081-4AA2-8074-7BC938E61CCD}" type="parTrans" cxnId="{0BE26F64-15C1-46A5-8F7D-A8AB37282FB2}">
      <dgm:prSet/>
      <dgm:spPr/>
      <dgm:t>
        <a:bodyPr/>
        <a:lstStyle/>
        <a:p>
          <a:endParaRPr lang="en-US"/>
        </a:p>
      </dgm:t>
    </dgm:pt>
    <dgm:pt modelId="{5AEF7763-BFFE-4BF6-8559-FBE4B39FBCB2}" type="sibTrans" cxnId="{0BE26F64-15C1-46A5-8F7D-A8AB37282FB2}">
      <dgm:prSet/>
      <dgm:spPr/>
      <dgm:t>
        <a:bodyPr/>
        <a:lstStyle/>
        <a:p>
          <a:endParaRPr lang="en-US"/>
        </a:p>
      </dgm:t>
    </dgm:pt>
    <dgm:pt modelId="{834A80C5-37F5-4467-B454-F4760269BCFF}">
      <dgm:prSet/>
      <dgm:spPr/>
      <dgm:t>
        <a:bodyPr/>
        <a:lstStyle/>
        <a:p>
          <a:pPr rtl="0"/>
          <a:r>
            <a:rPr lang="en-US"/>
            <a:t>gloves for wet/greasy work</a:t>
          </a:r>
        </a:p>
      </dgm:t>
    </dgm:pt>
    <dgm:pt modelId="{59B9D653-46D3-4407-832E-A2EC253B7B39}" type="parTrans" cxnId="{613F871B-1F85-4AA8-B60D-9BC73513B95A}">
      <dgm:prSet/>
      <dgm:spPr/>
      <dgm:t>
        <a:bodyPr/>
        <a:lstStyle/>
        <a:p>
          <a:endParaRPr lang="en-US"/>
        </a:p>
      </dgm:t>
    </dgm:pt>
    <dgm:pt modelId="{5A69312F-11D7-44F6-B41B-32E606D1F5E1}" type="sibTrans" cxnId="{613F871B-1F85-4AA8-B60D-9BC73513B95A}">
      <dgm:prSet/>
      <dgm:spPr/>
      <dgm:t>
        <a:bodyPr/>
        <a:lstStyle/>
        <a:p>
          <a:endParaRPr lang="en-US"/>
        </a:p>
      </dgm:t>
    </dgm:pt>
    <dgm:pt modelId="{3956B7A4-8AFF-47B0-BFC9-7DB3D2A4C68B}">
      <dgm:prSet/>
      <dgm:spPr/>
      <dgm:t>
        <a:bodyPr/>
        <a:lstStyle/>
        <a:p>
          <a:pPr rtl="0"/>
          <a:r>
            <a:rPr lang="en-US"/>
            <a:t>Use emollients</a:t>
          </a:r>
        </a:p>
      </dgm:t>
    </dgm:pt>
    <dgm:pt modelId="{C3695ABD-B1B2-4C3C-BDF5-456DF6197B9E}" type="parTrans" cxnId="{3D1DF718-7949-4B54-9C06-C092EBA7EC4F}">
      <dgm:prSet/>
      <dgm:spPr/>
      <dgm:t>
        <a:bodyPr/>
        <a:lstStyle/>
        <a:p>
          <a:endParaRPr lang="en-US"/>
        </a:p>
      </dgm:t>
    </dgm:pt>
    <dgm:pt modelId="{4D974767-5117-4521-A833-4C83509F75F9}" type="sibTrans" cxnId="{3D1DF718-7949-4B54-9C06-C092EBA7EC4F}">
      <dgm:prSet/>
      <dgm:spPr/>
      <dgm:t>
        <a:bodyPr/>
        <a:lstStyle/>
        <a:p>
          <a:endParaRPr lang="en-US"/>
        </a:p>
      </dgm:t>
    </dgm:pt>
    <dgm:pt modelId="{75505331-CF8E-4EF8-A99A-8274C11EBBE7}">
      <dgm:prSet/>
      <dgm:spPr/>
      <dgm:t>
        <a:bodyPr/>
        <a:lstStyle/>
        <a:p>
          <a:pPr rtl="0"/>
          <a:endParaRPr lang="en-US" dirty="0"/>
        </a:p>
      </dgm:t>
    </dgm:pt>
    <dgm:pt modelId="{AB02BCCC-B9DC-4536-97FB-69767293C175}" type="parTrans" cxnId="{603C3709-5366-4C5F-898A-8F66640EF552}">
      <dgm:prSet/>
      <dgm:spPr/>
      <dgm:t>
        <a:bodyPr/>
        <a:lstStyle/>
        <a:p>
          <a:endParaRPr lang="en-US"/>
        </a:p>
      </dgm:t>
    </dgm:pt>
    <dgm:pt modelId="{453509B8-2F2B-4869-89B2-849CCCAE2468}" type="sibTrans" cxnId="{603C3709-5366-4C5F-898A-8F66640EF552}">
      <dgm:prSet/>
      <dgm:spPr/>
      <dgm:t>
        <a:bodyPr/>
        <a:lstStyle/>
        <a:p>
          <a:endParaRPr lang="en-US"/>
        </a:p>
      </dgm:t>
    </dgm:pt>
    <dgm:pt modelId="{F1869C38-0333-4C91-BBCF-D22F88E1DA0F}" type="pres">
      <dgm:prSet presAssocID="{3B31EA9A-C539-4199-BA77-DCFCD4F68D74}" presName="hierChild1" presStyleCnt="0">
        <dgm:presLayoutVars>
          <dgm:orgChart val="1"/>
          <dgm:chPref val="1"/>
          <dgm:dir/>
          <dgm:animOne val="branch"/>
          <dgm:animLvl val="lvl"/>
          <dgm:resizeHandles/>
        </dgm:presLayoutVars>
      </dgm:prSet>
      <dgm:spPr/>
    </dgm:pt>
    <dgm:pt modelId="{2AD878F3-A494-45B7-B00E-323F03A29DEE}" type="pres">
      <dgm:prSet presAssocID="{A424CCFE-35F9-4F23-BDEF-F519E9046044}" presName="hierRoot1" presStyleCnt="0">
        <dgm:presLayoutVars>
          <dgm:hierBranch val="init"/>
        </dgm:presLayoutVars>
      </dgm:prSet>
      <dgm:spPr/>
    </dgm:pt>
    <dgm:pt modelId="{C3035928-42BA-47E7-BF7F-B6626DDE75CB}" type="pres">
      <dgm:prSet presAssocID="{A424CCFE-35F9-4F23-BDEF-F519E9046044}" presName="rootComposite1" presStyleCnt="0"/>
      <dgm:spPr/>
    </dgm:pt>
    <dgm:pt modelId="{0E2B64B6-54BA-4B27-B41B-BF3F5D0F2482}" type="pres">
      <dgm:prSet presAssocID="{A424CCFE-35F9-4F23-BDEF-F519E9046044}" presName="rootText1" presStyleLbl="node0" presStyleIdx="0" presStyleCnt="2">
        <dgm:presLayoutVars>
          <dgm:chPref val="3"/>
        </dgm:presLayoutVars>
      </dgm:prSet>
      <dgm:spPr/>
    </dgm:pt>
    <dgm:pt modelId="{9F3490A3-ACC4-4CD4-99F3-C453ABF8F74C}" type="pres">
      <dgm:prSet presAssocID="{A424CCFE-35F9-4F23-BDEF-F519E9046044}" presName="rootConnector1" presStyleLbl="node1" presStyleIdx="0" presStyleCnt="0"/>
      <dgm:spPr/>
    </dgm:pt>
    <dgm:pt modelId="{74E4A243-0E52-40A1-A02D-E6C998232D85}" type="pres">
      <dgm:prSet presAssocID="{A424CCFE-35F9-4F23-BDEF-F519E9046044}" presName="hierChild2" presStyleCnt="0"/>
      <dgm:spPr/>
    </dgm:pt>
    <dgm:pt modelId="{DA5E164B-37FF-40F6-B243-EB89E3CD491C}" type="pres">
      <dgm:prSet presAssocID="{A0455855-90BE-4880-B72E-EE1E38F3E78F}" presName="Name37" presStyleLbl="parChTrans1D2" presStyleIdx="0" presStyleCnt="5"/>
      <dgm:spPr/>
    </dgm:pt>
    <dgm:pt modelId="{6794240F-F7DE-47E5-9B3F-20EB4295E37A}" type="pres">
      <dgm:prSet presAssocID="{4DB7BB0C-FF17-44ED-A731-5A3BFAD80A4B}" presName="hierRoot2" presStyleCnt="0">
        <dgm:presLayoutVars>
          <dgm:hierBranch val="init"/>
        </dgm:presLayoutVars>
      </dgm:prSet>
      <dgm:spPr/>
    </dgm:pt>
    <dgm:pt modelId="{56472E26-7409-406B-ACD8-447AD6F6A765}" type="pres">
      <dgm:prSet presAssocID="{4DB7BB0C-FF17-44ED-A731-5A3BFAD80A4B}" presName="rootComposite" presStyleCnt="0"/>
      <dgm:spPr/>
    </dgm:pt>
    <dgm:pt modelId="{205AADA3-2489-4C16-992F-488CC7FE303E}" type="pres">
      <dgm:prSet presAssocID="{4DB7BB0C-FF17-44ED-A731-5A3BFAD80A4B}" presName="rootText" presStyleLbl="node2" presStyleIdx="0" presStyleCnt="5">
        <dgm:presLayoutVars>
          <dgm:chPref val="3"/>
        </dgm:presLayoutVars>
      </dgm:prSet>
      <dgm:spPr/>
    </dgm:pt>
    <dgm:pt modelId="{58FD9F0C-8629-46DC-BD3D-8521AAF90A83}" type="pres">
      <dgm:prSet presAssocID="{4DB7BB0C-FF17-44ED-A731-5A3BFAD80A4B}" presName="rootConnector" presStyleLbl="node2" presStyleIdx="0" presStyleCnt="5"/>
      <dgm:spPr/>
    </dgm:pt>
    <dgm:pt modelId="{E47D6A4F-D304-4616-A5BF-379A7AD82A54}" type="pres">
      <dgm:prSet presAssocID="{4DB7BB0C-FF17-44ED-A731-5A3BFAD80A4B}" presName="hierChild4" presStyleCnt="0"/>
      <dgm:spPr/>
    </dgm:pt>
    <dgm:pt modelId="{0DB1CA2D-7B4B-4B08-BBF3-38874312E33D}" type="pres">
      <dgm:prSet presAssocID="{4DB7BB0C-FF17-44ED-A731-5A3BFAD80A4B}" presName="hierChild5" presStyleCnt="0"/>
      <dgm:spPr/>
    </dgm:pt>
    <dgm:pt modelId="{077D0705-58A9-4E05-B95E-39B81B407610}" type="pres">
      <dgm:prSet presAssocID="{4ED8E71D-A63A-4757-8881-8B0A1D39ED21}" presName="Name37" presStyleLbl="parChTrans1D2" presStyleIdx="1" presStyleCnt="5"/>
      <dgm:spPr/>
    </dgm:pt>
    <dgm:pt modelId="{A712FD4B-5D01-4BFC-A7BB-DF1E091CBD22}" type="pres">
      <dgm:prSet presAssocID="{3F240EF7-C690-4A1F-AFDF-6F0FB9526733}" presName="hierRoot2" presStyleCnt="0">
        <dgm:presLayoutVars>
          <dgm:hierBranch val="init"/>
        </dgm:presLayoutVars>
      </dgm:prSet>
      <dgm:spPr/>
    </dgm:pt>
    <dgm:pt modelId="{FCAC5386-20B3-4827-87FB-3BB341B46933}" type="pres">
      <dgm:prSet presAssocID="{3F240EF7-C690-4A1F-AFDF-6F0FB9526733}" presName="rootComposite" presStyleCnt="0"/>
      <dgm:spPr/>
    </dgm:pt>
    <dgm:pt modelId="{15B05365-25D4-4FF5-B081-73FB40081A2D}" type="pres">
      <dgm:prSet presAssocID="{3F240EF7-C690-4A1F-AFDF-6F0FB9526733}" presName="rootText" presStyleLbl="node2" presStyleIdx="1" presStyleCnt="5">
        <dgm:presLayoutVars>
          <dgm:chPref val="3"/>
        </dgm:presLayoutVars>
      </dgm:prSet>
      <dgm:spPr/>
    </dgm:pt>
    <dgm:pt modelId="{4ABD4E1D-18E0-406E-81D4-80C337BE77A2}" type="pres">
      <dgm:prSet presAssocID="{3F240EF7-C690-4A1F-AFDF-6F0FB9526733}" presName="rootConnector" presStyleLbl="node2" presStyleIdx="1" presStyleCnt="5"/>
      <dgm:spPr/>
    </dgm:pt>
    <dgm:pt modelId="{2B8C157E-EE06-412A-AFD1-4D04BF396A80}" type="pres">
      <dgm:prSet presAssocID="{3F240EF7-C690-4A1F-AFDF-6F0FB9526733}" presName="hierChild4" presStyleCnt="0"/>
      <dgm:spPr/>
    </dgm:pt>
    <dgm:pt modelId="{C8F36256-6CD8-49A2-9425-72EA5B387E16}" type="pres">
      <dgm:prSet presAssocID="{3F240EF7-C690-4A1F-AFDF-6F0FB9526733}" presName="hierChild5" presStyleCnt="0"/>
      <dgm:spPr/>
    </dgm:pt>
    <dgm:pt modelId="{6EBBC26F-66A9-495C-9D18-5619DA03AE6E}" type="pres">
      <dgm:prSet presAssocID="{801F58A5-8081-4AA2-8074-7BC938E61CCD}" presName="Name37" presStyleLbl="parChTrans1D2" presStyleIdx="2" presStyleCnt="5"/>
      <dgm:spPr/>
    </dgm:pt>
    <dgm:pt modelId="{762A5B44-EB97-46EE-80E8-EA195941692E}" type="pres">
      <dgm:prSet presAssocID="{E3940F40-DAA8-4157-96DF-E98EBB5077E5}" presName="hierRoot2" presStyleCnt="0">
        <dgm:presLayoutVars>
          <dgm:hierBranch val="init"/>
        </dgm:presLayoutVars>
      </dgm:prSet>
      <dgm:spPr/>
    </dgm:pt>
    <dgm:pt modelId="{B7DDA087-85B4-462D-A76F-C1776CD0A7AF}" type="pres">
      <dgm:prSet presAssocID="{E3940F40-DAA8-4157-96DF-E98EBB5077E5}" presName="rootComposite" presStyleCnt="0"/>
      <dgm:spPr/>
    </dgm:pt>
    <dgm:pt modelId="{C1CBB342-34F3-4DC7-A972-33DE21BA5664}" type="pres">
      <dgm:prSet presAssocID="{E3940F40-DAA8-4157-96DF-E98EBB5077E5}" presName="rootText" presStyleLbl="node2" presStyleIdx="2" presStyleCnt="5">
        <dgm:presLayoutVars>
          <dgm:chPref val="3"/>
        </dgm:presLayoutVars>
      </dgm:prSet>
      <dgm:spPr/>
    </dgm:pt>
    <dgm:pt modelId="{3680D56C-74A4-4069-8ADF-32417C0FC4AA}" type="pres">
      <dgm:prSet presAssocID="{E3940F40-DAA8-4157-96DF-E98EBB5077E5}" presName="rootConnector" presStyleLbl="node2" presStyleIdx="2" presStyleCnt="5"/>
      <dgm:spPr/>
    </dgm:pt>
    <dgm:pt modelId="{34900840-2E34-43EF-B6D3-8F1192B135E7}" type="pres">
      <dgm:prSet presAssocID="{E3940F40-DAA8-4157-96DF-E98EBB5077E5}" presName="hierChild4" presStyleCnt="0"/>
      <dgm:spPr/>
    </dgm:pt>
    <dgm:pt modelId="{79923792-1438-45AF-8ABA-BCC5B5CA1EFA}" type="pres">
      <dgm:prSet presAssocID="{E3940F40-DAA8-4157-96DF-E98EBB5077E5}" presName="hierChild5" presStyleCnt="0"/>
      <dgm:spPr/>
    </dgm:pt>
    <dgm:pt modelId="{BBDF8193-C17F-4F17-9D2E-439683E96595}" type="pres">
      <dgm:prSet presAssocID="{59B9D653-46D3-4407-832E-A2EC253B7B39}" presName="Name37" presStyleLbl="parChTrans1D2" presStyleIdx="3" presStyleCnt="5"/>
      <dgm:spPr/>
    </dgm:pt>
    <dgm:pt modelId="{04BC457E-1D31-45FD-84A2-BDD96E8039DB}" type="pres">
      <dgm:prSet presAssocID="{834A80C5-37F5-4467-B454-F4760269BCFF}" presName="hierRoot2" presStyleCnt="0">
        <dgm:presLayoutVars>
          <dgm:hierBranch val="init"/>
        </dgm:presLayoutVars>
      </dgm:prSet>
      <dgm:spPr/>
    </dgm:pt>
    <dgm:pt modelId="{1A4E7778-E353-4BDD-B8D5-5D360A4D384B}" type="pres">
      <dgm:prSet presAssocID="{834A80C5-37F5-4467-B454-F4760269BCFF}" presName="rootComposite" presStyleCnt="0"/>
      <dgm:spPr/>
    </dgm:pt>
    <dgm:pt modelId="{86926F8E-856E-465A-9DD6-D2E2F70BD465}" type="pres">
      <dgm:prSet presAssocID="{834A80C5-37F5-4467-B454-F4760269BCFF}" presName="rootText" presStyleLbl="node2" presStyleIdx="3" presStyleCnt="5">
        <dgm:presLayoutVars>
          <dgm:chPref val="3"/>
        </dgm:presLayoutVars>
      </dgm:prSet>
      <dgm:spPr/>
    </dgm:pt>
    <dgm:pt modelId="{A5454FB4-23EE-4E61-8D9F-C96292AC0310}" type="pres">
      <dgm:prSet presAssocID="{834A80C5-37F5-4467-B454-F4760269BCFF}" presName="rootConnector" presStyleLbl="node2" presStyleIdx="3" presStyleCnt="5"/>
      <dgm:spPr/>
    </dgm:pt>
    <dgm:pt modelId="{1FBD4426-0700-4BDD-9875-8F1BC424B2A7}" type="pres">
      <dgm:prSet presAssocID="{834A80C5-37F5-4467-B454-F4760269BCFF}" presName="hierChild4" presStyleCnt="0"/>
      <dgm:spPr/>
    </dgm:pt>
    <dgm:pt modelId="{37883E18-FA61-4B51-91FD-DFDFFC68FF71}" type="pres">
      <dgm:prSet presAssocID="{834A80C5-37F5-4467-B454-F4760269BCFF}" presName="hierChild5" presStyleCnt="0"/>
      <dgm:spPr/>
    </dgm:pt>
    <dgm:pt modelId="{AE8A5013-8EE6-4B9A-B93D-3950C0CA85FD}" type="pres">
      <dgm:prSet presAssocID="{C3695ABD-B1B2-4C3C-BDF5-456DF6197B9E}" presName="Name37" presStyleLbl="parChTrans1D2" presStyleIdx="4" presStyleCnt="5"/>
      <dgm:spPr/>
    </dgm:pt>
    <dgm:pt modelId="{75407374-2941-4425-B528-E3831661E40B}" type="pres">
      <dgm:prSet presAssocID="{3956B7A4-8AFF-47B0-BFC9-7DB3D2A4C68B}" presName="hierRoot2" presStyleCnt="0">
        <dgm:presLayoutVars>
          <dgm:hierBranch val="init"/>
        </dgm:presLayoutVars>
      </dgm:prSet>
      <dgm:spPr/>
    </dgm:pt>
    <dgm:pt modelId="{3CFE35AE-4166-41E6-A3E2-1B0DC40A0E5E}" type="pres">
      <dgm:prSet presAssocID="{3956B7A4-8AFF-47B0-BFC9-7DB3D2A4C68B}" presName="rootComposite" presStyleCnt="0"/>
      <dgm:spPr/>
    </dgm:pt>
    <dgm:pt modelId="{5201CC46-5DB4-4140-8E56-38DFF786A34C}" type="pres">
      <dgm:prSet presAssocID="{3956B7A4-8AFF-47B0-BFC9-7DB3D2A4C68B}" presName="rootText" presStyleLbl="node2" presStyleIdx="4" presStyleCnt="5">
        <dgm:presLayoutVars>
          <dgm:chPref val="3"/>
        </dgm:presLayoutVars>
      </dgm:prSet>
      <dgm:spPr/>
    </dgm:pt>
    <dgm:pt modelId="{6FCDA9D9-CFB5-423B-B678-9BBCDF1B4DBB}" type="pres">
      <dgm:prSet presAssocID="{3956B7A4-8AFF-47B0-BFC9-7DB3D2A4C68B}" presName="rootConnector" presStyleLbl="node2" presStyleIdx="4" presStyleCnt="5"/>
      <dgm:spPr/>
    </dgm:pt>
    <dgm:pt modelId="{0E2B1568-9776-4A98-A96C-D8195D285F38}" type="pres">
      <dgm:prSet presAssocID="{3956B7A4-8AFF-47B0-BFC9-7DB3D2A4C68B}" presName="hierChild4" presStyleCnt="0"/>
      <dgm:spPr/>
    </dgm:pt>
    <dgm:pt modelId="{E177DCED-C560-476E-9B55-9149FD07DCFC}" type="pres">
      <dgm:prSet presAssocID="{3956B7A4-8AFF-47B0-BFC9-7DB3D2A4C68B}" presName="hierChild5" presStyleCnt="0"/>
      <dgm:spPr/>
    </dgm:pt>
    <dgm:pt modelId="{40A8DE41-5D07-4466-8B6E-13C477B53C14}" type="pres">
      <dgm:prSet presAssocID="{A424CCFE-35F9-4F23-BDEF-F519E9046044}" presName="hierChild3" presStyleCnt="0"/>
      <dgm:spPr/>
    </dgm:pt>
    <dgm:pt modelId="{6AC3F779-E88B-4627-85F4-DA811C5213E9}" type="pres">
      <dgm:prSet presAssocID="{75505331-CF8E-4EF8-A99A-8274C11EBBE7}" presName="hierRoot1" presStyleCnt="0">
        <dgm:presLayoutVars>
          <dgm:hierBranch val="init"/>
        </dgm:presLayoutVars>
      </dgm:prSet>
      <dgm:spPr/>
    </dgm:pt>
    <dgm:pt modelId="{B1B96318-0CFA-45E0-BC50-8DF6075B96BA}" type="pres">
      <dgm:prSet presAssocID="{75505331-CF8E-4EF8-A99A-8274C11EBBE7}" presName="rootComposite1" presStyleCnt="0"/>
      <dgm:spPr/>
    </dgm:pt>
    <dgm:pt modelId="{D90B38E1-8351-43F5-9010-E9E464E4398A}" type="pres">
      <dgm:prSet presAssocID="{75505331-CF8E-4EF8-A99A-8274C11EBBE7}" presName="rootText1" presStyleLbl="node0" presStyleIdx="1" presStyleCnt="2" custFlipVert="1" custFlipHor="1" custScaleX="11486" custScaleY="13808" custLinFactX="-164563" custLinFactY="-12174" custLinFactNeighborX="-200000" custLinFactNeighborY="-100000">
        <dgm:presLayoutVars>
          <dgm:chPref val="3"/>
        </dgm:presLayoutVars>
      </dgm:prSet>
      <dgm:spPr/>
    </dgm:pt>
    <dgm:pt modelId="{58B690B1-26A0-42D7-AC42-BE46065F9A0E}" type="pres">
      <dgm:prSet presAssocID="{75505331-CF8E-4EF8-A99A-8274C11EBBE7}" presName="rootConnector1" presStyleLbl="node1" presStyleIdx="0" presStyleCnt="0"/>
      <dgm:spPr/>
    </dgm:pt>
    <dgm:pt modelId="{EF1C609E-97A9-4F10-AB78-F9D4D379D245}" type="pres">
      <dgm:prSet presAssocID="{75505331-CF8E-4EF8-A99A-8274C11EBBE7}" presName="hierChild2" presStyleCnt="0"/>
      <dgm:spPr/>
    </dgm:pt>
    <dgm:pt modelId="{AC70ED35-20A6-4609-8A0E-52E7E3EABDA8}" type="pres">
      <dgm:prSet presAssocID="{75505331-CF8E-4EF8-A99A-8274C11EBBE7}" presName="hierChild3" presStyleCnt="0"/>
      <dgm:spPr/>
    </dgm:pt>
  </dgm:ptLst>
  <dgm:cxnLst>
    <dgm:cxn modelId="{603C3709-5366-4C5F-898A-8F66640EF552}" srcId="{3B31EA9A-C539-4199-BA77-DCFCD4F68D74}" destId="{75505331-CF8E-4EF8-A99A-8274C11EBBE7}" srcOrd="1" destOrd="0" parTransId="{AB02BCCC-B9DC-4536-97FB-69767293C175}" sibTransId="{453509B8-2F2B-4869-89B2-849CCCAE2468}"/>
    <dgm:cxn modelId="{C5256709-7E32-4642-A4E0-51CD4A408649}" type="presOf" srcId="{A424CCFE-35F9-4F23-BDEF-F519E9046044}" destId="{9F3490A3-ACC4-4CD4-99F3-C453ABF8F74C}" srcOrd="1" destOrd="0" presId="urn:microsoft.com/office/officeart/2005/8/layout/orgChart1"/>
    <dgm:cxn modelId="{CB25A418-8A3B-4B6A-B8AC-9F5A572CF9B0}" srcId="{A424CCFE-35F9-4F23-BDEF-F519E9046044}" destId="{3F240EF7-C690-4A1F-AFDF-6F0FB9526733}" srcOrd="1" destOrd="0" parTransId="{4ED8E71D-A63A-4757-8881-8B0A1D39ED21}" sibTransId="{4F94E6F0-C8EC-4FC2-8175-9A4FD7B4CD76}"/>
    <dgm:cxn modelId="{3D1DF718-7949-4B54-9C06-C092EBA7EC4F}" srcId="{A424CCFE-35F9-4F23-BDEF-F519E9046044}" destId="{3956B7A4-8AFF-47B0-BFC9-7DB3D2A4C68B}" srcOrd="4" destOrd="0" parTransId="{C3695ABD-B1B2-4C3C-BDF5-456DF6197B9E}" sibTransId="{4D974767-5117-4521-A833-4C83509F75F9}"/>
    <dgm:cxn modelId="{79D12319-0565-415D-933D-7FB1DC761A6C}" type="presOf" srcId="{4DB7BB0C-FF17-44ED-A731-5A3BFAD80A4B}" destId="{205AADA3-2489-4C16-992F-488CC7FE303E}" srcOrd="0" destOrd="0" presId="urn:microsoft.com/office/officeart/2005/8/layout/orgChart1"/>
    <dgm:cxn modelId="{613F871B-1F85-4AA8-B60D-9BC73513B95A}" srcId="{A424CCFE-35F9-4F23-BDEF-F519E9046044}" destId="{834A80C5-37F5-4467-B454-F4760269BCFF}" srcOrd="3" destOrd="0" parTransId="{59B9D653-46D3-4407-832E-A2EC253B7B39}" sibTransId="{5A69312F-11D7-44F6-B41B-32E606D1F5E1}"/>
    <dgm:cxn modelId="{AEA3E31B-EE63-45EA-B1EC-EE916B089DEC}" type="presOf" srcId="{4ED8E71D-A63A-4757-8881-8B0A1D39ED21}" destId="{077D0705-58A9-4E05-B95E-39B81B407610}" srcOrd="0" destOrd="0" presId="urn:microsoft.com/office/officeart/2005/8/layout/orgChart1"/>
    <dgm:cxn modelId="{FAEF1F39-E92D-4AA4-BF99-F112E04C9184}" type="presOf" srcId="{E3940F40-DAA8-4157-96DF-E98EBB5077E5}" destId="{3680D56C-74A4-4069-8ADF-32417C0FC4AA}" srcOrd="1" destOrd="0" presId="urn:microsoft.com/office/officeart/2005/8/layout/orgChart1"/>
    <dgm:cxn modelId="{4605B739-3ABA-494A-95D5-163B2CEF51F3}" type="presOf" srcId="{C3695ABD-B1B2-4C3C-BDF5-456DF6197B9E}" destId="{AE8A5013-8EE6-4B9A-B93D-3950C0CA85FD}" srcOrd="0" destOrd="0" presId="urn:microsoft.com/office/officeart/2005/8/layout/orgChart1"/>
    <dgm:cxn modelId="{BFC8CB3C-7F6E-4FE8-9035-0F651C9BFDA3}" srcId="{3B31EA9A-C539-4199-BA77-DCFCD4F68D74}" destId="{A424CCFE-35F9-4F23-BDEF-F519E9046044}" srcOrd="0" destOrd="0" parTransId="{6652B080-35C8-40E4-8EE3-2D2EA97A24E5}" sibTransId="{FD7810EE-BA51-4A54-85EA-3B3DE60B47E1}"/>
    <dgm:cxn modelId="{0BE26F64-15C1-46A5-8F7D-A8AB37282FB2}" srcId="{A424CCFE-35F9-4F23-BDEF-F519E9046044}" destId="{E3940F40-DAA8-4157-96DF-E98EBB5077E5}" srcOrd="2" destOrd="0" parTransId="{801F58A5-8081-4AA2-8074-7BC938E61CCD}" sibTransId="{5AEF7763-BFFE-4BF6-8559-FBE4B39FBCB2}"/>
    <dgm:cxn modelId="{B9E37A67-8B1F-4D47-955E-39BF058372B3}" type="presOf" srcId="{75505331-CF8E-4EF8-A99A-8274C11EBBE7}" destId="{58B690B1-26A0-42D7-AC42-BE46065F9A0E}" srcOrd="1" destOrd="0" presId="urn:microsoft.com/office/officeart/2005/8/layout/orgChart1"/>
    <dgm:cxn modelId="{19F69D4A-6EF5-41F8-BFDD-240B213C438C}" type="presOf" srcId="{3F240EF7-C690-4A1F-AFDF-6F0FB9526733}" destId="{4ABD4E1D-18E0-406E-81D4-80C337BE77A2}" srcOrd="1" destOrd="0" presId="urn:microsoft.com/office/officeart/2005/8/layout/orgChart1"/>
    <dgm:cxn modelId="{50AACD6B-E4CB-4F80-8C49-80BA65625A47}" type="presOf" srcId="{3B31EA9A-C539-4199-BA77-DCFCD4F68D74}" destId="{F1869C38-0333-4C91-BBCF-D22F88E1DA0F}" srcOrd="0" destOrd="0" presId="urn:microsoft.com/office/officeart/2005/8/layout/orgChart1"/>
    <dgm:cxn modelId="{7621656F-1905-4694-9DE9-5DA4B19D6A53}" type="presOf" srcId="{A0455855-90BE-4880-B72E-EE1E38F3E78F}" destId="{DA5E164B-37FF-40F6-B243-EB89E3CD491C}" srcOrd="0" destOrd="0" presId="urn:microsoft.com/office/officeart/2005/8/layout/orgChart1"/>
    <dgm:cxn modelId="{672D9F6F-CF80-4FD4-95D7-67A8300D88B9}" type="presOf" srcId="{4DB7BB0C-FF17-44ED-A731-5A3BFAD80A4B}" destId="{58FD9F0C-8629-46DC-BD3D-8521AAF90A83}" srcOrd="1" destOrd="0" presId="urn:microsoft.com/office/officeart/2005/8/layout/orgChart1"/>
    <dgm:cxn modelId="{55E53978-1E0A-46A3-8A2B-17C3A1B24603}" type="presOf" srcId="{3F240EF7-C690-4A1F-AFDF-6F0FB9526733}" destId="{15B05365-25D4-4FF5-B081-73FB40081A2D}" srcOrd="0" destOrd="0" presId="urn:microsoft.com/office/officeart/2005/8/layout/orgChart1"/>
    <dgm:cxn modelId="{5EBD8559-247B-40A7-8863-37F7F7487806}" type="presOf" srcId="{3956B7A4-8AFF-47B0-BFC9-7DB3D2A4C68B}" destId="{6FCDA9D9-CFB5-423B-B678-9BBCDF1B4DBB}" srcOrd="1" destOrd="0" presId="urn:microsoft.com/office/officeart/2005/8/layout/orgChart1"/>
    <dgm:cxn modelId="{90511D5A-69CE-4975-BD2F-4CEBDD66648D}" type="presOf" srcId="{59B9D653-46D3-4407-832E-A2EC253B7B39}" destId="{BBDF8193-C17F-4F17-9D2E-439683E96595}" srcOrd="0" destOrd="0" presId="urn:microsoft.com/office/officeart/2005/8/layout/orgChart1"/>
    <dgm:cxn modelId="{2422467B-688E-4F71-AE85-AABC9C015CDA}" type="presOf" srcId="{75505331-CF8E-4EF8-A99A-8274C11EBBE7}" destId="{D90B38E1-8351-43F5-9010-E9E464E4398A}" srcOrd="0" destOrd="0" presId="urn:microsoft.com/office/officeart/2005/8/layout/orgChart1"/>
    <dgm:cxn modelId="{9214648B-53F1-475D-9D89-C92BE4C892B6}" type="presOf" srcId="{834A80C5-37F5-4467-B454-F4760269BCFF}" destId="{A5454FB4-23EE-4E61-8D9F-C96292AC0310}" srcOrd="1" destOrd="0" presId="urn:microsoft.com/office/officeart/2005/8/layout/orgChart1"/>
    <dgm:cxn modelId="{6239B694-7417-486F-BF8D-F3CB1C9B5DA7}" srcId="{A424CCFE-35F9-4F23-BDEF-F519E9046044}" destId="{4DB7BB0C-FF17-44ED-A731-5A3BFAD80A4B}" srcOrd="0" destOrd="0" parTransId="{A0455855-90BE-4880-B72E-EE1E38F3E78F}" sibTransId="{01E1D4AA-AF12-40F3-A883-A0669950DF68}"/>
    <dgm:cxn modelId="{14CFFB9B-6815-4C4D-8BEF-52B1A8D84DD3}" type="presOf" srcId="{E3940F40-DAA8-4157-96DF-E98EBB5077E5}" destId="{C1CBB342-34F3-4DC7-A972-33DE21BA5664}" srcOrd="0" destOrd="0" presId="urn:microsoft.com/office/officeart/2005/8/layout/orgChart1"/>
    <dgm:cxn modelId="{D5FBE0A5-4BD1-456B-A84A-D3FF1A90C213}" type="presOf" srcId="{834A80C5-37F5-4467-B454-F4760269BCFF}" destId="{86926F8E-856E-465A-9DD6-D2E2F70BD465}" srcOrd="0" destOrd="0" presId="urn:microsoft.com/office/officeart/2005/8/layout/orgChart1"/>
    <dgm:cxn modelId="{F7C338B9-4099-4D41-BD89-CA180DEB741E}" type="presOf" srcId="{801F58A5-8081-4AA2-8074-7BC938E61CCD}" destId="{6EBBC26F-66A9-495C-9D18-5619DA03AE6E}" srcOrd="0" destOrd="0" presId="urn:microsoft.com/office/officeart/2005/8/layout/orgChart1"/>
    <dgm:cxn modelId="{78B144F0-0A7C-42D6-B6BE-749CC548731F}" type="presOf" srcId="{3956B7A4-8AFF-47B0-BFC9-7DB3D2A4C68B}" destId="{5201CC46-5DB4-4140-8E56-38DFF786A34C}" srcOrd="0" destOrd="0" presId="urn:microsoft.com/office/officeart/2005/8/layout/orgChart1"/>
    <dgm:cxn modelId="{D49216FA-EF52-40F4-873F-1D49E3816F7F}" type="presOf" srcId="{A424CCFE-35F9-4F23-BDEF-F519E9046044}" destId="{0E2B64B6-54BA-4B27-B41B-BF3F5D0F2482}" srcOrd="0" destOrd="0" presId="urn:microsoft.com/office/officeart/2005/8/layout/orgChart1"/>
    <dgm:cxn modelId="{40FA6E39-17BD-4D82-817A-52488976EA60}" type="presParOf" srcId="{F1869C38-0333-4C91-BBCF-D22F88E1DA0F}" destId="{2AD878F3-A494-45B7-B00E-323F03A29DEE}" srcOrd="0" destOrd="0" presId="urn:microsoft.com/office/officeart/2005/8/layout/orgChart1"/>
    <dgm:cxn modelId="{F210DE23-694E-4CA3-88A2-22BD5F5E07BE}" type="presParOf" srcId="{2AD878F3-A494-45B7-B00E-323F03A29DEE}" destId="{C3035928-42BA-47E7-BF7F-B6626DDE75CB}" srcOrd="0" destOrd="0" presId="urn:microsoft.com/office/officeart/2005/8/layout/orgChart1"/>
    <dgm:cxn modelId="{4BFE7D94-5D4A-40AE-9D3B-190C2E68AFC2}" type="presParOf" srcId="{C3035928-42BA-47E7-BF7F-B6626DDE75CB}" destId="{0E2B64B6-54BA-4B27-B41B-BF3F5D0F2482}" srcOrd="0" destOrd="0" presId="urn:microsoft.com/office/officeart/2005/8/layout/orgChart1"/>
    <dgm:cxn modelId="{D7B44D84-1B32-4358-B51B-D397494CD10A}" type="presParOf" srcId="{C3035928-42BA-47E7-BF7F-B6626DDE75CB}" destId="{9F3490A3-ACC4-4CD4-99F3-C453ABF8F74C}" srcOrd="1" destOrd="0" presId="urn:microsoft.com/office/officeart/2005/8/layout/orgChart1"/>
    <dgm:cxn modelId="{E85A7176-FD22-4BDB-A483-452206630B68}" type="presParOf" srcId="{2AD878F3-A494-45B7-B00E-323F03A29DEE}" destId="{74E4A243-0E52-40A1-A02D-E6C998232D85}" srcOrd="1" destOrd="0" presId="urn:microsoft.com/office/officeart/2005/8/layout/orgChart1"/>
    <dgm:cxn modelId="{D3C4B77F-5E0E-41FA-B9C4-3386FD77D383}" type="presParOf" srcId="{74E4A243-0E52-40A1-A02D-E6C998232D85}" destId="{DA5E164B-37FF-40F6-B243-EB89E3CD491C}" srcOrd="0" destOrd="0" presId="urn:microsoft.com/office/officeart/2005/8/layout/orgChart1"/>
    <dgm:cxn modelId="{EE0B0C86-46D3-4148-ABDB-B76E9540D236}" type="presParOf" srcId="{74E4A243-0E52-40A1-A02D-E6C998232D85}" destId="{6794240F-F7DE-47E5-9B3F-20EB4295E37A}" srcOrd="1" destOrd="0" presId="urn:microsoft.com/office/officeart/2005/8/layout/orgChart1"/>
    <dgm:cxn modelId="{EED8ECBF-6FB2-413F-82CE-48EAA72E3F8F}" type="presParOf" srcId="{6794240F-F7DE-47E5-9B3F-20EB4295E37A}" destId="{56472E26-7409-406B-ACD8-447AD6F6A765}" srcOrd="0" destOrd="0" presId="urn:microsoft.com/office/officeart/2005/8/layout/orgChart1"/>
    <dgm:cxn modelId="{5847DC76-3A29-4D95-A8CE-44C7FA4FF016}" type="presParOf" srcId="{56472E26-7409-406B-ACD8-447AD6F6A765}" destId="{205AADA3-2489-4C16-992F-488CC7FE303E}" srcOrd="0" destOrd="0" presId="urn:microsoft.com/office/officeart/2005/8/layout/orgChart1"/>
    <dgm:cxn modelId="{BD5E4FDC-0DFC-4288-BFA5-E0C4CA70B4D0}" type="presParOf" srcId="{56472E26-7409-406B-ACD8-447AD6F6A765}" destId="{58FD9F0C-8629-46DC-BD3D-8521AAF90A83}" srcOrd="1" destOrd="0" presId="urn:microsoft.com/office/officeart/2005/8/layout/orgChart1"/>
    <dgm:cxn modelId="{64BAE120-7804-484A-9696-1D50D368D959}" type="presParOf" srcId="{6794240F-F7DE-47E5-9B3F-20EB4295E37A}" destId="{E47D6A4F-D304-4616-A5BF-379A7AD82A54}" srcOrd="1" destOrd="0" presId="urn:microsoft.com/office/officeart/2005/8/layout/orgChart1"/>
    <dgm:cxn modelId="{4365700C-BE6D-4065-8BAD-0152CEF73A86}" type="presParOf" srcId="{6794240F-F7DE-47E5-9B3F-20EB4295E37A}" destId="{0DB1CA2D-7B4B-4B08-BBF3-38874312E33D}" srcOrd="2" destOrd="0" presId="urn:microsoft.com/office/officeart/2005/8/layout/orgChart1"/>
    <dgm:cxn modelId="{38C0EA47-9BCF-4305-A67F-E053040FC24C}" type="presParOf" srcId="{74E4A243-0E52-40A1-A02D-E6C998232D85}" destId="{077D0705-58A9-4E05-B95E-39B81B407610}" srcOrd="2" destOrd="0" presId="urn:microsoft.com/office/officeart/2005/8/layout/orgChart1"/>
    <dgm:cxn modelId="{F5959A43-C8DE-4C26-B273-5F94347F15CD}" type="presParOf" srcId="{74E4A243-0E52-40A1-A02D-E6C998232D85}" destId="{A712FD4B-5D01-4BFC-A7BB-DF1E091CBD22}" srcOrd="3" destOrd="0" presId="urn:microsoft.com/office/officeart/2005/8/layout/orgChart1"/>
    <dgm:cxn modelId="{7DFAA007-090A-4145-805D-26B87D25983F}" type="presParOf" srcId="{A712FD4B-5D01-4BFC-A7BB-DF1E091CBD22}" destId="{FCAC5386-20B3-4827-87FB-3BB341B46933}" srcOrd="0" destOrd="0" presId="urn:microsoft.com/office/officeart/2005/8/layout/orgChart1"/>
    <dgm:cxn modelId="{6AE09D93-A714-471D-8631-D2741C082FC8}" type="presParOf" srcId="{FCAC5386-20B3-4827-87FB-3BB341B46933}" destId="{15B05365-25D4-4FF5-B081-73FB40081A2D}" srcOrd="0" destOrd="0" presId="urn:microsoft.com/office/officeart/2005/8/layout/orgChart1"/>
    <dgm:cxn modelId="{6658AF9E-A054-464C-AC97-C795643FE834}" type="presParOf" srcId="{FCAC5386-20B3-4827-87FB-3BB341B46933}" destId="{4ABD4E1D-18E0-406E-81D4-80C337BE77A2}" srcOrd="1" destOrd="0" presId="urn:microsoft.com/office/officeart/2005/8/layout/orgChart1"/>
    <dgm:cxn modelId="{61AFB193-9588-4281-8416-CA13AFA9C9C2}" type="presParOf" srcId="{A712FD4B-5D01-4BFC-A7BB-DF1E091CBD22}" destId="{2B8C157E-EE06-412A-AFD1-4D04BF396A80}" srcOrd="1" destOrd="0" presId="urn:microsoft.com/office/officeart/2005/8/layout/orgChart1"/>
    <dgm:cxn modelId="{2DAF7D43-D134-4E46-A62F-BFAC9840A01D}" type="presParOf" srcId="{A712FD4B-5D01-4BFC-A7BB-DF1E091CBD22}" destId="{C8F36256-6CD8-49A2-9425-72EA5B387E16}" srcOrd="2" destOrd="0" presId="urn:microsoft.com/office/officeart/2005/8/layout/orgChart1"/>
    <dgm:cxn modelId="{7ECFEA1D-2605-4F55-AD19-62A4DA215887}" type="presParOf" srcId="{74E4A243-0E52-40A1-A02D-E6C998232D85}" destId="{6EBBC26F-66A9-495C-9D18-5619DA03AE6E}" srcOrd="4" destOrd="0" presId="urn:microsoft.com/office/officeart/2005/8/layout/orgChart1"/>
    <dgm:cxn modelId="{066EBB9F-D73E-4A54-AE9C-4D1F0FD0E190}" type="presParOf" srcId="{74E4A243-0E52-40A1-A02D-E6C998232D85}" destId="{762A5B44-EB97-46EE-80E8-EA195941692E}" srcOrd="5" destOrd="0" presId="urn:microsoft.com/office/officeart/2005/8/layout/orgChart1"/>
    <dgm:cxn modelId="{BA0EE738-1C8E-4C9A-AFA7-AEC421FF5DB9}" type="presParOf" srcId="{762A5B44-EB97-46EE-80E8-EA195941692E}" destId="{B7DDA087-85B4-462D-A76F-C1776CD0A7AF}" srcOrd="0" destOrd="0" presId="urn:microsoft.com/office/officeart/2005/8/layout/orgChart1"/>
    <dgm:cxn modelId="{C757B566-20A2-47AB-8ACE-AAF9AFD70326}" type="presParOf" srcId="{B7DDA087-85B4-462D-A76F-C1776CD0A7AF}" destId="{C1CBB342-34F3-4DC7-A972-33DE21BA5664}" srcOrd="0" destOrd="0" presId="urn:microsoft.com/office/officeart/2005/8/layout/orgChart1"/>
    <dgm:cxn modelId="{37D904FE-2D3F-4C14-B95F-BAA2F7CCA0CA}" type="presParOf" srcId="{B7DDA087-85B4-462D-A76F-C1776CD0A7AF}" destId="{3680D56C-74A4-4069-8ADF-32417C0FC4AA}" srcOrd="1" destOrd="0" presId="urn:microsoft.com/office/officeart/2005/8/layout/orgChart1"/>
    <dgm:cxn modelId="{0E7B1959-4568-41CF-9D29-F77A2A773D29}" type="presParOf" srcId="{762A5B44-EB97-46EE-80E8-EA195941692E}" destId="{34900840-2E34-43EF-B6D3-8F1192B135E7}" srcOrd="1" destOrd="0" presId="urn:microsoft.com/office/officeart/2005/8/layout/orgChart1"/>
    <dgm:cxn modelId="{08648424-E003-4EF2-8B6B-DCCC33013CDC}" type="presParOf" srcId="{762A5B44-EB97-46EE-80E8-EA195941692E}" destId="{79923792-1438-45AF-8ABA-BCC5B5CA1EFA}" srcOrd="2" destOrd="0" presId="urn:microsoft.com/office/officeart/2005/8/layout/orgChart1"/>
    <dgm:cxn modelId="{A34552E0-2182-4A18-8FD2-FDF9FC0D46E7}" type="presParOf" srcId="{74E4A243-0E52-40A1-A02D-E6C998232D85}" destId="{BBDF8193-C17F-4F17-9D2E-439683E96595}" srcOrd="6" destOrd="0" presId="urn:microsoft.com/office/officeart/2005/8/layout/orgChart1"/>
    <dgm:cxn modelId="{D3FA22F4-A312-4FDB-BCB4-AE6511AB8B73}" type="presParOf" srcId="{74E4A243-0E52-40A1-A02D-E6C998232D85}" destId="{04BC457E-1D31-45FD-84A2-BDD96E8039DB}" srcOrd="7" destOrd="0" presId="urn:microsoft.com/office/officeart/2005/8/layout/orgChart1"/>
    <dgm:cxn modelId="{C8F93C4B-C8E6-425A-9041-4F46974DC3D6}" type="presParOf" srcId="{04BC457E-1D31-45FD-84A2-BDD96E8039DB}" destId="{1A4E7778-E353-4BDD-B8D5-5D360A4D384B}" srcOrd="0" destOrd="0" presId="urn:microsoft.com/office/officeart/2005/8/layout/orgChart1"/>
    <dgm:cxn modelId="{8D45822F-C892-4CB2-8CA0-2639855CFB6B}" type="presParOf" srcId="{1A4E7778-E353-4BDD-B8D5-5D360A4D384B}" destId="{86926F8E-856E-465A-9DD6-D2E2F70BD465}" srcOrd="0" destOrd="0" presId="urn:microsoft.com/office/officeart/2005/8/layout/orgChart1"/>
    <dgm:cxn modelId="{AB9BE0F2-0076-4156-B1EF-175794D47752}" type="presParOf" srcId="{1A4E7778-E353-4BDD-B8D5-5D360A4D384B}" destId="{A5454FB4-23EE-4E61-8D9F-C96292AC0310}" srcOrd="1" destOrd="0" presId="urn:microsoft.com/office/officeart/2005/8/layout/orgChart1"/>
    <dgm:cxn modelId="{588CB0F2-42E2-4D24-9034-752CA855C109}" type="presParOf" srcId="{04BC457E-1D31-45FD-84A2-BDD96E8039DB}" destId="{1FBD4426-0700-4BDD-9875-8F1BC424B2A7}" srcOrd="1" destOrd="0" presId="urn:microsoft.com/office/officeart/2005/8/layout/orgChart1"/>
    <dgm:cxn modelId="{34DDF179-7B46-43A5-AF67-07A29B444B5B}" type="presParOf" srcId="{04BC457E-1D31-45FD-84A2-BDD96E8039DB}" destId="{37883E18-FA61-4B51-91FD-DFDFFC68FF71}" srcOrd="2" destOrd="0" presId="urn:microsoft.com/office/officeart/2005/8/layout/orgChart1"/>
    <dgm:cxn modelId="{8FF87EF8-BE88-4913-BABD-C99129FA4A07}" type="presParOf" srcId="{74E4A243-0E52-40A1-A02D-E6C998232D85}" destId="{AE8A5013-8EE6-4B9A-B93D-3950C0CA85FD}" srcOrd="8" destOrd="0" presId="urn:microsoft.com/office/officeart/2005/8/layout/orgChart1"/>
    <dgm:cxn modelId="{DE4938B1-3A79-4582-AF8A-6F3A780F919F}" type="presParOf" srcId="{74E4A243-0E52-40A1-A02D-E6C998232D85}" destId="{75407374-2941-4425-B528-E3831661E40B}" srcOrd="9" destOrd="0" presId="urn:microsoft.com/office/officeart/2005/8/layout/orgChart1"/>
    <dgm:cxn modelId="{9BD5C2D4-FA7E-4629-BE2F-C9058F9B4C81}" type="presParOf" srcId="{75407374-2941-4425-B528-E3831661E40B}" destId="{3CFE35AE-4166-41E6-A3E2-1B0DC40A0E5E}" srcOrd="0" destOrd="0" presId="urn:microsoft.com/office/officeart/2005/8/layout/orgChart1"/>
    <dgm:cxn modelId="{DEF6740F-D2F4-40F8-B587-65E49F3C7C5C}" type="presParOf" srcId="{3CFE35AE-4166-41E6-A3E2-1B0DC40A0E5E}" destId="{5201CC46-5DB4-4140-8E56-38DFF786A34C}" srcOrd="0" destOrd="0" presId="urn:microsoft.com/office/officeart/2005/8/layout/orgChart1"/>
    <dgm:cxn modelId="{23092432-3AA8-4B8A-ADC2-56A6BA29D791}" type="presParOf" srcId="{3CFE35AE-4166-41E6-A3E2-1B0DC40A0E5E}" destId="{6FCDA9D9-CFB5-423B-B678-9BBCDF1B4DBB}" srcOrd="1" destOrd="0" presId="urn:microsoft.com/office/officeart/2005/8/layout/orgChart1"/>
    <dgm:cxn modelId="{D9B199E1-D268-480D-9157-6E24ECEEA6B8}" type="presParOf" srcId="{75407374-2941-4425-B528-E3831661E40B}" destId="{0E2B1568-9776-4A98-A96C-D8195D285F38}" srcOrd="1" destOrd="0" presId="urn:microsoft.com/office/officeart/2005/8/layout/orgChart1"/>
    <dgm:cxn modelId="{F15E2A66-FB1A-443C-A266-F488A0636F43}" type="presParOf" srcId="{75407374-2941-4425-B528-E3831661E40B}" destId="{E177DCED-C560-476E-9B55-9149FD07DCFC}" srcOrd="2" destOrd="0" presId="urn:microsoft.com/office/officeart/2005/8/layout/orgChart1"/>
    <dgm:cxn modelId="{25664F06-A724-4DEF-8401-7C08A24C0BB6}" type="presParOf" srcId="{2AD878F3-A494-45B7-B00E-323F03A29DEE}" destId="{40A8DE41-5D07-4466-8B6E-13C477B53C14}" srcOrd="2" destOrd="0" presId="urn:microsoft.com/office/officeart/2005/8/layout/orgChart1"/>
    <dgm:cxn modelId="{13A7634B-8468-42BB-B674-B9658A5D349D}" type="presParOf" srcId="{F1869C38-0333-4C91-BBCF-D22F88E1DA0F}" destId="{6AC3F779-E88B-4627-85F4-DA811C5213E9}" srcOrd="1" destOrd="0" presId="urn:microsoft.com/office/officeart/2005/8/layout/orgChart1"/>
    <dgm:cxn modelId="{2A87F7EA-8165-47A3-A4A2-A9F6F5D9C0F6}" type="presParOf" srcId="{6AC3F779-E88B-4627-85F4-DA811C5213E9}" destId="{B1B96318-0CFA-45E0-BC50-8DF6075B96BA}" srcOrd="0" destOrd="0" presId="urn:microsoft.com/office/officeart/2005/8/layout/orgChart1"/>
    <dgm:cxn modelId="{07A0BBB6-E8C0-460F-876A-25A2610E5DA3}" type="presParOf" srcId="{B1B96318-0CFA-45E0-BC50-8DF6075B96BA}" destId="{D90B38E1-8351-43F5-9010-E9E464E4398A}" srcOrd="0" destOrd="0" presId="urn:microsoft.com/office/officeart/2005/8/layout/orgChart1"/>
    <dgm:cxn modelId="{3F200F37-A33E-4C5D-B8B2-A9E108D85B0B}" type="presParOf" srcId="{B1B96318-0CFA-45E0-BC50-8DF6075B96BA}" destId="{58B690B1-26A0-42D7-AC42-BE46065F9A0E}" srcOrd="1" destOrd="0" presId="urn:microsoft.com/office/officeart/2005/8/layout/orgChart1"/>
    <dgm:cxn modelId="{7D6CD60A-D9B4-4632-9A66-3F2E16BFC0A4}" type="presParOf" srcId="{6AC3F779-E88B-4627-85F4-DA811C5213E9}" destId="{EF1C609E-97A9-4F10-AB78-F9D4D379D245}" srcOrd="1" destOrd="0" presId="urn:microsoft.com/office/officeart/2005/8/layout/orgChart1"/>
    <dgm:cxn modelId="{95502F13-BDAA-43A8-8253-19643A8AA422}" type="presParOf" srcId="{6AC3F779-E88B-4627-85F4-DA811C5213E9}" destId="{AC70ED35-20A6-4609-8A0E-52E7E3EABDA8}"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7CF39E8-F3FE-444C-AEB8-EDF166FB21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676899CB-FFAA-4572-93E4-DB5E622DBD7D}">
      <dgm:prSet/>
      <dgm:spPr/>
      <dgm:t>
        <a:bodyPr/>
        <a:lstStyle/>
        <a:p>
          <a:pPr rtl="0"/>
          <a:r>
            <a:rPr lang="en-US" dirty="0"/>
            <a:t>                                                  SPECIFIC MEASURES</a:t>
          </a:r>
        </a:p>
      </dgm:t>
    </dgm:pt>
    <dgm:pt modelId="{71392D31-A380-45EB-BAFA-08A63CE123DB}" type="parTrans" cxnId="{B38D4D9E-BBA7-427F-BE17-46960110E78F}">
      <dgm:prSet/>
      <dgm:spPr/>
      <dgm:t>
        <a:bodyPr/>
        <a:lstStyle/>
        <a:p>
          <a:endParaRPr lang="en-US"/>
        </a:p>
      </dgm:t>
    </dgm:pt>
    <dgm:pt modelId="{4DF0C3D7-8FA6-41AD-9D57-4DCF47A34174}" type="sibTrans" cxnId="{B38D4D9E-BBA7-427F-BE17-46960110E78F}">
      <dgm:prSet/>
      <dgm:spPr/>
      <dgm:t>
        <a:bodyPr/>
        <a:lstStyle/>
        <a:p>
          <a:endParaRPr lang="en-US"/>
        </a:p>
      </dgm:t>
    </dgm:pt>
    <dgm:pt modelId="{8A571293-723D-4143-ABD9-01102A74ECA0}">
      <dgm:prSet/>
      <dgm:spPr/>
      <dgm:t>
        <a:bodyPr/>
        <a:lstStyle/>
        <a:p>
          <a:pPr rtl="0"/>
          <a:r>
            <a:rPr lang="en-US"/>
            <a:t>Steroids:</a:t>
          </a:r>
        </a:p>
      </dgm:t>
    </dgm:pt>
    <dgm:pt modelId="{609AF702-A852-4313-8196-DB077123317E}" type="parTrans" cxnId="{578912A0-A7C8-4EAA-ACAC-5D8C0718A2B2}">
      <dgm:prSet/>
      <dgm:spPr/>
      <dgm:t>
        <a:bodyPr/>
        <a:lstStyle/>
        <a:p>
          <a:endParaRPr lang="en-US"/>
        </a:p>
      </dgm:t>
    </dgm:pt>
    <dgm:pt modelId="{16360E57-AA44-4039-B257-BCED16DCD734}" type="sibTrans" cxnId="{578912A0-A7C8-4EAA-ACAC-5D8C0718A2B2}">
      <dgm:prSet/>
      <dgm:spPr/>
      <dgm:t>
        <a:bodyPr/>
        <a:lstStyle/>
        <a:p>
          <a:endParaRPr lang="en-US"/>
        </a:p>
      </dgm:t>
    </dgm:pt>
    <dgm:pt modelId="{1DD53FC2-D5BF-49C1-8D79-7CBEE2EADC9F}">
      <dgm:prSet/>
      <dgm:spPr/>
      <dgm:t>
        <a:bodyPr/>
        <a:lstStyle/>
        <a:p>
          <a:pPr rtl="0"/>
          <a:r>
            <a:rPr lang="en-US"/>
            <a:t>Clobetasol Propionate topically</a:t>
          </a:r>
        </a:p>
      </dgm:t>
    </dgm:pt>
    <dgm:pt modelId="{E41B25EE-78D5-4937-AC5A-320100FE3BAD}" type="parTrans" cxnId="{57DF40B3-A7E1-4B2A-8ADD-91F3808982CE}">
      <dgm:prSet/>
      <dgm:spPr/>
      <dgm:t>
        <a:bodyPr/>
        <a:lstStyle/>
        <a:p>
          <a:endParaRPr lang="en-US"/>
        </a:p>
      </dgm:t>
    </dgm:pt>
    <dgm:pt modelId="{8FCDC652-B140-4980-B51C-2E364384C890}" type="sibTrans" cxnId="{57DF40B3-A7E1-4B2A-8ADD-91F3808982CE}">
      <dgm:prSet/>
      <dgm:spPr/>
      <dgm:t>
        <a:bodyPr/>
        <a:lstStyle/>
        <a:p>
          <a:endParaRPr lang="en-US"/>
        </a:p>
      </dgm:t>
    </dgm:pt>
    <dgm:pt modelId="{E4D34E40-377F-4861-B4B8-A1ADCBB3C73C}">
      <dgm:prSet/>
      <dgm:spPr/>
      <dgm:t>
        <a:bodyPr/>
        <a:lstStyle/>
        <a:p>
          <a:pPr rtl="0"/>
          <a:r>
            <a:rPr lang="en-US"/>
            <a:t>Triamcinolone Acetonide Inj</a:t>
          </a:r>
        </a:p>
      </dgm:t>
    </dgm:pt>
    <dgm:pt modelId="{D2F7513C-57CF-48A8-AF48-9747A8E68264}" type="parTrans" cxnId="{B7105612-05D2-4AB7-B4C5-968A25CECC2B}">
      <dgm:prSet/>
      <dgm:spPr/>
      <dgm:t>
        <a:bodyPr/>
        <a:lstStyle/>
        <a:p>
          <a:endParaRPr lang="en-US"/>
        </a:p>
      </dgm:t>
    </dgm:pt>
    <dgm:pt modelId="{E391EAC4-2052-43AF-ABF6-8102346AD04C}" type="sibTrans" cxnId="{B7105612-05D2-4AB7-B4C5-968A25CECC2B}">
      <dgm:prSet/>
      <dgm:spPr/>
      <dgm:t>
        <a:bodyPr/>
        <a:lstStyle/>
        <a:p>
          <a:endParaRPr lang="en-US"/>
        </a:p>
      </dgm:t>
    </dgm:pt>
    <dgm:pt modelId="{28CAAC10-A222-4311-9F73-EDE3724CA3DA}">
      <dgm:prSet/>
      <dgm:spPr/>
      <dgm:t>
        <a:bodyPr/>
        <a:lstStyle/>
        <a:p>
          <a:pPr rtl="0"/>
          <a:r>
            <a:rPr lang="en-US"/>
            <a:t>Topical Vitamin-D Analogues</a:t>
          </a:r>
        </a:p>
      </dgm:t>
    </dgm:pt>
    <dgm:pt modelId="{F595E4A9-C61C-48AA-9E9F-EDAB724E6ADF}" type="parTrans" cxnId="{D9E6491A-333F-4ECD-A691-70FB3F87D542}">
      <dgm:prSet/>
      <dgm:spPr/>
      <dgm:t>
        <a:bodyPr/>
        <a:lstStyle/>
        <a:p>
          <a:endParaRPr lang="en-US"/>
        </a:p>
      </dgm:t>
    </dgm:pt>
    <dgm:pt modelId="{54B51115-F406-4F37-B607-29AA07B0D2D3}" type="sibTrans" cxnId="{D9E6491A-333F-4ECD-A691-70FB3F87D542}">
      <dgm:prSet/>
      <dgm:spPr/>
      <dgm:t>
        <a:bodyPr/>
        <a:lstStyle/>
        <a:p>
          <a:endParaRPr lang="en-US"/>
        </a:p>
      </dgm:t>
    </dgm:pt>
    <dgm:pt modelId="{256B4C6F-8D7C-4EC5-AE35-A23D443EFC5E}">
      <dgm:prSet/>
      <dgm:spPr/>
      <dgm:t>
        <a:bodyPr/>
        <a:lstStyle/>
        <a:p>
          <a:pPr rtl="0"/>
          <a:r>
            <a:rPr lang="en-US" dirty="0"/>
            <a:t>Photo Chemotherapy</a:t>
          </a:r>
        </a:p>
      </dgm:t>
    </dgm:pt>
    <dgm:pt modelId="{1C1F4513-BF7F-4671-8FEE-62434ED67E5D}" type="parTrans" cxnId="{9F96F5CD-09BD-4068-BD11-5825A5BBBEF2}">
      <dgm:prSet/>
      <dgm:spPr/>
      <dgm:t>
        <a:bodyPr/>
        <a:lstStyle/>
        <a:p>
          <a:endParaRPr lang="en-US"/>
        </a:p>
      </dgm:t>
    </dgm:pt>
    <dgm:pt modelId="{3571D65E-C577-4BB9-9594-2FDBD41CBF95}" type="sibTrans" cxnId="{9F96F5CD-09BD-4068-BD11-5825A5BBBEF2}">
      <dgm:prSet/>
      <dgm:spPr/>
      <dgm:t>
        <a:bodyPr/>
        <a:lstStyle/>
        <a:p>
          <a:endParaRPr lang="en-US"/>
        </a:p>
      </dgm:t>
    </dgm:pt>
    <dgm:pt modelId="{06C41792-6995-4D36-BBCC-7171E12CAC64}">
      <dgm:prSet/>
      <dgm:spPr/>
      <dgm:t>
        <a:bodyPr/>
        <a:lstStyle/>
        <a:p>
          <a:pPr rtl="0"/>
          <a:r>
            <a:rPr lang="en-US" dirty="0"/>
            <a:t>Retinoids </a:t>
          </a:r>
        </a:p>
      </dgm:t>
    </dgm:pt>
    <dgm:pt modelId="{A7FB9BB2-7D57-4D76-A72E-63D6AB335D98}" type="parTrans" cxnId="{F90236FE-9D83-44EC-BDF8-CEEF034ABDE8}">
      <dgm:prSet/>
      <dgm:spPr/>
      <dgm:t>
        <a:bodyPr/>
        <a:lstStyle/>
        <a:p>
          <a:endParaRPr lang="en-US"/>
        </a:p>
      </dgm:t>
    </dgm:pt>
    <dgm:pt modelId="{42C34010-D33D-4E33-AA9B-D9E9E5EB914B}" type="sibTrans" cxnId="{F90236FE-9D83-44EC-BDF8-CEEF034ABDE8}">
      <dgm:prSet/>
      <dgm:spPr/>
      <dgm:t>
        <a:bodyPr/>
        <a:lstStyle/>
        <a:p>
          <a:endParaRPr lang="en-US"/>
        </a:p>
      </dgm:t>
    </dgm:pt>
    <dgm:pt modelId="{2800C1FE-F63F-46B9-B0F2-913D2678BA31}">
      <dgm:prSet/>
      <dgm:spPr/>
      <dgm:t>
        <a:bodyPr/>
        <a:lstStyle/>
        <a:p>
          <a:pPr rtl="0"/>
          <a:r>
            <a:rPr lang="en-US" dirty="0"/>
            <a:t>Topical 5-Fluorouracil 1% in 20% urea/propylene glycol</a:t>
          </a:r>
        </a:p>
      </dgm:t>
    </dgm:pt>
    <dgm:pt modelId="{686DBF34-D9E5-47A0-A241-593711659630}" type="parTrans" cxnId="{5FFD2053-976A-41FB-9229-26A3BB1BF83F}">
      <dgm:prSet/>
      <dgm:spPr/>
      <dgm:t>
        <a:bodyPr/>
        <a:lstStyle/>
        <a:p>
          <a:endParaRPr lang="en-US"/>
        </a:p>
      </dgm:t>
    </dgm:pt>
    <dgm:pt modelId="{63566D8D-AEF5-401A-8B4F-37D7DDA9B5D8}" type="sibTrans" cxnId="{5FFD2053-976A-41FB-9229-26A3BB1BF83F}">
      <dgm:prSet/>
      <dgm:spPr/>
      <dgm:t>
        <a:bodyPr/>
        <a:lstStyle/>
        <a:p>
          <a:endParaRPr lang="en-US"/>
        </a:p>
      </dgm:t>
    </dgm:pt>
    <dgm:pt modelId="{227DF589-AEA4-4E17-906A-F46E786DF5D0}">
      <dgm:prSet/>
      <dgm:spPr/>
      <dgm:t>
        <a:bodyPr/>
        <a:lstStyle/>
        <a:p>
          <a:pPr rtl="0"/>
          <a:r>
            <a:rPr lang="en-US"/>
            <a:t>Topical Cyclosporin</a:t>
          </a:r>
        </a:p>
      </dgm:t>
    </dgm:pt>
    <dgm:pt modelId="{89B246FC-6D0F-4FBE-8A0C-737E994C6E94}" type="parTrans" cxnId="{DA0969E2-51AD-49CF-BCCF-412CEBED80C2}">
      <dgm:prSet/>
      <dgm:spPr/>
      <dgm:t>
        <a:bodyPr/>
        <a:lstStyle/>
        <a:p>
          <a:endParaRPr lang="en-US"/>
        </a:p>
      </dgm:t>
    </dgm:pt>
    <dgm:pt modelId="{C73F5EDC-A337-4486-A97C-B624AFBF62CE}" type="sibTrans" cxnId="{DA0969E2-51AD-49CF-BCCF-412CEBED80C2}">
      <dgm:prSet/>
      <dgm:spPr/>
      <dgm:t>
        <a:bodyPr/>
        <a:lstStyle/>
        <a:p>
          <a:endParaRPr lang="en-US"/>
        </a:p>
      </dgm:t>
    </dgm:pt>
    <dgm:pt modelId="{C715FE6B-7643-474D-8380-4B63E3944FFC}">
      <dgm:prSet/>
      <dgm:spPr/>
      <dgm:t>
        <a:bodyPr/>
        <a:lstStyle/>
        <a:p>
          <a:pPr rtl="0"/>
          <a:r>
            <a:rPr lang="en-US" dirty="0"/>
            <a:t>Systemic therapy (</a:t>
          </a:r>
          <a:r>
            <a:rPr lang="en-US" dirty="0" err="1"/>
            <a:t>mtx,ciclosporin</a:t>
          </a:r>
          <a:r>
            <a:rPr lang="en-US" dirty="0"/>
            <a:t>)</a:t>
          </a:r>
        </a:p>
      </dgm:t>
    </dgm:pt>
    <dgm:pt modelId="{AD0874B5-6C13-466C-829B-966AF5D41060}" type="parTrans" cxnId="{8D0D0B4A-28DC-4018-9B6F-42ED795DDD9D}">
      <dgm:prSet/>
      <dgm:spPr/>
      <dgm:t>
        <a:bodyPr/>
        <a:lstStyle/>
        <a:p>
          <a:endParaRPr lang="en-US"/>
        </a:p>
      </dgm:t>
    </dgm:pt>
    <dgm:pt modelId="{52161531-7CDB-4778-8CFD-4B74D40D17E0}" type="sibTrans" cxnId="{8D0D0B4A-28DC-4018-9B6F-42ED795DDD9D}">
      <dgm:prSet/>
      <dgm:spPr/>
      <dgm:t>
        <a:bodyPr/>
        <a:lstStyle/>
        <a:p>
          <a:endParaRPr lang="en-US"/>
        </a:p>
      </dgm:t>
    </dgm:pt>
    <dgm:pt modelId="{EB7FF128-AB14-4CD6-9243-FE19E0405A3E}" type="pres">
      <dgm:prSet presAssocID="{77CF39E8-F3FE-444C-AEB8-EDF166FB21D7}" presName="linear" presStyleCnt="0">
        <dgm:presLayoutVars>
          <dgm:animLvl val="lvl"/>
          <dgm:resizeHandles val="exact"/>
        </dgm:presLayoutVars>
      </dgm:prSet>
      <dgm:spPr/>
    </dgm:pt>
    <dgm:pt modelId="{E9BE59CC-214E-4958-B68F-26D518306B56}" type="pres">
      <dgm:prSet presAssocID="{676899CB-FFAA-4572-93E4-DB5E622DBD7D}" presName="parentText" presStyleLbl="node1" presStyleIdx="0" presStyleCnt="8">
        <dgm:presLayoutVars>
          <dgm:chMax val="0"/>
          <dgm:bulletEnabled val="1"/>
        </dgm:presLayoutVars>
      </dgm:prSet>
      <dgm:spPr/>
    </dgm:pt>
    <dgm:pt modelId="{9A5EE2E3-3650-4DE2-AF9F-34FB583E0CE0}" type="pres">
      <dgm:prSet presAssocID="{4DF0C3D7-8FA6-41AD-9D57-4DCF47A34174}" presName="spacer" presStyleCnt="0"/>
      <dgm:spPr/>
    </dgm:pt>
    <dgm:pt modelId="{894560C5-883C-4FD1-881A-B60951D480F9}" type="pres">
      <dgm:prSet presAssocID="{8A571293-723D-4143-ABD9-01102A74ECA0}" presName="parentText" presStyleLbl="node1" presStyleIdx="1" presStyleCnt="8">
        <dgm:presLayoutVars>
          <dgm:chMax val="0"/>
          <dgm:bulletEnabled val="1"/>
        </dgm:presLayoutVars>
      </dgm:prSet>
      <dgm:spPr/>
    </dgm:pt>
    <dgm:pt modelId="{91EFE423-4013-4DE4-8BF3-9C231E1B1C06}" type="pres">
      <dgm:prSet presAssocID="{8A571293-723D-4143-ABD9-01102A74ECA0}" presName="childText" presStyleLbl="revTx" presStyleIdx="0" presStyleCnt="1">
        <dgm:presLayoutVars>
          <dgm:bulletEnabled val="1"/>
        </dgm:presLayoutVars>
      </dgm:prSet>
      <dgm:spPr/>
    </dgm:pt>
    <dgm:pt modelId="{C3BA171A-6B2E-4378-AEC7-CA91441B3DAF}" type="pres">
      <dgm:prSet presAssocID="{28CAAC10-A222-4311-9F73-EDE3724CA3DA}" presName="parentText" presStyleLbl="node1" presStyleIdx="2" presStyleCnt="8">
        <dgm:presLayoutVars>
          <dgm:chMax val="0"/>
          <dgm:bulletEnabled val="1"/>
        </dgm:presLayoutVars>
      </dgm:prSet>
      <dgm:spPr/>
    </dgm:pt>
    <dgm:pt modelId="{1165A29B-DCFF-4809-B60F-C75610C1D569}" type="pres">
      <dgm:prSet presAssocID="{54B51115-F406-4F37-B607-29AA07B0D2D3}" presName="spacer" presStyleCnt="0"/>
      <dgm:spPr/>
    </dgm:pt>
    <dgm:pt modelId="{5582EFDE-F062-45EC-9EF3-502D2369C787}" type="pres">
      <dgm:prSet presAssocID="{256B4C6F-8D7C-4EC5-AE35-A23D443EFC5E}" presName="parentText" presStyleLbl="node1" presStyleIdx="3" presStyleCnt="8">
        <dgm:presLayoutVars>
          <dgm:chMax val="0"/>
          <dgm:bulletEnabled val="1"/>
        </dgm:presLayoutVars>
      </dgm:prSet>
      <dgm:spPr/>
    </dgm:pt>
    <dgm:pt modelId="{16C0712F-D666-4F6A-82F6-64690A6FDAB9}" type="pres">
      <dgm:prSet presAssocID="{3571D65E-C577-4BB9-9594-2FDBD41CBF95}" presName="spacer" presStyleCnt="0"/>
      <dgm:spPr/>
    </dgm:pt>
    <dgm:pt modelId="{250F5DA6-F12F-4B52-B0A0-62D111093361}" type="pres">
      <dgm:prSet presAssocID="{06C41792-6995-4D36-BBCC-7171E12CAC64}" presName="parentText" presStyleLbl="node1" presStyleIdx="4" presStyleCnt="8">
        <dgm:presLayoutVars>
          <dgm:chMax val="0"/>
          <dgm:bulletEnabled val="1"/>
        </dgm:presLayoutVars>
      </dgm:prSet>
      <dgm:spPr/>
    </dgm:pt>
    <dgm:pt modelId="{20A4AE31-D8A7-47BB-BAF2-1F3CD065D002}" type="pres">
      <dgm:prSet presAssocID="{42C34010-D33D-4E33-AA9B-D9E9E5EB914B}" presName="spacer" presStyleCnt="0"/>
      <dgm:spPr/>
    </dgm:pt>
    <dgm:pt modelId="{9CEF8B5A-DECF-43B9-93F4-940282C167C2}" type="pres">
      <dgm:prSet presAssocID="{2800C1FE-F63F-46B9-B0F2-913D2678BA31}" presName="parentText" presStyleLbl="node1" presStyleIdx="5" presStyleCnt="8">
        <dgm:presLayoutVars>
          <dgm:chMax val="0"/>
          <dgm:bulletEnabled val="1"/>
        </dgm:presLayoutVars>
      </dgm:prSet>
      <dgm:spPr/>
    </dgm:pt>
    <dgm:pt modelId="{6FE5438E-2909-462C-A2F9-6837B326631C}" type="pres">
      <dgm:prSet presAssocID="{63566D8D-AEF5-401A-8B4F-37D7DDA9B5D8}" presName="spacer" presStyleCnt="0"/>
      <dgm:spPr/>
    </dgm:pt>
    <dgm:pt modelId="{DA7FAE0F-9838-4531-9315-151D207D23BE}" type="pres">
      <dgm:prSet presAssocID="{227DF589-AEA4-4E17-906A-F46E786DF5D0}" presName="parentText" presStyleLbl="node1" presStyleIdx="6" presStyleCnt="8">
        <dgm:presLayoutVars>
          <dgm:chMax val="0"/>
          <dgm:bulletEnabled val="1"/>
        </dgm:presLayoutVars>
      </dgm:prSet>
      <dgm:spPr/>
    </dgm:pt>
    <dgm:pt modelId="{E63788DB-3495-474A-83C2-38ED71B32BDB}" type="pres">
      <dgm:prSet presAssocID="{C73F5EDC-A337-4486-A97C-B624AFBF62CE}" presName="spacer" presStyleCnt="0"/>
      <dgm:spPr/>
    </dgm:pt>
    <dgm:pt modelId="{8DFB2C4D-F32A-482E-A414-AED4DABDB8CD}" type="pres">
      <dgm:prSet presAssocID="{C715FE6B-7643-474D-8380-4B63E3944FFC}" presName="parentText" presStyleLbl="node1" presStyleIdx="7" presStyleCnt="8">
        <dgm:presLayoutVars>
          <dgm:chMax val="0"/>
          <dgm:bulletEnabled val="1"/>
        </dgm:presLayoutVars>
      </dgm:prSet>
      <dgm:spPr/>
    </dgm:pt>
  </dgm:ptLst>
  <dgm:cxnLst>
    <dgm:cxn modelId="{A4954906-6AB9-413A-9717-8EDB975EE2E4}" type="presOf" srcId="{28CAAC10-A222-4311-9F73-EDE3724CA3DA}" destId="{C3BA171A-6B2E-4378-AEC7-CA91441B3DAF}" srcOrd="0" destOrd="0" presId="urn:microsoft.com/office/officeart/2005/8/layout/vList2"/>
    <dgm:cxn modelId="{B7105612-05D2-4AB7-B4C5-968A25CECC2B}" srcId="{8A571293-723D-4143-ABD9-01102A74ECA0}" destId="{E4D34E40-377F-4861-B4B8-A1ADCBB3C73C}" srcOrd="1" destOrd="0" parTransId="{D2F7513C-57CF-48A8-AF48-9747A8E68264}" sibTransId="{E391EAC4-2052-43AF-ABF6-8102346AD04C}"/>
    <dgm:cxn modelId="{D9E6491A-333F-4ECD-A691-70FB3F87D542}" srcId="{77CF39E8-F3FE-444C-AEB8-EDF166FB21D7}" destId="{28CAAC10-A222-4311-9F73-EDE3724CA3DA}" srcOrd="2" destOrd="0" parTransId="{F595E4A9-C61C-48AA-9E9F-EDAB724E6ADF}" sibTransId="{54B51115-F406-4F37-B607-29AA07B0D2D3}"/>
    <dgm:cxn modelId="{3180F01A-453E-4F1C-A0ED-DCF6D2B86202}" type="presOf" srcId="{2800C1FE-F63F-46B9-B0F2-913D2678BA31}" destId="{9CEF8B5A-DECF-43B9-93F4-940282C167C2}" srcOrd="0" destOrd="0" presId="urn:microsoft.com/office/officeart/2005/8/layout/vList2"/>
    <dgm:cxn modelId="{E9B6FB1D-BB3F-4266-B186-733D310B9116}" type="presOf" srcId="{77CF39E8-F3FE-444C-AEB8-EDF166FB21D7}" destId="{EB7FF128-AB14-4CD6-9243-FE19E0405A3E}" srcOrd="0" destOrd="0" presId="urn:microsoft.com/office/officeart/2005/8/layout/vList2"/>
    <dgm:cxn modelId="{35FE2623-E5B7-4C9A-A666-751C46584D44}" type="presOf" srcId="{227DF589-AEA4-4E17-906A-F46E786DF5D0}" destId="{DA7FAE0F-9838-4531-9315-151D207D23BE}" srcOrd="0" destOrd="0" presId="urn:microsoft.com/office/officeart/2005/8/layout/vList2"/>
    <dgm:cxn modelId="{9AB97F2B-28F6-467E-B9E3-197C0A8CF39E}" type="presOf" srcId="{8A571293-723D-4143-ABD9-01102A74ECA0}" destId="{894560C5-883C-4FD1-881A-B60951D480F9}" srcOrd="0" destOrd="0" presId="urn:microsoft.com/office/officeart/2005/8/layout/vList2"/>
    <dgm:cxn modelId="{5CE9AD5C-D8EE-40AE-8536-89E80B23F628}" type="presOf" srcId="{1DD53FC2-D5BF-49C1-8D79-7CBEE2EADC9F}" destId="{91EFE423-4013-4DE4-8BF3-9C231E1B1C06}" srcOrd="0" destOrd="0" presId="urn:microsoft.com/office/officeart/2005/8/layout/vList2"/>
    <dgm:cxn modelId="{1BC16B68-1A5E-42CC-96AC-5F1380ADA761}" type="presOf" srcId="{06C41792-6995-4D36-BBCC-7171E12CAC64}" destId="{250F5DA6-F12F-4B52-B0A0-62D111093361}" srcOrd="0" destOrd="0" presId="urn:microsoft.com/office/officeart/2005/8/layout/vList2"/>
    <dgm:cxn modelId="{8D0D0B4A-28DC-4018-9B6F-42ED795DDD9D}" srcId="{77CF39E8-F3FE-444C-AEB8-EDF166FB21D7}" destId="{C715FE6B-7643-474D-8380-4B63E3944FFC}" srcOrd="7" destOrd="0" parTransId="{AD0874B5-6C13-466C-829B-966AF5D41060}" sibTransId="{52161531-7CDB-4778-8CFD-4B74D40D17E0}"/>
    <dgm:cxn modelId="{5FFD2053-976A-41FB-9229-26A3BB1BF83F}" srcId="{77CF39E8-F3FE-444C-AEB8-EDF166FB21D7}" destId="{2800C1FE-F63F-46B9-B0F2-913D2678BA31}" srcOrd="5" destOrd="0" parTransId="{686DBF34-D9E5-47A0-A241-593711659630}" sibTransId="{63566D8D-AEF5-401A-8B4F-37D7DDA9B5D8}"/>
    <dgm:cxn modelId="{FFD7B98C-3450-4BE8-B5D5-0DE409CEAE9C}" type="presOf" srcId="{C715FE6B-7643-474D-8380-4B63E3944FFC}" destId="{8DFB2C4D-F32A-482E-A414-AED4DABDB8CD}" srcOrd="0" destOrd="0" presId="urn:microsoft.com/office/officeart/2005/8/layout/vList2"/>
    <dgm:cxn modelId="{B38D4D9E-BBA7-427F-BE17-46960110E78F}" srcId="{77CF39E8-F3FE-444C-AEB8-EDF166FB21D7}" destId="{676899CB-FFAA-4572-93E4-DB5E622DBD7D}" srcOrd="0" destOrd="0" parTransId="{71392D31-A380-45EB-BAFA-08A63CE123DB}" sibTransId="{4DF0C3D7-8FA6-41AD-9D57-4DCF47A34174}"/>
    <dgm:cxn modelId="{578912A0-A7C8-4EAA-ACAC-5D8C0718A2B2}" srcId="{77CF39E8-F3FE-444C-AEB8-EDF166FB21D7}" destId="{8A571293-723D-4143-ABD9-01102A74ECA0}" srcOrd="1" destOrd="0" parTransId="{609AF702-A852-4313-8196-DB077123317E}" sibTransId="{16360E57-AA44-4039-B257-BCED16DCD734}"/>
    <dgm:cxn modelId="{57DF40B3-A7E1-4B2A-8ADD-91F3808982CE}" srcId="{8A571293-723D-4143-ABD9-01102A74ECA0}" destId="{1DD53FC2-D5BF-49C1-8D79-7CBEE2EADC9F}" srcOrd="0" destOrd="0" parTransId="{E41B25EE-78D5-4937-AC5A-320100FE3BAD}" sibTransId="{8FCDC652-B140-4980-B51C-2E364384C890}"/>
    <dgm:cxn modelId="{32DCCCB3-E8BE-40B6-A432-D3333BCD22F2}" type="presOf" srcId="{E4D34E40-377F-4861-B4B8-A1ADCBB3C73C}" destId="{91EFE423-4013-4DE4-8BF3-9C231E1B1C06}" srcOrd="0" destOrd="1" presId="urn:microsoft.com/office/officeart/2005/8/layout/vList2"/>
    <dgm:cxn modelId="{F83136C6-4E9E-4018-9001-01C95A7338FF}" type="presOf" srcId="{676899CB-FFAA-4572-93E4-DB5E622DBD7D}" destId="{E9BE59CC-214E-4958-B68F-26D518306B56}" srcOrd="0" destOrd="0" presId="urn:microsoft.com/office/officeart/2005/8/layout/vList2"/>
    <dgm:cxn modelId="{9F96F5CD-09BD-4068-BD11-5825A5BBBEF2}" srcId="{77CF39E8-F3FE-444C-AEB8-EDF166FB21D7}" destId="{256B4C6F-8D7C-4EC5-AE35-A23D443EFC5E}" srcOrd="3" destOrd="0" parTransId="{1C1F4513-BF7F-4671-8FEE-62434ED67E5D}" sibTransId="{3571D65E-C577-4BB9-9594-2FDBD41CBF95}"/>
    <dgm:cxn modelId="{DA0969E2-51AD-49CF-BCCF-412CEBED80C2}" srcId="{77CF39E8-F3FE-444C-AEB8-EDF166FB21D7}" destId="{227DF589-AEA4-4E17-906A-F46E786DF5D0}" srcOrd="6" destOrd="0" parTransId="{89B246FC-6D0F-4FBE-8A0C-737E994C6E94}" sibTransId="{C73F5EDC-A337-4486-A97C-B624AFBF62CE}"/>
    <dgm:cxn modelId="{F0B8F6ED-002D-4223-91A5-43D89BA53BC4}" type="presOf" srcId="{256B4C6F-8D7C-4EC5-AE35-A23D443EFC5E}" destId="{5582EFDE-F062-45EC-9EF3-502D2369C787}" srcOrd="0" destOrd="0" presId="urn:microsoft.com/office/officeart/2005/8/layout/vList2"/>
    <dgm:cxn modelId="{F90236FE-9D83-44EC-BDF8-CEEF034ABDE8}" srcId="{77CF39E8-F3FE-444C-AEB8-EDF166FB21D7}" destId="{06C41792-6995-4D36-BBCC-7171E12CAC64}" srcOrd="4" destOrd="0" parTransId="{A7FB9BB2-7D57-4D76-A72E-63D6AB335D98}" sibTransId="{42C34010-D33D-4E33-AA9B-D9E9E5EB914B}"/>
    <dgm:cxn modelId="{35557233-8DAF-45C3-AC7F-9CE9232E1D76}" type="presParOf" srcId="{EB7FF128-AB14-4CD6-9243-FE19E0405A3E}" destId="{E9BE59CC-214E-4958-B68F-26D518306B56}" srcOrd="0" destOrd="0" presId="urn:microsoft.com/office/officeart/2005/8/layout/vList2"/>
    <dgm:cxn modelId="{A14F8A1A-2702-4434-8EAB-11B5475323AA}" type="presParOf" srcId="{EB7FF128-AB14-4CD6-9243-FE19E0405A3E}" destId="{9A5EE2E3-3650-4DE2-AF9F-34FB583E0CE0}" srcOrd="1" destOrd="0" presId="urn:microsoft.com/office/officeart/2005/8/layout/vList2"/>
    <dgm:cxn modelId="{A3635909-109E-4AF9-8A34-DBB50A6CD9A1}" type="presParOf" srcId="{EB7FF128-AB14-4CD6-9243-FE19E0405A3E}" destId="{894560C5-883C-4FD1-881A-B60951D480F9}" srcOrd="2" destOrd="0" presId="urn:microsoft.com/office/officeart/2005/8/layout/vList2"/>
    <dgm:cxn modelId="{6DAA118F-4693-47E2-9B22-A89BAAC3910D}" type="presParOf" srcId="{EB7FF128-AB14-4CD6-9243-FE19E0405A3E}" destId="{91EFE423-4013-4DE4-8BF3-9C231E1B1C06}" srcOrd="3" destOrd="0" presId="urn:microsoft.com/office/officeart/2005/8/layout/vList2"/>
    <dgm:cxn modelId="{AEE5E00D-78A6-4203-B46D-03E08FB07D28}" type="presParOf" srcId="{EB7FF128-AB14-4CD6-9243-FE19E0405A3E}" destId="{C3BA171A-6B2E-4378-AEC7-CA91441B3DAF}" srcOrd="4" destOrd="0" presId="urn:microsoft.com/office/officeart/2005/8/layout/vList2"/>
    <dgm:cxn modelId="{D38CE02C-4891-4075-AEE4-23A30922512B}" type="presParOf" srcId="{EB7FF128-AB14-4CD6-9243-FE19E0405A3E}" destId="{1165A29B-DCFF-4809-B60F-C75610C1D569}" srcOrd="5" destOrd="0" presId="urn:microsoft.com/office/officeart/2005/8/layout/vList2"/>
    <dgm:cxn modelId="{9B393884-DDD4-4C2B-AD76-920AE563FB5E}" type="presParOf" srcId="{EB7FF128-AB14-4CD6-9243-FE19E0405A3E}" destId="{5582EFDE-F062-45EC-9EF3-502D2369C787}" srcOrd="6" destOrd="0" presId="urn:microsoft.com/office/officeart/2005/8/layout/vList2"/>
    <dgm:cxn modelId="{F6B7B71C-AD12-41AF-B089-7B3C99A16A9E}" type="presParOf" srcId="{EB7FF128-AB14-4CD6-9243-FE19E0405A3E}" destId="{16C0712F-D666-4F6A-82F6-64690A6FDAB9}" srcOrd="7" destOrd="0" presId="urn:microsoft.com/office/officeart/2005/8/layout/vList2"/>
    <dgm:cxn modelId="{74872CDB-7671-4B21-92D5-75FA02434FC7}" type="presParOf" srcId="{EB7FF128-AB14-4CD6-9243-FE19E0405A3E}" destId="{250F5DA6-F12F-4B52-B0A0-62D111093361}" srcOrd="8" destOrd="0" presId="urn:microsoft.com/office/officeart/2005/8/layout/vList2"/>
    <dgm:cxn modelId="{4889E001-179C-4F19-B559-E9FF0A419BA2}" type="presParOf" srcId="{EB7FF128-AB14-4CD6-9243-FE19E0405A3E}" destId="{20A4AE31-D8A7-47BB-BAF2-1F3CD065D002}" srcOrd="9" destOrd="0" presId="urn:microsoft.com/office/officeart/2005/8/layout/vList2"/>
    <dgm:cxn modelId="{B4C57239-23CA-4B34-BD34-096AD39AD2C3}" type="presParOf" srcId="{EB7FF128-AB14-4CD6-9243-FE19E0405A3E}" destId="{9CEF8B5A-DECF-43B9-93F4-940282C167C2}" srcOrd="10" destOrd="0" presId="urn:microsoft.com/office/officeart/2005/8/layout/vList2"/>
    <dgm:cxn modelId="{164439CF-7F32-49E0-827B-A3D4B4490851}" type="presParOf" srcId="{EB7FF128-AB14-4CD6-9243-FE19E0405A3E}" destId="{6FE5438E-2909-462C-A2F9-6837B326631C}" srcOrd="11" destOrd="0" presId="urn:microsoft.com/office/officeart/2005/8/layout/vList2"/>
    <dgm:cxn modelId="{9860B88F-032F-4833-B228-419163E0262B}" type="presParOf" srcId="{EB7FF128-AB14-4CD6-9243-FE19E0405A3E}" destId="{DA7FAE0F-9838-4531-9315-151D207D23BE}" srcOrd="12" destOrd="0" presId="urn:microsoft.com/office/officeart/2005/8/layout/vList2"/>
    <dgm:cxn modelId="{5F2D05FA-CF54-4B85-8C28-D3AA417AAAD3}" type="presParOf" srcId="{EB7FF128-AB14-4CD6-9243-FE19E0405A3E}" destId="{E63788DB-3495-474A-83C2-38ED71B32BDB}" srcOrd="13" destOrd="0" presId="urn:microsoft.com/office/officeart/2005/8/layout/vList2"/>
    <dgm:cxn modelId="{3B05FD33-BC67-414C-8AFE-47750326060A}" type="presParOf" srcId="{EB7FF128-AB14-4CD6-9243-FE19E0405A3E}" destId="{8DFB2C4D-F32A-482E-A414-AED4DABDB8CD}" srcOrd="1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E849022-1D88-4FE9-A7A6-68ECE62BEAD6}"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9A155A15-F456-489D-A51C-B0DEE7FC20DC}">
      <dgm:prSet phldrT="[Text]" phldr="1"/>
      <dgm:spPr/>
      <dgm:t>
        <a:bodyPr/>
        <a:lstStyle/>
        <a:p>
          <a:endParaRPr lang="en-US"/>
        </a:p>
      </dgm:t>
    </dgm:pt>
    <dgm:pt modelId="{73BB9AF0-9518-41C4-9DEC-8BC8F2B8057D}" type="parTrans" cxnId="{3C411F43-3D44-44C3-9026-69522A86C3B7}">
      <dgm:prSet/>
      <dgm:spPr/>
      <dgm:t>
        <a:bodyPr/>
        <a:lstStyle/>
        <a:p>
          <a:endParaRPr lang="en-US"/>
        </a:p>
      </dgm:t>
    </dgm:pt>
    <dgm:pt modelId="{77FB664F-36C4-4951-91B7-A1B5358478A9}" type="sibTrans" cxnId="{3C411F43-3D44-44C3-9026-69522A86C3B7}">
      <dgm:prSet/>
      <dgm:spPr/>
      <dgm:t>
        <a:bodyPr/>
        <a:lstStyle/>
        <a:p>
          <a:endParaRPr lang="en-US"/>
        </a:p>
      </dgm:t>
    </dgm:pt>
    <dgm:pt modelId="{A49C4A06-7717-4D8B-90F5-046288CDCCE7}">
      <dgm:prSet phldrT="[Text]" custT="1"/>
      <dgm:spPr/>
      <dgm:t>
        <a:bodyPr/>
        <a:lstStyle/>
        <a:p>
          <a:r>
            <a:rPr lang="en-US" sz="1800" b="1" dirty="0">
              <a:solidFill>
                <a:schemeClr val="bg1"/>
              </a:solidFill>
            </a:rPr>
            <a:t>Type A</a:t>
          </a:r>
        </a:p>
      </dgm:t>
    </dgm:pt>
    <dgm:pt modelId="{A475F200-F0A0-4998-A625-4A447860384C}" type="parTrans" cxnId="{647F544F-4E12-46B8-B5B2-651EF926F42A}">
      <dgm:prSet/>
      <dgm:spPr/>
      <dgm:t>
        <a:bodyPr/>
        <a:lstStyle/>
        <a:p>
          <a:endParaRPr lang="en-US"/>
        </a:p>
      </dgm:t>
    </dgm:pt>
    <dgm:pt modelId="{057F0001-952D-49F9-A20D-D8A6D2D6E47B}" type="sibTrans" cxnId="{647F544F-4E12-46B8-B5B2-651EF926F42A}">
      <dgm:prSet/>
      <dgm:spPr/>
      <dgm:t>
        <a:bodyPr/>
        <a:lstStyle/>
        <a:p>
          <a:endParaRPr lang="en-US"/>
        </a:p>
      </dgm:t>
    </dgm:pt>
    <dgm:pt modelId="{49A1F65F-2851-4C32-84DD-CA523A778D03}">
      <dgm:prSet phldrT="[Text]" phldr="1"/>
      <dgm:spPr/>
      <dgm:t>
        <a:bodyPr/>
        <a:lstStyle/>
        <a:p>
          <a:endParaRPr lang="en-US"/>
        </a:p>
      </dgm:t>
    </dgm:pt>
    <dgm:pt modelId="{9764BA6C-6868-4637-A1DE-9508950D3643}" type="parTrans" cxnId="{AFAB54AB-16E4-44FA-80D3-5DEC984E28D9}">
      <dgm:prSet/>
      <dgm:spPr/>
      <dgm:t>
        <a:bodyPr/>
        <a:lstStyle/>
        <a:p>
          <a:endParaRPr lang="en-US"/>
        </a:p>
      </dgm:t>
    </dgm:pt>
    <dgm:pt modelId="{D943FF98-7838-4F2B-88E4-630D0859DE5D}" type="sibTrans" cxnId="{AFAB54AB-16E4-44FA-80D3-5DEC984E28D9}">
      <dgm:prSet/>
      <dgm:spPr/>
      <dgm:t>
        <a:bodyPr/>
        <a:lstStyle/>
        <a:p>
          <a:endParaRPr lang="en-US"/>
        </a:p>
      </dgm:t>
    </dgm:pt>
    <dgm:pt modelId="{EED7B25F-0018-4D79-B2C9-5E8272E0D064}">
      <dgm:prSet phldrT="[Text]" custT="1"/>
      <dgm:spPr/>
      <dgm:t>
        <a:bodyPr/>
        <a:lstStyle/>
        <a:p>
          <a:r>
            <a:rPr lang="en-US" sz="1800" b="1" dirty="0">
              <a:solidFill>
                <a:schemeClr val="bg1"/>
              </a:solidFill>
            </a:rPr>
            <a:t>Type B</a:t>
          </a:r>
        </a:p>
      </dgm:t>
    </dgm:pt>
    <dgm:pt modelId="{A6DB66CF-8452-482C-BA2F-97ADF87B8CD5}" type="parTrans" cxnId="{2381BA6A-D582-47E0-9989-8732F743126A}">
      <dgm:prSet/>
      <dgm:spPr/>
      <dgm:t>
        <a:bodyPr/>
        <a:lstStyle/>
        <a:p>
          <a:endParaRPr lang="en-US"/>
        </a:p>
      </dgm:t>
    </dgm:pt>
    <dgm:pt modelId="{F8AAA7EF-DA92-4688-8EC5-23BD9EE3B609}" type="sibTrans" cxnId="{2381BA6A-D582-47E0-9989-8732F743126A}">
      <dgm:prSet/>
      <dgm:spPr/>
      <dgm:t>
        <a:bodyPr/>
        <a:lstStyle/>
        <a:p>
          <a:endParaRPr lang="en-US"/>
        </a:p>
      </dgm:t>
    </dgm:pt>
    <dgm:pt modelId="{5E2E5D41-C442-4404-96B5-8AAEF8292444}">
      <dgm:prSet phldrT="[Text]" phldr="1"/>
      <dgm:spPr/>
      <dgm:t>
        <a:bodyPr/>
        <a:lstStyle/>
        <a:p>
          <a:endParaRPr lang="en-US"/>
        </a:p>
      </dgm:t>
    </dgm:pt>
    <dgm:pt modelId="{45134925-A7E5-4E8B-8B46-D9E7FD9AAFC3}" type="parTrans" cxnId="{835CA0DE-FFD2-468D-9F0D-5EAE712EB68D}">
      <dgm:prSet/>
      <dgm:spPr/>
      <dgm:t>
        <a:bodyPr/>
        <a:lstStyle/>
        <a:p>
          <a:endParaRPr lang="en-US"/>
        </a:p>
      </dgm:t>
    </dgm:pt>
    <dgm:pt modelId="{EF7A085D-013D-4E75-81C5-C3256AB5D9ED}" type="sibTrans" cxnId="{835CA0DE-FFD2-468D-9F0D-5EAE712EB68D}">
      <dgm:prSet/>
      <dgm:spPr/>
      <dgm:t>
        <a:bodyPr/>
        <a:lstStyle/>
        <a:p>
          <a:endParaRPr lang="en-US"/>
        </a:p>
      </dgm:t>
    </dgm:pt>
    <dgm:pt modelId="{C04C8392-10D6-45CA-8CE0-07659397AC05}">
      <dgm:prSet custT="1"/>
      <dgm:spPr/>
      <dgm:t>
        <a:bodyPr/>
        <a:lstStyle/>
        <a:p>
          <a:r>
            <a:rPr lang="en-US" sz="1800" b="1" dirty="0">
              <a:solidFill>
                <a:schemeClr val="bg1"/>
              </a:solidFill>
            </a:rPr>
            <a:t>nodule between the distal interphalangeal joint and the proximal nail fold</a:t>
          </a:r>
        </a:p>
      </dgm:t>
    </dgm:pt>
    <dgm:pt modelId="{A2CBBFB2-FAE4-4EFF-BB2C-272CEAD9826F}" type="parTrans" cxnId="{35CCD1F6-F6D4-42F0-851B-A91BF1A10C1B}">
      <dgm:prSet/>
      <dgm:spPr/>
      <dgm:t>
        <a:bodyPr/>
        <a:lstStyle/>
        <a:p>
          <a:endParaRPr lang="en-US"/>
        </a:p>
      </dgm:t>
    </dgm:pt>
    <dgm:pt modelId="{75566895-8310-4317-A720-4E96E21D4DCB}" type="sibTrans" cxnId="{35CCD1F6-F6D4-42F0-851B-A91BF1A10C1B}">
      <dgm:prSet/>
      <dgm:spPr/>
      <dgm:t>
        <a:bodyPr/>
        <a:lstStyle/>
        <a:p>
          <a:endParaRPr lang="en-US"/>
        </a:p>
      </dgm:t>
    </dgm:pt>
    <dgm:pt modelId="{CAF387F1-1F60-4E63-BE99-0F0767FDCC0A}">
      <dgm:prSet custT="1"/>
      <dgm:spPr/>
      <dgm:t>
        <a:bodyPr/>
        <a:lstStyle/>
        <a:p>
          <a:r>
            <a:rPr lang="en-US" sz="1800" b="1" dirty="0">
              <a:solidFill>
                <a:schemeClr val="bg1"/>
              </a:solidFill>
            </a:rPr>
            <a:t>in the proximal nail fold and presses on the underlying matrix resulting in a longitudinal groove in the nail </a:t>
          </a:r>
        </a:p>
      </dgm:t>
    </dgm:pt>
    <dgm:pt modelId="{EE14C2CD-797A-402F-9D73-2174D76C794A}" type="parTrans" cxnId="{494E3635-DD97-4124-A4ED-7CEEF144F498}">
      <dgm:prSet/>
      <dgm:spPr/>
      <dgm:t>
        <a:bodyPr/>
        <a:lstStyle/>
        <a:p>
          <a:endParaRPr lang="en-US"/>
        </a:p>
      </dgm:t>
    </dgm:pt>
    <dgm:pt modelId="{7783E791-9531-4070-A893-18BF49FE4D1E}" type="sibTrans" cxnId="{494E3635-DD97-4124-A4ED-7CEEF144F498}">
      <dgm:prSet/>
      <dgm:spPr/>
      <dgm:t>
        <a:bodyPr/>
        <a:lstStyle/>
        <a:p>
          <a:endParaRPr lang="en-US"/>
        </a:p>
      </dgm:t>
    </dgm:pt>
    <dgm:pt modelId="{FA7E068D-8625-4F5A-B1D5-D0BC33D27502}">
      <dgm:prSet custT="1"/>
      <dgm:spPr/>
      <dgm:t>
        <a:bodyPr/>
        <a:lstStyle/>
        <a:p>
          <a:r>
            <a:rPr lang="en-US" sz="1800" b="1" dirty="0">
              <a:solidFill>
                <a:schemeClr val="bg1"/>
              </a:solidFill>
            </a:rPr>
            <a:t>under the matrix, giving rise to a reddish or bluish </a:t>
          </a:r>
          <a:r>
            <a:rPr lang="en-US" sz="1800" b="1" dirty="0" err="1">
              <a:solidFill>
                <a:schemeClr val="bg1"/>
              </a:solidFill>
            </a:rPr>
            <a:t>lunula</a:t>
          </a:r>
          <a:endParaRPr lang="en-US" sz="1800" b="1" dirty="0">
            <a:solidFill>
              <a:schemeClr val="bg1"/>
            </a:solidFill>
          </a:endParaRPr>
        </a:p>
      </dgm:t>
    </dgm:pt>
    <dgm:pt modelId="{7CAFE4D2-743F-43D5-96F4-5FA7BA85104A}" type="parTrans" cxnId="{2FFFDA07-7429-48D8-9110-6EEE8E1FCD88}">
      <dgm:prSet/>
      <dgm:spPr/>
      <dgm:t>
        <a:bodyPr/>
        <a:lstStyle/>
        <a:p>
          <a:endParaRPr lang="en-US"/>
        </a:p>
      </dgm:t>
    </dgm:pt>
    <dgm:pt modelId="{3D4D92B3-C20B-4820-9444-4604A6CFD4DF}" type="sibTrans" cxnId="{2FFFDA07-7429-48D8-9110-6EEE8E1FCD88}">
      <dgm:prSet/>
      <dgm:spPr/>
      <dgm:t>
        <a:bodyPr/>
        <a:lstStyle/>
        <a:p>
          <a:endParaRPr lang="en-US"/>
        </a:p>
      </dgm:t>
    </dgm:pt>
    <dgm:pt modelId="{DA159015-456A-46C1-A41E-42D2B378A870}">
      <dgm:prSet phldrT="[Text]"/>
      <dgm:spPr/>
      <dgm:t>
        <a:bodyPr/>
        <a:lstStyle/>
        <a:p>
          <a:endParaRPr lang="en-US" sz="1600" dirty="0">
            <a:solidFill>
              <a:schemeClr val="bg1"/>
            </a:solidFill>
          </a:endParaRPr>
        </a:p>
      </dgm:t>
    </dgm:pt>
    <dgm:pt modelId="{7DFCC100-1938-483B-88A9-28ECAA439C4C}" type="parTrans" cxnId="{1F149718-9AF5-4F8B-B0E2-BDDAD760034B}">
      <dgm:prSet/>
      <dgm:spPr/>
      <dgm:t>
        <a:bodyPr/>
        <a:lstStyle/>
        <a:p>
          <a:endParaRPr lang="en-US"/>
        </a:p>
      </dgm:t>
    </dgm:pt>
    <dgm:pt modelId="{D3A95AE4-28DF-484A-8661-1679CD3DC204}" type="sibTrans" cxnId="{1F149718-9AF5-4F8B-B0E2-BDDAD760034B}">
      <dgm:prSet/>
      <dgm:spPr/>
      <dgm:t>
        <a:bodyPr/>
        <a:lstStyle/>
        <a:p>
          <a:endParaRPr lang="en-US"/>
        </a:p>
      </dgm:t>
    </dgm:pt>
    <dgm:pt modelId="{39A6CAD8-9BE2-4FFF-8264-78EF35FF0608}">
      <dgm:prSet phldrT="[Text]"/>
      <dgm:spPr/>
      <dgm:t>
        <a:bodyPr/>
        <a:lstStyle/>
        <a:p>
          <a:endParaRPr lang="en-US" sz="1600" dirty="0">
            <a:solidFill>
              <a:schemeClr val="bg1"/>
            </a:solidFill>
          </a:endParaRPr>
        </a:p>
      </dgm:t>
    </dgm:pt>
    <dgm:pt modelId="{FE6F23EC-ABAB-476E-A740-6D7FB408FDE5}" type="parTrans" cxnId="{643163F5-EB70-404D-A41D-27FE157B95EA}">
      <dgm:prSet/>
      <dgm:spPr/>
      <dgm:t>
        <a:bodyPr/>
        <a:lstStyle/>
        <a:p>
          <a:endParaRPr lang="en-US"/>
        </a:p>
      </dgm:t>
    </dgm:pt>
    <dgm:pt modelId="{672C8AA7-E129-4039-8E71-5B56D54C7C7C}" type="sibTrans" cxnId="{643163F5-EB70-404D-A41D-27FE157B95EA}">
      <dgm:prSet/>
      <dgm:spPr/>
      <dgm:t>
        <a:bodyPr/>
        <a:lstStyle/>
        <a:p>
          <a:endParaRPr lang="en-US"/>
        </a:p>
      </dgm:t>
    </dgm:pt>
    <dgm:pt modelId="{5FC67A3C-4312-4F7E-B050-CF0DED52BCF0}">
      <dgm:prSet phldrT="[Text]"/>
      <dgm:spPr/>
      <dgm:t>
        <a:bodyPr/>
        <a:lstStyle/>
        <a:p>
          <a:endParaRPr lang="en-US" sz="1600" dirty="0">
            <a:solidFill>
              <a:schemeClr val="bg1"/>
            </a:solidFill>
          </a:endParaRPr>
        </a:p>
      </dgm:t>
    </dgm:pt>
    <dgm:pt modelId="{5D3669F3-B7C9-4CDA-AB0C-28E2748407D3}" type="parTrans" cxnId="{C504E8D3-800F-4F76-B150-FC54C2A55B21}">
      <dgm:prSet/>
      <dgm:spPr/>
      <dgm:t>
        <a:bodyPr/>
        <a:lstStyle/>
        <a:p>
          <a:endParaRPr lang="en-US"/>
        </a:p>
      </dgm:t>
    </dgm:pt>
    <dgm:pt modelId="{37CDBF25-1EEF-4274-9317-0E606D026BE8}" type="sibTrans" cxnId="{C504E8D3-800F-4F76-B150-FC54C2A55B21}">
      <dgm:prSet/>
      <dgm:spPr/>
      <dgm:t>
        <a:bodyPr/>
        <a:lstStyle/>
        <a:p>
          <a:endParaRPr lang="en-US"/>
        </a:p>
      </dgm:t>
    </dgm:pt>
    <dgm:pt modelId="{BA75A6BD-FB5B-46E9-ADFA-20994190C88B}">
      <dgm:prSet phldrT="[Text]"/>
      <dgm:spPr/>
      <dgm:t>
        <a:bodyPr/>
        <a:lstStyle/>
        <a:p>
          <a:endParaRPr lang="en-US" sz="1600" dirty="0">
            <a:solidFill>
              <a:schemeClr val="bg1"/>
            </a:solidFill>
          </a:endParaRPr>
        </a:p>
      </dgm:t>
    </dgm:pt>
    <dgm:pt modelId="{F77DD201-8C52-4899-8AD7-408140AA9F4C}" type="parTrans" cxnId="{51975690-4D3F-439E-90FC-067B59D22552}">
      <dgm:prSet/>
      <dgm:spPr/>
      <dgm:t>
        <a:bodyPr/>
        <a:lstStyle/>
        <a:p>
          <a:endParaRPr lang="en-US"/>
        </a:p>
      </dgm:t>
    </dgm:pt>
    <dgm:pt modelId="{9BC728D1-A7B6-41D0-A05B-04EE6C2609D9}" type="sibTrans" cxnId="{51975690-4D3F-439E-90FC-067B59D22552}">
      <dgm:prSet/>
      <dgm:spPr/>
      <dgm:t>
        <a:bodyPr/>
        <a:lstStyle/>
        <a:p>
          <a:endParaRPr lang="en-US"/>
        </a:p>
      </dgm:t>
    </dgm:pt>
    <dgm:pt modelId="{2462F41A-A4D9-4888-A898-2DB2AF5535AD}">
      <dgm:prSet phldrT="[Text]"/>
      <dgm:spPr/>
      <dgm:t>
        <a:bodyPr/>
        <a:lstStyle/>
        <a:p>
          <a:endParaRPr lang="en-US" sz="1600" dirty="0">
            <a:solidFill>
              <a:schemeClr val="bg1"/>
            </a:solidFill>
          </a:endParaRPr>
        </a:p>
      </dgm:t>
    </dgm:pt>
    <dgm:pt modelId="{45B9706F-1FB4-4C69-A889-7C71EFD907E4}" type="parTrans" cxnId="{05DF8E4C-5F5F-4F30-8606-C5E2FEC2FD0A}">
      <dgm:prSet/>
      <dgm:spPr/>
      <dgm:t>
        <a:bodyPr/>
        <a:lstStyle/>
        <a:p>
          <a:endParaRPr lang="en-US"/>
        </a:p>
      </dgm:t>
    </dgm:pt>
    <dgm:pt modelId="{47181EFD-370C-4C26-95BA-EC4352804F30}" type="sibTrans" cxnId="{05DF8E4C-5F5F-4F30-8606-C5E2FEC2FD0A}">
      <dgm:prSet/>
      <dgm:spPr/>
      <dgm:t>
        <a:bodyPr/>
        <a:lstStyle/>
        <a:p>
          <a:endParaRPr lang="en-US"/>
        </a:p>
      </dgm:t>
    </dgm:pt>
    <dgm:pt modelId="{B2B2E55B-C904-4BC6-96F7-14E34958FC74}">
      <dgm:prSet phldrT="[Text]"/>
      <dgm:spPr/>
      <dgm:t>
        <a:bodyPr/>
        <a:lstStyle/>
        <a:p>
          <a:endParaRPr lang="en-US" sz="1600" dirty="0">
            <a:solidFill>
              <a:schemeClr val="bg1"/>
            </a:solidFill>
          </a:endParaRPr>
        </a:p>
      </dgm:t>
    </dgm:pt>
    <dgm:pt modelId="{A2EF4BEA-43B4-4779-8381-CEE0E0070B78}" type="parTrans" cxnId="{9E36E380-017B-4188-BBD7-B6B43BB9D9A5}">
      <dgm:prSet/>
      <dgm:spPr/>
      <dgm:t>
        <a:bodyPr/>
        <a:lstStyle/>
        <a:p>
          <a:endParaRPr lang="en-US"/>
        </a:p>
      </dgm:t>
    </dgm:pt>
    <dgm:pt modelId="{F4433065-9160-4416-BC9E-A055D6BE86D8}" type="sibTrans" cxnId="{9E36E380-017B-4188-BBD7-B6B43BB9D9A5}">
      <dgm:prSet/>
      <dgm:spPr/>
      <dgm:t>
        <a:bodyPr/>
        <a:lstStyle/>
        <a:p>
          <a:endParaRPr lang="en-US"/>
        </a:p>
      </dgm:t>
    </dgm:pt>
    <dgm:pt modelId="{2DE80B63-D90F-48AC-8BE2-404C227E4C52}">
      <dgm:prSet phldrT="[Text]"/>
      <dgm:spPr/>
      <dgm:t>
        <a:bodyPr/>
        <a:lstStyle/>
        <a:p>
          <a:endParaRPr lang="en-US" sz="2000" dirty="0">
            <a:solidFill>
              <a:schemeClr val="bg1"/>
            </a:solidFill>
          </a:endParaRPr>
        </a:p>
      </dgm:t>
    </dgm:pt>
    <dgm:pt modelId="{6BDA0C80-276A-4E79-B4F3-24F0AB9B07F6}" type="parTrans" cxnId="{CD77F1C9-5B65-406E-A4A2-939A44904F6F}">
      <dgm:prSet/>
      <dgm:spPr/>
      <dgm:t>
        <a:bodyPr/>
        <a:lstStyle/>
        <a:p>
          <a:endParaRPr lang="en-US"/>
        </a:p>
      </dgm:t>
    </dgm:pt>
    <dgm:pt modelId="{E37E11D0-2E93-4253-AEF2-92D90ED1BD1C}" type="sibTrans" cxnId="{CD77F1C9-5B65-406E-A4A2-939A44904F6F}">
      <dgm:prSet/>
      <dgm:spPr/>
      <dgm:t>
        <a:bodyPr/>
        <a:lstStyle/>
        <a:p>
          <a:endParaRPr lang="en-US"/>
        </a:p>
      </dgm:t>
    </dgm:pt>
    <dgm:pt modelId="{28EF7BA0-3EFD-4810-950E-B852945ED59E}">
      <dgm:prSet phldrT="[Text]"/>
      <dgm:spPr/>
      <dgm:t>
        <a:bodyPr/>
        <a:lstStyle/>
        <a:p>
          <a:endParaRPr lang="en-US" sz="2000" dirty="0">
            <a:solidFill>
              <a:schemeClr val="bg1"/>
            </a:solidFill>
          </a:endParaRPr>
        </a:p>
      </dgm:t>
    </dgm:pt>
    <dgm:pt modelId="{AA70DB2B-758F-4735-82A9-E670D0958ED4}" type="parTrans" cxnId="{423D5740-E3A9-42FF-89D1-128F1611EF34}">
      <dgm:prSet/>
      <dgm:spPr/>
      <dgm:t>
        <a:bodyPr/>
        <a:lstStyle/>
        <a:p>
          <a:endParaRPr lang="en-US"/>
        </a:p>
      </dgm:t>
    </dgm:pt>
    <dgm:pt modelId="{8EDA7090-D348-4289-985C-0D65E96A54B5}" type="sibTrans" cxnId="{423D5740-E3A9-42FF-89D1-128F1611EF34}">
      <dgm:prSet/>
      <dgm:spPr/>
      <dgm:t>
        <a:bodyPr/>
        <a:lstStyle/>
        <a:p>
          <a:endParaRPr lang="en-US"/>
        </a:p>
      </dgm:t>
    </dgm:pt>
    <dgm:pt modelId="{045B2EAA-5BBA-428E-A727-F983C67E8E11}">
      <dgm:prSet phldrT="[Text]"/>
      <dgm:spPr/>
      <dgm:t>
        <a:bodyPr/>
        <a:lstStyle/>
        <a:p>
          <a:endParaRPr lang="en-US" sz="2000" dirty="0">
            <a:solidFill>
              <a:schemeClr val="bg1"/>
            </a:solidFill>
          </a:endParaRPr>
        </a:p>
      </dgm:t>
    </dgm:pt>
    <dgm:pt modelId="{57AEF2B2-D27B-463E-B10C-EA1A8B30DED6}" type="parTrans" cxnId="{F65AA146-5ED4-493B-AEA9-450764B7A08A}">
      <dgm:prSet/>
      <dgm:spPr/>
      <dgm:t>
        <a:bodyPr/>
        <a:lstStyle/>
        <a:p>
          <a:endParaRPr lang="en-US"/>
        </a:p>
      </dgm:t>
    </dgm:pt>
    <dgm:pt modelId="{C3633BAB-B5DC-42FB-95FC-EE1DA9F5AE91}" type="sibTrans" cxnId="{F65AA146-5ED4-493B-AEA9-450764B7A08A}">
      <dgm:prSet/>
      <dgm:spPr/>
      <dgm:t>
        <a:bodyPr/>
        <a:lstStyle/>
        <a:p>
          <a:endParaRPr lang="en-US"/>
        </a:p>
      </dgm:t>
    </dgm:pt>
    <dgm:pt modelId="{5A47F18A-9A42-4DC3-8FF1-83E34551D02E}">
      <dgm:prSet phldrT="[Text]" custT="1"/>
      <dgm:spPr/>
      <dgm:t>
        <a:bodyPr/>
        <a:lstStyle/>
        <a:p>
          <a:r>
            <a:rPr lang="en-US" sz="1800" b="1" dirty="0">
              <a:solidFill>
                <a:schemeClr val="bg1"/>
              </a:solidFill>
            </a:rPr>
            <a:t>Type C</a:t>
          </a:r>
        </a:p>
      </dgm:t>
    </dgm:pt>
    <dgm:pt modelId="{FBF94B2F-EB0A-47F2-8AC8-D13BAE51A3C2}" type="parTrans" cxnId="{1ACF03E7-A76D-4981-938A-A2DAF5D39263}">
      <dgm:prSet/>
      <dgm:spPr/>
      <dgm:t>
        <a:bodyPr/>
        <a:lstStyle/>
        <a:p>
          <a:endParaRPr lang="en-US"/>
        </a:p>
      </dgm:t>
    </dgm:pt>
    <dgm:pt modelId="{746767F7-514D-4568-A814-E32635E40C4C}" type="sibTrans" cxnId="{1ACF03E7-A76D-4981-938A-A2DAF5D39263}">
      <dgm:prSet/>
      <dgm:spPr/>
      <dgm:t>
        <a:bodyPr/>
        <a:lstStyle/>
        <a:p>
          <a:endParaRPr lang="en-US"/>
        </a:p>
      </dgm:t>
    </dgm:pt>
    <dgm:pt modelId="{72062707-F6CA-4E35-9764-C738D397D25E}">
      <dgm:prSet phldrT="[Text]" custT="1"/>
      <dgm:spPr/>
      <dgm:t>
        <a:bodyPr/>
        <a:lstStyle/>
        <a:p>
          <a:endParaRPr lang="en-US" sz="1800" b="1" dirty="0">
            <a:solidFill>
              <a:schemeClr val="bg1"/>
            </a:solidFill>
          </a:endParaRPr>
        </a:p>
      </dgm:t>
    </dgm:pt>
    <dgm:pt modelId="{709C4B3F-572E-4567-A8DB-F71271D2EA9A}" type="parTrans" cxnId="{FF2CF919-9BA8-4029-B049-5E511BA855F9}">
      <dgm:prSet/>
      <dgm:spPr/>
      <dgm:t>
        <a:bodyPr/>
        <a:lstStyle/>
        <a:p>
          <a:endParaRPr lang="en-US"/>
        </a:p>
      </dgm:t>
    </dgm:pt>
    <dgm:pt modelId="{2677222D-F816-4877-9047-868B2CDA85E3}" type="sibTrans" cxnId="{FF2CF919-9BA8-4029-B049-5E511BA855F9}">
      <dgm:prSet/>
      <dgm:spPr/>
      <dgm:t>
        <a:bodyPr/>
        <a:lstStyle/>
        <a:p>
          <a:endParaRPr lang="en-US"/>
        </a:p>
      </dgm:t>
    </dgm:pt>
    <dgm:pt modelId="{7E3FE174-9B64-44EB-9DAE-61653DECD4ED}">
      <dgm:prSet phldrT="[Text]" custT="1"/>
      <dgm:spPr/>
      <dgm:t>
        <a:bodyPr/>
        <a:lstStyle/>
        <a:p>
          <a:endParaRPr lang="en-US" sz="1800" b="1" dirty="0">
            <a:solidFill>
              <a:schemeClr val="bg1"/>
            </a:solidFill>
          </a:endParaRPr>
        </a:p>
      </dgm:t>
    </dgm:pt>
    <dgm:pt modelId="{05E92C82-84AC-41EC-850D-2AD680F9D939}" type="parTrans" cxnId="{EBFFD7B3-8586-464D-866B-EA21CA956682}">
      <dgm:prSet/>
      <dgm:spPr/>
      <dgm:t>
        <a:bodyPr/>
        <a:lstStyle/>
        <a:p>
          <a:endParaRPr lang="en-US"/>
        </a:p>
      </dgm:t>
    </dgm:pt>
    <dgm:pt modelId="{6B81FB4F-95E3-4824-B1A4-4D4F3BC95137}" type="sibTrans" cxnId="{EBFFD7B3-8586-464D-866B-EA21CA956682}">
      <dgm:prSet/>
      <dgm:spPr/>
      <dgm:t>
        <a:bodyPr/>
        <a:lstStyle/>
        <a:p>
          <a:endParaRPr lang="en-US"/>
        </a:p>
      </dgm:t>
    </dgm:pt>
    <dgm:pt modelId="{D91E5A2A-7098-44C7-939C-F1F1F91F3E23}" type="pres">
      <dgm:prSet presAssocID="{AE849022-1D88-4FE9-A7A6-68ECE62BEAD6}" presName="linearFlow" presStyleCnt="0">
        <dgm:presLayoutVars>
          <dgm:dir/>
          <dgm:animLvl val="lvl"/>
          <dgm:resizeHandles/>
        </dgm:presLayoutVars>
      </dgm:prSet>
      <dgm:spPr/>
    </dgm:pt>
    <dgm:pt modelId="{E22BE156-F45E-4BAA-94AA-085ADC5F197A}" type="pres">
      <dgm:prSet presAssocID="{9A155A15-F456-489D-A51C-B0DEE7FC20DC}" presName="compositeNode" presStyleCnt="0">
        <dgm:presLayoutVars>
          <dgm:bulletEnabled val="1"/>
        </dgm:presLayoutVars>
      </dgm:prSet>
      <dgm:spPr/>
    </dgm:pt>
    <dgm:pt modelId="{714B825D-5398-4454-A5FA-D0A86BFE842E}" type="pres">
      <dgm:prSet presAssocID="{9A155A15-F456-489D-A51C-B0DEE7FC20DC}" presName="image" presStyleLbl="fgImgPlace1" presStyleIdx="0" presStyleCnt="3" custScaleX="196680" custScaleY="219527" custLinFactNeighborX="5843" custLinFactNeighborY="-1461"/>
      <dgm:spPr>
        <a:blipFill rotWithShape="1">
          <a:blip xmlns:r="http://schemas.openxmlformats.org/officeDocument/2006/relationships" r:embed="rId1"/>
          <a:stretch>
            <a:fillRect/>
          </a:stretch>
        </a:blipFill>
      </dgm:spPr>
    </dgm:pt>
    <dgm:pt modelId="{50032633-2484-44F3-9B12-4F2C69FEC001}" type="pres">
      <dgm:prSet presAssocID="{9A155A15-F456-489D-A51C-B0DEE7FC20DC}" presName="childNode" presStyleLbl="node1" presStyleIdx="0" presStyleCnt="3" custScaleY="113391" custLinFactNeighborX="-1182" custLinFactNeighborY="-1717">
        <dgm:presLayoutVars>
          <dgm:bulletEnabled val="1"/>
        </dgm:presLayoutVars>
      </dgm:prSet>
      <dgm:spPr/>
    </dgm:pt>
    <dgm:pt modelId="{67506BFF-80F1-4D95-9920-557F0A7C80E6}" type="pres">
      <dgm:prSet presAssocID="{9A155A15-F456-489D-A51C-B0DEE7FC20DC}" presName="parentNode" presStyleLbl="revTx" presStyleIdx="0" presStyleCnt="3">
        <dgm:presLayoutVars>
          <dgm:chMax val="0"/>
          <dgm:bulletEnabled val="1"/>
        </dgm:presLayoutVars>
      </dgm:prSet>
      <dgm:spPr/>
    </dgm:pt>
    <dgm:pt modelId="{988A13B0-BAFF-4A89-8F92-DD0AB07DF21E}" type="pres">
      <dgm:prSet presAssocID="{77FB664F-36C4-4951-91B7-A1B5358478A9}" presName="sibTrans" presStyleCnt="0"/>
      <dgm:spPr/>
    </dgm:pt>
    <dgm:pt modelId="{A909FF4A-6225-4EE9-8679-0983F18275F3}" type="pres">
      <dgm:prSet presAssocID="{49A1F65F-2851-4C32-84DD-CA523A778D03}" presName="compositeNode" presStyleCnt="0">
        <dgm:presLayoutVars>
          <dgm:bulletEnabled val="1"/>
        </dgm:presLayoutVars>
      </dgm:prSet>
      <dgm:spPr/>
    </dgm:pt>
    <dgm:pt modelId="{AA463E49-9BF9-4501-945E-0D527D8786E8}" type="pres">
      <dgm:prSet presAssocID="{49A1F65F-2851-4C32-84DD-CA523A778D03}" presName="image" presStyleLbl="fgImgPlace1" presStyleIdx="1" presStyleCnt="3" custScaleX="199394" custScaleY="212926"/>
      <dgm:spPr>
        <a:blipFill rotWithShape="1">
          <a:blip xmlns:r="http://schemas.openxmlformats.org/officeDocument/2006/relationships" r:embed="rId2"/>
          <a:stretch>
            <a:fillRect/>
          </a:stretch>
        </a:blipFill>
      </dgm:spPr>
    </dgm:pt>
    <dgm:pt modelId="{24CF918D-A5FF-4036-981E-EAEF32B87BBF}" type="pres">
      <dgm:prSet presAssocID="{49A1F65F-2851-4C32-84DD-CA523A778D03}" presName="childNode" presStyleLbl="node1" presStyleIdx="1" presStyleCnt="3" custScaleY="113355">
        <dgm:presLayoutVars>
          <dgm:bulletEnabled val="1"/>
        </dgm:presLayoutVars>
      </dgm:prSet>
      <dgm:spPr/>
    </dgm:pt>
    <dgm:pt modelId="{8E213B51-5C65-4F13-98E1-A5ADD1FED94C}" type="pres">
      <dgm:prSet presAssocID="{49A1F65F-2851-4C32-84DD-CA523A778D03}" presName="parentNode" presStyleLbl="revTx" presStyleIdx="1" presStyleCnt="3">
        <dgm:presLayoutVars>
          <dgm:chMax val="0"/>
          <dgm:bulletEnabled val="1"/>
        </dgm:presLayoutVars>
      </dgm:prSet>
      <dgm:spPr/>
    </dgm:pt>
    <dgm:pt modelId="{2D5522C4-1BAE-46CB-B404-8D04817135C5}" type="pres">
      <dgm:prSet presAssocID="{D943FF98-7838-4F2B-88E4-630D0859DE5D}" presName="sibTrans" presStyleCnt="0"/>
      <dgm:spPr/>
    </dgm:pt>
    <dgm:pt modelId="{9D5221C9-4D86-41C5-B49B-31DB8D9BAC43}" type="pres">
      <dgm:prSet presAssocID="{5E2E5D41-C442-4404-96B5-8AAEF8292444}" presName="compositeNode" presStyleCnt="0">
        <dgm:presLayoutVars>
          <dgm:bulletEnabled val="1"/>
        </dgm:presLayoutVars>
      </dgm:prSet>
      <dgm:spPr/>
    </dgm:pt>
    <dgm:pt modelId="{E48C1167-EA62-4787-A7B4-EEE173A53443}" type="pres">
      <dgm:prSet presAssocID="{5E2E5D41-C442-4404-96B5-8AAEF8292444}" presName="image" presStyleLbl="fgImgPlace1" presStyleIdx="2" presStyleCnt="3" custScaleX="228250" custScaleY="184647"/>
      <dgm:spPr>
        <a:blipFill rotWithShape="1">
          <a:blip xmlns:r="http://schemas.openxmlformats.org/officeDocument/2006/relationships" r:embed="rId3"/>
          <a:stretch>
            <a:fillRect/>
          </a:stretch>
        </a:blipFill>
      </dgm:spPr>
    </dgm:pt>
    <dgm:pt modelId="{E6C7111F-C016-47F9-B2AA-43A6E58EC902}" type="pres">
      <dgm:prSet presAssocID="{5E2E5D41-C442-4404-96B5-8AAEF8292444}" presName="childNode" presStyleLbl="node1" presStyleIdx="2" presStyleCnt="3" custScaleY="104233" custLinFactNeighborX="3257" custLinFactNeighborY="19530">
        <dgm:presLayoutVars>
          <dgm:bulletEnabled val="1"/>
        </dgm:presLayoutVars>
      </dgm:prSet>
      <dgm:spPr/>
    </dgm:pt>
    <dgm:pt modelId="{D1962331-667B-4FB7-BB52-D77D46E495A6}" type="pres">
      <dgm:prSet presAssocID="{5E2E5D41-C442-4404-96B5-8AAEF8292444}" presName="parentNode" presStyleLbl="revTx" presStyleIdx="2" presStyleCnt="3">
        <dgm:presLayoutVars>
          <dgm:chMax val="0"/>
          <dgm:bulletEnabled val="1"/>
        </dgm:presLayoutVars>
      </dgm:prSet>
      <dgm:spPr/>
    </dgm:pt>
  </dgm:ptLst>
  <dgm:cxnLst>
    <dgm:cxn modelId="{F3B0F502-66BA-4200-9DFC-59458616AFA4}" type="presOf" srcId="{5E2E5D41-C442-4404-96B5-8AAEF8292444}" destId="{D1962331-667B-4FB7-BB52-D77D46E495A6}" srcOrd="0" destOrd="0" presId="urn:microsoft.com/office/officeart/2005/8/layout/hList2"/>
    <dgm:cxn modelId="{2FFFDA07-7429-48D8-9110-6EEE8E1FCD88}" srcId="{5A47F18A-9A42-4DC3-8FF1-83E34551D02E}" destId="{FA7E068D-8625-4F5A-B1D5-D0BC33D27502}" srcOrd="0" destOrd="0" parTransId="{7CAFE4D2-743F-43D5-96F4-5FA7BA85104A}" sibTransId="{3D4D92B3-C20B-4820-9444-4604A6CFD4DF}"/>
    <dgm:cxn modelId="{1F149718-9AF5-4F8B-B0E2-BDDAD760034B}" srcId="{9A155A15-F456-489D-A51C-B0DEE7FC20DC}" destId="{DA159015-456A-46C1-A41E-42D2B378A870}" srcOrd="0" destOrd="0" parTransId="{7DFCC100-1938-483B-88A9-28ECAA439C4C}" sibTransId="{D3A95AE4-28DF-484A-8661-1679CD3DC204}"/>
    <dgm:cxn modelId="{FF2CF919-9BA8-4029-B049-5E511BA855F9}" srcId="{9A155A15-F456-489D-A51C-B0DEE7FC20DC}" destId="{72062707-F6CA-4E35-9764-C738D397D25E}" srcOrd="3" destOrd="0" parTransId="{709C4B3F-572E-4567-A8DB-F71271D2EA9A}" sibTransId="{2677222D-F816-4877-9047-868B2CDA85E3}"/>
    <dgm:cxn modelId="{482A2622-4A7E-4E3D-A904-1A1EE6AFFDCD}" type="presOf" srcId="{EED7B25F-0018-4D79-B2C9-5E8272E0D064}" destId="{24CF918D-A5FF-4036-981E-EAEF32B87BBF}" srcOrd="0" destOrd="4" presId="urn:microsoft.com/office/officeart/2005/8/layout/hList2"/>
    <dgm:cxn modelId="{378E2D2A-3A81-473B-95D2-C19B1D37C992}" type="presOf" srcId="{28EF7BA0-3EFD-4810-950E-B852945ED59E}" destId="{E6C7111F-C016-47F9-B2AA-43A6E58EC902}" srcOrd="0" destOrd="1" presId="urn:microsoft.com/office/officeart/2005/8/layout/hList2"/>
    <dgm:cxn modelId="{4D864630-BECA-4614-BEAE-C1A456042B56}" type="presOf" srcId="{A49C4A06-7717-4D8B-90F5-046288CDCCE7}" destId="{50032633-2484-44F3-9B12-4F2C69FEC001}" srcOrd="0" destOrd="4" presId="urn:microsoft.com/office/officeart/2005/8/layout/hList2"/>
    <dgm:cxn modelId="{494E3635-DD97-4124-A4ED-7CEEF144F498}" srcId="{EED7B25F-0018-4D79-B2C9-5E8272E0D064}" destId="{CAF387F1-1F60-4E63-BE99-0F0767FDCC0A}" srcOrd="0" destOrd="0" parTransId="{EE14C2CD-797A-402F-9D73-2174D76C794A}" sibTransId="{7783E791-9531-4070-A893-18BF49FE4D1E}"/>
    <dgm:cxn modelId="{E2BDEC38-4ABF-4C33-AFB8-E5D2B46ACC95}" type="presOf" srcId="{C04C8392-10D6-45CA-8CE0-07659397AC05}" destId="{50032633-2484-44F3-9B12-4F2C69FEC001}" srcOrd="0" destOrd="5" presId="urn:microsoft.com/office/officeart/2005/8/layout/hList2"/>
    <dgm:cxn modelId="{423D5740-E3A9-42FF-89D1-128F1611EF34}" srcId="{5E2E5D41-C442-4404-96B5-8AAEF8292444}" destId="{28EF7BA0-3EFD-4810-950E-B852945ED59E}" srcOrd="1" destOrd="0" parTransId="{AA70DB2B-758F-4735-82A9-E670D0958ED4}" sibTransId="{8EDA7090-D348-4289-985C-0D65E96A54B5}"/>
    <dgm:cxn modelId="{4551AB5E-9E1E-45A4-8047-606FB5016D6D}" type="presOf" srcId="{BA75A6BD-FB5B-46E9-ADFA-20994190C88B}" destId="{24CF918D-A5FF-4036-981E-EAEF32B87BBF}" srcOrd="0" destOrd="0" presId="urn:microsoft.com/office/officeart/2005/8/layout/hList2"/>
    <dgm:cxn modelId="{3C411F43-3D44-44C3-9026-69522A86C3B7}" srcId="{AE849022-1D88-4FE9-A7A6-68ECE62BEAD6}" destId="{9A155A15-F456-489D-A51C-B0DEE7FC20DC}" srcOrd="0" destOrd="0" parTransId="{73BB9AF0-9518-41C4-9DEC-8BC8F2B8057D}" sibTransId="{77FB664F-36C4-4951-91B7-A1B5358478A9}"/>
    <dgm:cxn modelId="{0B92C365-2C90-4FA1-A696-0EC5B776E4AC}" type="presOf" srcId="{FA7E068D-8625-4F5A-B1D5-D0BC33D27502}" destId="{E6C7111F-C016-47F9-B2AA-43A6E58EC902}" srcOrd="0" destOrd="4" presId="urn:microsoft.com/office/officeart/2005/8/layout/hList2"/>
    <dgm:cxn modelId="{F65AA146-5ED4-493B-AEA9-450764B7A08A}" srcId="{5E2E5D41-C442-4404-96B5-8AAEF8292444}" destId="{045B2EAA-5BBA-428E-A727-F983C67E8E11}" srcOrd="2" destOrd="0" parTransId="{57AEF2B2-D27B-463E-B10C-EA1A8B30DED6}" sibTransId="{C3633BAB-B5DC-42FB-95FC-EE1DA9F5AE91}"/>
    <dgm:cxn modelId="{2381BA6A-D582-47E0-9989-8732F743126A}" srcId="{49A1F65F-2851-4C32-84DD-CA523A778D03}" destId="{EED7B25F-0018-4D79-B2C9-5E8272E0D064}" srcOrd="4" destOrd="0" parTransId="{A6DB66CF-8452-482C-BA2F-97ADF87B8CD5}" sibTransId="{F8AAA7EF-DA92-4688-8EC5-23BD9EE3B609}"/>
    <dgm:cxn modelId="{05DF8E4C-5F5F-4F30-8606-C5E2FEC2FD0A}" srcId="{49A1F65F-2851-4C32-84DD-CA523A778D03}" destId="{2462F41A-A4D9-4888-A898-2DB2AF5535AD}" srcOrd="1" destOrd="0" parTransId="{45B9706F-1FB4-4C69-A889-7C71EFD907E4}" sibTransId="{47181EFD-370C-4C26-95BA-EC4352804F30}"/>
    <dgm:cxn modelId="{647F544F-4E12-46B8-B5B2-651EF926F42A}" srcId="{9A155A15-F456-489D-A51C-B0DEE7FC20DC}" destId="{A49C4A06-7717-4D8B-90F5-046288CDCCE7}" srcOrd="4" destOrd="0" parTransId="{A475F200-F0A0-4998-A625-4A447860384C}" sibTransId="{057F0001-952D-49F9-A20D-D8A6D2D6E47B}"/>
    <dgm:cxn modelId="{C2F4926F-D8F7-4515-8862-46553E0D1907}" type="presOf" srcId="{CAF387F1-1F60-4E63-BE99-0F0767FDCC0A}" destId="{24CF918D-A5FF-4036-981E-EAEF32B87BBF}" srcOrd="0" destOrd="5" presId="urn:microsoft.com/office/officeart/2005/8/layout/hList2"/>
    <dgm:cxn modelId="{28FBBE51-D532-4EE7-835A-54ECBB2E5C28}" type="presOf" srcId="{5A47F18A-9A42-4DC3-8FF1-83E34551D02E}" destId="{E6C7111F-C016-47F9-B2AA-43A6E58EC902}" srcOrd="0" destOrd="3" presId="urn:microsoft.com/office/officeart/2005/8/layout/hList2"/>
    <dgm:cxn modelId="{36C18B59-DF14-40B7-9B94-1A9ED385AF6B}" type="presOf" srcId="{B2B2E55B-C904-4BC6-96F7-14E34958FC74}" destId="{24CF918D-A5FF-4036-981E-EAEF32B87BBF}" srcOrd="0" destOrd="2" presId="urn:microsoft.com/office/officeart/2005/8/layout/hList2"/>
    <dgm:cxn modelId="{A003A37C-3050-4BA7-911E-6E03BC74ADD1}" type="presOf" srcId="{DA159015-456A-46C1-A41E-42D2B378A870}" destId="{50032633-2484-44F3-9B12-4F2C69FEC001}" srcOrd="0" destOrd="0" presId="urn:microsoft.com/office/officeart/2005/8/layout/hList2"/>
    <dgm:cxn modelId="{9E36E380-017B-4188-BBD7-B6B43BB9D9A5}" srcId="{49A1F65F-2851-4C32-84DD-CA523A778D03}" destId="{B2B2E55B-C904-4BC6-96F7-14E34958FC74}" srcOrd="2" destOrd="0" parTransId="{A2EF4BEA-43B4-4779-8381-CEE0E0070B78}" sibTransId="{F4433065-9160-4416-BC9E-A055D6BE86D8}"/>
    <dgm:cxn modelId="{38A66885-0A6D-4E86-8406-E91C26E4602F}" type="presOf" srcId="{045B2EAA-5BBA-428E-A727-F983C67E8E11}" destId="{E6C7111F-C016-47F9-B2AA-43A6E58EC902}" srcOrd="0" destOrd="2" presId="urn:microsoft.com/office/officeart/2005/8/layout/hList2"/>
    <dgm:cxn modelId="{51975690-4D3F-439E-90FC-067B59D22552}" srcId="{49A1F65F-2851-4C32-84DD-CA523A778D03}" destId="{BA75A6BD-FB5B-46E9-ADFA-20994190C88B}" srcOrd="0" destOrd="0" parTransId="{F77DD201-8C52-4899-8AD7-408140AA9F4C}" sibTransId="{9BC728D1-A7B6-41D0-A05B-04EE6C2609D9}"/>
    <dgm:cxn modelId="{ECF60095-FBDF-4939-8461-16A6774D0277}" type="presOf" srcId="{5FC67A3C-4312-4F7E-B050-CF0DED52BCF0}" destId="{50032633-2484-44F3-9B12-4F2C69FEC001}" srcOrd="0" destOrd="2" presId="urn:microsoft.com/office/officeart/2005/8/layout/hList2"/>
    <dgm:cxn modelId="{E3B02F96-AC6D-423A-A080-5158D66BBD49}" type="presOf" srcId="{AE849022-1D88-4FE9-A7A6-68ECE62BEAD6}" destId="{D91E5A2A-7098-44C7-939C-F1F1F91F3E23}" srcOrd="0" destOrd="0" presId="urn:microsoft.com/office/officeart/2005/8/layout/hList2"/>
    <dgm:cxn modelId="{54AA3A9A-FB8F-4730-9659-C6DC3FC7E0EA}" type="presOf" srcId="{9A155A15-F456-489D-A51C-B0DEE7FC20DC}" destId="{67506BFF-80F1-4D95-9920-557F0A7C80E6}" srcOrd="0" destOrd="0" presId="urn:microsoft.com/office/officeart/2005/8/layout/hList2"/>
    <dgm:cxn modelId="{044BFCA4-9401-4DC6-90D3-7E3680DA1971}" type="presOf" srcId="{39A6CAD8-9BE2-4FFF-8264-78EF35FF0608}" destId="{50032633-2484-44F3-9B12-4F2C69FEC001}" srcOrd="0" destOrd="1" presId="urn:microsoft.com/office/officeart/2005/8/layout/hList2"/>
    <dgm:cxn modelId="{EF9213AB-480D-4176-B673-FA957C5F9EA8}" type="presOf" srcId="{2462F41A-A4D9-4888-A898-2DB2AF5535AD}" destId="{24CF918D-A5FF-4036-981E-EAEF32B87BBF}" srcOrd="0" destOrd="1" presId="urn:microsoft.com/office/officeart/2005/8/layout/hList2"/>
    <dgm:cxn modelId="{AFAB54AB-16E4-44FA-80D3-5DEC984E28D9}" srcId="{AE849022-1D88-4FE9-A7A6-68ECE62BEAD6}" destId="{49A1F65F-2851-4C32-84DD-CA523A778D03}" srcOrd="1" destOrd="0" parTransId="{9764BA6C-6868-4637-A1DE-9508950D3643}" sibTransId="{D943FF98-7838-4F2B-88E4-630D0859DE5D}"/>
    <dgm:cxn modelId="{B82023AE-1F24-4147-91A0-C12CB44BE41D}" type="presOf" srcId="{2DE80B63-D90F-48AC-8BE2-404C227E4C52}" destId="{E6C7111F-C016-47F9-B2AA-43A6E58EC902}" srcOrd="0" destOrd="0" presId="urn:microsoft.com/office/officeart/2005/8/layout/hList2"/>
    <dgm:cxn modelId="{09F952AF-C52E-41EA-AFA0-41DC047F0A9B}" type="presOf" srcId="{7E3FE174-9B64-44EB-9DAE-61653DECD4ED}" destId="{24CF918D-A5FF-4036-981E-EAEF32B87BBF}" srcOrd="0" destOrd="3" presId="urn:microsoft.com/office/officeart/2005/8/layout/hList2"/>
    <dgm:cxn modelId="{EBFFD7B3-8586-464D-866B-EA21CA956682}" srcId="{49A1F65F-2851-4C32-84DD-CA523A778D03}" destId="{7E3FE174-9B64-44EB-9DAE-61653DECD4ED}" srcOrd="3" destOrd="0" parTransId="{05E92C82-84AC-41EC-850D-2AD680F9D939}" sibTransId="{6B81FB4F-95E3-4824-B1A4-4D4F3BC95137}"/>
    <dgm:cxn modelId="{5DDF32C3-0CF8-421E-B949-8D4AAFB90127}" type="presOf" srcId="{72062707-F6CA-4E35-9764-C738D397D25E}" destId="{50032633-2484-44F3-9B12-4F2C69FEC001}" srcOrd="0" destOrd="3" presId="urn:microsoft.com/office/officeart/2005/8/layout/hList2"/>
    <dgm:cxn modelId="{CD77F1C9-5B65-406E-A4A2-939A44904F6F}" srcId="{5E2E5D41-C442-4404-96B5-8AAEF8292444}" destId="{2DE80B63-D90F-48AC-8BE2-404C227E4C52}" srcOrd="0" destOrd="0" parTransId="{6BDA0C80-276A-4E79-B4F3-24F0AB9B07F6}" sibTransId="{E37E11D0-2E93-4253-AEF2-92D90ED1BD1C}"/>
    <dgm:cxn modelId="{3E2CB6CE-6DFC-49A7-887E-2F65874AD68A}" type="presOf" srcId="{49A1F65F-2851-4C32-84DD-CA523A778D03}" destId="{8E213B51-5C65-4F13-98E1-A5ADD1FED94C}" srcOrd="0" destOrd="0" presId="urn:microsoft.com/office/officeart/2005/8/layout/hList2"/>
    <dgm:cxn modelId="{C504E8D3-800F-4F76-B150-FC54C2A55B21}" srcId="{9A155A15-F456-489D-A51C-B0DEE7FC20DC}" destId="{5FC67A3C-4312-4F7E-B050-CF0DED52BCF0}" srcOrd="2" destOrd="0" parTransId="{5D3669F3-B7C9-4CDA-AB0C-28E2748407D3}" sibTransId="{37CDBF25-1EEF-4274-9317-0E606D026BE8}"/>
    <dgm:cxn modelId="{835CA0DE-FFD2-468D-9F0D-5EAE712EB68D}" srcId="{AE849022-1D88-4FE9-A7A6-68ECE62BEAD6}" destId="{5E2E5D41-C442-4404-96B5-8AAEF8292444}" srcOrd="2" destOrd="0" parTransId="{45134925-A7E5-4E8B-8B46-D9E7FD9AAFC3}" sibTransId="{EF7A085D-013D-4E75-81C5-C3256AB5D9ED}"/>
    <dgm:cxn modelId="{1ACF03E7-A76D-4981-938A-A2DAF5D39263}" srcId="{5E2E5D41-C442-4404-96B5-8AAEF8292444}" destId="{5A47F18A-9A42-4DC3-8FF1-83E34551D02E}" srcOrd="3" destOrd="0" parTransId="{FBF94B2F-EB0A-47F2-8AC8-D13BAE51A3C2}" sibTransId="{746767F7-514D-4568-A814-E32635E40C4C}"/>
    <dgm:cxn modelId="{643163F5-EB70-404D-A41D-27FE157B95EA}" srcId="{9A155A15-F456-489D-A51C-B0DEE7FC20DC}" destId="{39A6CAD8-9BE2-4FFF-8264-78EF35FF0608}" srcOrd="1" destOrd="0" parTransId="{FE6F23EC-ABAB-476E-A740-6D7FB408FDE5}" sibTransId="{672C8AA7-E129-4039-8E71-5B56D54C7C7C}"/>
    <dgm:cxn modelId="{35CCD1F6-F6D4-42F0-851B-A91BF1A10C1B}" srcId="{A49C4A06-7717-4D8B-90F5-046288CDCCE7}" destId="{C04C8392-10D6-45CA-8CE0-07659397AC05}" srcOrd="0" destOrd="0" parTransId="{A2CBBFB2-FAE4-4EFF-BB2C-272CEAD9826F}" sibTransId="{75566895-8310-4317-A720-4E96E21D4DCB}"/>
    <dgm:cxn modelId="{1FC582F9-379C-408B-8D62-6AAB3AA0B65A}" type="presParOf" srcId="{D91E5A2A-7098-44C7-939C-F1F1F91F3E23}" destId="{E22BE156-F45E-4BAA-94AA-085ADC5F197A}" srcOrd="0" destOrd="0" presId="urn:microsoft.com/office/officeart/2005/8/layout/hList2"/>
    <dgm:cxn modelId="{3FBAF0B5-5533-4718-87BE-52BAE05B59AF}" type="presParOf" srcId="{E22BE156-F45E-4BAA-94AA-085ADC5F197A}" destId="{714B825D-5398-4454-A5FA-D0A86BFE842E}" srcOrd="0" destOrd="0" presId="urn:microsoft.com/office/officeart/2005/8/layout/hList2"/>
    <dgm:cxn modelId="{E474D517-4CD8-47D1-A9A2-07C9BCFBE3D8}" type="presParOf" srcId="{E22BE156-F45E-4BAA-94AA-085ADC5F197A}" destId="{50032633-2484-44F3-9B12-4F2C69FEC001}" srcOrd="1" destOrd="0" presId="urn:microsoft.com/office/officeart/2005/8/layout/hList2"/>
    <dgm:cxn modelId="{DF362FEF-D6BF-4659-AA1E-E87500E5E849}" type="presParOf" srcId="{E22BE156-F45E-4BAA-94AA-085ADC5F197A}" destId="{67506BFF-80F1-4D95-9920-557F0A7C80E6}" srcOrd="2" destOrd="0" presId="urn:microsoft.com/office/officeart/2005/8/layout/hList2"/>
    <dgm:cxn modelId="{07A4C8AE-2D4D-4717-9F57-5DDA653893AC}" type="presParOf" srcId="{D91E5A2A-7098-44C7-939C-F1F1F91F3E23}" destId="{988A13B0-BAFF-4A89-8F92-DD0AB07DF21E}" srcOrd="1" destOrd="0" presId="urn:microsoft.com/office/officeart/2005/8/layout/hList2"/>
    <dgm:cxn modelId="{555904EF-F322-490C-99EE-E7ABDF1E3DB4}" type="presParOf" srcId="{D91E5A2A-7098-44C7-939C-F1F1F91F3E23}" destId="{A909FF4A-6225-4EE9-8679-0983F18275F3}" srcOrd="2" destOrd="0" presId="urn:microsoft.com/office/officeart/2005/8/layout/hList2"/>
    <dgm:cxn modelId="{0EB43F7D-2299-4E0B-AEA2-E38B9C46C036}" type="presParOf" srcId="{A909FF4A-6225-4EE9-8679-0983F18275F3}" destId="{AA463E49-9BF9-4501-945E-0D527D8786E8}" srcOrd="0" destOrd="0" presId="urn:microsoft.com/office/officeart/2005/8/layout/hList2"/>
    <dgm:cxn modelId="{3527F704-B513-40B8-9AFC-C8048818C392}" type="presParOf" srcId="{A909FF4A-6225-4EE9-8679-0983F18275F3}" destId="{24CF918D-A5FF-4036-981E-EAEF32B87BBF}" srcOrd="1" destOrd="0" presId="urn:microsoft.com/office/officeart/2005/8/layout/hList2"/>
    <dgm:cxn modelId="{E94B565D-FBD9-4172-BB7D-FE0E791158D3}" type="presParOf" srcId="{A909FF4A-6225-4EE9-8679-0983F18275F3}" destId="{8E213B51-5C65-4F13-98E1-A5ADD1FED94C}" srcOrd="2" destOrd="0" presId="urn:microsoft.com/office/officeart/2005/8/layout/hList2"/>
    <dgm:cxn modelId="{93269B74-4036-4556-B8ED-09101FB14075}" type="presParOf" srcId="{D91E5A2A-7098-44C7-939C-F1F1F91F3E23}" destId="{2D5522C4-1BAE-46CB-B404-8D04817135C5}" srcOrd="3" destOrd="0" presId="urn:microsoft.com/office/officeart/2005/8/layout/hList2"/>
    <dgm:cxn modelId="{F57B7180-D9F8-444D-AB0D-D17919BDEB0B}" type="presParOf" srcId="{D91E5A2A-7098-44C7-939C-F1F1F91F3E23}" destId="{9D5221C9-4D86-41C5-B49B-31DB8D9BAC43}" srcOrd="4" destOrd="0" presId="urn:microsoft.com/office/officeart/2005/8/layout/hList2"/>
    <dgm:cxn modelId="{F1C53FE0-1A1C-4C83-8EBB-D60D49F23AF7}" type="presParOf" srcId="{9D5221C9-4D86-41C5-B49B-31DB8D9BAC43}" destId="{E48C1167-EA62-4787-A7B4-EEE173A53443}" srcOrd="0" destOrd="0" presId="urn:microsoft.com/office/officeart/2005/8/layout/hList2"/>
    <dgm:cxn modelId="{9924D8A0-3624-4BAD-961A-FAE60645BEFC}" type="presParOf" srcId="{9D5221C9-4D86-41C5-B49B-31DB8D9BAC43}" destId="{E6C7111F-C016-47F9-B2AA-43A6E58EC902}" srcOrd="1" destOrd="0" presId="urn:microsoft.com/office/officeart/2005/8/layout/hList2"/>
    <dgm:cxn modelId="{744568B5-9FF0-4B1B-AD02-31A038233E22}" type="presParOf" srcId="{9D5221C9-4D86-41C5-B49B-31DB8D9BAC43}" destId="{D1962331-667B-4FB7-BB52-D77D46E495A6}"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547BFF2-C6A1-4A00-8DAD-6760E2319ADA}" type="doc">
      <dgm:prSet loTypeId="urn:microsoft.com/office/officeart/2005/8/layout/architecture" loCatId="hierarchy" qsTypeId="urn:microsoft.com/office/officeart/2005/8/quickstyle/simple1" qsCatId="simple" csTypeId="urn:microsoft.com/office/officeart/2005/8/colors/accent1_2" csCatId="accent1" phldr="1"/>
      <dgm:spPr/>
      <dgm:t>
        <a:bodyPr/>
        <a:lstStyle/>
        <a:p>
          <a:endParaRPr lang="en-US"/>
        </a:p>
      </dgm:t>
    </dgm:pt>
    <dgm:pt modelId="{00172498-7531-4D4B-AC87-1204B175549A}">
      <dgm:prSet phldrT="[Text]" custT="1"/>
      <dgm:spPr/>
      <dgm:t>
        <a:bodyPr/>
        <a:lstStyle/>
        <a:p>
          <a:r>
            <a:rPr lang="en-US" sz="2400" dirty="0">
              <a:solidFill>
                <a:schemeClr val="bg1"/>
              </a:solidFill>
            </a:rPr>
            <a:t>Thickening of the nail </a:t>
          </a:r>
          <a:r>
            <a:rPr lang="en-US" sz="2400" dirty="0" err="1">
              <a:solidFill>
                <a:schemeClr val="bg1"/>
              </a:solidFill>
            </a:rPr>
            <a:t>plate,sparing</a:t>
          </a:r>
          <a:r>
            <a:rPr lang="en-US" sz="2400" dirty="0">
              <a:solidFill>
                <a:schemeClr val="bg1"/>
              </a:solidFill>
            </a:rPr>
            <a:t> a part of normal pinkish nail</a:t>
          </a:r>
        </a:p>
      </dgm:t>
    </dgm:pt>
    <dgm:pt modelId="{E4CCFCC2-B937-421C-9B4E-1FADBE456E69}" type="parTrans" cxnId="{7258E124-95E6-4E37-8A53-499687AA8FF8}">
      <dgm:prSet/>
      <dgm:spPr/>
      <dgm:t>
        <a:bodyPr/>
        <a:lstStyle/>
        <a:p>
          <a:endParaRPr lang="en-US"/>
        </a:p>
      </dgm:t>
    </dgm:pt>
    <dgm:pt modelId="{AC16C921-063F-46B8-B750-280BA4230AFD}" type="sibTrans" cxnId="{7258E124-95E6-4E37-8A53-499687AA8FF8}">
      <dgm:prSet/>
      <dgm:spPr/>
      <dgm:t>
        <a:bodyPr/>
        <a:lstStyle/>
        <a:p>
          <a:endParaRPr lang="en-US"/>
        </a:p>
      </dgm:t>
    </dgm:pt>
    <dgm:pt modelId="{6A97B47C-1E21-4C61-A693-58AA524FCE5A}">
      <dgm:prSet phldrT="[Text]"/>
      <dgm:spPr/>
      <dgm:t>
        <a:bodyPr/>
        <a:lstStyle/>
        <a:p>
          <a:r>
            <a:rPr lang="en-US" dirty="0">
              <a:solidFill>
                <a:schemeClr val="bg1"/>
              </a:solidFill>
            </a:rPr>
            <a:t>Woodworm cavities at the free edge of the thickened nail plate</a:t>
          </a:r>
        </a:p>
      </dgm:t>
    </dgm:pt>
    <dgm:pt modelId="{B7024CCF-C6B4-4E1F-8364-CD7E645F92E4}" type="parTrans" cxnId="{F7604883-2B21-4AD7-B084-F22F6B831533}">
      <dgm:prSet/>
      <dgm:spPr/>
      <dgm:t>
        <a:bodyPr/>
        <a:lstStyle/>
        <a:p>
          <a:endParaRPr lang="en-US"/>
        </a:p>
      </dgm:t>
    </dgm:pt>
    <dgm:pt modelId="{2A9F8837-59B8-40C5-9AAE-08F9C2C1F7F4}" type="sibTrans" cxnId="{F7604883-2B21-4AD7-B084-F22F6B831533}">
      <dgm:prSet/>
      <dgm:spPr/>
      <dgm:t>
        <a:bodyPr/>
        <a:lstStyle/>
        <a:p>
          <a:endParaRPr lang="en-US"/>
        </a:p>
      </dgm:t>
    </dgm:pt>
    <dgm:pt modelId="{B4CD859D-822C-44C4-9734-C34A99AEFECD}">
      <dgm:prSet phldrT="[Text]"/>
      <dgm:spPr/>
      <dgm:t>
        <a:bodyPr/>
        <a:lstStyle/>
        <a:p>
          <a:r>
            <a:rPr lang="en-US" dirty="0">
              <a:solidFill>
                <a:schemeClr val="bg1"/>
              </a:solidFill>
            </a:rPr>
            <a:t>Longitudinal ridging</a:t>
          </a:r>
        </a:p>
      </dgm:t>
    </dgm:pt>
    <dgm:pt modelId="{0532019F-5E4E-4751-9D08-433543CE538E}" type="parTrans" cxnId="{937028F0-7BE0-4FC2-B605-0976091C5780}">
      <dgm:prSet/>
      <dgm:spPr/>
      <dgm:t>
        <a:bodyPr/>
        <a:lstStyle/>
        <a:p>
          <a:endParaRPr lang="en-US"/>
        </a:p>
      </dgm:t>
    </dgm:pt>
    <dgm:pt modelId="{D95C48E9-EEE0-4A50-B7A8-B13FB4BA38D6}" type="sibTrans" cxnId="{937028F0-7BE0-4FC2-B605-0976091C5780}">
      <dgm:prSet/>
      <dgm:spPr/>
      <dgm:t>
        <a:bodyPr/>
        <a:lstStyle/>
        <a:p>
          <a:endParaRPr lang="en-US"/>
        </a:p>
      </dgm:t>
    </dgm:pt>
    <dgm:pt modelId="{7580794A-B09D-4939-887C-C3DC7886CC91}">
      <dgm:prSet phldrT="[Text]"/>
      <dgm:spPr/>
      <dgm:t>
        <a:bodyPr/>
        <a:lstStyle/>
        <a:p>
          <a:r>
            <a:rPr lang="en-US" dirty="0">
              <a:solidFill>
                <a:schemeClr val="bg1"/>
              </a:solidFill>
            </a:rPr>
            <a:t>Splinter </a:t>
          </a:r>
          <a:r>
            <a:rPr lang="en-US" dirty="0" err="1">
              <a:solidFill>
                <a:schemeClr val="bg1"/>
              </a:solidFill>
            </a:rPr>
            <a:t>haemorrhages</a:t>
          </a:r>
          <a:endParaRPr lang="en-US" dirty="0">
            <a:solidFill>
              <a:schemeClr val="bg1"/>
            </a:solidFill>
          </a:endParaRPr>
        </a:p>
      </dgm:t>
    </dgm:pt>
    <dgm:pt modelId="{5AE5411D-2CED-4AD3-8EB7-C98EF04FA53E}" type="parTrans" cxnId="{2D65244A-EB89-4401-A901-5D8C7F363965}">
      <dgm:prSet/>
      <dgm:spPr/>
      <dgm:t>
        <a:bodyPr/>
        <a:lstStyle/>
        <a:p>
          <a:endParaRPr lang="en-US"/>
        </a:p>
      </dgm:t>
    </dgm:pt>
    <dgm:pt modelId="{61942028-8A17-47D7-880F-009AB7084E4C}" type="sibTrans" cxnId="{2D65244A-EB89-4401-A901-5D8C7F363965}">
      <dgm:prSet/>
      <dgm:spPr/>
      <dgm:t>
        <a:bodyPr/>
        <a:lstStyle/>
        <a:p>
          <a:endParaRPr lang="en-US"/>
        </a:p>
      </dgm:t>
    </dgm:pt>
    <dgm:pt modelId="{821233EE-3FC2-461E-AD85-5FF7A55A422B}">
      <dgm:prSet phldrT="[Text]"/>
      <dgm:spPr/>
      <dgm:t>
        <a:bodyPr/>
        <a:lstStyle/>
        <a:p>
          <a:r>
            <a:rPr lang="en-US" dirty="0">
              <a:solidFill>
                <a:schemeClr val="bg1"/>
              </a:solidFill>
            </a:rPr>
            <a:t>Transverse and longitudinal </a:t>
          </a:r>
          <a:r>
            <a:rPr lang="en-US" dirty="0" err="1">
              <a:solidFill>
                <a:schemeClr val="bg1"/>
              </a:solidFill>
            </a:rPr>
            <a:t>overcurvature</a:t>
          </a:r>
          <a:endParaRPr lang="en-US" dirty="0">
            <a:solidFill>
              <a:schemeClr val="bg1"/>
            </a:solidFill>
          </a:endParaRPr>
        </a:p>
      </dgm:t>
    </dgm:pt>
    <dgm:pt modelId="{DFF5A522-DA0D-4ED4-81F1-3786DC35476C}" type="parTrans" cxnId="{05F549A2-0D71-4BC5-A07A-3D9686CFF41A}">
      <dgm:prSet/>
      <dgm:spPr/>
      <dgm:t>
        <a:bodyPr/>
        <a:lstStyle/>
        <a:p>
          <a:endParaRPr lang="en-US"/>
        </a:p>
      </dgm:t>
    </dgm:pt>
    <dgm:pt modelId="{8358C967-5A0E-469B-9C80-BF7CA0CD678F}" type="sibTrans" cxnId="{05F549A2-0D71-4BC5-A07A-3D9686CFF41A}">
      <dgm:prSet/>
      <dgm:spPr/>
      <dgm:t>
        <a:bodyPr/>
        <a:lstStyle/>
        <a:p>
          <a:endParaRPr lang="en-US"/>
        </a:p>
      </dgm:t>
    </dgm:pt>
    <dgm:pt modelId="{38C21D8E-1446-45B5-A88C-861871771BC3}">
      <dgm:prSet phldrT="[Text]"/>
      <dgm:spPr/>
      <dgm:t>
        <a:bodyPr/>
        <a:lstStyle/>
        <a:p>
          <a:r>
            <a:rPr lang="en-US" dirty="0" err="1">
              <a:solidFill>
                <a:schemeClr val="bg1"/>
              </a:solidFill>
            </a:rPr>
            <a:t>Xanthonychia</a:t>
          </a:r>
          <a:endParaRPr lang="en-US" dirty="0">
            <a:solidFill>
              <a:schemeClr val="bg1"/>
            </a:solidFill>
          </a:endParaRPr>
        </a:p>
      </dgm:t>
    </dgm:pt>
    <dgm:pt modelId="{A63C1BF3-B41C-4DA4-ADC3-1E7911B3DF27}" type="parTrans" cxnId="{090D0BC4-B335-41C0-993D-5484EBFFDB0B}">
      <dgm:prSet/>
      <dgm:spPr/>
      <dgm:t>
        <a:bodyPr/>
        <a:lstStyle/>
        <a:p>
          <a:endParaRPr lang="en-US"/>
        </a:p>
      </dgm:t>
    </dgm:pt>
    <dgm:pt modelId="{BF186CA7-32E5-4E0B-BDEA-2B0F7A24F0DD}" type="sibTrans" cxnId="{090D0BC4-B335-41C0-993D-5484EBFFDB0B}">
      <dgm:prSet/>
      <dgm:spPr/>
      <dgm:t>
        <a:bodyPr/>
        <a:lstStyle/>
        <a:p>
          <a:endParaRPr lang="en-US"/>
        </a:p>
      </dgm:t>
    </dgm:pt>
    <dgm:pt modelId="{38581A25-5D90-4E43-BAA1-531EB92C5916}" type="pres">
      <dgm:prSet presAssocID="{D547BFF2-C6A1-4A00-8DAD-6760E2319ADA}" presName="Name0" presStyleCnt="0">
        <dgm:presLayoutVars>
          <dgm:chPref val="1"/>
          <dgm:dir/>
          <dgm:animOne val="branch"/>
          <dgm:animLvl val="lvl"/>
          <dgm:resizeHandles/>
        </dgm:presLayoutVars>
      </dgm:prSet>
      <dgm:spPr/>
    </dgm:pt>
    <dgm:pt modelId="{6849BDE5-9B2F-484F-9BFC-78E1B53FC827}" type="pres">
      <dgm:prSet presAssocID="{00172498-7531-4D4B-AC87-1204B175549A}" presName="vertOne" presStyleCnt="0"/>
      <dgm:spPr/>
    </dgm:pt>
    <dgm:pt modelId="{6ECC95AE-8887-49F0-A2C2-0AF44A857540}" type="pres">
      <dgm:prSet presAssocID="{00172498-7531-4D4B-AC87-1204B175549A}" presName="txOne" presStyleLbl="node0" presStyleIdx="0" presStyleCnt="1">
        <dgm:presLayoutVars>
          <dgm:chPref val="3"/>
        </dgm:presLayoutVars>
      </dgm:prSet>
      <dgm:spPr/>
    </dgm:pt>
    <dgm:pt modelId="{F3F9723F-38C6-4727-9A91-6B1EA5176650}" type="pres">
      <dgm:prSet presAssocID="{00172498-7531-4D4B-AC87-1204B175549A}" presName="parTransOne" presStyleCnt="0"/>
      <dgm:spPr/>
    </dgm:pt>
    <dgm:pt modelId="{EBCA2DF5-116D-4257-A41B-552AB54C1DB1}" type="pres">
      <dgm:prSet presAssocID="{00172498-7531-4D4B-AC87-1204B175549A}" presName="horzOne" presStyleCnt="0"/>
      <dgm:spPr/>
    </dgm:pt>
    <dgm:pt modelId="{9FFD0743-BEC7-4114-9A66-F1D37A56CFF3}" type="pres">
      <dgm:prSet presAssocID="{6A97B47C-1E21-4C61-A693-58AA524FCE5A}" presName="vertTwo" presStyleCnt="0"/>
      <dgm:spPr/>
    </dgm:pt>
    <dgm:pt modelId="{1F5F59EF-8F92-4A47-B2E2-4C64C1924581}" type="pres">
      <dgm:prSet presAssocID="{6A97B47C-1E21-4C61-A693-58AA524FCE5A}" presName="txTwo" presStyleLbl="node2" presStyleIdx="0" presStyleCnt="2">
        <dgm:presLayoutVars>
          <dgm:chPref val="3"/>
        </dgm:presLayoutVars>
      </dgm:prSet>
      <dgm:spPr/>
    </dgm:pt>
    <dgm:pt modelId="{D7F6949F-D193-4405-8A3E-586D7BC015A8}" type="pres">
      <dgm:prSet presAssocID="{6A97B47C-1E21-4C61-A693-58AA524FCE5A}" presName="parTransTwo" presStyleCnt="0"/>
      <dgm:spPr/>
    </dgm:pt>
    <dgm:pt modelId="{00089E92-39C8-4580-9D47-4CB77518BA9E}" type="pres">
      <dgm:prSet presAssocID="{6A97B47C-1E21-4C61-A693-58AA524FCE5A}" presName="horzTwo" presStyleCnt="0"/>
      <dgm:spPr/>
    </dgm:pt>
    <dgm:pt modelId="{B0BB2D2F-2B46-4399-BEFA-4B9BCE2A26B8}" type="pres">
      <dgm:prSet presAssocID="{B4CD859D-822C-44C4-9734-C34A99AEFECD}" presName="vertThree" presStyleCnt="0"/>
      <dgm:spPr/>
    </dgm:pt>
    <dgm:pt modelId="{DFBA25F9-DF53-4310-8D48-CCC38097B2F7}" type="pres">
      <dgm:prSet presAssocID="{B4CD859D-822C-44C4-9734-C34A99AEFECD}" presName="txThree" presStyleLbl="node3" presStyleIdx="0" presStyleCnt="3">
        <dgm:presLayoutVars>
          <dgm:chPref val="3"/>
        </dgm:presLayoutVars>
      </dgm:prSet>
      <dgm:spPr/>
    </dgm:pt>
    <dgm:pt modelId="{EDE54B9C-4D3A-4245-A9F6-A075127C421F}" type="pres">
      <dgm:prSet presAssocID="{B4CD859D-822C-44C4-9734-C34A99AEFECD}" presName="horzThree" presStyleCnt="0"/>
      <dgm:spPr/>
    </dgm:pt>
    <dgm:pt modelId="{0C226D23-3165-4343-AF90-F3966B83F10A}" type="pres">
      <dgm:prSet presAssocID="{D95C48E9-EEE0-4A50-B7A8-B13FB4BA38D6}" presName="sibSpaceThree" presStyleCnt="0"/>
      <dgm:spPr/>
    </dgm:pt>
    <dgm:pt modelId="{8936F481-231E-4B24-A675-B9D9CD994F69}" type="pres">
      <dgm:prSet presAssocID="{7580794A-B09D-4939-887C-C3DC7886CC91}" presName="vertThree" presStyleCnt="0"/>
      <dgm:spPr/>
    </dgm:pt>
    <dgm:pt modelId="{7F9AA043-18B5-4C8C-80A6-153ECE263E2D}" type="pres">
      <dgm:prSet presAssocID="{7580794A-B09D-4939-887C-C3DC7886CC91}" presName="txThree" presStyleLbl="node3" presStyleIdx="1" presStyleCnt="3">
        <dgm:presLayoutVars>
          <dgm:chPref val="3"/>
        </dgm:presLayoutVars>
      </dgm:prSet>
      <dgm:spPr/>
    </dgm:pt>
    <dgm:pt modelId="{DC82F30A-ED9E-470A-B78F-39A1D73FD97E}" type="pres">
      <dgm:prSet presAssocID="{7580794A-B09D-4939-887C-C3DC7886CC91}" presName="horzThree" presStyleCnt="0"/>
      <dgm:spPr/>
    </dgm:pt>
    <dgm:pt modelId="{79BC283B-A465-47C6-894B-A4F22DC0372F}" type="pres">
      <dgm:prSet presAssocID="{2A9F8837-59B8-40C5-9AAE-08F9C2C1F7F4}" presName="sibSpaceTwo" presStyleCnt="0"/>
      <dgm:spPr/>
    </dgm:pt>
    <dgm:pt modelId="{50D2B27B-AD86-4327-9202-08C5AF13F50A}" type="pres">
      <dgm:prSet presAssocID="{821233EE-3FC2-461E-AD85-5FF7A55A422B}" presName="vertTwo" presStyleCnt="0"/>
      <dgm:spPr/>
    </dgm:pt>
    <dgm:pt modelId="{E7BAAA87-2EA4-416F-B146-1F4E2B5C835D}" type="pres">
      <dgm:prSet presAssocID="{821233EE-3FC2-461E-AD85-5FF7A55A422B}" presName="txTwo" presStyleLbl="node2" presStyleIdx="1" presStyleCnt="2">
        <dgm:presLayoutVars>
          <dgm:chPref val="3"/>
        </dgm:presLayoutVars>
      </dgm:prSet>
      <dgm:spPr/>
    </dgm:pt>
    <dgm:pt modelId="{46619516-52CB-427C-AA21-A8C7229EE515}" type="pres">
      <dgm:prSet presAssocID="{821233EE-3FC2-461E-AD85-5FF7A55A422B}" presName="parTransTwo" presStyleCnt="0"/>
      <dgm:spPr/>
    </dgm:pt>
    <dgm:pt modelId="{AFD2B216-7D8A-49B9-89E7-1DDE06E09BC4}" type="pres">
      <dgm:prSet presAssocID="{821233EE-3FC2-461E-AD85-5FF7A55A422B}" presName="horzTwo" presStyleCnt="0"/>
      <dgm:spPr/>
    </dgm:pt>
    <dgm:pt modelId="{E4B0DE08-E160-42D3-8560-145711FF6295}" type="pres">
      <dgm:prSet presAssocID="{38C21D8E-1446-45B5-A88C-861871771BC3}" presName="vertThree" presStyleCnt="0"/>
      <dgm:spPr/>
    </dgm:pt>
    <dgm:pt modelId="{120BF056-EC49-4B2C-927A-B86C5464202D}" type="pres">
      <dgm:prSet presAssocID="{38C21D8E-1446-45B5-A88C-861871771BC3}" presName="txThree" presStyleLbl="node3" presStyleIdx="2" presStyleCnt="3">
        <dgm:presLayoutVars>
          <dgm:chPref val="3"/>
        </dgm:presLayoutVars>
      </dgm:prSet>
      <dgm:spPr/>
    </dgm:pt>
    <dgm:pt modelId="{F3D0E75C-E593-4F71-886F-590E53C1660E}" type="pres">
      <dgm:prSet presAssocID="{38C21D8E-1446-45B5-A88C-861871771BC3}" presName="horzThree" presStyleCnt="0"/>
      <dgm:spPr/>
    </dgm:pt>
  </dgm:ptLst>
  <dgm:cxnLst>
    <dgm:cxn modelId="{19E92F18-8A99-4CAB-B333-21AC29E1E7E8}" type="presOf" srcId="{38C21D8E-1446-45B5-A88C-861871771BC3}" destId="{120BF056-EC49-4B2C-927A-B86C5464202D}" srcOrd="0" destOrd="0" presId="urn:microsoft.com/office/officeart/2005/8/layout/architecture"/>
    <dgm:cxn modelId="{7258E124-95E6-4E37-8A53-499687AA8FF8}" srcId="{D547BFF2-C6A1-4A00-8DAD-6760E2319ADA}" destId="{00172498-7531-4D4B-AC87-1204B175549A}" srcOrd="0" destOrd="0" parTransId="{E4CCFCC2-B937-421C-9B4E-1FADBE456E69}" sibTransId="{AC16C921-063F-46B8-B750-280BA4230AFD}"/>
    <dgm:cxn modelId="{1F933C29-2222-4E7C-9C61-7EC0584CE723}" type="presOf" srcId="{821233EE-3FC2-461E-AD85-5FF7A55A422B}" destId="{E7BAAA87-2EA4-416F-B146-1F4E2B5C835D}" srcOrd="0" destOrd="0" presId="urn:microsoft.com/office/officeart/2005/8/layout/architecture"/>
    <dgm:cxn modelId="{2D65244A-EB89-4401-A901-5D8C7F363965}" srcId="{6A97B47C-1E21-4C61-A693-58AA524FCE5A}" destId="{7580794A-B09D-4939-887C-C3DC7886CC91}" srcOrd="1" destOrd="0" parTransId="{5AE5411D-2CED-4AD3-8EB7-C98EF04FA53E}" sibTransId="{61942028-8A17-47D7-880F-009AB7084E4C}"/>
    <dgm:cxn modelId="{F7604883-2B21-4AD7-B084-F22F6B831533}" srcId="{00172498-7531-4D4B-AC87-1204B175549A}" destId="{6A97B47C-1E21-4C61-A693-58AA524FCE5A}" srcOrd="0" destOrd="0" parTransId="{B7024CCF-C6B4-4E1F-8364-CD7E645F92E4}" sibTransId="{2A9F8837-59B8-40C5-9AAE-08F9C2C1F7F4}"/>
    <dgm:cxn modelId="{08ABD39F-0B38-4F4A-8F06-23B523EBF38A}" type="presOf" srcId="{00172498-7531-4D4B-AC87-1204B175549A}" destId="{6ECC95AE-8887-49F0-A2C2-0AF44A857540}" srcOrd="0" destOrd="0" presId="urn:microsoft.com/office/officeart/2005/8/layout/architecture"/>
    <dgm:cxn modelId="{05F549A2-0D71-4BC5-A07A-3D9686CFF41A}" srcId="{00172498-7531-4D4B-AC87-1204B175549A}" destId="{821233EE-3FC2-461E-AD85-5FF7A55A422B}" srcOrd="1" destOrd="0" parTransId="{DFF5A522-DA0D-4ED4-81F1-3786DC35476C}" sibTransId="{8358C967-5A0E-469B-9C80-BF7CA0CD678F}"/>
    <dgm:cxn modelId="{3E8489AC-E072-4622-A3EC-C36C9E9DE4D9}" type="presOf" srcId="{7580794A-B09D-4939-887C-C3DC7886CC91}" destId="{7F9AA043-18B5-4C8C-80A6-153ECE263E2D}" srcOrd="0" destOrd="0" presId="urn:microsoft.com/office/officeart/2005/8/layout/architecture"/>
    <dgm:cxn modelId="{6099E1B9-EA12-4B4C-BB29-D6280BC1865B}" type="presOf" srcId="{6A97B47C-1E21-4C61-A693-58AA524FCE5A}" destId="{1F5F59EF-8F92-4A47-B2E2-4C64C1924581}" srcOrd="0" destOrd="0" presId="urn:microsoft.com/office/officeart/2005/8/layout/architecture"/>
    <dgm:cxn modelId="{A9B92DC0-7370-4834-9042-AA1E5D7B41D4}" type="presOf" srcId="{D547BFF2-C6A1-4A00-8DAD-6760E2319ADA}" destId="{38581A25-5D90-4E43-BAA1-531EB92C5916}" srcOrd="0" destOrd="0" presId="urn:microsoft.com/office/officeart/2005/8/layout/architecture"/>
    <dgm:cxn modelId="{77267DC1-94FF-4AA3-9DF0-10BFB12B165B}" type="presOf" srcId="{B4CD859D-822C-44C4-9734-C34A99AEFECD}" destId="{DFBA25F9-DF53-4310-8D48-CCC38097B2F7}" srcOrd="0" destOrd="0" presId="urn:microsoft.com/office/officeart/2005/8/layout/architecture"/>
    <dgm:cxn modelId="{090D0BC4-B335-41C0-993D-5484EBFFDB0B}" srcId="{821233EE-3FC2-461E-AD85-5FF7A55A422B}" destId="{38C21D8E-1446-45B5-A88C-861871771BC3}" srcOrd="0" destOrd="0" parTransId="{A63C1BF3-B41C-4DA4-ADC3-1E7911B3DF27}" sibTransId="{BF186CA7-32E5-4E0B-BDEA-2B0F7A24F0DD}"/>
    <dgm:cxn modelId="{937028F0-7BE0-4FC2-B605-0976091C5780}" srcId="{6A97B47C-1E21-4C61-A693-58AA524FCE5A}" destId="{B4CD859D-822C-44C4-9734-C34A99AEFECD}" srcOrd="0" destOrd="0" parTransId="{0532019F-5E4E-4751-9D08-433543CE538E}" sibTransId="{D95C48E9-EEE0-4A50-B7A8-B13FB4BA38D6}"/>
    <dgm:cxn modelId="{62BF9503-FE6D-43B8-A7CD-4B30FBE3ECC7}" type="presParOf" srcId="{38581A25-5D90-4E43-BAA1-531EB92C5916}" destId="{6849BDE5-9B2F-484F-9BFC-78E1B53FC827}" srcOrd="0" destOrd="0" presId="urn:microsoft.com/office/officeart/2005/8/layout/architecture"/>
    <dgm:cxn modelId="{9EF350B3-C4E2-4300-9FB8-79DE268DCA49}" type="presParOf" srcId="{6849BDE5-9B2F-484F-9BFC-78E1B53FC827}" destId="{6ECC95AE-8887-49F0-A2C2-0AF44A857540}" srcOrd="0" destOrd="0" presId="urn:microsoft.com/office/officeart/2005/8/layout/architecture"/>
    <dgm:cxn modelId="{B2EA0A9B-F054-4535-80AC-6D6951C0AB38}" type="presParOf" srcId="{6849BDE5-9B2F-484F-9BFC-78E1B53FC827}" destId="{F3F9723F-38C6-4727-9A91-6B1EA5176650}" srcOrd="1" destOrd="0" presId="urn:microsoft.com/office/officeart/2005/8/layout/architecture"/>
    <dgm:cxn modelId="{EB6FF976-6C91-40F7-990E-594B53A7C2E3}" type="presParOf" srcId="{6849BDE5-9B2F-484F-9BFC-78E1B53FC827}" destId="{EBCA2DF5-116D-4257-A41B-552AB54C1DB1}" srcOrd="2" destOrd="0" presId="urn:microsoft.com/office/officeart/2005/8/layout/architecture"/>
    <dgm:cxn modelId="{037882E7-5477-4167-8D2A-174A8920C12F}" type="presParOf" srcId="{EBCA2DF5-116D-4257-A41B-552AB54C1DB1}" destId="{9FFD0743-BEC7-4114-9A66-F1D37A56CFF3}" srcOrd="0" destOrd="0" presId="urn:microsoft.com/office/officeart/2005/8/layout/architecture"/>
    <dgm:cxn modelId="{31072E6C-A700-4EF5-B0D9-D573338CDE3D}" type="presParOf" srcId="{9FFD0743-BEC7-4114-9A66-F1D37A56CFF3}" destId="{1F5F59EF-8F92-4A47-B2E2-4C64C1924581}" srcOrd="0" destOrd="0" presId="urn:microsoft.com/office/officeart/2005/8/layout/architecture"/>
    <dgm:cxn modelId="{38D4445C-BA20-4730-A2DE-5867BE048942}" type="presParOf" srcId="{9FFD0743-BEC7-4114-9A66-F1D37A56CFF3}" destId="{D7F6949F-D193-4405-8A3E-586D7BC015A8}" srcOrd="1" destOrd="0" presId="urn:microsoft.com/office/officeart/2005/8/layout/architecture"/>
    <dgm:cxn modelId="{29A20F0C-5923-4325-B10E-8E90C793BB26}" type="presParOf" srcId="{9FFD0743-BEC7-4114-9A66-F1D37A56CFF3}" destId="{00089E92-39C8-4580-9D47-4CB77518BA9E}" srcOrd="2" destOrd="0" presId="urn:microsoft.com/office/officeart/2005/8/layout/architecture"/>
    <dgm:cxn modelId="{BF0F6BB1-D3B6-433A-AEA5-49BD79D9927D}" type="presParOf" srcId="{00089E92-39C8-4580-9D47-4CB77518BA9E}" destId="{B0BB2D2F-2B46-4399-BEFA-4B9BCE2A26B8}" srcOrd="0" destOrd="0" presId="urn:microsoft.com/office/officeart/2005/8/layout/architecture"/>
    <dgm:cxn modelId="{E7D3685A-E8F7-4E82-A916-EC62348437C0}" type="presParOf" srcId="{B0BB2D2F-2B46-4399-BEFA-4B9BCE2A26B8}" destId="{DFBA25F9-DF53-4310-8D48-CCC38097B2F7}" srcOrd="0" destOrd="0" presId="urn:microsoft.com/office/officeart/2005/8/layout/architecture"/>
    <dgm:cxn modelId="{3B2F76F6-BB96-47E2-A25F-475196A806A0}" type="presParOf" srcId="{B0BB2D2F-2B46-4399-BEFA-4B9BCE2A26B8}" destId="{EDE54B9C-4D3A-4245-A9F6-A075127C421F}" srcOrd="1" destOrd="0" presId="urn:microsoft.com/office/officeart/2005/8/layout/architecture"/>
    <dgm:cxn modelId="{6D9CB85A-31F7-46E3-AC9D-E8F84BB7CD6B}" type="presParOf" srcId="{00089E92-39C8-4580-9D47-4CB77518BA9E}" destId="{0C226D23-3165-4343-AF90-F3966B83F10A}" srcOrd="1" destOrd="0" presId="urn:microsoft.com/office/officeart/2005/8/layout/architecture"/>
    <dgm:cxn modelId="{64A77073-8BBD-4DCD-8FDE-2E17B223920C}" type="presParOf" srcId="{00089E92-39C8-4580-9D47-4CB77518BA9E}" destId="{8936F481-231E-4B24-A675-B9D9CD994F69}" srcOrd="2" destOrd="0" presId="urn:microsoft.com/office/officeart/2005/8/layout/architecture"/>
    <dgm:cxn modelId="{F41EFD01-D5DD-4B13-B9E2-6B2D77C7A87B}" type="presParOf" srcId="{8936F481-231E-4B24-A675-B9D9CD994F69}" destId="{7F9AA043-18B5-4C8C-80A6-153ECE263E2D}" srcOrd="0" destOrd="0" presId="urn:microsoft.com/office/officeart/2005/8/layout/architecture"/>
    <dgm:cxn modelId="{299AF637-D877-4AAF-8460-78452A6744A8}" type="presParOf" srcId="{8936F481-231E-4B24-A675-B9D9CD994F69}" destId="{DC82F30A-ED9E-470A-B78F-39A1D73FD97E}" srcOrd="1" destOrd="0" presId="urn:microsoft.com/office/officeart/2005/8/layout/architecture"/>
    <dgm:cxn modelId="{B9BCA6CF-6712-4E25-A285-00263CAC9155}" type="presParOf" srcId="{EBCA2DF5-116D-4257-A41B-552AB54C1DB1}" destId="{79BC283B-A465-47C6-894B-A4F22DC0372F}" srcOrd="1" destOrd="0" presId="urn:microsoft.com/office/officeart/2005/8/layout/architecture"/>
    <dgm:cxn modelId="{2CBF05A7-31EC-4859-9878-0631ED1227EC}" type="presParOf" srcId="{EBCA2DF5-116D-4257-A41B-552AB54C1DB1}" destId="{50D2B27B-AD86-4327-9202-08C5AF13F50A}" srcOrd="2" destOrd="0" presId="urn:microsoft.com/office/officeart/2005/8/layout/architecture"/>
    <dgm:cxn modelId="{C1A678FA-E958-40D4-8643-2E268D6F3CD3}" type="presParOf" srcId="{50D2B27B-AD86-4327-9202-08C5AF13F50A}" destId="{E7BAAA87-2EA4-416F-B146-1F4E2B5C835D}" srcOrd="0" destOrd="0" presId="urn:microsoft.com/office/officeart/2005/8/layout/architecture"/>
    <dgm:cxn modelId="{EF7AA155-0475-423E-B5DF-8E6665BD76F5}" type="presParOf" srcId="{50D2B27B-AD86-4327-9202-08C5AF13F50A}" destId="{46619516-52CB-427C-AA21-A8C7229EE515}" srcOrd="1" destOrd="0" presId="urn:microsoft.com/office/officeart/2005/8/layout/architecture"/>
    <dgm:cxn modelId="{9713CCF4-3943-4AD0-9D81-2833B0D00877}" type="presParOf" srcId="{50D2B27B-AD86-4327-9202-08C5AF13F50A}" destId="{AFD2B216-7D8A-49B9-89E7-1DDE06E09BC4}" srcOrd="2" destOrd="0" presId="urn:microsoft.com/office/officeart/2005/8/layout/architecture"/>
    <dgm:cxn modelId="{5676D7F7-52C7-4938-B418-E82F3372F704}" type="presParOf" srcId="{AFD2B216-7D8A-49B9-89E7-1DDE06E09BC4}" destId="{E4B0DE08-E160-42D3-8560-145711FF6295}" srcOrd="0" destOrd="0" presId="urn:microsoft.com/office/officeart/2005/8/layout/architecture"/>
    <dgm:cxn modelId="{80CC636A-4F3E-4358-A27D-3ACCC7AE939D}" type="presParOf" srcId="{E4B0DE08-E160-42D3-8560-145711FF6295}" destId="{120BF056-EC49-4B2C-927A-B86C5464202D}" srcOrd="0" destOrd="0" presId="urn:microsoft.com/office/officeart/2005/8/layout/architecture"/>
    <dgm:cxn modelId="{098355EB-1A11-46C3-ACDC-1CE0B2A49A4D}" type="presParOf" srcId="{E4B0DE08-E160-42D3-8560-145711FF6295}" destId="{F3D0E75C-E593-4F71-886F-590E53C1660E}" srcOrd="1" destOrd="0" presId="urn:microsoft.com/office/officeart/2005/8/layout/archite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3F538B-5B54-4CEC-9EB5-E4C286551E3F}">
      <dsp:nvSpPr>
        <dsp:cNvPr id="0" name=""/>
        <dsp:cNvSpPr/>
      </dsp:nvSpPr>
      <dsp:spPr>
        <a:xfrm rot="16200000">
          <a:off x="-203546" y="204810"/>
          <a:ext cx="3695700" cy="3286078"/>
        </a:xfrm>
        <a:prstGeom prst="flowChartManualOperation">
          <a:avLst/>
        </a:prstGeom>
        <a:blipFill rotWithShape="0">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3359" bIns="0" numCol="1" spcCol="1270" anchor="t" anchorCtr="0">
          <a:noAutofit/>
        </a:bodyPr>
        <a:lstStyle/>
        <a:p>
          <a:pPr marL="0" lvl="0" indent="0" algn="l" defTabSz="1555750">
            <a:lnSpc>
              <a:spcPct val="90000"/>
            </a:lnSpc>
            <a:spcBef>
              <a:spcPct val="0"/>
            </a:spcBef>
            <a:spcAft>
              <a:spcPct val="35000"/>
            </a:spcAft>
            <a:buNone/>
          </a:pPr>
          <a:r>
            <a:rPr lang="en-US" sz="3500" kern="1200" dirty="0">
              <a:solidFill>
                <a:schemeClr val="bg1"/>
              </a:solidFill>
            </a:rPr>
            <a:t>Nail changes</a:t>
          </a:r>
        </a:p>
        <a:p>
          <a:pPr marL="228600" lvl="1" indent="-228600" algn="l" defTabSz="1200150">
            <a:lnSpc>
              <a:spcPct val="90000"/>
            </a:lnSpc>
            <a:spcBef>
              <a:spcPct val="0"/>
            </a:spcBef>
            <a:spcAft>
              <a:spcPct val="15000"/>
            </a:spcAft>
            <a:buChar char="•"/>
          </a:pPr>
          <a:endParaRPr lang="en-US" sz="2700" kern="1200" dirty="0"/>
        </a:p>
        <a:p>
          <a:pPr marL="228600" lvl="1" indent="-228600" algn="l" defTabSz="1200150">
            <a:lnSpc>
              <a:spcPct val="90000"/>
            </a:lnSpc>
            <a:spcBef>
              <a:spcPct val="0"/>
            </a:spcBef>
            <a:spcAft>
              <a:spcPct val="15000"/>
            </a:spcAft>
            <a:buChar char="•"/>
          </a:pPr>
          <a:endParaRPr lang="en-US" sz="2700" kern="1200"/>
        </a:p>
      </dsp:txBody>
      <dsp:txXfrm rot="5400000">
        <a:off x="1265" y="739139"/>
        <a:ext cx="3286078" cy="2217420"/>
      </dsp:txXfrm>
    </dsp:sp>
    <dsp:sp modelId="{A5839495-779D-49CF-A5B5-17F6898CBF9D}">
      <dsp:nvSpPr>
        <dsp:cNvPr id="0" name=""/>
        <dsp:cNvSpPr/>
      </dsp:nvSpPr>
      <dsp:spPr>
        <a:xfrm rot="16200000">
          <a:off x="3328987" y="204810"/>
          <a:ext cx="3695700" cy="3286078"/>
        </a:xfrm>
        <a:prstGeom prst="flowChartManualOperation">
          <a:avLst/>
        </a:prstGeom>
        <a:blipFill rotWithShape="0">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3359" bIns="0" numCol="1" spcCol="1270" anchor="t" anchorCtr="0">
          <a:noAutofit/>
        </a:bodyPr>
        <a:lstStyle/>
        <a:p>
          <a:pPr marL="0" lvl="0" indent="0" algn="l" defTabSz="1555750">
            <a:lnSpc>
              <a:spcPct val="90000"/>
            </a:lnSpc>
            <a:spcBef>
              <a:spcPct val="0"/>
            </a:spcBef>
            <a:spcAft>
              <a:spcPct val="35000"/>
            </a:spcAft>
            <a:buNone/>
          </a:pPr>
          <a:r>
            <a:rPr lang="en-US" sz="3500" kern="1200" dirty="0">
              <a:solidFill>
                <a:schemeClr val="bg1"/>
              </a:solidFill>
            </a:rPr>
            <a:t>Lymphedema</a:t>
          </a:r>
        </a:p>
        <a:p>
          <a:pPr marL="228600" lvl="1" indent="-228600" algn="l" defTabSz="1200150">
            <a:lnSpc>
              <a:spcPct val="90000"/>
            </a:lnSpc>
            <a:spcBef>
              <a:spcPct val="0"/>
            </a:spcBef>
            <a:spcAft>
              <a:spcPct val="15000"/>
            </a:spcAft>
            <a:buChar char="•"/>
          </a:pPr>
          <a:endParaRPr lang="en-US" sz="2700" kern="1200" dirty="0"/>
        </a:p>
        <a:p>
          <a:pPr marL="228600" lvl="1" indent="-228600" algn="l" defTabSz="1200150">
            <a:lnSpc>
              <a:spcPct val="90000"/>
            </a:lnSpc>
            <a:spcBef>
              <a:spcPct val="0"/>
            </a:spcBef>
            <a:spcAft>
              <a:spcPct val="15000"/>
            </a:spcAft>
            <a:buChar char="•"/>
          </a:pPr>
          <a:endParaRPr lang="en-US" sz="2700" kern="1200" dirty="0"/>
        </a:p>
      </dsp:txBody>
      <dsp:txXfrm rot="5400000">
        <a:off x="3533798" y="739139"/>
        <a:ext cx="3286078" cy="2217420"/>
      </dsp:txXfrm>
    </dsp:sp>
    <dsp:sp modelId="{89057032-3040-4AD4-87C1-632170AB7FD0}">
      <dsp:nvSpPr>
        <dsp:cNvPr id="0" name=""/>
        <dsp:cNvSpPr/>
      </dsp:nvSpPr>
      <dsp:spPr>
        <a:xfrm rot="16200000">
          <a:off x="6861521" y="204810"/>
          <a:ext cx="3695700" cy="3286078"/>
        </a:xfrm>
        <a:prstGeom prst="flowChartManualOperation">
          <a:avLst/>
        </a:prstGeom>
        <a:blipFill rotWithShape="0">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2250" tIns="0" rIns="223359" bIns="0" numCol="1" spcCol="1270" anchor="t" anchorCtr="0">
          <a:noAutofit/>
        </a:bodyPr>
        <a:lstStyle/>
        <a:p>
          <a:pPr marL="0" lvl="0" indent="0" algn="l" defTabSz="1555750">
            <a:lnSpc>
              <a:spcPct val="90000"/>
            </a:lnSpc>
            <a:spcBef>
              <a:spcPct val="0"/>
            </a:spcBef>
            <a:spcAft>
              <a:spcPct val="35000"/>
            </a:spcAft>
            <a:buNone/>
          </a:pPr>
          <a:r>
            <a:rPr lang="en-US" sz="3500" kern="1200" dirty="0">
              <a:solidFill>
                <a:schemeClr val="bg1"/>
              </a:solidFill>
            </a:rPr>
            <a:t>Respiratory features</a:t>
          </a:r>
        </a:p>
        <a:p>
          <a:pPr marL="228600" lvl="1" indent="-228600" algn="l" defTabSz="1200150">
            <a:lnSpc>
              <a:spcPct val="90000"/>
            </a:lnSpc>
            <a:spcBef>
              <a:spcPct val="0"/>
            </a:spcBef>
            <a:spcAft>
              <a:spcPct val="15000"/>
            </a:spcAft>
            <a:buChar char="•"/>
          </a:pPr>
          <a:endParaRPr lang="en-US" sz="2700" kern="1200" dirty="0"/>
        </a:p>
        <a:p>
          <a:pPr marL="228600" lvl="1" indent="-228600" algn="l" defTabSz="1200150">
            <a:lnSpc>
              <a:spcPct val="90000"/>
            </a:lnSpc>
            <a:spcBef>
              <a:spcPct val="0"/>
            </a:spcBef>
            <a:spcAft>
              <a:spcPct val="15000"/>
            </a:spcAft>
            <a:buChar char="•"/>
          </a:pPr>
          <a:endParaRPr lang="en-US" sz="2700" kern="1200"/>
        </a:p>
      </dsp:txBody>
      <dsp:txXfrm rot="5400000">
        <a:off x="7066332" y="739139"/>
        <a:ext cx="3286078" cy="22174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B13A0C-15D1-4608-B50E-292D78F9C5CC}">
      <dsp:nvSpPr>
        <dsp:cNvPr id="0" name=""/>
        <dsp:cNvSpPr/>
      </dsp:nvSpPr>
      <dsp:spPr>
        <a:xfrm>
          <a:off x="0" y="1741419"/>
          <a:ext cx="2628900" cy="18772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1592" tIns="104140" rIns="291592" bIns="104140" numCol="1" spcCol="1270" anchor="ctr" anchorCtr="0">
          <a:noAutofit/>
        </a:bodyPr>
        <a:lstStyle/>
        <a:p>
          <a:pPr marL="0" lvl="0" indent="0" algn="r" defTabSz="1822450" rtl="0">
            <a:lnSpc>
              <a:spcPct val="90000"/>
            </a:lnSpc>
            <a:spcBef>
              <a:spcPct val="0"/>
            </a:spcBef>
            <a:spcAft>
              <a:spcPct val="35000"/>
            </a:spcAft>
            <a:buNone/>
          </a:pPr>
          <a:r>
            <a:rPr lang="en-US" sz="4100" kern="1200"/>
            <a:t>Five distinct patterns</a:t>
          </a:r>
        </a:p>
      </dsp:txBody>
      <dsp:txXfrm>
        <a:off x="0" y="1741419"/>
        <a:ext cx="2628900" cy="1877287"/>
      </dsp:txXfrm>
    </dsp:sp>
    <dsp:sp modelId="{CE8C4833-910E-4C5D-8C7E-9A1442F5F701}">
      <dsp:nvSpPr>
        <dsp:cNvPr id="0" name=""/>
        <dsp:cNvSpPr/>
      </dsp:nvSpPr>
      <dsp:spPr>
        <a:xfrm>
          <a:off x="2628899" y="392119"/>
          <a:ext cx="525780" cy="4575888"/>
        </a:xfrm>
        <a:prstGeom prst="leftBrace">
          <a:avLst>
            <a:gd name="adj1" fmla="val 35000"/>
            <a:gd name="adj2" fmla="val 50000"/>
          </a:avLst>
        </a:pr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BA2CF38-ED9A-4B9F-BF1A-03CED7E2B852}">
      <dsp:nvSpPr>
        <dsp:cNvPr id="0" name=""/>
        <dsp:cNvSpPr/>
      </dsp:nvSpPr>
      <dsp:spPr>
        <a:xfrm>
          <a:off x="3364991" y="392119"/>
          <a:ext cx="7150608" cy="457588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06680" tIns="106680" rIns="106680" bIns="106680" numCol="1" spcCol="1270" anchor="ctr" anchorCtr="0">
          <a:noAutofit/>
        </a:bodyPr>
        <a:lstStyle/>
        <a:p>
          <a:pPr marL="285750" lvl="1" indent="-285750" algn="l" defTabSz="1244600" rtl="0">
            <a:lnSpc>
              <a:spcPct val="90000"/>
            </a:lnSpc>
            <a:spcBef>
              <a:spcPct val="0"/>
            </a:spcBef>
            <a:spcAft>
              <a:spcPct val="15000"/>
            </a:spcAft>
            <a:buChar char="•"/>
          </a:pPr>
          <a:r>
            <a:rPr lang="en-US" sz="2800" kern="1200" dirty="0">
              <a:solidFill>
                <a:schemeClr val="bg1"/>
              </a:solidFill>
            </a:rPr>
            <a:t>Distal and lateral subungual onychomycosis</a:t>
          </a:r>
        </a:p>
        <a:p>
          <a:pPr marL="285750" lvl="1" indent="-285750" algn="l" defTabSz="1244600" rtl="0">
            <a:lnSpc>
              <a:spcPct val="90000"/>
            </a:lnSpc>
            <a:spcBef>
              <a:spcPct val="0"/>
            </a:spcBef>
            <a:spcAft>
              <a:spcPct val="15000"/>
            </a:spcAft>
            <a:buChar char="•"/>
          </a:pPr>
          <a:endParaRPr lang="en-US" sz="2800" kern="1200" dirty="0">
            <a:solidFill>
              <a:schemeClr val="bg1"/>
            </a:solidFill>
          </a:endParaRPr>
        </a:p>
        <a:p>
          <a:pPr marL="285750" lvl="1" indent="-285750" algn="l" defTabSz="1244600" rtl="0">
            <a:lnSpc>
              <a:spcPct val="90000"/>
            </a:lnSpc>
            <a:spcBef>
              <a:spcPct val="0"/>
            </a:spcBef>
            <a:spcAft>
              <a:spcPct val="15000"/>
            </a:spcAft>
            <a:buChar char="•"/>
          </a:pPr>
          <a:r>
            <a:rPr lang="en-US" sz="2800" kern="1200" dirty="0">
              <a:solidFill>
                <a:schemeClr val="bg1"/>
              </a:solidFill>
            </a:rPr>
            <a:t>Superficial white onychomycosis</a:t>
          </a:r>
        </a:p>
        <a:p>
          <a:pPr marL="285750" lvl="1" indent="-285750" algn="l" defTabSz="1244600" rtl="0">
            <a:lnSpc>
              <a:spcPct val="90000"/>
            </a:lnSpc>
            <a:spcBef>
              <a:spcPct val="0"/>
            </a:spcBef>
            <a:spcAft>
              <a:spcPct val="15000"/>
            </a:spcAft>
            <a:buChar char="•"/>
          </a:pPr>
          <a:endParaRPr lang="en-US" sz="2800" kern="1200" dirty="0">
            <a:solidFill>
              <a:schemeClr val="bg1"/>
            </a:solidFill>
          </a:endParaRPr>
        </a:p>
        <a:p>
          <a:pPr marL="285750" lvl="1" indent="-285750" algn="l" defTabSz="1244600" rtl="0">
            <a:lnSpc>
              <a:spcPct val="90000"/>
            </a:lnSpc>
            <a:spcBef>
              <a:spcPct val="0"/>
            </a:spcBef>
            <a:spcAft>
              <a:spcPct val="15000"/>
            </a:spcAft>
            <a:buChar char="•"/>
          </a:pPr>
          <a:r>
            <a:rPr lang="en-US" sz="2800" kern="1200" dirty="0">
              <a:solidFill>
                <a:schemeClr val="bg1"/>
              </a:solidFill>
            </a:rPr>
            <a:t>Proximal subungual onychomycosis</a:t>
          </a:r>
        </a:p>
        <a:p>
          <a:pPr marL="285750" lvl="1" indent="-285750" algn="l" defTabSz="1244600" rtl="0">
            <a:lnSpc>
              <a:spcPct val="90000"/>
            </a:lnSpc>
            <a:spcBef>
              <a:spcPct val="0"/>
            </a:spcBef>
            <a:spcAft>
              <a:spcPct val="15000"/>
            </a:spcAft>
            <a:buChar char="•"/>
          </a:pPr>
          <a:endParaRPr lang="en-US" sz="2800" kern="1200" dirty="0">
            <a:solidFill>
              <a:schemeClr val="bg1"/>
            </a:solidFill>
          </a:endParaRPr>
        </a:p>
        <a:p>
          <a:pPr marL="285750" lvl="1" indent="-285750" algn="l" defTabSz="1244600" rtl="0">
            <a:lnSpc>
              <a:spcPct val="90000"/>
            </a:lnSpc>
            <a:spcBef>
              <a:spcPct val="0"/>
            </a:spcBef>
            <a:spcAft>
              <a:spcPct val="15000"/>
            </a:spcAft>
            <a:buChar char="•"/>
          </a:pPr>
          <a:r>
            <a:rPr lang="en-US" sz="2800" kern="1200" dirty="0" err="1">
              <a:solidFill>
                <a:schemeClr val="bg1"/>
              </a:solidFill>
            </a:rPr>
            <a:t>Endonyx</a:t>
          </a:r>
          <a:r>
            <a:rPr lang="en-US" sz="2800" kern="1200" dirty="0">
              <a:solidFill>
                <a:schemeClr val="bg1"/>
              </a:solidFill>
            </a:rPr>
            <a:t> onychomycosis</a:t>
          </a:r>
        </a:p>
        <a:p>
          <a:pPr marL="285750" lvl="1" indent="-285750" algn="l" defTabSz="1244600" rtl="0">
            <a:lnSpc>
              <a:spcPct val="90000"/>
            </a:lnSpc>
            <a:spcBef>
              <a:spcPct val="0"/>
            </a:spcBef>
            <a:spcAft>
              <a:spcPct val="15000"/>
            </a:spcAft>
            <a:buChar char="•"/>
          </a:pPr>
          <a:endParaRPr lang="en-US" sz="2800" kern="1200" dirty="0">
            <a:solidFill>
              <a:schemeClr val="bg1"/>
            </a:solidFill>
          </a:endParaRPr>
        </a:p>
        <a:p>
          <a:pPr marL="285750" lvl="1" indent="-285750" algn="l" defTabSz="1244600" rtl="0">
            <a:lnSpc>
              <a:spcPct val="90000"/>
            </a:lnSpc>
            <a:spcBef>
              <a:spcPct val="0"/>
            </a:spcBef>
            <a:spcAft>
              <a:spcPct val="15000"/>
            </a:spcAft>
            <a:buChar char="•"/>
          </a:pPr>
          <a:r>
            <a:rPr lang="en-US" sz="2800" kern="1200" dirty="0">
              <a:solidFill>
                <a:schemeClr val="bg1"/>
              </a:solidFill>
            </a:rPr>
            <a:t>Totally dystrophic onychomycosis</a:t>
          </a:r>
        </a:p>
      </dsp:txBody>
      <dsp:txXfrm>
        <a:off x="3364991" y="392119"/>
        <a:ext cx="7150608" cy="45758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E8A5013-8EE6-4B9A-B93D-3950C0CA85FD}">
      <dsp:nvSpPr>
        <dsp:cNvPr id="0" name=""/>
        <dsp:cNvSpPr/>
      </dsp:nvSpPr>
      <dsp:spPr>
        <a:xfrm>
          <a:off x="5602514" y="2048764"/>
          <a:ext cx="4642385" cy="402851"/>
        </a:xfrm>
        <a:custGeom>
          <a:avLst/>
          <a:gdLst/>
          <a:ahLst/>
          <a:cxnLst/>
          <a:rect l="0" t="0" r="0" b="0"/>
          <a:pathLst>
            <a:path>
              <a:moveTo>
                <a:pt x="0" y="0"/>
              </a:moveTo>
              <a:lnTo>
                <a:pt x="0" y="201425"/>
              </a:lnTo>
              <a:lnTo>
                <a:pt x="4642385" y="201425"/>
              </a:lnTo>
              <a:lnTo>
                <a:pt x="4642385" y="40285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BDF8193-C17F-4F17-9D2E-439683E96595}">
      <dsp:nvSpPr>
        <dsp:cNvPr id="0" name=""/>
        <dsp:cNvSpPr/>
      </dsp:nvSpPr>
      <dsp:spPr>
        <a:xfrm>
          <a:off x="5602514" y="2048764"/>
          <a:ext cx="2321192" cy="402851"/>
        </a:xfrm>
        <a:custGeom>
          <a:avLst/>
          <a:gdLst/>
          <a:ahLst/>
          <a:cxnLst/>
          <a:rect l="0" t="0" r="0" b="0"/>
          <a:pathLst>
            <a:path>
              <a:moveTo>
                <a:pt x="0" y="0"/>
              </a:moveTo>
              <a:lnTo>
                <a:pt x="0" y="201425"/>
              </a:lnTo>
              <a:lnTo>
                <a:pt x="2321192" y="201425"/>
              </a:lnTo>
              <a:lnTo>
                <a:pt x="2321192" y="40285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BBC26F-66A9-495C-9D18-5619DA03AE6E}">
      <dsp:nvSpPr>
        <dsp:cNvPr id="0" name=""/>
        <dsp:cNvSpPr/>
      </dsp:nvSpPr>
      <dsp:spPr>
        <a:xfrm>
          <a:off x="5556794" y="2048764"/>
          <a:ext cx="91440" cy="402851"/>
        </a:xfrm>
        <a:custGeom>
          <a:avLst/>
          <a:gdLst/>
          <a:ahLst/>
          <a:cxnLst/>
          <a:rect l="0" t="0" r="0" b="0"/>
          <a:pathLst>
            <a:path>
              <a:moveTo>
                <a:pt x="45720" y="0"/>
              </a:moveTo>
              <a:lnTo>
                <a:pt x="45720" y="40285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77D0705-58A9-4E05-B95E-39B81B407610}">
      <dsp:nvSpPr>
        <dsp:cNvPr id="0" name=""/>
        <dsp:cNvSpPr/>
      </dsp:nvSpPr>
      <dsp:spPr>
        <a:xfrm>
          <a:off x="3281321" y="2048764"/>
          <a:ext cx="2321192" cy="402851"/>
        </a:xfrm>
        <a:custGeom>
          <a:avLst/>
          <a:gdLst/>
          <a:ahLst/>
          <a:cxnLst/>
          <a:rect l="0" t="0" r="0" b="0"/>
          <a:pathLst>
            <a:path>
              <a:moveTo>
                <a:pt x="2321192" y="0"/>
              </a:moveTo>
              <a:lnTo>
                <a:pt x="2321192" y="201425"/>
              </a:lnTo>
              <a:lnTo>
                <a:pt x="0" y="201425"/>
              </a:lnTo>
              <a:lnTo>
                <a:pt x="0" y="40285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A5E164B-37FF-40F6-B243-EB89E3CD491C}">
      <dsp:nvSpPr>
        <dsp:cNvPr id="0" name=""/>
        <dsp:cNvSpPr/>
      </dsp:nvSpPr>
      <dsp:spPr>
        <a:xfrm>
          <a:off x="960128" y="2048764"/>
          <a:ext cx="4642385" cy="402851"/>
        </a:xfrm>
        <a:custGeom>
          <a:avLst/>
          <a:gdLst/>
          <a:ahLst/>
          <a:cxnLst/>
          <a:rect l="0" t="0" r="0" b="0"/>
          <a:pathLst>
            <a:path>
              <a:moveTo>
                <a:pt x="4642385" y="0"/>
              </a:moveTo>
              <a:lnTo>
                <a:pt x="4642385" y="201425"/>
              </a:lnTo>
              <a:lnTo>
                <a:pt x="0" y="201425"/>
              </a:lnTo>
              <a:lnTo>
                <a:pt x="0" y="402851"/>
              </a:lnTo>
            </a:path>
          </a:pathLst>
        </a:custGeom>
        <a:noFill/>
        <a:ln w="1905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2B64B6-54BA-4B27-B41B-BF3F5D0F2482}">
      <dsp:nvSpPr>
        <dsp:cNvPr id="0" name=""/>
        <dsp:cNvSpPr/>
      </dsp:nvSpPr>
      <dsp:spPr>
        <a:xfrm>
          <a:off x="4643343" y="1089594"/>
          <a:ext cx="1918341" cy="9591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t>General Hand Care:</a:t>
          </a:r>
        </a:p>
      </dsp:txBody>
      <dsp:txXfrm>
        <a:off x="4643343" y="1089594"/>
        <a:ext cx="1918341" cy="959170"/>
      </dsp:txXfrm>
    </dsp:sp>
    <dsp:sp modelId="{205AADA3-2489-4C16-992F-488CC7FE303E}">
      <dsp:nvSpPr>
        <dsp:cNvPr id="0" name=""/>
        <dsp:cNvSpPr/>
      </dsp:nvSpPr>
      <dsp:spPr>
        <a:xfrm>
          <a:off x="957" y="2451616"/>
          <a:ext cx="1918341" cy="9591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dirty="0"/>
            <a:t>Avoid manicure</a:t>
          </a:r>
        </a:p>
      </dsp:txBody>
      <dsp:txXfrm>
        <a:off x="957" y="2451616"/>
        <a:ext cx="1918341" cy="959170"/>
      </dsp:txXfrm>
    </dsp:sp>
    <dsp:sp modelId="{15B05365-25D4-4FF5-B081-73FB40081A2D}">
      <dsp:nvSpPr>
        <dsp:cNvPr id="0" name=""/>
        <dsp:cNvSpPr/>
      </dsp:nvSpPr>
      <dsp:spPr>
        <a:xfrm>
          <a:off x="2322150" y="2451616"/>
          <a:ext cx="1918341" cy="9591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t>Avoid solvents</a:t>
          </a:r>
        </a:p>
      </dsp:txBody>
      <dsp:txXfrm>
        <a:off x="2322150" y="2451616"/>
        <a:ext cx="1918341" cy="959170"/>
      </dsp:txXfrm>
    </dsp:sp>
    <dsp:sp modelId="{C1CBB342-34F3-4DC7-A972-33DE21BA5664}">
      <dsp:nvSpPr>
        <dsp:cNvPr id="0" name=""/>
        <dsp:cNvSpPr/>
      </dsp:nvSpPr>
      <dsp:spPr>
        <a:xfrm>
          <a:off x="4643343" y="2451616"/>
          <a:ext cx="1918341" cy="9591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t>Keep nail short</a:t>
          </a:r>
        </a:p>
      </dsp:txBody>
      <dsp:txXfrm>
        <a:off x="4643343" y="2451616"/>
        <a:ext cx="1918341" cy="959170"/>
      </dsp:txXfrm>
    </dsp:sp>
    <dsp:sp modelId="{86926F8E-856E-465A-9DD6-D2E2F70BD465}">
      <dsp:nvSpPr>
        <dsp:cNvPr id="0" name=""/>
        <dsp:cNvSpPr/>
      </dsp:nvSpPr>
      <dsp:spPr>
        <a:xfrm>
          <a:off x="6964536" y="2451616"/>
          <a:ext cx="1918341" cy="9591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t>gloves for wet/greasy work</a:t>
          </a:r>
        </a:p>
      </dsp:txBody>
      <dsp:txXfrm>
        <a:off x="6964536" y="2451616"/>
        <a:ext cx="1918341" cy="959170"/>
      </dsp:txXfrm>
    </dsp:sp>
    <dsp:sp modelId="{5201CC46-5DB4-4140-8E56-38DFF786A34C}">
      <dsp:nvSpPr>
        <dsp:cNvPr id="0" name=""/>
        <dsp:cNvSpPr/>
      </dsp:nvSpPr>
      <dsp:spPr>
        <a:xfrm>
          <a:off x="9285729" y="2451616"/>
          <a:ext cx="1918341" cy="959170"/>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rtl="0">
            <a:lnSpc>
              <a:spcPct val="90000"/>
            </a:lnSpc>
            <a:spcBef>
              <a:spcPct val="0"/>
            </a:spcBef>
            <a:spcAft>
              <a:spcPct val="35000"/>
            </a:spcAft>
            <a:buNone/>
          </a:pPr>
          <a:r>
            <a:rPr lang="en-US" sz="2300" kern="1200"/>
            <a:t>Use emollients</a:t>
          </a:r>
        </a:p>
      </dsp:txBody>
      <dsp:txXfrm>
        <a:off x="9285729" y="2451616"/>
        <a:ext cx="1918341" cy="959170"/>
      </dsp:txXfrm>
    </dsp:sp>
    <dsp:sp modelId="{D90B38E1-8351-43F5-9010-E9E464E4398A}">
      <dsp:nvSpPr>
        <dsp:cNvPr id="0" name=""/>
        <dsp:cNvSpPr/>
      </dsp:nvSpPr>
      <dsp:spPr>
        <a:xfrm flipH="1" flipV="1">
          <a:off x="0" y="13653"/>
          <a:ext cx="220340" cy="132442"/>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rtl="0">
            <a:lnSpc>
              <a:spcPct val="90000"/>
            </a:lnSpc>
            <a:spcBef>
              <a:spcPct val="0"/>
            </a:spcBef>
            <a:spcAft>
              <a:spcPct val="35000"/>
            </a:spcAft>
            <a:buNone/>
          </a:pPr>
          <a:endParaRPr lang="en-US" sz="900" kern="1200" dirty="0"/>
        </a:p>
      </dsp:txBody>
      <dsp:txXfrm rot="10800000">
        <a:off x="0" y="13653"/>
        <a:ext cx="220340" cy="1324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9BE59CC-214E-4958-B68F-26D518306B56}">
      <dsp:nvSpPr>
        <dsp:cNvPr id="0" name=""/>
        <dsp:cNvSpPr/>
      </dsp:nvSpPr>
      <dsp:spPr>
        <a:xfrm>
          <a:off x="0" y="7759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                                                  SPECIFIC MEASURES</a:t>
          </a:r>
        </a:p>
      </dsp:txBody>
      <dsp:txXfrm>
        <a:off x="25130" y="102725"/>
        <a:ext cx="10465340" cy="464540"/>
      </dsp:txXfrm>
    </dsp:sp>
    <dsp:sp modelId="{894560C5-883C-4FD1-881A-B60951D480F9}">
      <dsp:nvSpPr>
        <dsp:cNvPr id="0" name=""/>
        <dsp:cNvSpPr/>
      </dsp:nvSpPr>
      <dsp:spPr>
        <a:xfrm>
          <a:off x="0" y="65575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Steroids:</a:t>
          </a:r>
        </a:p>
      </dsp:txBody>
      <dsp:txXfrm>
        <a:off x="25130" y="680885"/>
        <a:ext cx="10465340" cy="464540"/>
      </dsp:txXfrm>
    </dsp:sp>
    <dsp:sp modelId="{91EFE423-4013-4DE4-8BF3-9C231E1B1C06}">
      <dsp:nvSpPr>
        <dsp:cNvPr id="0" name=""/>
        <dsp:cNvSpPr/>
      </dsp:nvSpPr>
      <dsp:spPr>
        <a:xfrm>
          <a:off x="0" y="1170555"/>
          <a:ext cx="10515600" cy="5692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7940" rIns="156464" bIns="27940" numCol="1" spcCol="1270" anchor="t" anchorCtr="0">
          <a:noAutofit/>
        </a:bodyPr>
        <a:lstStyle/>
        <a:p>
          <a:pPr marL="171450" lvl="1" indent="-171450" algn="l" defTabSz="755650" rtl="0">
            <a:lnSpc>
              <a:spcPct val="90000"/>
            </a:lnSpc>
            <a:spcBef>
              <a:spcPct val="0"/>
            </a:spcBef>
            <a:spcAft>
              <a:spcPct val="20000"/>
            </a:spcAft>
            <a:buChar char="•"/>
          </a:pPr>
          <a:r>
            <a:rPr lang="en-US" sz="1700" kern="1200"/>
            <a:t>Clobetasol Propionate topically</a:t>
          </a:r>
        </a:p>
        <a:p>
          <a:pPr marL="171450" lvl="1" indent="-171450" algn="l" defTabSz="755650" rtl="0">
            <a:lnSpc>
              <a:spcPct val="90000"/>
            </a:lnSpc>
            <a:spcBef>
              <a:spcPct val="0"/>
            </a:spcBef>
            <a:spcAft>
              <a:spcPct val="20000"/>
            </a:spcAft>
            <a:buChar char="•"/>
          </a:pPr>
          <a:r>
            <a:rPr lang="en-US" sz="1700" kern="1200"/>
            <a:t>Triamcinolone Acetonide Inj</a:t>
          </a:r>
        </a:p>
      </dsp:txBody>
      <dsp:txXfrm>
        <a:off x="0" y="1170555"/>
        <a:ext cx="10515600" cy="569250"/>
      </dsp:txXfrm>
    </dsp:sp>
    <dsp:sp modelId="{C3BA171A-6B2E-4378-AEC7-CA91441B3DAF}">
      <dsp:nvSpPr>
        <dsp:cNvPr id="0" name=""/>
        <dsp:cNvSpPr/>
      </dsp:nvSpPr>
      <dsp:spPr>
        <a:xfrm>
          <a:off x="0" y="173980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Topical Vitamin-D Analogues</a:t>
          </a:r>
        </a:p>
      </dsp:txBody>
      <dsp:txXfrm>
        <a:off x="25130" y="1764935"/>
        <a:ext cx="10465340" cy="464540"/>
      </dsp:txXfrm>
    </dsp:sp>
    <dsp:sp modelId="{5582EFDE-F062-45EC-9EF3-502D2369C787}">
      <dsp:nvSpPr>
        <dsp:cNvPr id="0" name=""/>
        <dsp:cNvSpPr/>
      </dsp:nvSpPr>
      <dsp:spPr>
        <a:xfrm>
          <a:off x="0" y="231796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Photo Chemotherapy</a:t>
          </a:r>
        </a:p>
      </dsp:txBody>
      <dsp:txXfrm>
        <a:off x="25130" y="2343095"/>
        <a:ext cx="10465340" cy="464540"/>
      </dsp:txXfrm>
    </dsp:sp>
    <dsp:sp modelId="{250F5DA6-F12F-4B52-B0A0-62D111093361}">
      <dsp:nvSpPr>
        <dsp:cNvPr id="0" name=""/>
        <dsp:cNvSpPr/>
      </dsp:nvSpPr>
      <dsp:spPr>
        <a:xfrm>
          <a:off x="0" y="289612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Retinoids </a:t>
          </a:r>
        </a:p>
      </dsp:txBody>
      <dsp:txXfrm>
        <a:off x="25130" y="2921255"/>
        <a:ext cx="10465340" cy="464540"/>
      </dsp:txXfrm>
    </dsp:sp>
    <dsp:sp modelId="{9CEF8B5A-DECF-43B9-93F4-940282C167C2}">
      <dsp:nvSpPr>
        <dsp:cNvPr id="0" name=""/>
        <dsp:cNvSpPr/>
      </dsp:nvSpPr>
      <dsp:spPr>
        <a:xfrm>
          <a:off x="0" y="347428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Topical 5-Fluorouracil 1% in 20% urea/propylene glycol</a:t>
          </a:r>
        </a:p>
      </dsp:txBody>
      <dsp:txXfrm>
        <a:off x="25130" y="3499415"/>
        <a:ext cx="10465340" cy="464540"/>
      </dsp:txXfrm>
    </dsp:sp>
    <dsp:sp modelId="{DA7FAE0F-9838-4531-9315-151D207D23BE}">
      <dsp:nvSpPr>
        <dsp:cNvPr id="0" name=""/>
        <dsp:cNvSpPr/>
      </dsp:nvSpPr>
      <dsp:spPr>
        <a:xfrm>
          <a:off x="0" y="405244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a:t>Topical Cyclosporin</a:t>
          </a:r>
        </a:p>
      </dsp:txBody>
      <dsp:txXfrm>
        <a:off x="25130" y="4077575"/>
        <a:ext cx="10465340" cy="464540"/>
      </dsp:txXfrm>
    </dsp:sp>
    <dsp:sp modelId="{8DFB2C4D-F32A-482E-A414-AED4DABDB8CD}">
      <dsp:nvSpPr>
        <dsp:cNvPr id="0" name=""/>
        <dsp:cNvSpPr/>
      </dsp:nvSpPr>
      <dsp:spPr>
        <a:xfrm>
          <a:off x="0" y="4630605"/>
          <a:ext cx="10515600" cy="51480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rtl="0">
            <a:lnSpc>
              <a:spcPct val="90000"/>
            </a:lnSpc>
            <a:spcBef>
              <a:spcPct val="0"/>
            </a:spcBef>
            <a:spcAft>
              <a:spcPct val="35000"/>
            </a:spcAft>
            <a:buNone/>
          </a:pPr>
          <a:r>
            <a:rPr lang="en-US" sz="2200" kern="1200" dirty="0"/>
            <a:t>Systemic therapy (</a:t>
          </a:r>
          <a:r>
            <a:rPr lang="en-US" sz="2200" kern="1200" dirty="0" err="1"/>
            <a:t>mtx,ciclosporin</a:t>
          </a:r>
          <a:r>
            <a:rPr lang="en-US" sz="2200" kern="1200" dirty="0"/>
            <a:t>)</a:t>
          </a:r>
        </a:p>
      </dsp:txBody>
      <dsp:txXfrm>
        <a:off x="25130" y="4655735"/>
        <a:ext cx="10465340" cy="4645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506BFF-80F1-4D95-9920-557F0A7C80E6}">
      <dsp:nvSpPr>
        <dsp:cNvPr id="0" name=""/>
        <dsp:cNvSpPr/>
      </dsp:nvSpPr>
      <dsp:spPr>
        <a:xfrm rot="16200000">
          <a:off x="-1509003" y="2623603"/>
          <a:ext cx="3742992" cy="461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909" bIns="0" numCol="1" spcCol="1270" anchor="t" anchorCtr="0">
          <a:noAutofit/>
        </a:bodyPr>
        <a:lstStyle/>
        <a:p>
          <a:pPr marL="0" lvl="0" indent="0" algn="r" defTabSz="1511300">
            <a:lnSpc>
              <a:spcPct val="90000"/>
            </a:lnSpc>
            <a:spcBef>
              <a:spcPct val="0"/>
            </a:spcBef>
            <a:spcAft>
              <a:spcPct val="35000"/>
            </a:spcAft>
            <a:buNone/>
          </a:pPr>
          <a:endParaRPr lang="en-US" sz="3400" kern="1200"/>
        </a:p>
      </dsp:txBody>
      <dsp:txXfrm>
        <a:off x="-1509003" y="2623603"/>
        <a:ext cx="3742992" cy="461377"/>
      </dsp:txXfrm>
    </dsp:sp>
    <dsp:sp modelId="{50032633-2484-44F3-9B12-4F2C69FEC001}">
      <dsp:nvSpPr>
        <dsp:cNvPr id="0" name=""/>
        <dsp:cNvSpPr/>
      </dsp:nvSpPr>
      <dsp:spPr>
        <a:xfrm>
          <a:off x="566017" y="667916"/>
          <a:ext cx="2298147" cy="4244216"/>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06909" rIns="128016" bIns="128016"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solidFill>
              <a:schemeClr val="bg1"/>
            </a:solidFill>
          </a:endParaRPr>
        </a:p>
        <a:p>
          <a:pPr marL="171450" lvl="1" indent="-171450" algn="l" defTabSz="711200">
            <a:lnSpc>
              <a:spcPct val="90000"/>
            </a:lnSpc>
            <a:spcBef>
              <a:spcPct val="0"/>
            </a:spcBef>
            <a:spcAft>
              <a:spcPct val="15000"/>
            </a:spcAft>
            <a:buChar char="•"/>
          </a:pPr>
          <a:endParaRPr lang="en-US" sz="1600" kern="1200" dirty="0">
            <a:solidFill>
              <a:schemeClr val="bg1"/>
            </a:solidFill>
          </a:endParaRPr>
        </a:p>
        <a:p>
          <a:pPr marL="171450" lvl="1" indent="-171450" algn="l" defTabSz="711200">
            <a:lnSpc>
              <a:spcPct val="90000"/>
            </a:lnSpc>
            <a:spcBef>
              <a:spcPct val="0"/>
            </a:spcBef>
            <a:spcAft>
              <a:spcPct val="15000"/>
            </a:spcAft>
            <a:buChar char="•"/>
          </a:pPr>
          <a:endParaRPr lang="en-US" sz="1600" kern="1200" dirty="0">
            <a:solidFill>
              <a:schemeClr val="bg1"/>
            </a:solidFill>
          </a:endParaRPr>
        </a:p>
        <a:p>
          <a:pPr marL="171450" lvl="1" indent="-171450" algn="l" defTabSz="800100">
            <a:lnSpc>
              <a:spcPct val="90000"/>
            </a:lnSpc>
            <a:spcBef>
              <a:spcPct val="0"/>
            </a:spcBef>
            <a:spcAft>
              <a:spcPct val="15000"/>
            </a:spcAft>
            <a:buChar char="•"/>
          </a:pP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a:solidFill>
                <a:schemeClr val="bg1"/>
              </a:solidFill>
            </a:rPr>
            <a:t>Type A</a:t>
          </a:r>
        </a:p>
        <a:p>
          <a:pPr marL="342900" lvl="2" indent="-171450" algn="l" defTabSz="800100">
            <a:lnSpc>
              <a:spcPct val="90000"/>
            </a:lnSpc>
            <a:spcBef>
              <a:spcPct val="0"/>
            </a:spcBef>
            <a:spcAft>
              <a:spcPct val="15000"/>
            </a:spcAft>
            <a:buChar char="•"/>
          </a:pPr>
          <a:r>
            <a:rPr lang="en-US" sz="1800" b="1" kern="1200" dirty="0">
              <a:solidFill>
                <a:schemeClr val="bg1"/>
              </a:solidFill>
            </a:rPr>
            <a:t>nodule between the distal interphalangeal joint and the proximal nail fold</a:t>
          </a:r>
        </a:p>
      </dsp:txBody>
      <dsp:txXfrm>
        <a:off x="566017" y="667916"/>
        <a:ext cx="2298147" cy="4244216"/>
      </dsp:txXfrm>
    </dsp:sp>
    <dsp:sp modelId="{714B825D-5398-4454-A5FA-D0A86BFE842E}">
      <dsp:nvSpPr>
        <dsp:cNvPr id="0" name=""/>
        <dsp:cNvSpPr/>
      </dsp:nvSpPr>
      <dsp:spPr>
        <a:xfrm>
          <a:off x="-260338" y="-177692"/>
          <a:ext cx="1814873" cy="2025694"/>
        </a:xfrm>
        <a:prstGeom prst="rect">
          <a:avLst/>
        </a:prstGeom>
        <a:blipFill rotWithShape="1">
          <a:blip xmlns:r="http://schemas.openxmlformats.org/officeDocument/2006/relationships" r:embed="rId1"/>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E213B51-5C65-4F13-98E1-A5ADD1FED94C}">
      <dsp:nvSpPr>
        <dsp:cNvPr id="0" name=""/>
        <dsp:cNvSpPr/>
      </dsp:nvSpPr>
      <dsp:spPr>
        <a:xfrm rot="16200000">
          <a:off x="2312729" y="2593147"/>
          <a:ext cx="3742992" cy="461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909" bIns="0" numCol="1" spcCol="1270" anchor="t" anchorCtr="0">
          <a:noAutofit/>
        </a:bodyPr>
        <a:lstStyle/>
        <a:p>
          <a:pPr marL="0" lvl="0" indent="0" algn="r" defTabSz="1511300">
            <a:lnSpc>
              <a:spcPct val="90000"/>
            </a:lnSpc>
            <a:spcBef>
              <a:spcPct val="0"/>
            </a:spcBef>
            <a:spcAft>
              <a:spcPct val="35000"/>
            </a:spcAft>
            <a:buNone/>
          </a:pPr>
          <a:endParaRPr lang="en-US" sz="3400" kern="1200"/>
        </a:p>
      </dsp:txBody>
      <dsp:txXfrm>
        <a:off x="2312729" y="2593147"/>
        <a:ext cx="3742992" cy="461377"/>
      </dsp:txXfrm>
    </dsp:sp>
    <dsp:sp modelId="{24CF918D-A5FF-4036-981E-EAEF32B87BBF}">
      <dsp:nvSpPr>
        <dsp:cNvPr id="0" name=""/>
        <dsp:cNvSpPr/>
      </dsp:nvSpPr>
      <dsp:spPr>
        <a:xfrm>
          <a:off x="4414914" y="702402"/>
          <a:ext cx="2298147" cy="4242868"/>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06909" rIns="128016" bIns="128016"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solidFill>
              <a:schemeClr val="bg1"/>
            </a:solidFill>
          </a:endParaRPr>
        </a:p>
        <a:p>
          <a:pPr marL="171450" lvl="1" indent="-171450" algn="l" defTabSz="711200">
            <a:lnSpc>
              <a:spcPct val="90000"/>
            </a:lnSpc>
            <a:spcBef>
              <a:spcPct val="0"/>
            </a:spcBef>
            <a:spcAft>
              <a:spcPct val="15000"/>
            </a:spcAft>
            <a:buChar char="•"/>
          </a:pPr>
          <a:endParaRPr lang="en-US" sz="1600" kern="1200" dirty="0">
            <a:solidFill>
              <a:schemeClr val="bg1"/>
            </a:solidFill>
          </a:endParaRPr>
        </a:p>
        <a:p>
          <a:pPr marL="171450" lvl="1" indent="-171450" algn="l" defTabSz="711200">
            <a:lnSpc>
              <a:spcPct val="90000"/>
            </a:lnSpc>
            <a:spcBef>
              <a:spcPct val="0"/>
            </a:spcBef>
            <a:spcAft>
              <a:spcPct val="15000"/>
            </a:spcAft>
            <a:buChar char="•"/>
          </a:pPr>
          <a:endParaRPr lang="en-US" sz="1600" kern="1200" dirty="0">
            <a:solidFill>
              <a:schemeClr val="bg1"/>
            </a:solidFill>
          </a:endParaRPr>
        </a:p>
        <a:p>
          <a:pPr marL="171450" lvl="1" indent="-171450" algn="l" defTabSz="800100">
            <a:lnSpc>
              <a:spcPct val="90000"/>
            </a:lnSpc>
            <a:spcBef>
              <a:spcPct val="0"/>
            </a:spcBef>
            <a:spcAft>
              <a:spcPct val="15000"/>
            </a:spcAft>
            <a:buChar char="•"/>
          </a:pPr>
          <a:endParaRPr lang="en-US" sz="1800" b="1"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a:solidFill>
                <a:schemeClr val="bg1"/>
              </a:solidFill>
            </a:rPr>
            <a:t>Type B</a:t>
          </a:r>
        </a:p>
        <a:p>
          <a:pPr marL="342900" lvl="2" indent="-171450" algn="l" defTabSz="800100">
            <a:lnSpc>
              <a:spcPct val="90000"/>
            </a:lnSpc>
            <a:spcBef>
              <a:spcPct val="0"/>
            </a:spcBef>
            <a:spcAft>
              <a:spcPct val="15000"/>
            </a:spcAft>
            <a:buChar char="•"/>
          </a:pPr>
          <a:r>
            <a:rPr lang="en-US" sz="1800" b="1" kern="1200" dirty="0">
              <a:solidFill>
                <a:schemeClr val="bg1"/>
              </a:solidFill>
            </a:rPr>
            <a:t>in the proximal nail fold and presses on the underlying matrix resulting in a longitudinal groove in the nail </a:t>
          </a:r>
        </a:p>
      </dsp:txBody>
      <dsp:txXfrm>
        <a:off x="4414914" y="702402"/>
        <a:ext cx="2298147" cy="4242868"/>
      </dsp:txXfrm>
    </dsp:sp>
    <dsp:sp modelId="{AA463E49-9BF9-4501-945E-0D527D8786E8}">
      <dsp:nvSpPr>
        <dsp:cNvPr id="0" name=""/>
        <dsp:cNvSpPr/>
      </dsp:nvSpPr>
      <dsp:spPr>
        <a:xfrm>
          <a:off x="3494956" y="-177692"/>
          <a:ext cx="1839916" cy="1964783"/>
        </a:xfrm>
        <a:prstGeom prst="rect">
          <a:avLst/>
        </a:prstGeom>
        <a:blipFill rotWithShape="1">
          <a:blip xmlns:r="http://schemas.openxmlformats.org/officeDocument/2006/relationships" r:embed="rId2"/>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962331-667B-4FB7-BB52-D77D46E495A6}">
      <dsp:nvSpPr>
        <dsp:cNvPr id="0" name=""/>
        <dsp:cNvSpPr/>
      </dsp:nvSpPr>
      <dsp:spPr>
        <a:xfrm rot="16200000">
          <a:off x="6267598" y="2462675"/>
          <a:ext cx="3742992" cy="4613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06909" bIns="0" numCol="1" spcCol="1270" anchor="t" anchorCtr="0">
          <a:noAutofit/>
        </a:bodyPr>
        <a:lstStyle/>
        <a:p>
          <a:pPr marL="0" lvl="0" indent="0" algn="r" defTabSz="1511300">
            <a:lnSpc>
              <a:spcPct val="90000"/>
            </a:lnSpc>
            <a:spcBef>
              <a:spcPct val="0"/>
            </a:spcBef>
            <a:spcAft>
              <a:spcPct val="35000"/>
            </a:spcAft>
            <a:buNone/>
          </a:pPr>
          <a:endParaRPr lang="en-US" sz="3400" kern="1200"/>
        </a:p>
      </dsp:txBody>
      <dsp:txXfrm>
        <a:off x="6267598" y="2462675"/>
        <a:ext cx="3742992" cy="461377"/>
      </dsp:txXfrm>
    </dsp:sp>
    <dsp:sp modelId="{E6C7111F-C016-47F9-B2AA-43A6E58EC902}">
      <dsp:nvSpPr>
        <dsp:cNvPr id="0" name=""/>
        <dsp:cNvSpPr/>
      </dsp:nvSpPr>
      <dsp:spPr>
        <a:xfrm>
          <a:off x="8369782" y="897274"/>
          <a:ext cx="2298147" cy="390143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406909" rIns="128016" bIns="128016" numCol="1" spcCol="1270" anchor="t" anchorCtr="0">
          <a:noAutofit/>
        </a:bodyPr>
        <a:lstStyle/>
        <a:p>
          <a:pPr marL="228600" lvl="1" indent="-228600" algn="l" defTabSz="889000">
            <a:lnSpc>
              <a:spcPct val="90000"/>
            </a:lnSpc>
            <a:spcBef>
              <a:spcPct val="0"/>
            </a:spcBef>
            <a:spcAft>
              <a:spcPct val="15000"/>
            </a:spcAft>
            <a:buChar char="•"/>
          </a:pPr>
          <a:endParaRPr lang="en-US" sz="2000" kern="1200" dirty="0">
            <a:solidFill>
              <a:schemeClr val="bg1"/>
            </a:solidFill>
          </a:endParaRPr>
        </a:p>
        <a:p>
          <a:pPr marL="228600" lvl="1" indent="-228600" algn="l" defTabSz="889000">
            <a:lnSpc>
              <a:spcPct val="90000"/>
            </a:lnSpc>
            <a:spcBef>
              <a:spcPct val="0"/>
            </a:spcBef>
            <a:spcAft>
              <a:spcPct val="15000"/>
            </a:spcAft>
            <a:buChar char="•"/>
          </a:pPr>
          <a:endParaRPr lang="en-US" sz="2000" kern="1200" dirty="0">
            <a:solidFill>
              <a:schemeClr val="bg1"/>
            </a:solidFill>
          </a:endParaRPr>
        </a:p>
        <a:p>
          <a:pPr marL="228600" lvl="1" indent="-228600" algn="l" defTabSz="889000">
            <a:lnSpc>
              <a:spcPct val="90000"/>
            </a:lnSpc>
            <a:spcBef>
              <a:spcPct val="0"/>
            </a:spcBef>
            <a:spcAft>
              <a:spcPct val="15000"/>
            </a:spcAft>
            <a:buChar char="•"/>
          </a:pPr>
          <a:endParaRPr lang="en-US" sz="2000" kern="1200" dirty="0">
            <a:solidFill>
              <a:schemeClr val="bg1"/>
            </a:solidFill>
          </a:endParaRPr>
        </a:p>
        <a:p>
          <a:pPr marL="171450" lvl="1" indent="-171450" algn="l" defTabSz="800100">
            <a:lnSpc>
              <a:spcPct val="90000"/>
            </a:lnSpc>
            <a:spcBef>
              <a:spcPct val="0"/>
            </a:spcBef>
            <a:spcAft>
              <a:spcPct val="15000"/>
            </a:spcAft>
            <a:buChar char="•"/>
          </a:pPr>
          <a:r>
            <a:rPr lang="en-US" sz="1800" b="1" kern="1200" dirty="0">
              <a:solidFill>
                <a:schemeClr val="bg1"/>
              </a:solidFill>
            </a:rPr>
            <a:t>Type C</a:t>
          </a:r>
        </a:p>
        <a:p>
          <a:pPr marL="342900" lvl="2" indent="-171450" algn="l" defTabSz="800100">
            <a:lnSpc>
              <a:spcPct val="90000"/>
            </a:lnSpc>
            <a:spcBef>
              <a:spcPct val="0"/>
            </a:spcBef>
            <a:spcAft>
              <a:spcPct val="15000"/>
            </a:spcAft>
            <a:buChar char="•"/>
          </a:pPr>
          <a:r>
            <a:rPr lang="en-US" sz="1800" b="1" kern="1200" dirty="0">
              <a:solidFill>
                <a:schemeClr val="bg1"/>
              </a:solidFill>
            </a:rPr>
            <a:t>under the matrix, giving rise to a reddish or bluish </a:t>
          </a:r>
          <a:r>
            <a:rPr lang="en-US" sz="1800" b="1" kern="1200" dirty="0" err="1">
              <a:solidFill>
                <a:schemeClr val="bg1"/>
              </a:solidFill>
            </a:rPr>
            <a:t>lunula</a:t>
          </a:r>
          <a:endParaRPr lang="en-US" sz="1800" b="1" kern="1200" dirty="0">
            <a:solidFill>
              <a:schemeClr val="bg1"/>
            </a:solidFill>
          </a:endParaRPr>
        </a:p>
      </dsp:txBody>
      <dsp:txXfrm>
        <a:off x="8369782" y="897274"/>
        <a:ext cx="2298147" cy="3901433"/>
      </dsp:txXfrm>
    </dsp:sp>
    <dsp:sp modelId="{E48C1167-EA62-4787-A7B4-EEE173A53443}">
      <dsp:nvSpPr>
        <dsp:cNvPr id="0" name=""/>
        <dsp:cNvSpPr/>
      </dsp:nvSpPr>
      <dsp:spPr>
        <a:xfrm>
          <a:off x="7316689" y="-177692"/>
          <a:ext cx="2106186" cy="1703838"/>
        </a:xfrm>
        <a:prstGeom prst="rect">
          <a:avLst/>
        </a:prstGeom>
        <a:blipFill rotWithShape="1">
          <a:blip xmlns:r="http://schemas.openxmlformats.org/officeDocument/2006/relationships" r:embed="rId3"/>
          <a:stretch>
            <a:fillRect/>
          </a:stretch>
        </a:blip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CC95AE-8887-49F0-A2C2-0AF44A857540}">
      <dsp:nvSpPr>
        <dsp:cNvPr id="0" name=""/>
        <dsp:cNvSpPr/>
      </dsp:nvSpPr>
      <dsp:spPr>
        <a:xfrm>
          <a:off x="1188" y="2580414"/>
          <a:ext cx="10351298" cy="11152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solidFill>
            </a:rPr>
            <a:t>Thickening of the nail </a:t>
          </a:r>
          <a:r>
            <a:rPr lang="en-US" sz="2400" kern="1200" dirty="0" err="1">
              <a:solidFill>
                <a:schemeClr val="bg1"/>
              </a:solidFill>
            </a:rPr>
            <a:t>plate,sparing</a:t>
          </a:r>
          <a:r>
            <a:rPr lang="en-US" sz="2400" kern="1200" dirty="0">
              <a:solidFill>
                <a:schemeClr val="bg1"/>
              </a:solidFill>
            </a:rPr>
            <a:t> a part of normal pinkish nail</a:t>
          </a:r>
        </a:p>
      </dsp:txBody>
      <dsp:txXfrm>
        <a:off x="33851" y="2613077"/>
        <a:ext cx="10285972" cy="1049880"/>
      </dsp:txXfrm>
    </dsp:sp>
    <dsp:sp modelId="{1F5F59EF-8F92-4A47-B2E2-4C64C1924581}">
      <dsp:nvSpPr>
        <dsp:cNvPr id="0" name=""/>
        <dsp:cNvSpPr/>
      </dsp:nvSpPr>
      <dsp:spPr>
        <a:xfrm>
          <a:off x="1188" y="1290246"/>
          <a:ext cx="6761788" cy="11152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Woodworm cavities at the free edge of the thickened nail plate</a:t>
          </a:r>
        </a:p>
      </dsp:txBody>
      <dsp:txXfrm>
        <a:off x="33851" y="1322909"/>
        <a:ext cx="6696462" cy="1049880"/>
      </dsp:txXfrm>
    </dsp:sp>
    <dsp:sp modelId="{DFBA25F9-DF53-4310-8D48-CCC38097B2F7}">
      <dsp:nvSpPr>
        <dsp:cNvPr id="0" name=""/>
        <dsp:cNvSpPr/>
      </dsp:nvSpPr>
      <dsp:spPr>
        <a:xfrm>
          <a:off x="1188" y="79"/>
          <a:ext cx="3311356" cy="11152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Longitudinal ridging</a:t>
          </a:r>
        </a:p>
      </dsp:txBody>
      <dsp:txXfrm>
        <a:off x="33851" y="32742"/>
        <a:ext cx="3246030" cy="1049880"/>
      </dsp:txXfrm>
    </dsp:sp>
    <dsp:sp modelId="{7F9AA043-18B5-4C8C-80A6-153ECE263E2D}">
      <dsp:nvSpPr>
        <dsp:cNvPr id="0" name=""/>
        <dsp:cNvSpPr/>
      </dsp:nvSpPr>
      <dsp:spPr>
        <a:xfrm>
          <a:off x="3451621" y="79"/>
          <a:ext cx="3311356" cy="11152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Splinter </a:t>
          </a:r>
          <a:r>
            <a:rPr lang="en-US" sz="2100" kern="1200" dirty="0" err="1">
              <a:solidFill>
                <a:schemeClr val="bg1"/>
              </a:solidFill>
            </a:rPr>
            <a:t>haemorrhages</a:t>
          </a:r>
          <a:endParaRPr lang="en-US" sz="2100" kern="1200" dirty="0">
            <a:solidFill>
              <a:schemeClr val="bg1"/>
            </a:solidFill>
          </a:endParaRPr>
        </a:p>
      </dsp:txBody>
      <dsp:txXfrm>
        <a:off x="3484284" y="32742"/>
        <a:ext cx="3246030" cy="1049880"/>
      </dsp:txXfrm>
    </dsp:sp>
    <dsp:sp modelId="{E7BAAA87-2EA4-416F-B146-1F4E2B5C835D}">
      <dsp:nvSpPr>
        <dsp:cNvPr id="0" name=""/>
        <dsp:cNvSpPr/>
      </dsp:nvSpPr>
      <dsp:spPr>
        <a:xfrm>
          <a:off x="7041130" y="1290246"/>
          <a:ext cx="3311356" cy="11152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bg1"/>
              </a:solidFill>
            </a:rPr>
            <a:t>Transverse and longitudinal </a:t>
          </a:r>
          <a:r>
            <a:rPr lang="en-US" sz="2100" kern="1200" dirty="0" err="1">
              <a:solidFill>
                <a:schemeClr val="bg1"/>
              </a:solidFill>
            </a:rPr>
            <a:t>overcurvature</a:t>
          </a:r>
          <a:endParaRPr lang="en-US" sz="2100" kern="1200" dirty="0">
            <a:solidFill>
              <a:schemeClr val="bg1"/>
            </a:solidFill>
          </a:endParaRPr>
        </a:p>
      </dsp:txBody>
      <dsp:txXfrm>
        <a:off x="7073793" y="1322909"/>
        <a:ext cx="3246030" cy="1049880"/>
      </dsp:txXfrm>
    </dsp:sp>
    <dsp:sp modelId="{120BF056-EC49-4B2C-927A-B86C5464202D}">
      <dsp:nvSpPr>
        <dsp:cNvPr id="0" name=""/>
        <dsp:cNvSpPr/>
      </dsp:nvSpPr>
      <dsp:spPr>
        <a:xfrm>
          <a:off x="7041130" y="79"/>
          <a:ext cx="3311356" cy="1115206"/>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dirty="0" err="1">
              <a:solidFill>
                <a:schemeClr val="bg1"/>
              </a:solidFill>
            </a:rPr>
            <a:t>Xanthonychia</a:t>
          </a:r>
          <a:endParaRPr lang="en-US" sz="2100" kern="1200" dirty="0">
            <a:solidFill>
              <a:schemeClr val="bg1"/>
            </a:solidFill>
          </a:endParaRPr>
        </a:p>
      </dsp:txBody>
      <dsp:txXfrm>
        <a:off x="7073793" y="32742"/>
        <a:ext cx="3246030" cy="1049880"/>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diagrams.loki3.com/BracketList">
  <dgm:title val="Vertical Bracket List"/>
  <dgm:desc val="Use to show grouped blocks of information.  Works well with large amounts of Level 2 text."/>
  <dgm:catLst>
    <dgm:cat type="list" pri="4110"/>
    <dgm:cat type="officeonline" pri="3000"/>
  </dgm:catLst>
  <dgm:sampData>
    <dgm:dataModel>
      <dgm:ptLst>
        <dgm:pt modelId="0" type="doc"/>
        <dgm:pt modelId="1">
          <dgm:prSet phldr="1"/>
        </dgm:pt>
        <dgm:pt modelId="11">
          <dgm:prSet phldr="1"/>
        </dgm:pt>
        <dgm:pt modelId="2">
          <dgm:prSet phldr="1"/>
        </dgm:pt>
        <dgm:pt modelId="21">
          <dgm:prSet phldr="1"/>
        </dgm:pt>
      </dgm:ptLst>
      <dgm:cxnLst>
        <dgm:cxn modelId="3" srcId="0" destId="1" srcOrd="0" destOrd="0"/>
        <dgm:cxn modelId="4" srcId="1" destId="11" srcOrd="0" destOrd="0"/>
        <dgm:cxn modelId="5" srcId="0" destId="2" srcOrd="0" destOrd="0"/>
        <dgm:cxn modelId="6" srcId="2" destId="21" srcOrd="0" destOrd="0"/>
      </dgm:cxnLst>
      <dgm:bg/>
      <dgm:whole/>
    </dgm:dataModel>
  </dgm:sampData>
  <dgm:styleData useDef="1">
    <dgm:dataModel>
      <dgm:ptLst/>
      <dgm:bg/>
      <dgm:whole/>
    </dgm:dataModel>
  </dgm:styleData>
  <dgm:clrData useDef="1">
    <dgm:dataModel>
      <dgm:pt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V" refType="primFontSz" refFor="des" refForName="parTx" fact="0.1"/>
      <dgm:constr type="primFontSz" for="des" forName="parTx" val="65"/>
      <dgm:constr type="primFontSz" for="des" forName="desTx" refType="primFontSz" refFor="des" refForName="parTx"/>
      <dgm:constr type="h" for="des" forName="parTx" refType="primFontSz" refFor="des" refForName="parTx" fact="0.55"/>
      <dgm:constr type="h" for="des" forName="bracket" refType="primFontSz" refFor="des" refForName="parTx" fact="0.55"/>
      <dgm:constr type="h" for="des" forName="desTx" refType="primFontSz" refFor="des" refForName="parTx" fact="0.55"/>
    </dgm:constrLst>
    <dgm:ruleLst>
      <dgm:rule type="primFontSz" for="des" forName="parTx" val="5" fact="NaN" max="NaN"/>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Tx" refType="w" fact="0.25"/>
          <dgm:constr type="w" for="ch" forName="bracket" refType="w" fact="0.05"/>
          <dgm:constr type="w" for="ch" forName="spH" refType="w" fact="0.02"/>
          <dgm:constr type="w" for="ch" forName="desTx" refType="w" fact="0.68"/>
          <dgm:constr type="h" for="ch" forName="bracket" refType="h" refFor="ch" refForName="desTx" op="gte"/>
          <dgm:constr type="h" for="ch" forName="bracket" refType="h" refFor="ch" refForName="parTx" op="gte"/>
          <dgm:constr type="h" for="ch" forName="desTx" refType="h" refFor="ch" refForName="parTx" op="gte"/>
        </dgm:constrLst>
        <dgm:ruleLst/>
        <dgm:layoutNode name="parTx" styleLbl="revTx">
          <dgm:varLst>
            <dgm:chMax val="1"/>
            <dgm:bulletEnabled val="1"/>
          </dgm:varLst>
          <dgm:choose name="Name8">
            <dgm:if name="Name9" func="var" arg="dir" op="equ" val="norm">
              <dgm:alg type="tx">
                <dgm:param type="parTxLTRAlign" val="r"/>
              </dgm:alg>
            </dgm:if>
            <dgm:else name="Name10">
              <dgm:alg type="tx">
                <dgm:param type="parTxLTRAlign" val="l"/>
              </dgm:alg>
            </dgm:else>
          </dgm:choose>
          <dgm:shape xmlns:r="http://schemas.openxmlformats.org/officeDocument/2006/relationships" type="rect" r:blip="">
            <dgm:adjLst/>
          </dgm:shape>
          <dgm:presOf axis="self" ptType="node"/>
          <dgm:constrLst>
            <dgm:constr type="tMarg" refType="primFontSz" fact="0.2"/>
            <dgm:constr type="bMarg" refType="primFontSz" fact="0.2"/>
          </dgm:constrLst>
          <dgm:ruleLst>
            <dgm:rule type="h" val="INF" fact="NaN" max="NaN"/>
          </dgm:ruleLst>
        </dgm:layoutNode>
        <dgm:layoutNode name="bracket" styleLbl="parChTrans1D1">
          <dgm:alg type="sp"/>
          <dgm:choose name="Name11">
            <dgm:if name="Name12" func="var" arg="dir" op="equ" val="norm">
              <dgm:shape xmlns:r="http://schemas.openxmlformats.org/officeDocument/2006/relationships" type="leftBrace" r:blip="">
                <dgm:adjLst>
                  <dgm:adj idx="1" val="0.35"/>
                </dgm:adjLst>
              </dgm:shape>
            </dgm:if>
            <dgm:else name="Name13">
              <dgm:shape xmlns:r="http://schemas.openxmlformats.org/officeDocument/2006/relationships" rot="180" type="leftBrace" r:blip="">
                <dgm:adjLst>
                  <dgm:adj idx="1" val="0.35"/>
                </dgm:adjLst>
              </dgm:shape>
            </dgm:else>
          </dgm:choose>
          <dgm:presOf/>
        </dgm:layoutNode>
        <dgm:layoutNode name="spH">
          <dgm:alg type="sp"/>
        </dgm:layoutNode>
        <dgm:choose name="Name14">
          <dgm:if name="Name15" axis="ch" ptType="node" func="cnt" op="gte" val="1">
            <dgm:layoutNode name="desTx" styleLbl="node1">
              <dgm:varLst>
                <dgm:bulletEnabled val="1"/>
              </dgm:varLst>
              <dgm:alg type="tx">
                <dgm:param type="stBulletLvl" val="1"/>
                <dgm:param type="txAnchorVertCh" val="mid"/>
              </dgm:alg>
              <dgm:shape xmlns:r="http://schemas.openxmlformats.org/officeDocument/2006/relationships" type="rect" r:blip="">
                <dgm:adjLst/>
              </dgm:shape>
              <dgm:presOf axis="des" ptType="node"/>
              <dgm:constrLst>
                <dgm:constr type="secFontSz" refType="primFontSz"/>
                <dgm:constr type="tMarg" refType="primFontSz" fact="0.3"/>
                <dgm:constr type="bMarg" refType="primFontSz" fact="0.3"/>
                <dgm:constr type="lMarg" refType="primFontSz" fact="0.3"/>
                <dgm:constr type="rMarg" refType="primFontSz" fact="0.3"/>
              </dgm:constrLst>
              <dgm:ruleLst>
                <dgm:rule type="h" val="INF" fact="NaN" max="NaN"/>
              </dgm:ruleLst>
            </dgm:layoutNode>
          </dgm:if>
          <dgm:else name="Name16"/>
        </dgm:choose>
      </dgm:layoutNode>
      <dgm:forEach name="Name17" axis="followSib" ptType="sibTrans" cnt="1">
        <dgm:layoutNode name="spV">
          <dgm:alg type="sp"/>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102" name="Header Placeholder 1"/>
          <p:cNvSpPr>
            <a:spLocks noGrp="1"/>
          </p:cNvSpPr>
          <p:nvPr>
            <p:ph type="hdr" sz="quarter"/>
          </p:nvPr>
        </p:nvSpPr>
        <p:spPr>
          <a:xfrm>
            <a:off x="0" y="0"/>
            <a:ext cx="2945659" cy="498135"/>
          </a:xfrm>
          <a:prstGeom prst="rect">
            <a:avLst/>
          </a:prstGeom>
        </p:spPr>
        <p:txBody>
          <a:bodyPr vert="horz" lIns="93177" tIns="46589" rIns="93177" bIns="46589" rtlCol="0"/>
          <a:lstStyle>
            <a:lvl1pPr algn="l">
              <a:defRPr sz="1200"/>
            </a:lvl1pPr>
          </a:lstStyle>
          <a:p>
            <a:r>
              <a:rPr lang="en-US"/>
              <a:t>Splinter Haemorrhage</a:t>
            </a:r>
          </a:p>
        </p:txBody>
      </p:sp>
      <p:sp>
        <p:nvSpPr>
          <p:cNvPr id="1049103" name="Date Placeholder 2"/>
          <p:cNvSpPr>
            <a:spLocks noGrp="1"/>
          </p:cNvSpPr>
          <p:nvPr>
            <p:ph type="dt" sz="quarter" idx="1"/>
          </p:nvPr>
        </p:nvSpPr>
        <p:spPr>
          <a:xfrm>
            <a:off x="3850443" y="0"/>
            <a:ext cx="2945659" cy="498135"/>
          </a:xfrm>
          <a:prstGeom prst="rect">
            <a:avLst/>
          </a:prstGeom>
        </p:spPr>
        <p:txBody>
          <a:bodyPr vert="horz" lIns="93177" tIns="46589" rIns="93177" bIns="46589" rtlCol="0"/>
          <a:lstStyle>
            <a:lvl1pPr algn="r">
              <a:defRPr sz="1200"/>
            </a:lvl1pPr>
          </a:lstStyle>
          <a:p>
            <a:fld id="{D1E0D187-E439-4E3D-AE23-0ABA5385EEE9}" type="datetimeFigureOut">
              <a:rPr lang="en-US" smtClean="0"/>
              <a:t>8/18/2020</a:t>
            </a:fld>
            <a:endParaRPr lang="en-US"/>
          </a:p>
        </p:txBody>
      </p:sp>
      <p:sp>
        <p:nvSpPr>
          <p:cNvPr id="1049104" name="Footer Placeholder 3"/>
          <p:cNvSpPr>
            <a:spLocks noGrp="1"/>
          </p:cNvSpPr>
          <p:nvPr>
            <p:ph type="ftr" sz="quarter" idx="2"/>
          </p:nvPr>
        </p:nvSpPr>
        <p:spPr>
          <a:xfrm>
            <a:off x="0" y="9430092"/>
            <a:ext cx="2945659" cy="498134"/>
          </a:xfrm>
          <a:prstGeom prst="rect">
            <a:avLst/>
          </a:prstGeom>
        </p:spPr>
        <p:txBody>
          <a:bodyPr vert="horz" lIns="93177" tIns="46589" rIns="93177" bIns="46589" rtlCol="0" anchor="b"/>
          <a:lstStyle>
            <a:lvl1pPr algn="l">
              <a:defRPr sz="1200"/>
            </a:lvl1pPr>
          </a:lstStyle>
          <a:p>
            <a:endParaRPr lang="en-US"/>
          </a:p>
        </p:txBody>
      </p:sp>
      <p:sp>
        <p:nvSpPr>
          <p:cNvPr id="1049105" name="Slide Number Placeholder 4"/>
          <p:cNvSpPr>
            <a:spLocks noGrp="1"/>
          </p:cNvSpPr>
          <p:nvPr>
            <p:ph type="sldNum" sz="quarter" idx="3"/>
          </p:nvPr>
        </p:nvSpPr>
        <p:spPr>
          <a:xfrm>
            <a:off x="3850443" y="9430092"/>
            <a:ext cx="2945659" cy="498134"/>
          </a:xfrm>
          <a:prstGeom prst="rect">
            <a:avLst/>
          </a:prstGeom>
        </p:spPr>
        <p:txBody>
          <a:bodyPr vert="horz" lIns="93177" tIns="46589" rIns="93177" bIns="46589" rtlCol="0" anchor="b"/>
          <a:lstStyle>
            <a:lvl1pPr algn="r">
              <a:defRPr sz="1200"/>
            </a:lvl1pPr>
          </a:lstStyle>
          <a:p>
            <a:fld id="{E877CAD1-A717-4310-973E-17CCF4F4EE1A}" type="slidenum">
              <a:rPr lang="en-US" smtClean="0"/>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9096" name="Header Placeholder 1"/>
          <p:cNvSpPr>
            <a:spLocks noGrp="1"/>
          </p:cNvSpPr>
          <p:nvPr>
            <p:ph type="hdr" sz="quarter"/>
          </p:nvPr>
        </p:nvSpPr>
        <p:spPr>
          <a:xfrm>
            <a:off x="0" y="0"/>
            <a:ext cx="2945659" cy="498135"/>
          </a:xfrm>
          <a:prstGeom prst="rect">
            <a:avLst/>
          </a:prstGeom>
        </p:spPr>
        <p:txBody>
          <a:bodyPr vert="horz" lIns="93177" tIns="46589" rIns="93177" bIns="46589" rtlCol="0"/>
          <a:lstStyle>
            <a:lvl1pPr algn="l">
              <a:defRPr sz="1200"/>
            </a:lvl1pPr>
          </a:lstStyle>
          <a:p>
            <a:r>
              <a:rPr lang="en-US"/>
              <a:t>Splinter Haemorrhage</a:t>
            </a:r>
          </a:p>
        </p:txBody>
      </p:sp>
      <p:sp>
        <p:nvSpPr>
          <p:cNvPr id="1049097" name="Date Placeholder 2"/>
          <p:cNvSpPr>
            <a:spLocks noGrp="1"/>
          </p:cNvSpPr>
          <p:nvPr>
            <p:ph type="dt" idx="1"/>
          </p:nvPr>
        </p:nvSpPr>
        <p:spPr>
          <a:xfrm>
            <a:off x="3850443" y="0"/>
            <a:ext cx="2945659" cy="498135"/>
          </a:xfrm>
          <a:prstGeom prst="rect">
            <a:avLst/>
          </a:prstGeom>
        </p:spPr>
        <p:txBody>
          <a:bodyPr vert="horz" lIns="93177" tIns="46589" rIns="93177" bIns="46589" rtlCol="0"/>
          <a:lstStyle>
            <a:lvl1pPr algn="r">
              <a:defRPr sz="1200"/>
            </a:lvl1pPr>
          </a:lstStyle>
          <a:p>
            <a:fld id="{81ABC1A5-1873-4026-80D6-891BCC700823}" type="datetimeFigureOut">
              <a:rPr lang="en-US" smtClean="0"/>
              <a:t>8/18/2020</a:t>
            </a:fld>
            <a:endParaRPr lang="en-US"/>
          </a:p>
        </p:txBody>
      </p:sp>
      <p:sp>
        <p:nvSpPr>
          <p:cNvPr id="1049098"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3177" tIns="46589" rIns="93177" bIns="46589" rtlCol="0" anchor="ctr"/>
          <a:lstStyle/>
          <a:p>
            <a:endParaRPr lang="en-US"/>
          </a:p>
        </p:txBody>
      </p:sp>
      <p:sp>
        <p:nvSpPr>
          <p:cNvPr id="1049099" name="Notes Placeholder 4"/>
          <p:cNvSpPr>
            <a:spLocks noGrp="1"/>
          </p:cNvSpPr>
          <p:nvPr>
            <p:ph type="body" sz="quarter" idx="3"/>
          </p:nvPr>
        </p:nvSpPr>
        <p:spPr>
          <a:xfrm>
            <a:off x="679768" y="4777958"/>
            <a:ext cx="5438140" cy="390923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9100" name="Footer Placeholder 5"/>
          <p:cNvSpPr>
            <a:spLocks noGrp="1"/>
          </p:cNvSpPr>
          <p:nvPr>
            <p:ph type="ftr" sz="quarter" idx="4"/>
          </p:nvPr>
        </p:nvSpPr>
        <p:spPr>
          <a:xfrm>
            <a:off x="0" y="9430092"/>
            <a:ext cx="2945659" cy="498134"/>
          </a:xfrm>
          <a:prstGeom prst="rect">
            <a:avLst/>
          </a:prstGeom>
        </p:spPr>
        <p:txBody>
          <a:bodyPr vert="horz" lIns="93177" tIns="46589" rIns="93177" bIns="46589" rtlCol="0" anchor="b"/>
          <a:lstStyle>
            <a:lvl1pPr algn="l">
              <a:defRPr sz="1200"/>
            </a:lvl1pPr>
          </a:lstStyle>
          <a:p>
            <a:endParaRPr lang="en-US"/>
          </a:p>
        </p:txBody>
      </p:sp>
      <p:sp>
        <p:nvSpPr>
          <p:cNvPr id="1049101" name="Slide Number Placeholder 6"/>
          <p:cNvSpPr>
            <a:spLocks noGrp="1"/>
          </p:cNvSpPr>
          <p:nvPr>
            <p:ph type="sldNum" sz="quarter" idx="5"/>
          </p:nvPr>
        </p:nvSpPr>
        <p:spPr>
          <a:xfrm>
            <a:off x="3850443" y="9430092"/>
            <a:ext cx="2945659" cy="498134"/>
          </a:xfrm>
          <a:prstGeom prst="rect">
            <a:avLst/>
          </a:prstGeom>
        </p:spPr>
        <p:txBody>
          <a:bodyPr vert="horz" lIns="93177" tIns="46589" rIns="93177" bIns="46589" rtlCol="0" anchor="b"/>
          <a:lstStyle>
            <a:lvl1pPr algn="r">
              <a:defRPr sz="1200"/>
            </a:lvl1pPr>
          </a:lstStyle>
          <a:p>
            <a:fld id="{6D11A851-72BD-49FF-9E8F-C900B40EEA5D}" type="slidenum">
              <a:rPr lang="en-US" smtClean="0"/>
              <a:t>‹#›</a:t>
            </a:fld>
            <a:endParaRPr lang="en-US"/>
          </a:p>
        </p:txBody>
      </p:sp>
    </p:spTree>
  </p:cSld>
  <p:clrMap bg1="lt1" tx1="dk1" bg2="lt2" tx2="dk2" accent1="accent1" accent2="accent2" accent3="accent3" accent4="accent4" accent5="accent5" accent6="accent6" hlink="hlink" folHlink="folHlink"/>
  <p:hf sldNum="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dermnetnz.org/topics/tetracycline/" TargetMode="External"/><Relationship Id="rId2" Type="http://schemas.openxmlformats.org/officeDocument/2006/relationships/slide" Target="../slides/slide72.xml"/><Relationship Id="rId1" Type="http://schemas.openxmlformats.org/officeDocument/2006/relationships/notesMaster" Target="../notesMasters/notesMaster1.xml"/><Relationship Id="rId5" Type="http://schemas.openxmlformats.org/officeDocument/2006/relationships/hyperlink" Target="https://www.dermnetnz.org/bacterial/abscess.html" TargetMode="External"/><Relationship Id="rId4" Type="http://schemas.openxmlformats.org/officeDocument/2006/relationships/hyperlink" Target="https://www.dermnetnz.org/fungal/candida.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5" name="Slide Image Placeholder 1"/>
          <p:cNvSpPr>
            <a:spLocks noGrp="1" noRot="1" noChangeAspect="1"/>
          </p:cNvSpPr>
          <p:nvPr>
            <p:ph type="sldImg"/>
          </p:nvPr>
        </p:nvSpPr>
        <p:spPr/>
      </p:sp>
      <p:sp>
        <p:nvSpPr>
          <p:cNvPr id="1048636" name="Notes Placeholder 2"/>
          <p:cNvSpPr>
            <a:spLocks noGrp="1"/>
          </p:cNvSpPr>
          <p:nvPr>
            <p:ph type="body" idx="1"/>
          </p:nvPr>
        </p:nvSpPr>
        <p:spPr/>
        <p:txBody>
          <a:bodyPr/>
          <a:lstStyle/>
          <a:p>
            <a:endParaRPr lang="en-US" dirty="0"/>
          </a:p>
        </p:txBody>
      </p:sp>
      <p:sp>
        <p:nvSpPr>
          <p:cNvPr id="1048637"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7" name="Slide Image Placeholder 1"/>
          <p:cNvSpPr>
            <a:spLocks noGrp="1" noRot="1" noChangeAspect="1"/>
          </p:cNvSpPr>
          <p:nvPr>
            <p:ph type="sldImg"/>
          </p:nvPr>
        </p:nvSpPr>
        <p:spPr/>
      </p:sp>
      <p:sp>
        <p:nvSpPr>
          <p:cNvPr id="1048728" name="Notes Placeholder 2"/>
          <p:cNvSpPr>
            <a:spLocks noGrp="1"/>
          </p:cNvSpPr>
          <p:nvPr>
            <p:ph type="body" idx="1"/>
          </p:nvPr>
        </p:nvSpPr>
        <p:spPr/>
        <p:txBody>
          <a:bodyPr>
            <a:normAutofit/>
          </a:bodyPr>
          <a:lstStyle/>
          <a:p>
            <a:r>
              <a:rPr lang="en-US" dirty="0"/>
              <a:t>Some common </a:t>
            </a:r>
            <a:r>
              <a:rPr lang="en-US" dirty="0" err="1"/>
              <a:t>cvs</a:t>
            </a:r>
            <a:r>
              <a:rPr lang="en-US" dirty="0"/>
              <a:t> disorders which are implicated in clubbing</a:t>
            </a:r>
          </a:p>
        </p:txBody>
      </p:sp>
      <p:sp>
        <p:nvSpPr>
          <p:cNvPr id="1048729"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3" name="Slide Image Placeholder 1"/>
          <p:cNvSpPr>
            <a:spLocks noGrp="1" noRot="1" noChangeAspect="1"/>
          </p:cNvSpPr>
          <p:nvPr>
            <p:ph type="sldImg"/>
          </p:nvPr>
        </p:nvSpPr>
        <p:spPr/>
      </p:sp>
      <p:sp>
        <p:nvSpPr>
          <p:cNvPr id="1048734" name="Notes Placeholder 2"/>
          <p:cNvSpPr>
            <a:spLocks noGrp="1"/>
          </p:cNvSpPr>
          <p:nvPr>
            <p:ph type="body" idx="1"/>
          </p:nvPr>
        </p:nvSpPr>
        <p:spPr/>
        <p:txBody>
          <a:bodyPr>
            <a:normAutofit/>
          </a:bodyPr>
          <a:lstStyle/>
          <a:p>
            <a:r>
              <a:rPr lang="en-US" dirty="0"/>
              <a:t>Though any nail can be affected</a:t>
            </a:r>
          </a:p>
        </p:txBody>
      </p:sp>
      <p:sp>
        <p:nvSpPr>
          <p:cNvPr id="1048735"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9" name="Slide Image Placeholder 1"/>
          <p:cNvSpPr>
            <a:spLocks noGrp="1" noRot="1" noChangeAspect="1"/>
          </p:cNvSpPr>
          <p:nvPr>
            <p:ph type="sldImg"/>
          </p:nvPr>
        </p:nvSpPr>
        <p:spPr/>
      </p:sp>
      <p:sp>
        <p:nvSpPr>
          <p:cNvPr id="1048740"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in infancy as a benign feature of the great toenail,</a:t>
            </a:r>
          </a:p>
          <a:p>
            <a:r>
              <a:rPr lang="en-US" dirty="0"/>
              <a:t>, nail bed hyperkeratosis may push the </a:t>
            </a:r>
            <a:r>
              <a:rPr lang="en-US" sz="1200" kern="1200" baseline="0" dirty="0">
                <a:solidFill>
                  <a:schemeClr val="tx1"/>
                </a:solidFill>
                <a:latin typeface="+mn-lt"/>
                <a:ea typeface="+mn-ea"/>
                <a:cs typeface="+mn-cs"/>
              </a:rPr>
              <a:t>nail up distally to produce a spoon‐shaped nail.</a:t>
            </a:r>
            <a:endParaRPr lang="en-US" dirty="0"/>
          </a:p>
        </p:txBody>
      </p:sp>
      <p:sp>
        <p:nvSpPr>
          <p:cNvPr id="1048741"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5" name="Slide Image Placeholder 1"/>
          <p:cNvSpPr>
            <a:spLocks noGrp="1" noRot="1" noChangeAspect="1"/>
          </p:cNvSpPr>
          <p:nvPr>
            <p:ph type="sldImg"/>
          </p:nvPr>
        </p:nvSpPr>
        <p:spPr/>
      </p:sp>
      <p:sp>
        <p:nvSpPr>
          <p:cNvPr id="1048746"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Pincer nail is described as dystrophy </a:t>
            </a:r>
          </a:p>
          <a:p>
            <a:r>
              <a:rPr lang="en-US" sz="1200" kern="1200" baseline="0" dirty="0">
                <a:solidFill>
                  <a:schemeClr val="tx1"/>
                </a:solidFill>
                <a:latin typeface="+mn-lt"/>
                <a:ea typeface="+mn-ea"/>
                <a:cs typeface="+mn-cs"/>
              </a:rPr>
              <a:t>Pain may arise due to embedding of pincer nail in </a:t>
            </a:r>
            <a:r>
              <a:rPr lang="en-US" sz="1200" kern="1200" baseline="0" dirty="0" err="1">
                <a:solidFill>
                  <a:schemeClr val="tx1"/>
                </a:solidFill>
                <a:latin typeface="+mn-lt"/>
                <a:ea typeface="+mn-ea"/>
                <a:cs typeface="+mn-cs"/>
              </a:rPr>
              <a:t>kaeral</a:t>
            </a:r>
            <a:r>
              <a:rPr lang="en-US" sz="1200" kern="1200" baseline="0" dirty="0">
                <a:solidFill>
                  <a:schemeClr val="tx1"/>
                </a:solidFill>
                <a:latin typeface="+mn-lt"/>
                <a:ea typeface="+mn-ea"/>
                <a:cs typeface="+mn-cs"/>
              </a:rPr>
              <a:t> nail folds and nail bed</a:t>
            </a:r>
            <a:endParaRPr lang="en-US" sz="3400" dirty="0">
              <a:latin typeface="Times New Roman" pitchFamily="18" charset="0"/>
              <a:cs typeface="Times New Roman" pitchFamily="18" charset="0"/>
            </a:endParaRPr>
          </a:p>
        </p:txBody>
      </p:sp>
      <p:sp>
        <p:nvSpPr>
          <p:cNvPr id="1048747"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presents in 3 patterns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Rx:</a:t>
            </a:r>
            <a:r>
              <a:rPr lang="en-US" sz="1200" dirty="0" err="1">
                <a:latin typeface="Times New Roman" pitchFamily="18" charset="0"/>
                <a:cs typeface="Times New Roman" pitchFamily="18" charset="0"/>
              </a:rPr>
              <a:t>to</a:t>
            </a:r>
            <a:r>
              <a:rPr lang="en-US" sz="1200" dirty="0">
                <a:latin typeface="Times New Roman" pitchFamily="18" charset="0"/>
                <a:cs typeface="Times New Roman" pitchFamily="18" charset="0"/>
              </a:rPr>
              <a:t> relieve the pain</a:t>
            </a:r>
            <a:endParaRPr lang="en-US" dirty="0"/>
          </a:p>
          <a:p>
            <a:endParaRPr lang="en-US" dirty="0"/>
          </a:p>
        </p:txBody>
      </p:sp>
      <p:sp>
        <p:nvSpPr>
          <p:cNvPr id="4" name="Header Placeholder 3"/>
          <p:cNvSpPr>
            <a:spLocks noGrp="1"/>
          </p:cNvSpPr>
          <p:nvPr>
            <p:ph type="hdr" sz="quarter"/>
          </p:nvPr>
        </p:nvSpPr>
        <p:spPr/>
        <p:txBody>
          <a:bodyPr/>
          <a:lstStyle/>
          <a:p>
            <a:r>
              <a:rPr lang="en-US"/>
              <a:t>Splinter Haemorrhage</a:t>
            </a:r>
          </a:p>
        </p:txBody>
      </p:sp>
    </p:spTree>
    <p:extLst>
      <p:ext uri="{BB962C8B-B14F-4D97-AF65-F5344CB8AC3E}">
        <p14:creationId xmlns:p14="http://schemas.microsoft.com/office/powerpoint/2010/main" val="33379679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3" name="Slide Image Placeholder 1"/>
          <p:cNvSpPr>
            <a:spLocks noGrp="1" noRot="1" noChangeAspect="1"/>
          </p:cNvSpPr>
          <p:nvPr>
            <p:ph type="sldImg"/>
          </p:nvPr>
        </p:nvSpPr>
        <p:spPr/>
      </p:sp>
      <p:sp>
        <p:nvSpPr>
          <p:cNvPr id="1048754"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pPr>
            <a:r>
              <a:rPr lang="en-US" b="1" dirty="0" err="1"/>
              <a:t>Onycholysis</a:t>
            </a:r>
            <a:r>
              <a:rPr lang="en-US" b="1" dirty="0"/>
              <a:t> with green discoloration due to Pseudomonas colonization</a:t>
            </a:r>
          </a:p>
          <a:p>
            <a:endParaRPr lang="en-US" dirty="0"/>
          </a:p>
        </p:txBody>
      </p:sp>
      <p:sp>
        <p:nvSpPr>
          <p:cNvPr id="1048755"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9" name="Slide Image Placeholder 1"/>
          <p:cNvSpPr>
            <a:spLocks noGrp="1" noRot="1" noChangeAspect="1"/>
          </p:cNvSpPr>
          <p:nvPr>
            <p:ph type="sldImg"/>
          </p:nvPr>
        </p:nvSpPr>
        <p:spPr/>
      </p:sp>
      <p:sp>
        <p:nvSpPr>
          <p:cNvPr id="1048760"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Idiopathic onycholysis is painless </a:t>
            </a:r>
            <a:r>
              <a:rPr lang="en-US" sz="1200" kern="1200" baseline="0" dirty="0" err="1">
                <a:solidFill>
                  <a:schemeClr val="tx1"/>
                </a:solidFill>
                <a:latin typeface="+mn-lt"/>
                <a:ea typeface="+mn-ea"/>
                <a:cs typeface="+mn-cs"/>
              </a:rPr>
              <a:t>sepaeration</a:t>
            </a:r>
            <a:r>
              <a:rPr lang="en-US" sz="1200" kern="1200" baseline="0" dirty="0">
                <a:solidFill>
                  <a:schemeClr val="tx1"/>
                </a:solidFill>
                <a:latin typeface="+mn-lt"/>
                <a:ea typeface="+mn-ea"/>
                <a:cs typeface="+mn-cs"/>
              </a:rPr>
              <a:t> of nail from nail bed without </a:t>
            </a:r>
            <a:r>
              <a:rPr lang="en-US" sz="1200" kern="1200" baseline="0" dirty="0" err="1">
                <a:solidFill>
                  <a:schemeClr val="tx1"/>
                </a:solidFill>
                <a:latin typeface="+mn-lt"/>
                <a:ea typeface="+mn-ea"/>
                <a:cs typeface="+mn-cs"/>
              </a:rPr>
              <a:t>apparemt</a:t>
            </a:r>
            <a:r>
              <a:rPr lang="en-US" sz="1200" kern="1200" baseline="0" dirty="0">
                <a:solidFill>
                  <a:schemeClr val="tx1"/>
                </a:solidFill>
                <a:latin typeface="+mn-lt"/>
                <a:ea typeface="+mn-ea"/>
                <a:cs typeface="+mn-cs"/>
              </a:rPr>
              <a:t> cause</a:t>
            </a:r>
          </a:p>
          <a:p>
            <a:r>
              <a:rPr lang="en-US" sz="1200" kern="1200" baseline="0" dirty="0">
                <a:solidFill>
                  <a:schemeClr val="tx1"/>
                </a:solidFill>
                <a:latin typeface="+mn-lt"/>
                <a:ea typeface="+mn-ea"/>
                <a:cs typeface="+mn-cs"/>
              </a:rPr>
              <a:t>Immersion of the hands in soap and water may be considered traumatic</a:t>
            </a:r>
            <a:endParaRPr lang="en-US" dirty="0"/>
          </a:p>
        </p:txBody>
      </p:sp>
      <p:sp>
        <p:nvSpPr>
          <p:cNvPr id="1048761"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5" name="Slide Image Placeholder 1"/>
          <p:cNvSpPr>
            <a:spLocks noGrp="1" noRot="1" noChangeAspect="1"/>
          </p:cNvSpPr>
          <p:nvPr>
            <p:ph type="sldImg"/>
          </p:nvPr>
        </p:nvSpPr>
        <p:spPr/>
      </p:sp>
      <p:sp>
        <p:nvSpPr>
          <p:cNvPr id="1048766" name="Notes Placeholder 2"/>
          <p:cNvSpPr>
            <a:spLocks noGrp="1"/>
          </p:cNvSpPr>
          <p:nvPr>
            <p:ph type="body" idx="1"/>
          </p:nvPr>
        </p:nvSpPr>
        <p:spPr/>
        <p:txBody>
          <a:bodyPr>
            <a:normAutofit/>
          </a:bodyPr>
          <a:lstStyle/>
          <a:p>
            <a:r>
              <a:rPr lang="en-US" sz="1200" dirty="0">
                <a:latin typeface="Times New Roman" pitchFamily="18" charset="0"/>
                <a:cs typeface="Times New Roman" pitchFamily="18" charset="0"/>
              </a:rPr>
              <a:t>as much as possible</a:t>
            </a:r>
          </a:p>
          <a:p>
            <a:r>
              <a:rPr lang="en-US" sz="1200" dirty="0">
                <a:latin typeface="Times New Roman" pitchFamily="18" charset="0"/>
                <a:cs typeface="Times New Roman" pitchFamily="18" charset="0"/>
              </a:rPr>
              <a:t>Several nights in a week for 5min                              is useful to prevent recurrence</a:t>
            </a:r>
          </a:p>
          <a:p>
            <a:r>
              <a:rPr lang="en-US" sz="1200" kern="1200" baseline="0" dirty="0">
                <a:solidFill>
                  <a:schemeClr val="tx1"/>
                </a:solidFill>
                <a:latin typeface="+mn-lt"/>
                <a:ea typeface="+mn-ea"/>
                <a:cs typeface="+mn-cs"/>
              </a:rPr>
              <a:t>dilution of 4 parts water to 1 part vinegar is likely to avoid risk of irritancy</a:t>
            </a:r>
          </a:p>
        </p:txBody>
      </p:sp>
      <p:sp>
        <p:nvSpPr>
          <p:cNvPr id="1048767"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Pterygium refers to winged appearance forms </a:t>
            </a:r>
            <a:r>
              <a:rPr lang="en-US" dirty="0" err="1"/>
              <a:t>whwne</a:t>
            </a:r>
            <a:r>
              <a:rPr lang="en-US" dirty="0"/>
              <a:t> </a:t>
            </a:r>
          </a:p>
        </p:txBody>
      </p:sp>
      <p:sp>
        <p:nvSpPr>
          <p:cNvPr id="4" name="Header Placeholder 3"/>
          <p:cNvSpPr>
            <a:spLocks noGrp="1"/>
          </p:cNvSpPr>
          <p:nvPr>
            <p:ph type="hdr" sz="quarter"/>
          </p:nvPr>
        </p:nvSpPr>
        <p:spPr/>
        <p:txBody>
          <a:bodyPr/>
          <a:lstStyle/>
          <a:p>
            <a:r>
              <a:rPr lang="en-US"/>
              <a:t>Splinter Haemorrhage</a:t>
            </a:r>
          </a:p>
        </p:txBody>
      </p:sp>
    </p:spTree>
    <p:extLst>
      <p:ext uri="{BB962C8B-B14F-4D97-AF65-F5344CB8AC3E}">
        <p14:creationId xmlns:p14="http://schemas.microsoft.com/office/powerpoint/2010/main" val="42351256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4" name="Slide Image Placeholder 1"/>
          <p:cNvSpPr>
            <a:spLocks noGrp="1" noRot="1" noChangeAspect="1"/>
          </p:cNvSpPr>
          <p:nvPr>
            <p:ph type="sldImg"/>
          </p:nvPr>
        </p:nvSpPr>
        <p:spPr/>
      </p:sp>
      <p:sp>
        <p:nvSpPr>
          <p:cNvPr id="1048775"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with forward extension of the nail bed epithelium dislocating the hyponychium </a:t>
            </a:r>
          </a:p>
          <a:p>
            <a:r>
              <a:rPr lang="en-US" sz="1200" kern="1200" baseline="0" dirty="0">
                <a:solidFill>
                  <a:schemeClr val="tx1"/>
                </a:solidFill>
                <a:latin typeface="+mn-lt"/>
                <a:ea typeface="+mn-ea"/>
                <a:cs typeface="+mn-cs"/>
              </a:rPr>
              <a:t>The overlying nail may be normal, but adjacent soft tissues can be painful.</a:t>
            </a:r>
            <a:endParaRPr lang="en-US" dirty="0"/>
          </a:p>
        </p:txBody>
      </p:sp>
      <p:sp>
        <p:nvSpPr>
          <p:cNvPr id="1048776"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3" name="Slide Image Placeholder 1"/>
          <p:cNvSpPr>
            <a:spLocks noGrp="1" noRot="1" noChangeAspect="1"/>
          </p:cNvSpPr>
          <p:nvPr>
            <p:ph type="sldImg"/>
          </p:nvPr>
        </p:nvSpPr>
        <p:spPr/>
      </p:sp>
      <p:sp>
        <p:nvSpPr>
          <p:cNvPr id="1048644" name="Notes Placeholder 2"/>
          <p:cNvSpPr>
            <a:spLocks noGrp="1"/>
          </p:cNvSpPr>
          <p:nvPr>
            <p:ph type="body" idx="1"/>
          </p:nvPr>
        </p:nvSpPr>
        <p:spPr/>
        <p:txBody>
          <a:bodyPr>
            <a:normAutofit/>
          </a:bodyPr>
          <a:lstStyle/>
          <a:p>
            <a:r>
              <a:rPr lang="en-US" sz="1200" dirty="0"/>
              <a:t>to enhance the </a:t>
            </a:r>
            <a:r>
              <a:rPr lang="en-US" sz="1200" dirty="0" err="1"/>
              <a:t>asthetic</a:t>
            </a:r>
            <a:r>
              <a:rPr lang="en-US" sz="1200" dirty="0"/>
              <a:t> appearance of the hands</a:t>
            </a:r>
          </a:p>
          <a:p>
            <a:r>
              <a:rPr lang="en-US" sz="1200" dirty="0"/>
              <a:t>to assist in </a:t>
            </a:r>
          </a:p>
          <a:p>
            <a:r>
              <a:rPr lang="en-US" sz="1200" dirty="0"/>
              <a:t>, to improve the </a:t>
            </a:r>
            <a:endParaRPr lang="en-US" dirty="0"/>
          </a:p>
        </p:txBody>
      </p:sp>
      <p:sp>
        <p:nvSpPr>
          <p:cNvPr id="1048645"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06" name="Notes Placeholder 1049105"/>
          <p:cNvSpPr>
            <a:spLocks noGrp="1"/>
          </p:cNvSpPr>
          <p:nvPr>
            <p:ph type="body"/>
          </p:nvPr>
        </p:nvSpPr>
        <p:spPr/>
        <p:txBody>
          <a:bodyPr/>
          <a:lstStyle/>
          <a:p>
            <a:r>
              <a:rPr lang="en-US" altLang="zh-CN" dirty="0"/>
              <a:t>Hyperkeratosis is thickening of stratum corneum layer of </a:t>
            </a:r>
            <a:r>
              <a:rPr lang="en-US" altLang="zh-CN" dirty="0" err="1"/>
              <a:t>epideemus</a:t>
            </a:r>
            <a:r>
              <a:rPr lang="zh-CN" altLang="en-US" dirty="0"/>
              <a:t>Also seen in sezary syndrome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4" name="Slide Image Placeholder 1"/>
          <p:cNvSpPr>
            <a:spLocks noGrp="1" noRot="1" noChangeAspect="1"/>
          </p:cNvSpPr>
          <p:nvPr>
            <p:ph type="sldImg"/>
          </p:nvPr>
        </p:nvSpPr>
        <p:spPr/>
      </p:sp>
      <p:sp>
        <p:nvSpPr>
          <p:cNvPr id="1048785" name="Notes Placeholder 2"/>
          <p:cNvSpPr>
            <a:spLocks noGrp="1"/>
          </p:cNvSpPr>
          <p:nvPr>
            <p:ph type="body" idx="1"/>
          </p:nvPr>
        </p:nvSpPr>
        <p:spPr/>
        <p:txBody>
          <a:bodyPr>
            <a:normAutofit/>
          </a:bodyPr>
          <a:lstStyle/>
          <a:p>
            <a:r>
              <a:rPr lang="en-US" dirty="0"/>
              <a:t>viral warts, </a:t>
            </a:r>
            <a:r>
              <a:rPr lang="en-US" dirty="0" err="1"/>
              <a:t>myxoid</a:t>
            </a:r>
            <a:r>
              <a:rPr lang="en-US" dirty="0"/>
              <a:t> cysts, </a:t>
            </a:r>
            <a:r>
              <a:rPr lang="en-US" dirty="0" err="1"/>
              <a:t>periungual</a:t>
            </a:r>
            <a:r>
              <a:rPr lang="en-US" dirty="0"/>
              <a:t> </a:t>
            </a:r>
            <a:r>
              <a:rPr lang="en-US" dirty="0" err="1"/>
              <a:t>fibromas</a:t>
            </a:r>
            <a:r>
              <a:rPr lang="en-US" dirty="0"/>
              <a:t>)</a:t>
            </a:r>
          </a:p>
          <a:p>
            <a:r>
              <a:rPr lang="en-US" dirty="0" err="1"/>
              <a:t>Pic</a:t>
            </a:r>
            <a:r>
              <a:rPr lang="en-US" dirty="0"/>
              <a:t>=</a:t>
            </a:r>
            <a:r>
              <a:rPr lang="en-US" sz="1200" kern="1200" baseline="0" dirty="0">
                <a:solidFill>
                  <a:schemeClr val="tx1"/>
                </a:solidFill>
                <a:latin typeface="+mn-lt"/>
                <a:ea typeface="+mn-ea"/>
                <a:cs typeface="+mn-cs"/>
              </a:rPr>
              <a:t>nail is split, usually in the midline, with a </a:t>
            </a:r>
            <a:r>
              <a:rPr lang="en-US" sz="1200" kern="1200" baseline="0" dirty="0" err="1">
                <a:solidFill>
                  <a:schemeClr val="tx1"/>
                </a:solidFill>
                <a:latin typeface="+mn-lt"/>
                <a:ea typeface="+mn-ea"/>
                <a:cs typeface="+mn-cs"/>
              </a:rPr>
              <a:t>firtree</a:t>
            </a:r>
            <a:r>
              <a:rPr lang="en-US" sz="1200" kern="1200" baseline="0" dirty="0">
                <a:solidFill>
                  <a:schemeClr val="tx1"/>
                </a:solidFill>
                <a:latin typeface="+mn-lt"/>
                <a:ea typeface="+mn-ea"/>
                <a:cs typeface="+mn-cs"/>
              </a:rPr>
              <a:t>‐ like appearance of ridges angled backwards</a:t>
            </a:r>
            <a:endParaRPr lang="en-US" dirty="0"/>
          </a:p>
        </p:txBody>
      </p:sp>
      <p:sp>
        <p:nvSpPr>
          <p:cNvPr id="1048786"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horizontal ridges present on nail When transverse grooves are endogenous due to acute systemic event they have  drug reaction mi </a:t>
            </a:r>
            <a:r>
              <a:rPr lang="en-US" dirty="0" err="1"/>
              <a:t>easls</a:t>
            </a:r>
            <a:r>
              <a:rPr lang="en-US" dirty="0"/>
              <a:t> mumps pneumonia </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959171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t>
            </a:r>
            <a:r>
              <a:rPr lang="en-US" dirty="0" err="1"/>
              <a:t>tranverse</a:t>
            </a:r>
            <a:r>
              <a:rPr lang="en-US" dirty="0"/>
              <a:t> grooves or beaus lines arise when there is temporary interference in nail formation</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4916574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3" name="Slide Image Placeholder 1"/>
          <p:cNvSpPr>
            <a:spLocks noGrp="1" noRot="1" noChangeAspect="1"/>
          </p:cNvSpPr>
          <p:nvPr>
            <p:ph type="sldImg"/>
          </p:nvPr>
        </p:nvSpPr>
        <p:spPr/>
      </p:sp>
      <p:sp>
        <p:nvSpPr>
          <p:cNvPr id="1048794" name="Notes Placeholder 2"/>
          <p:cNvSpPr>
            <a:spLocks noGrp="1"/>
          </p:cNvSpPr>
          <p:nvPr>
            <p:ph type="body" idx="1"/>
          </p:nvPr>
        </p:nvSpPr>
        <p:spPr/>
        <p:txBody>
          <a:bodyPr>
            <a:normAutofit/>
          </a:bodyPr>
          <a:lstStyle/>
          <a:p>
            <a:r>
              <a:rPr lang="en-US" dirty="0"/>
              <a:t>Hp pits represent foci of parakeratosis retention of nuclei in </a:t>
            </a:r>
            <a:r>
              <a:rPr lang="en-US" dirty="0" err="1"/>
              <a:t>statum</a:t>
            </a:r>
            <a:r>
              <a:rPr lang="en-US" dirty="0"/>
              <a:t> corneum</a:t>
            </a:r>
          </a:p>
          <a:p>
            <a:r>
              <a:rPr lang="en-US" dirty="0"/>
              <a:t>Theses are small pits present on nail</a:t>
            </a:r>
          </a:p>
        </p:txBody>
      </p:sp>
      <p:sp>
        <p:nvSpPr>
          <p:cNvPr id="1048795"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Main cause of pitting is psoriasis in which it </a:t>
            </a:r>
            <a:r>
              <a:rPr lang="en-US" sz="1200" kern="1200" baseline="0" dirty="0" err="1">
                <a:solidFill>
                  <a:schemeClr val="tx1"/>
                </a:solidFill>
                <a:latin typeface="+mn-lt"/>
                <a:ea typeface="+mn-ea"/>
                <a:cs typeface="+mn-cs"/>
              </a:rPr>
              <a:t>willb</a:t>
            </a:r>
            <a:r>
              <a:rPr lang="en-US" sz="1200" kern="1200" baseline="0" dirty="0">
                <a:solidFill>
                  <a:schemeClr val="tx1"/>
                </a:solidFill>
                <a:latin typeface="+mn-lt"/>
                <a:ea typeface="+mn-ea"/>
                <a:cs typeface="+mn-cs"/>
              </a:rPr>
              <a:t> less regular </a:t>
            </a:r>
          </a:p>
          <a:p>
            <a:r>
              <a:rPr lang="en-US" sz="1200" kern="1200" baseline="0" dirty="0">
                <a:solidFill>
                  <a:schemeClr val="tx1"/>
                </a:solidFill>
                <a:latin typeface="+mn-lt"/>
                <a:ea typeface="+mn-ea"/>
                <a:cs typeface="+mn-cs"/>
              </a:rPr>
              <a:t>an isolated large pit may produce a localized full‐thickness defect in the nail plate</a:t>
            </a:r>
          </a:p>
          <a:p>
            <a:r>
              <a:rPr lang="en-US" sz="1200" kern="1200" baseline="0" dirty="0">
                <a:solidFill>
                  <a:schemeClr val="tx1"/>
                </a:solidFill>
                <a:latin typeface="+mn-lt"/>
                <a:ea typeface="+mn-ea"/>
                <a:cs typeface="+mn-cs"/>
              </a:rPr>
              <a:t>Fine pitting in alopecia areata</a:t>
            </a:r>
            <a:endParaRPr lang="en-US" dirty="0"/>
          </a:p>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5532313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if it had been </a:t>
            </a:r>
            <a:r>
              <a:rPr lang="en-US" dirty="0" err="1"/>
              <a:t>longitudinaly</a:t>
            </a:r>
            <a:r>
              <a:rPr lang="en-US" dirty="0"/>
              <a:t> rubbed with sand paper </a:t>
            </a:r>
            <a:r>
              <a:rPr lang="en-US" dirty="0" err="1"/>
              <a:t>paper</a:t>
            </a:r>
            <a:r>
              <a:rPr lang="en-US" dirty="0"/>
              <a:t> with sand or a rough surface is stick to one </a:t>
            </a:r>
            <a:r>
              <a:rPr lang="en-US" dirty="0" err="1"/>
              <a:t>sisde</a:t>
            </a:r>
            <a:r>
              <a:rPr lang="en-US" dirty="0"/>
              <a:t> </a:t>
            </a:r>
          </a:p>
          <a:p>
            <a:r>
              <a:rPr lang="en-US" dirty="0"/>
              <a:t>Some response to </a:t>
            </a:r>
            <a:r>
              <a:rPr lang="en-US" dirty="0" err="1"/>
              <a:t>sterods</a:t>
            </a:r>
            <a:r>
              <a:rPr lang="en-US" dirty="0"/>
              <a:t> topical </a:t>
            </a:r>
            <a:r>
              <a:rPr lang="en-US" dirty="0" err="1"/>
              <a:t>il</a:t>
            </a:r>
            <a:r>
              <a:rPr lang="en-US" dirty="0"/>
              <a:t> systemic</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4412636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2" name="Slide Image Placeholder 1"/>
          <p:cNvSpPr>
            <a:spLocks noGrp="1" noRot="1" noChangeAspect="1"/>
          </p:cNvSpPr>
          <p:nvPr>
            <p:ph type="sldImg"/>
          </p:nvPr>
        </p:nvSpPr>
        <p:spPr/>
      </p:sp>
      <p:sp>
        <p:nvSpPr>
          <p:cNvPr id="1048803" name="Notes Placeholder 2"/>
          <p:cNvSpPr>
            <a:spLocks noGrp="1"/>
          </p:cNvSpPr>
          <p:nvPr>
            <p:ph type="body" idx="1"/>
          </p:nvPr>
        </p:nvSpPr>
        <p:spPr/>
        <p:txBody>
          <a:bodyPr>
            <a:normAutofit/>
          </a:bodyPr>
          <a:lstStyle/>
          <a:p>
            <a:r>
              <a:rPr lang="en-US" dirty="0"/>
              <a:t>Is characterized by </a:t>
            </a:r>
          </a:p>
          <a:p>
            <a:r>
              <a:rPr lang="en-US" dirty="0"/>
              <a:t>Transverse splitting of nails into</a:t>
            </a:r>
          </a:p>
        </p:txBody>
      </p:sp>
      <p:sp>
        <p:nvSpPr>
          <p:cNvPr id="1048804"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Sometimes associated with </a:t>
            </a:r>
            <a:r>
              <a:rPr lang="en-US" dirty="0" err="1"/>
              <a:t>systemc</a:t>
            </a:r>
            <a:r>
              <a:rPr lang="en-US" dirty="0"/>
              <a:t> disorder like</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6961267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Truenon</a:t>
            </a:r>
            <a:r>
              <a:rPr lang="en-US" dirty="0"/>
              <a:t> blanchable migrate with nail growth</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4661997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1" name="Slide Image Placeholder 1"/>
          <p:cNvSpPr>
            <a:spLocks noGrp="1" noRot="1" noChangeAspect="1"/>
          </p:cNvSpPr>
          <p:nvPr>
            <p:ph type="sldImg"/>
          </p:nvPr>
        </p:nvSpPr>
        <p:spPr/>
      </p:sp>
      <p:sp>
        <p:nvSpPr>
          <p:cNvPr id="1048652" name="Notes Placeholder 2"/>
          <p:cNvSpPr>
            <a:spLocks noGrp="1"/>
          </p:cNvSpPr>
          <p:nvPr>
            <p:ph type="body" idx="1"/>
          </p:nvPr>
        </p:nvSpPr>
        <p:spPr/>
        <p:txBody>
          <a:bodyPr>
            <a:normAutofit/>
          </a:bodyPr>
          <a:lstStyle/>
          <a:p>
            <a:r>
              <a:rPr lang="en-US" dirty="0"/>
              <a:t>The components of nail are collectively known as nail unit</a:t>
            </a:r>
          </a:p>
        </p:txBody>
      </p:sp>
      <p:sp>
        <p:nvSpPr>
          <p:cNvPr id="1048653"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18" name="Slide Image Placeholder 1"/>
          <p:cNvSpPr>
            <a:spLocks noGrp="1" noRot="1" noChangeAspect="1"/>
          </p:cNvSpPr>
          <p:nvPr>
            <p:ph type="sldImg"/>
          </p:nvPr>
        </p:nvSpPr>
        <p:spPr/>
      </p:sp>
      <p:sp>
        <p:nvSpPr>
          <p:cNvPr id="1048819" name="Notes Placeholder 2"/>
          <p:cNvSpPr>
            <a:spLocks noGrp="1"/>
          </p:cNvSpPr>
          <p:nvPr>
            <p:ph type="body" idx="1"/>
          </p:nvPr>
        </p:nvSpPr>
        <p:spPr/>
        <p:txBody>
          <a:bodyPr>
            <a:normAutofit/>
          </a:bodyPr>
          <a:lstStyle/>
          <a:p>
            <a:endParaRPr lang="en-US" dirty="0"/>
          </a:p>
        </p:txBody>
      </p:sp>
      <p:sp>
        <p:nvSpPr>
          <p:cNvPr id="1048820"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baseline="0" dirty="0">
                <a:solidFill>
                  <a:schemeClr val="tx1"/>
                </a:solidFill>
                <a:latin typeface="+mn-lt"/>
                <a:ea typeface="+mn-ea"/>
                <a:cs typeface="+mn-cs"/>
              </a:rPr>
              <a:t>White bands </a:t>
            </a:r>
            <a:r>
              <a:rPr lang="en-US" sz="1200" kern="1200" baseline="0" dirty="0" err="1">
                <a:solidFill>
                  <a:schemeClr val="tx1"/>
                </a:solidFill>
                <a:latin typeface="+mn-lt"/>
                <a:ea typeface="+mn-ea"/>
                <a:cs typeface="+mn-cs"/>
              </a:rPr>
              <a:t>pesent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parallelassociated</a:t>
            </a:r>
            <a:r>
              <a:rPr lang="en-US" sz="1200" kern="1200" baseline="0" dirty="0">
                <a:solidFill>
                  <a:schemeClr val="tx1"/>
                </a:solidFill>
                <a:latin typeface="+mn-lt"/>
                <a:ea typeface="+mn-ea"/>
                <a:cs typeface="+mn-cs"/>
              </a:rPr>
              <a:t> with </a:t>
            </a:r>
            <a:r>
              <a:rPr lang="en-US" sz="1200" kern="1200" baseline="0" dirty="0" err="1">
                <a:solidFill>
                  <a:schemeClr val="tx1"/>
                </a:solidFill>
                <a:latin typeface="+mn-lt"/>
                <a:ea typeface="+mn-ea"/>
                <a:cs typeface="+mn-cs"/>
              </a:rPr>
              <a:t>hypoalbuminaemia</a:t>
            </a:r>
            <a:r>
              <a:rPr lang="en-US" sz="1200" kern="1200" baseline="0" dirty="0">
                <a:solidFill>
                  <a:schemeClr val="tx1"/>
                </a:solidFill>
                <a:latin typeface="+mn-lt"/>
                <a:ea typeface="+mn-ea"/>
                <a:cs typeface="+mn-cs"/>
              </a:rPr>
              <a:t>, the correction of which by</a:t>
            </a:r>
          </a:p>
          <a:p>
            <a:r>
              <a:rPr lang="en-US" sz="1200" kern="1200" baseline="0" dirty="0">
                <a:solidFill>
                  <a:schemeClr val="tx1"/>
                </a:solidFill>
                <a:latin typeface="+mn-lt"/>
                <a:ea typeface="+mn-ea"/>
                <a:cs typeface="+mn-cs"/>
              </a:rPr>
              <a:t>albumin infusion can reverse the sign</a:t>
            </a:r>
          </a:p>
          <a:p>
            <a:r>
              <a:rPr lang="en-US" sz="1200" kern="1200" baseline="0" dirty="0">
                <a:solidFill>
                  <a:schemeClr val="tx1"/>
                </a:solidFill>
                <a:latin typeface="+mn-lt"/>
                <a:ea typeface="+mn-ea"/>
                <a:cs typeface="+mn-cs"/>
              </a:rPr>
              <a:t>Apparent leukonychia due to vascular congestion disappear when pressed</a:t>
            </a:r>
            <a:endParaRPr lang="en-US" dirty="0"/>
          </a:p>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669176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lunula is </a:t>
            </a:r>
            <a:r>
              <a:rPr lang="en-US" dirty="0" err="1"/>
              <a:t>obsured</a:t>
            </a:r>
            <a:r>
              <a:rPr lang="en-US" dirty="0"/>
              <a:t> </a:t>
            </a:r>
          </a:p>
          <a:p>
            <a:r>
              <a:rPr lang="en-US" dirty="0"/>
              <a:t>Nails grow at greatly reduced rate  as </a:t>
            </a:r>
            <a:r>
              <a:rPr lang="en-US" dirty="0" err="1"/>
              <a:t>copared</a:t>
            </a:r>
            <a:r>
              <a:rPr lang="en-US" dirty="0"/>
              <a:t> to </a:t>
            </a:r>
            <a:r>
              <a:rPr lang="en-US" dirty="0" err="1"/>
              <a:t>lowe</a:t>
            </a:r>
            <a:r>
              <a:rPr lang="en-US" dirty="0"/>
              <a:t> normal rate of 0.5 mm week</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8870017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Attempted </a:t>
            </a:r>
            <a:r>
              <a:rPr lang="en-US" dirty="0" err="1"/>
              <a:t>rx</a:t>
            </a:r>
            <a:r>
              <a:rPr lang="en-US" dirty="0"/>
              <a:t> which have been tried are </a:t>
            </a:r>
          </a:p>
          <a:p>
            <a:r>
              <a:rPr lang="en-US" dirty="0"/>
              <a:t>Results are </a:t>
            </a:r>
            <a:r>
              <a:rPr lang="en-US" dirty="0" err="1"/>
              <a:t>betteer</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415011683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will remain until the </a:t>
            </a:r>
            <a:r>
              <a:rPr lang="en-US" dirty="0" err="1"/>
              <a:t>tumour</a:t>
            </a:r>
            <a:r>
              <a:rPr lang="en-US" dirty="0"/>
              <a:t> is removed</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14855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Focal tumors can cause this </a:t>
            </a:r>
            <a:r>
              <a:rPr lang="en-US" dirty="0" err="1"/>
              <a:t>appearnce</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451200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an acquired dystrophy usually affecting great toe nail </a:t>
            </a:r>
          </a:p>
          <a:p>
            <a:r>
              <a:rPr lang="en-US" dirty="0"/>
              <a:t>Curved</a:t>
            </a:r>
            <a:r>
              <a:rPr lang="en-US" baseline="0" dirty="0"/>
              <a:t> like rams horn</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44851703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Rx is either radical or palliative </a:t>
            </a:r>
          </a:p>
          <a:p>
            <a:r>
              <a:rPr lang="en-US" dirty="0"/>
              <a:t>Radical </a:t>
            </a:r>
            <a:r>
              <a:rPr lang="en-US" dirty="0" err="1"/>
              <a:t>rx</a:t>
            </a:r>
            <a:r>
              <a:rPr lang="en-US" dirty="0"/>
              <a:t> </a:t>
            </a:r>
            <a:r>
              <a:rPr lang="en-US" dirty="0" err="1"/>
              <a:t>cocsits</a:t>
            </a:r>
            <a:r>
              <a:rPr lang="en-US" dirty="0"/>
              <a:t>  of surgical removal of nail and matrix and is </a:t>
            </a:r>
            <a:r>
              <a:rPr lang="en-US" dirty="0" err="1"/>
              <a:t>recomeneded</a:t>
            </a:r>
            <a:r>
              <a:rPr lang="en-US" dirty="0"/>
              <a:t> in those with good circulation </a:t>
            </a:r>
          </a:p>
          <a:p>
            <a:r>
              <a:rPr lang="en-US" dirty="0" err="1"/>
              <a:t>Usulay</a:t>
            </a:r>
            <a:r>
              <a:rPr lang="en-US" dirty="0"/>
              <a:t> by podiatrist using nail clippers </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067282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nail can </a:t>
            </a:r>
            <a:r>
              <a:rPr lang="en-US" dirty="0" err="1"/>
              <a:t>ingrow</a:t>
            </a:r>
            <a:r>
              <a:rPr lang="en-US" dirty="0"/>
              <a:t> on any of its four margins, although lateral ingrowing is the most common pattern and is usually found on the big toe. The soft tissue at the side of the nail (lateral nail fold) is penetrated by the edge of the nail plate, resulting in pain, inflammation and, later, the formation of granulation</a:t>
            </a:r>
          </a:p>
          <a:p>
            <a:r>
              <a:rPr lang="en-US" dirty="0"/>
              <a:t>Anatomical features, such as an, are important in some cases. with the toe impacting on the inside of the shoe through kicking or other movements, can be a contributory factor.. T. Proximal nail ingrowing is known as </a:t>
            </a:r>
            <a:r>
              <a:rPr lang="en-US" dirty="0" err="1"/>
              <a:t>retronychia</a:t>
            </a:r>
            <a:r>
              <a:rPr lang="en-US" dirty="0"/>
              <a:t> and is self‐limiting over a matter of several months as eventually the older nail is shed. During that time, nothing effectively relieves the problem and avulsion is the treatment of choice. The replacement nail usually grows back without any problem [5]. In infancy, ingrowing toenail most commonly occurs before shoes are worn and is associated with’ [6]; acute paronychia may be associated. Rarely, it is congenital [7] and even familial [2]. In children, ingrowing is commonly distal rather than lateral. Management is conservative in most instances, with topical steroid and antiseptic preparations. Surgery is occasionally required </a:t>
            </a:r>
          </a:p>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29378304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Excess nail fold granulation tissue can also be a feature of </a:t>
            </a:r>
            <a:r>
              <a:rPr lang="en-US" dirty="0" err="1"/>
              <a:t>amelanotic</a:t>
            </a:r>
            <a:r>
              <a:rPr lang="en-US" dirty="0"/>
              <a:t> melanoma and reactions to medications such as </a:t>
            </a:r>
            <a:r>
              <a:rPr lang="en-US" dirty="0" err="1"/>
              <a:t>retinoids</a:t>
            </a:r>
            <a:r>
              <a:rPr lang="en-US" dirty="0"/>
              <a:t>, </a:t>
            </a:r>
            <a:r>
              <a:rPr lang="en-US" dirty="0" err="1"/>
              <a:t>ciclosporin</a:t>
            </a:r>
            <a:r>
              <a:rPr lang="en-US" dirty="0"/>
              <a:t>, antiretroviral drugs and chemotherapy </a:t>
            </a:r>
          </a:p>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42615645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6" name="Slide Image Placeholder 1"/>
          <p:cNvSpPr>
            <a:spLocks noGrp="1" noRot="1" noChangeAspect="1"/>
          </p:cNvSpPr>
          <p:nvPr>
            <p:ph type="sldImg"/>
          </p:nvPr>
        </p:nvSpPr>
        <p:spPr/>
      </p:sp>
      <p:sp>
        <p:nvSpPr>
          <p:cNvPr id="1048657"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SO WHAT IS NAIL MATRIX IT IS THAT PORTION OF NAIL THAT IS Responsible for the </a:t>
            </a:r>
          </a:p>
        </p:txBody>
      </p:sp>
      <p:sp>
        <p:nvSpPr>
          <p:cNvPr id="1048658"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dirty="0"/>
              <a:t>Rx may b difficult and prolonged first essential is to </a:t>
            </a:r>
            <a:r>
              <a:rPr lang="en-US" sz="2800" dirty="0" err="1"/>
              <a:t>insit</a:t>
            </a:r>
            <a:r>
              <a:rPr lang="en-US" sz="2800" dirty="0"/>
              <a:t> the patient  </a:t>
            </a:r>
          </a:p>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4776454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2800" dirty="0"/>
              <a:t>can help to diminish inflammation and suppress granulation tissue They should always be used only  after infection has been ruled out </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800" dirty="0"/>
              <a:t>. It is important that an amelanotic melanoma is not missed [19], and if there are atypical features a biopsy should be performed</a:t>
            </a:r>
          </a:p>
          <a:p>
            <a:pPr marL="0" marR="0" lvl="1" indent="0" algn="l" defTabSz="914400" rtl="0" eaLnBrk="1" fontAlgn="auto" latinLnBrk="0" hangingPunct="1">
              <a:lnSpc>
                <a:spcPct val="100000"/>
              </a:lnSpc>
              <a:spcBef>
                <a:spcPts val="0"/>
              </a:spcBef>
              <a:spcAft>
                <a:spcPts val="0"/>
              </a:spcAft>
              <a:buClrTx/>
              <a:buSzTx/>
              <a:buFontTx/>
              <a:buNone/>
              <a:tabLst/>
              <a:defRPr/>
            </a:pPr>
            <a:r>
              <a:rPr lang="en-US" sz="2800" dirty="0"/>
              <a:t>If conservative measures fail, operative intervention will be necessary</a:t>
            </a:r>
          </a:p>
          <a:p>
            <a:r>
              <a:rPr lang="en-US" sz="1200" dirty="0"/>
              <a:t>Removing the nail alone is likely to result in recurrence of ingrowing when the nail returns  and so should be combined </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8031605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Acute paronychia is most commonly caused by </a:t>
            </a:r>
          </a:p>
          <a:p>
            <a:r>
              <a:rPr lang="en-US" dirty="0"/>
              <a:t>Non infectious causes are </a:t>
            </a:r>
          </a:p>
          <a:p>
            <a:r>
              <a:rPr lang="en-US" dirty="0"/>
              <a:t>Presents as painful red </a:t>
            </a:r>
            <a:r>
              <a:rPr lang="en-US" dirty="0" err="1"/>
              <a:t>sweeling</a:t>
            </a:r>
            <a:r>
              <a:rPr lang="en-US" dirty="0"/>
              <a:t> of paronychial area</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7829064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Inflammatory dermatoses of nail fold of more than 6 weeks </a:t>
            </a:r>
          </a:p>
          <a:p>
            <a:r>
              <a:rPr lang="en-US" dirty="0"/>
              <a:t>It is predominantly a disease of </a:t>
            </a:r>
          </a:p>
          <a:p>
            <a:r>
              <a:rPr lang="en-US" dirty="0"/>
              <a:t>Of patients having a background </a:t>
            </a:r>
          </a:p>
          <a:p>
            <a:r>
              <a:rPr lang="en-US" dirty="0"/>
              <a:t>Various organisms may b found </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455836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8" name="Slide Image Placeholder 1"/>
          <p:cNvSpPr>
            <a:spLocks noGrp="1" noRot="1" noChangeAspect="1"/>
          </p:cNvSpPr>
          <p:nvPr>
            <p:ph type="sldImg"/>
          </p:nvPr>
        </p:nvSpPr>
        <p:spPr/>
      </p:sp>
      <p:sp>
        <p:nvSpPr>
          <p:cNvPr id="1048879" name="Notes Placeholder 2"/>
          <p:cNvSpPr>
            <a:spLocks noGrp="1"/>
          </p:cNvSpPr>
          <p:nvPr>
            <p:ph type="body" idx="1"/>
          </p:nvPr>
        </p:nvSpPr>
        <p:spPr/>
        <p:txBody>
          <a:bodyPr>
            <a:normAutofit/>
          </a:bodyPr>
          <a:lstStyle/>
          <a:p>
            <a:r>
              <a:rPr lang="en-US" dirty="0"/>
              <a:t>Any finger may b involved most frequently Begins as </a:t>
            </a:r>
          </a:p>
          <a:p>
            <a:r>
              <a:rPr lang="en-US" dirty="0"/>
              <a:t>Resulting in matrix disruption resulting in disruption of nail growth </a:t>
            </a:r>
          </a:p>
          <a:p>
            <a:r>
              <a:rPr lang="en-US" dirty="0"/>
              <a:t>Discoloration due to </a:t>
            </a:r>
            <a:r>
              <a:rPr lang="en-US" dirty="0" err="1"/>
              <a:t>candida</a:t>
            </a:r>
            <a:r>
              <a:rPr lang="en-US" dirty="0"/>
              <a:t> or </a:t>
            </a:r>
            <a:r>
              <a:rPr lang="en-US" dirty="0" err="1"/>
              <a:t>pesudomonas</a:t>
            </a:r>
            <a:endParaRPr lang="en-US" dirty="0"/>
          </a:p>
          <a:p>
            <a:r>
              <a:rPr lang="en-US" sz="1200" kern="1200" baseline="0" dirty="0" err="1">
                <a:solidFill>
                  <a:schemeClr val="tx1"/>
                </a:solidFill>
                <a:latin typeface="+mn-lt"/>
                <a:ea typeface="+mn-ea"/>
                <a:cs typeface="+mn-cs"/>
              </a:rPr>
              <a:t>Pic</a:t>
            </a:r>
            <a:r>
              <a:rPr lang="en-US" sz="1200" kern="1200" baseline="0" dirty="0">
                <a:solidFill>
                  <a:schemeClr val="tx1"/>
                </a:solidFill>
                <a:latin typeface="+mn-lt"/>
                <a:ea typeface="+mn-ea"/>
                <a:cs typeface="+mn-cs"/>
              </a:rPr>
              <a:t>=loss of cuticle, severe nail dystrophy in more advanced disease</a:t>
            </a:r>
            <a:endParaRPr lang="en-US" dirty="0"/>
          </a:p>
        </p:txBody>
      </p:sp>
      <p:sp>
        <p:nvSpPr>
          <p:cNvPr id="1048880"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7" name="Slide Image Placeholder 1"/>
          <p:cNvSpPr>
            <a:spLocks noGrp="1" noRot="1" noChangeAspect="1"/>
          </p:cNvSpPr>
          <p:nvPr>
            <p:ph type="sldImg"/>
          </p:nvPr>
        </p:nvSpPr>
        <p:spPr/>
      </p:sp>
      <p:sp>
        <p:nvSpPr>
          <p:cNvPr id="1048888" name="Notes Placeholder 2"/>
          <p:cNvSpPr>
            <a:spLocks noGrp="1"/>
          </p:cNvSpPr>
          <p:nvPr>
            <p:ph type="body" idx="1"/>
          </p:nvPr>
        </p:nvSpPr>
        <p:spPr/>
        <p:txBody>
          <a:bodyPr>
            <a:normAutofit/>
          </a:bodyPr>
          <a:lstStyle/>
          <a:p>
            <a:r>
              <a:rPr lang="en-US" dirty="0"/>
              <a:t>Medications are also responsible for acute </a:t>
            </a:r>
            <a:r>
              <a:rPr lang="en-US" dirty="0" err="1"/>
              <a:t>nd</a:t>
            </a:r>
            <a:r>
              <a:rPr lang="en-US" dirty="0"/>
              <a:t> </a:t>
            </a:r>
            <a:r>
              <a:rPr lang="en-US" dirty="0" err="1"/>
              <a:t>chroniv</a:t>
            </a:r>
            <a:r>
              <a:rPr lang="en-US" dirty="0"/>
              <a:t> </a:t>
            </a:r>
            <a:r>
              <a:rPr lang="en-US" dirty="0" err="1"/>
              <a:t>paronychia</a:t>
            </a:r>
            <a:endParaRPr lang="en-US" dirty="0"/>
          </a:p>
          <a:p>
            <a:r>
              <a:rPr lang="en-US" dirty="0" err="1"/>
              <a:t>Paronychia</a:t>
            </a:r>
            <a:r>
              <a:rPr lang="en-US" baseline="0" dirty="0"/>
              <a:t> resolves once medication is discontinued</a:t>
            </a:r>
          </a:p>
          <a:p>
            <a:r>
              <a:rPr lang="en-US" baseline="0" dirty="0" err="1"/>
              <a:t>Paronychia</a:t>
            </a:r>
            <a:r>
              <a:rPr lang="en-US" baseline="0" dirty="0"/>
              <a:t> due to </a:t>
            </a:r>
            <a:r>
              <a:rPr lang="en-US" baseline="0" dirty="0" err="1"/>
              <a:t>retiniods</a:t>
            </a:r>
            <a:r>
              <a:rPr lang="en-US" baseline="0" dirty="0"/>
              <a:t>/</a:t>
            </a:r>
            <a:r>
              <a:rPr lang="en-US" baseline="0" dirty="0" err="1"/>
              <a:t>texans</a:t>
            </a:r>
            <a:endParaRPr lang="en-US" dirty="0"/>
          </a:p>
        </p:txBody>
      </p:sp>
      <p:sp>
        <p:nvSpPr>
          <p:cNvPr id="1048889"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6" name="Slide Image Placeholder 1"/>
          <p:cNvSpPr>
            <a:spLocks noGrp="1" noRot="1" noChangeAspect="1"/>
          </p:cNvSpPr>
          <p:nvPr>
            <p:ph type="sldImg"/>
          </p:nvPr>
        </p:nvSpPr>
        <p:spPr/>
      </p:sp>
      <p:sp>
        <p:nvSpPr>
          <p:cNvPr id="1048897" name="Notes Placeholder 2"/>
          <p:cNvSpPr>
            <a:spLocks noGrp="1"/>
          </p:cNvSpPr>
          <p:nvPr>
            <p:ph type="body" idx="1"/>
          </p:nvPr>
        </p:nvSpPr>
        <p:spPr/>
        <p:txBody>
          <a:bodyPr>
            <a:normAutofit/>
          </a:bodyPr>
          <a:lstStyle/>
          <a:p>
            <a:r>
              <a:rPr lang="en-US" dirty="0"/>
              <a:t>Rx is by combination of avoidance of precipitants hand </a:t>
            </a:r>
            <a:r>
              <a:rPr lang="en-US" dirty="0" err="1"/>
              <a:t>careand</a:t>
            </a:r>
            <a:r>
              <a:rPr lang="en-US" dirty="0"/>
              <a:t> medications </a:t>
            </a:r>
          </a:p>
          <a:p>
            <a:r>
              <a:rPr lang="en-US" dirty="0"/>
              <a:t>Most imp part of </a:t>
            </a:r>
            <a:r>
              <a:rPr lang="en-US" dirty="0" err="1"/>
              <a:t>rx</a:t>
            </a:r>
            <a:r>
              <a:rPr lang="en-US" dirty="0"/>
              <a:t> is to </a:t>
            </a:r>
            <a:r>
              <a:rPr lang="en-US" dirty="0" err="1"/>
              <a:t>kep</a:t>
            </a:r>
            <a:r>
              <a:rPr lang="en-US" dirty="0"/>
              <a:t>  may be prescribed for </a:t>
            </a:r>
            <a:r>
              <a:rPr lang="en-US" dirty="0" err="1"/>
              <a:t>localised</a:t>
            </a:r>
            <a:r>
              <a:rPr lang="en-US" dirty="0"/>
              <a:t>, minor infection</a:t>
            </a:r>
          </a:p>
          <a:p>
            <a:r>
              <a:rPr lang="en-US" dirty="0"/>
              <a:t>may be necessary for severe or prolonged bacterial infection; often a </a:t>
            </a:r>
            <a:r>
              <a:rPr lang="en-US" dirty="0">
                <a:hlinkClick r:id="rId3"/>
              </a:rPr>
              <a:t>tetracycline</a:t>
            </a:r>
            <a:r>
              <a:rPr lang="en-US" dirty="0"/>
              <a:t> such as </a:t>
            </a:r>
            <a:r>
              <a:rPr lang="en-US" dirty="0" err="1"/>
              <a:t>doxycycline</a:t>
            </a:r>
            <a:r>
              <a:rPr lang="en-US" dirty="0"/>
              <a:t> is prescribed.</a:t>
            </a:r>
          </a:p>
          <a:p>
            <a:r>
              <a:rPr lang="en-US" dirty="0"/>
              <a:t>In case of severe or recurrent </a:t>
            </a:r>
            <a:r>
              <a:rPr lang="en-US" dirty="0" err="1"/>
              <a:t>herpis</a:t>
            </a:r>
            <a:r>
              <a:rPr lang="en-US" dirty="0"/>
              <a:t> infection</a:t>
            </a:r>
          </a:p>
          <a:p>
            <a:r>
              <a:rPr lang="en-US" sz="1200" b="0" i="0" kern="1200" dirty="0">
                <a:solidFill>
                  <a:schemeClr val="tx1"/>
                </a:solidFill>
                <a:latin typeface="+mn-lt"/>
                <a:ea typeface="+mn-ea"/>
                <a:cs typeface="+mn-cs"/>
              </a:rPr>
              <a:t>if </a:t>
            </a:r>
            <a:r>
              <a:rPr lang="en-US" sz="1200" b="0" i="0" u="none" strike="noStrike" kern="1200" dirty="0">
                <a:solidFill>
                  <a:schemeClr val="tx1"/>
                </a:solidFill>
                <a:latin typeface="+mn-lt"/>
                <a:ea typeface="+mn-ea"/>
                <a:cs typeface="+mn-cs"/>
                <a:hlinkClick r:id="rId4"/>
              </a:rPr>
              <a:t>C albicans</a:t>
            </a:r>
            <a:r>
              <a:rPr lang="en-US" sz="1200" b="0" i="0" kern="1200" dirty="0">
                <a:solidFill>
                  <a:schemeClr val="tx1"/>
                </a:solidFill>
                <a:latin typeface="+mn-lt"/>
                <a:ea typeface="+mn-ea"/>
                <a:cs typeface="+mn-cs"/>
              </a:rPr>
              <a:t> is </a:t>
            </a:r>
            <a:r>
              <a:rPr lang="en-US" sz="1200" b="0" i="0" kern="1200" dirty="0" err="1">
                <a:solidFill>
                  <a:schemeClr val="tx1"/>
                </a:solidFill>
                <a:latin typeface="+mn-lt"/>
                <a:ea typeface="+mn-ea"/>
                <a:cs typeface="+mn-cs"/>
              </a:rPr>
              <a:t>confirmed.If</a:t>
            </a:r>
            <a:r>
              <a:rPr lang="en-US" sz="1200" b="0" i="0" kern="1200" dirty="0">
                <a:solidFill>
                  <a:schemeClr val="tx1"/>
                </a:solidFill>
                <a:latin typeface="+mn-lt"/>
                <a:ea typeface="+mn-ea"/>
                <a:cs typeface="+mn-cs"/>
              </a:rPr>
              <a:t> significant nail dystrophy </a:t>
            </a:r>
            <a:r>
              <a:rPr lang="en-US" sz="1200" b="0" i="0" kern="1200" dirty="0" err="1">
                <a:solidFill>
                  <a:schemeClr val="tx1"/>
                </a:solidFill>
                <a:latin typeface="+mn-lt"/>
                <a:ea typeface="+mn-ea"/>
                <a:cs typeface="+mn-cs"/>
              </a:rPr>
              <a:t>nd</a:t>
            </a:r>
            <a:r>
              <a:rPr lang="en-US" sz="1200" b="0" i="0" kern="1200" dirty="0">
                <a:solidFill>
                  <a:schemeClr val="tx1"/>
                </a:solidFill>
                <a:latin typeface="+mn-lt"/>
                <a:ea typeface="+mn-ea"/>
                <a:cs typeface="+mn-cs"/>
              </a:rPr>
              <a:t> medical therapy </a:t>
            </a:r>
            <a:r>
              <a:rPr lang="en-US" sz="1200" b="0" i="0" kern="1200" dirty="0" err="1">
                <a:solidFill>
                  <a:schemeClr val="tx1"/>
                </a:solidFill>
                <a:latin typeface="+mn-lt"/>
                <a:ea typeface="+mn-ea"/>
                <a:cs typeface="+mn-cs"/>
              </a:rPr>
              <a:t>unsuccesful</a:t>
            </a:r>
            <a:r>
              <a:rPr lang="en-US" sz="1200" b="0" i="0" kern="1200" dirty="0">
                <a:solidFill>
                  <a:schemeClr val="tx1"/>
                </a:solidFill>
                <a:latin typeface="+mn-lt"/>
                <a:ea typeface="+mn-ea"/>
                <a:cs typeface="+mn-cs"/>
              </a:rPr>
              <a:t> repeated </a:t>
            </a:r>
            <a:r>
              <a:rPr lang="en-US" sz="1200" b="0" i="0" kern="1200" dirty="0" err="1">
                <a:solidFill>
                  <a:schemeClr val="tx1"/>
                </a:solidFill>
                <a:latin typeface="+mn-lt"/>
                <a:ea typeface="+mn-ea"/>
                <a:cs typeface="+mn-cs"/>
              </a:rPr>
              <a:t>acvute</a:t>
            </a:r>
            <a:r>
              <a:rPr lang="en-US" sz="1200" b="0" i="0" kern="1200" dirty="0">
                <a:solidFill>
                  <a:schemeClr val="tx1"/>
                </a:solidFill>
                <a:latin typeface="+mn-lt"/>
                <a:ea typeface="+mn-ea"/>
                <a:cs typeface="+mn-cs"/>
              </a:rPr>
              <a:t> flares nail removal</a:t>
            </a:r>
            <a:endParaRPr lang="en-US" dirty="0"/>
          </a:p>
          <a:p>
            <a:r>
              <a:rPr lang="en-US" dirty="0" err="1"/>
              <a:t>Steriods</a:t>
            </a:r>
            <a:r>
              <a:rPr lang="en-US" dirty="0"/>
              <a:t> For flare </a:t>
            </a:r>
            <a:r>
              <a:rPr lang="en-US" dirty="0" err="1"/>
              <a:t>nd</a:t>
            </a:r>
            <a:r>
              <a:rPr lang="en-US" dirty="0"/>
              <a:t> in resistant</a:t>
            </a:r>
            <a:r>
              <a:rPr lang="en-US" baseline="0" dirty="0"/>
              <a:t> cases</a:t>
            </a:r>
            <a:endParaRPr lang="en-US" dirty="0"/>
          </a:p>
          <a:p>
            <a:r>
              <a:rPr lang="en-US" dirty="0"/>
              <a:t>may be required for </a:t>
            </a:r>
            <a:r>
              <a:rPr lang="en-US" dirty="0">
                <a:hlinkClick r:id="rId5"/>
              </a:rPr>
              <a:t>abscess</a:t>
            </a:r>
            <a:r>
              <a:rPr lang="en-US" dirty="0"/>
              <a:t> followed by irrigation and packing with gauze</a:t>
            </a:r>
          </a:p>
          <a:p>
            <a:endParaRPr lang="en-US" dirty="0"/>
          </a:p>
          <a:p>
            <a:endParaRPr lang="en-US" dirty="0"/>
          </a:p>
          <a:p>
            <a:r>
              <a:rPr lang="en-US" dirty="0" err="1"/>
              <a:t>Steriods</a:t>
            </a:r>
            <a:r>
              <a:rPr lang="en-US" dirty="0"/>
              <a:t> For flare </a:t>
            </a:r>
            <a:r>
              <a:rPr lang="en-US" dirty="0" err="1"/>
              <a:t>nd</a:t>
            </a:r>
            <a:r>
              <a:rPr lang="en-US" dirty="0"/>
              <a:t> in resistant</a:t>
            </a:r>
            <a:r>
              <a:rPr lang="en-US" baseline="0" dirty="0"/>
              <a:t> cases</a:t>
            </a:r>
            <a:endParaRPr lang="en-US" dirty="0"/>
          </a:p>
          <a:p>
            <a:r>
              <a:rPr lang="en-US" dirty="0"/>
              <a:t>may be required for </a:t>
            </a:r>
            <a:r>
              <a:rPr lang="en-US" dirty="0">
                <a:hlinkClick r:id="rId5"/>
              </a:rPr>
              <a:t>abscess</a:t>
            </a:r>
            <a:r>
              <a:rPr lang="en-US" dirty="0"/>
              <a:t> followed by irrigation and packing with gauze</a:t>
            </a:r>
          </a:p>
          <a:p>
            <a:r>
              <a:rPr lang="en-US" dirty="0"/>
              <a:t>to allow pus to drain</a:t>
            </a:r>
          </a:p>
        </p:txBody>
      </p:sp>
      <p:sp>
        <p:nvSpPr>
          <p:cNvPr id="1048898"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2" name="Slide Image Placeholder 1"/>
          <p:cNvSpPr>
            <a:spLocks noGrp="1" noRot="1" noChangeAspect="1"/>
          </p:cNvSpPr>
          <p:nvPr>
            <p:ph type="sldImg"/>
          </p:nvPr>
        </p:nvSpPr>
        <p:spPr/>
      </p:sp>
      <p:sp>
        <p:nvSpPr>
          <p:cNvPr id="1048903" name="Notes Placeholder 2"/>
          <p:cNvSpPr>
            <a:spLocks noGrp="1"/>
          </p:cNvSpPr>
          <p:nvPr>
            <p:ph type="body" idx="1"/>
          </p:nvPr>
        </p:nvSpPr>
        <p:spPr/>
        <p:txBody>
          <a:bodyPr>
            <a:normAutofit/>
          </a:bodyPr>
          <a:lstStyle/>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Partial avulsion of the abnormal nail area allows the nail bed</a:t>
            </a:r>
          </a:p>
          <a:p>
            <a:r>
              <a:rPr lang="en-US" sz="1200" kern="1200" baseline="0" dirty="0">
                <a:solidFill>
                  <a:schemeClr val="tx1"/>
                </a:solidFill>
                <a:latin typeface="+mn-lt"/>
                <a:ea typeface="+mn-ea"/>
                <a:cs typeface="+mn-cs"/>
              </a:rPr>
              <a:t>to be treated with </a:t>
            </a:r>
            <a:r>
              <a:rPr lang="en-US" sz="1200" kern="1200" baseline="0" dirty="0" err="1">
                <a:solidFill>
                  <a:schemeClr val="tx1"/>
                </a:solidFill>
                <a:latin typeface="+mn-lt"/>
                <a:ea typeface="+mn-ea"/>
                <a:cs typeface="+mn-cs"/>
              </a:rPr>
              <a:t>chlorhexidine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mupirocin</a:t>
            </a:r>
            <a:r>
              <a:rPr lang="en-US" sz="1200" kern="1200" baseline="0" dirty="0">
                <a:solidFill>
                  <a:schemeClr val="tx1"/>
                </a:solidFill>
                <a:latin typeface="+mn-lt"/>
                <a:ea typeface="+mn-ea"/>
                <a:cs typeface="+mn-cs"/>
              </a:rPr>
              <a:t> or </a:t>
            </a:r>
            <a:r>
              <a:rPr lang="en-US" sz="1200" kern="1200" baseline="0" dirty="0" err="1">
                <a:solidFill>
                  <a:schemeClr val="tx1"/>
                </a:solidFill>
                <a:latin typeface="+mn-lt"/>
                <a:ea typeface="+mn-ea"/>
                <a:cs typeface="+mn-cs"/>
              </a:rPr>
              <a:t>fusidic</a:t>
            </a:r>
            <a:r>
              <a:rPr lang="en-US" sz="1200" kern="1200" baseline="0" dirty="0">
                <a:solidFill>
                  <a:schemeClr val="tx1"/>
                </a:solidFill>
                <a:latin typeface="+mn-lt"/>
                <a:ea typeface="+mn-ea"/>
                <a:cs typeface="+mn-cs"/>
              </a:rPr>
              <a:t> acid</a:t>
            </a:r>
            <a:endParaRPr lang="en-US" dirty="0"/>
          </a:p>
        </p:txBody>
      </p:sp>
      <p:sp>
        <p:nvSpPr>
          <p:cNvPr id="1048904"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8" name="Slide Image Placeholder 1"/>
          <p:cNvSpPr>
            <a:spLocks noGrp="1" noRot="1" noChangeAspect="1"/>
          </p:cNvSpPr>
          <p:nvPr>
            <p:ph type="sldImg"/>
          </p:nvPr>
        </p:nvSpPr>
        <p:spPr/>
      </p:sp>
      <p:sp>
        <p:nvSpPr>
          <p:cNvPr id="1048909"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Hang nails are small portions</a:t>
            </a:r>
          </a:p>
          <a:p>
            <a:r>
              <a:rPr lang="en-US" sz="1200" kern="1200" baseline="0" dirty="0">
                <a:solidFill>
                  <a:schemeClr val="tx1"/>
                </a:solidFill>
                <a:latin typeface="+mn-lt"/>
                <a:ea typeface="+mn-ea"/>
                <a:cs typeface="+mn-cs"/>
              </a:rPr>
              <a:t> Attempts to remove them may be complicated by acute or chronic paronychia.</a:t>
            </a:r>
          </a:p>
          <a:p>
            <a:r>
              <a:rPr lang="en-US" sz="1200" kern="1200" baseline="0" dirty="0">
                <a:solidFill>
                  <a:schemeClr val="tx1"/>
                </a:solidFill>
                <a:latin typeface="+mn-lt"/>
                <a:ea typeface="+mn-ea"/>
                <a:cs typeface="+mn-cs"/>
              </a:rPr>
              <a:t>And I m sure u all have </a:t>
            </a:r>
            <a:r>
              <a:rPr lang="en-US" sz="1200" kern="1200" baseline="0" dirty="0" err="1">
                <a:solidFill>
                  <a:schemeClr val="tx1"/>
                </a:solidFill>
                <a:latin typeface="+mn-lt"/>
                <a:ea typeface="+mn-ea"/>
                <a:cs typeface="+mn-cs"/>
              </a:rPr>
              <a:t>expeience</a:t>
            </a:r>
            <a:r>
              <a:rPr lang="en-US" sz="1200" kern="1200" baseline="0" dirty="0">
                <a:solidFill>
                  <a:schemeClr val="tx1"/>
                </a:solidFill>
                <a:latin typeface="+mn-lt"/>
                <a:ea typeface="+mn-ea"/>
                <a:cs typeface="+mn-cs"/>
              </a:rPr>
              <a:t> this condition time to time </a:t>
            </a:r>
          </a:p>
          <a:p>
            <a:r>
              <a:rPr lang="en-US" dirty="0"/>
              <a:t>.</a:t>
            </a:r>
          </a:p>
        </p:txBody>
      </p:sp>
      <p:sp>
        <p:nvSpPr>
          <p:cNvPr id="1048910"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They should be snipped </a:t>
            </a:r>
            <a:r>
              <a:rPr lang="en-US" dirty="0" err="1"/>
              <a:t>offusing</a:t>
            </a:r>
            <a:r>
              <a:rPr lang="en-US" dirty="0"/>
              <a:t> sharp‐pointed scissors. </a:t>
            </a:r>
          </a:p>
          <a:p>
            <a:r>
              <a:rPr lang="en-US" dirty="0"/>
              <a:t>may prevent or clear low‐grade infection</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4053366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latin typeface="+mn-lt"/>
                <a:ea typeface="+mn-ea"/>
                <a:cs typeface="+mn-cs"/>
              </a:rPr>
              <a:t>nail plate or body of nail (</a:t>
            </a:r>
            <a:r>
              <a:rPr lang="en-US" sz="1200" b="1" i="1" kern="1200" baseline="0" dirty="0">
                <a:solidFill>
                  <a:schemeClr val="tx1"/>
                </a:solidFill>
                <a:latin typeface="+mn-lt"/>
                <a:ea typeface="+mn-ea"/>
                <a:cs typeface="+mn-cs"/>
              </a:rPr>
              <a:t>corpus unguis)[3] is the actual nail</a:t>
            </a:r>
            <a:endParaRPr lang="en-US" dirty="0"/>
          </a:p>
          <a:p>
            <a:endParaRPr lang="en-US" dirty="0"/>
          </a:p>
        </p:txBody>
      </p:sp>
      <p:sp>
        <p:nvSpPr>
          <p:cNvPr id="4" name="Header Placeholder 3"/>
          <p:cNvSpPr>
            <a:spLocks noGrp="1"/>
          </p:cNvSpPr>
          <p:nvPr>
            <p:ph type="hdr" sz="quarter"/>
          </p:nvPr>
        </p:nvSpPr>
        <p:spPr/>
        <p:txBody>
          <a:bodyPr/>
          <a:lstStyle/>
          <a:p>
            <a:r>
              <a:rPr lang="en-US"/>
              <a:t>Splinter Haemorrhage</a:t>
            </a:r>
          </a:p>
        </p:txBody>
      </p:sp>
    </p:spTree>
    <p:extLst>
      <p:ext uri="{BB962C8B-B14F-4D97-AF65-F5344CB8AC3E}">
        <p14:creationId xmlns:p14="http://schemas.microsoft.com/office/powerpoint/2010/main" val="29575958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RING WORM OF NAILS</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18564838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0" name="Slide Image Placeholder 1"/>
          <p:cNvSpPr>
            <a:spLocks noGrp="1" noRot="1" noChangeAspect="1"/>
          </p:cNvSpPr>
          <p:nvPr>
            <p:ph type="sldImg"/>
          </p:nvPr>
        </p:nvSpPr>
        <p:spPr/>
      </p:sp>
      <p:sp>
        <p:nvSpPr>
          <p:cNvPr id="1048921" name="Notes Placeholder 2"/>
          <p:cNvSpPr>
            <a:spLocks noGrp="1"/>
          </p:cNvSpPr>
          <p:nvPr>
            <p:ph type="body" idx="1"/>
          </p:nvPr>
        </p:nvSpPr>
        <p:spPr/>
        <p:txBody>
          <a:bodyPr>
            <a:normAutofit/>
          </a:bodyPr>
          <a:lstStyle/>
          <a:p>
            <a:r>
              <a:rPr lang="en-US" dirty="0"/>
              <a:t>Due to thickening</a:t>
            </a:r>
          </a:p>
        </p:txBody>
      </p:sp>
      <p:sp>
        <p:nvSpPr>
          <p:cNvPr id="1048922"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5532308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onycholysis or subungual </a:t>
            </a:r>
            <a:r>
              <a:rPr lang="en-US" dirty="0" err="1"/>
              <a:t>hyperkeartosis</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5820985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9" name="Slide Image Placeholder 1"/>
          <p:cNvSpPr>
            <a:spLocks noGrp="1" noRot="1" noChangeAspect="1"/>
          </p:cNvSpPr>
          <p:nvPr>
            <p:ph type="sldImg"/>
          </p:nvPr>
        </p:nvSpPr>
        <p:spPr/>
      </p:sp>
      <p:sp>
        <p:nvSpPr>
          <p:cNvPr id="1048590" name="Notes Placeholder 2"/>
          <p:cNvSpPr>
            <a:spLocks noGrp="1"/>
          </p:cNvSpPr>
          <p:nvPr>
            <p:ph type="body" idx="1"/>
          </p:nvPr>
        </p:nvSpPr>
        <p:spPr/>
        <p:txBody>
          <a:bodyPr>
            <a:normAutofit/>
          </a:bodyPr>
          <a:lstStyle/>
          <a:p>
            <a:r>
              <a:rPr lang="en-US" dirty="0"/>
              <a:t>To discourage nail biting</a:t>
            </a:r>
          </a:p>
          <a:p>
            <a:r>
              <a:rPr lang="en-US" dirty="0"/>
              <a:t>Antipsychotic drug </a:t>
            </a:r>
          </a:p>
        </p:txBody>
      </p:sp>
      <p:sp>
        <p:nvSpPr>
          <p:cNvPr id="1048591"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Psoriais</a:t>
            </a:r>
            <a:r>
              <a:rPr lang="en-US" dirty="0"/>
              <a:t> is most common dermatosis affecting nails </a:t>
            </a:r>
          </a:p>
          <a:p>
            <a:r>
              <a:rPr lang="en-US" dirty="0"/>
              <a:t>Over a life time</a:t>
            </a:r>
          </a:p>
          <a:p>
            <a:r>
              <a:rPr lang="en-US" dirty="0"/>
              <a:t>Nail changes seen in </a:t>
            </a:r>
            <a:r>
              <a:rPr lang="en-US" dirty="0" err="1"/>
              <a:t>spritic</a:t>
            </a:r>
            <a:r>
              <a:rPr lang="en-US" dirty="0"/>
              <a:t> patients are Pits represent punctate surface depressions</a:t>
            </a:r>
          </a:p>
          <a:p>
            <a:r>
              <a:rPr lang="en-US" dirty="0"/>
              <a:t>Nail matrix </a:t>
            </a:r>
            <a:r>
              <a:rPr lang="en-US" dirty="0" err="1"/>
              <a:t>disturbace</a:t>
            </a:r>
            <a:r>
              <a:rPr lang="en-US" dirty="0"/>
              <a:t> is reflected in </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21215176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2" name="Slide Image Placeholder 1"/>
          <p:cNvSpPr>
            <a:spLocks noGrp="1" noRot="1" noChangeAspect="1"/>
          </p:cNvSpPr>
          <p:nvPr>
            <p:ph type="sldImg"/>
          </p:nvPr>
        </p:nvSpPr>
        <p:spPr/>
      </p:sp>
      <p:sp>
        <p:nvSpPr>
          <p:cNvPr id="1048623"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Pits=</a:t>
            </a:r>
            <a:r>
              <a:rPr lang="en-US" sz="1200" kern="1200" baseline="0" dirty="0" err="1">
                <a:solidFill>
                  <a:schemeClr val="tx1"/>
                </a:solidFill>
                <a:latin typeface="+mn-lt"/>
                <a:ea typeface="+mn-ea"/>
                <a:cs typeface="+mn-cs"/>
              </a:rPr>
              <a:t>punctate</a:t>
            </a:r>
            <a:r>
              <a:rPr lang="en-US" sz="1200" kern="1200" baseline="0" dirty="0">
                <a:solidFill>
                  <a:schemeClr val="tx1"/>
                </a:solidFill>
                <a:latin typeface="+mn-lt"/>
                <a:ea typeface="+mn-ea"/>
                <a:cs typeface="+mn-cs"/>
              </a:rPr>
              <a:t> surface depressions arising from proximal matrix disease</a:t>
            </a:r>
          </a:p>
          <a:p>
            <a:r>
              <a:rPr lang="en-US" sz="1200" kern="1200" baseline="0" dirty="0" err="1">
                <a:solidFill>
                  <a:schemeClr val="tx1"/>
                </a:solidFill>
                <a:latin typeface="+mn-lt"/>
                <a:ea typeface="+mn-ea"/>
                <a:cs typeface="+mn-cs"/>
              </a:rPr>
              <a:t>onycholysis</a:t>
            </a:r>
            <a:r>
              <a:rPr lang="en-US" sz="1200" kern="1200" baseline="0" dirty="0">
                <a:solidFill>
                  <a:schemeClr val="tx1"/>
                </a:solidFill>
                <a:latin typeface="+mn-lt"/>
                <a:ea typeface="+mn-ea"/>
                <a:cs typeface="+mn-cs"/>
              </a:rPr>
              <a:t>+=Focal nail bed </a:t>
            </a:r>
            <a:r>
              <a:rPr lang="en-US" sz="1200" kern="1200" baseline="0" dirty="0" err="1">
                <a:solidFill>
                  <a:schemeClr val="tx1"/>
                </a:solidFill>
                <a:latin typeface="+mn-lt"/>
                <a:ea typeface="+mn-ea"/>
                <a:cs typeface="+mn-cs"/>
              </a:rPr>
              <a:t>parakeratosis</a:t>
            </a:r>
            <a:r>
              <a:rPr lang="en-US" sz="1200" kern="1200" baseline="0" dirty="0">
                <a:solidFill>
                  <a:schemeClr val="tx1"/>
                </a:solidFill>
                <a:latin typeface="+mn-lt"/>
                <a:ea typeface="+mn-ea"/>
                <a:cs typeface="+mn-cs"/>
              </a:rPr>
              <a:t> produces an ‘oil spot’ or ‘salmon</a:t>
            </a:r>
          </a:p>
          <a:p>
            <a:r>
              <a:rPr lang="en-US" sz="1200" kern="1200" baseline="0" dirty="0">
                <a:solidFill>
                  <a:schemeClr val="tx1"/>
                </a:solidFill>
                <a:latin typeface="+mn-lt"/>
                <a:ea typeface="+mn-ea"/>
                <a:cs typeface="+mn-cs"/>
              </a:rPr>
              <a:t>patch’. Extension of this area to the free edge results in </a:t>
            </a:r>
            <a:r>
              <a:rPr lang="en-US" sz="1200" kern="1200" baseline="0" dirty="0" err="1">
                <a:solidFill>
                  <a:schemeClr val="tx1"/>
                </a:solidFill>
                <a:latin typeface="+mn-lt"/>
                <a:ea typeface="+mn-ea"/>
                <a:cs typeface="+mn-cs"/>
              </a:rPr>
              <a:t>onycholysis</a:t>
            </a:r>
            <a:endParaRPr lang="en-US" sz="1200" kern="1200" baseline="0" dirty="0">
              <a:solidFill>
                <a:schemeClr val="tx1"/>
              </a:solidFill>
              <a:latin typeface="+mn-lt"/>
              <a:ea typeface="+mn-ea"/>
              <a:cs typeface="+mn-cs"/>
            </a:endParaRPr>
          </a:p>
          <a:p>
            <a:r>
              <a:rPr lang="en-US" sz="1200" kern="1200" baseline="0" dirty="0" err="1">
                <a:solidFill>
                  <a:schemeClr val="tx1"/>
                </a:solidFill>
                <a:latin typeface="+mn-lt"/>
                <a:ea typeface="+mn-ea"/>
                <a:cs typeface="+mn-cs"/>
              </a:rPr>
              <a:t>Subungual</a:t>
            </a:r>
            <a:r>
              <a:rPr lang="en-US" sz="1200" kern="1200" baseline="0" dirty="0">
                <a:solidFill>
                  <a:schemeClr val="tx1"/>
                </a:solidFill>
                <a:latin typeface="+mn-lt"/>
                <a:ea typeface="+mn-ea"/>
                <a:cs typeface="+mn-cs"/>
              </a:rPr>
              <a:t> hyperkeratosis=marked distally and extends proximally</a:t>
            </a:r>
          </a:p>
          <a:p>
            <a:endParaRPr lang="en-US" dirty="0"/>
          </a:p>
        </p:txBody>
      </p:sp>
      <p:sp>
        <p:nvSpPr>
          <p:cNvPr id="1048624"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32" name="Slide Image Placeholder 1"/>
          <p:cNvSpPr>
            <a:spLocks noGrp="1" noRot="1" noChangeAspect="1"/>
          </p:cNvSpPr>
          <p:nvPr>
            <p:ph type="sldImg"/>
          </p:nvPr>
        </p:nvSpPr>
        <p:spPr/>
      </p:sp>
      <p:sp>
        <p:nvSpPr>
          <p:cNvPr id="1048933" name="Notes Placeholder 2"/>
          <p:cNvSpPr>
            <a:spLocks noGrp="1"/>
          </p:cNvSpPr>
          <p:nvPr>
            <p:ph type="body" idx="1"/>
          </p:nvPr>
        </p:nvSpPr>
        <p:spPr/>
        <p:txBody>
          <a:bodyPr>
            <a:normAutofit/>
          </a:bodyPr>
          <a:lstStyle/>
          <a:p>
            <a:r>
              <a:rPr lang="en-US" dirty="0"/>
              <a:t>This for of psoriasis involves destructive </a:t>
            </a:r>
            <a:r>
              <a:rPr lang="en-US" dirty="0" err="1"/>
              <a:t>pustualtion</a:t>
            </a:r>
            <a:r>
              <a:rPr lang="en-US" dirty="0"/>
              <a:t> of nail unit pic-=</a:t>
            </a:r>
            <a:r>
              <a:rPr lang="en-US" sz="1200" kern="1200" baseline="0" dirty="0">
                <a:solidFill>
                  <a:schemeClr val="tx1"/>
                </a:solidFill>
                <a:latin typeface="+mn-lt"/>
                <a:ea typeface="+mn-ea"/>
                <a:cs typeface="+mn-cs"/>
              </a:rPr>
              <a:t>plate has been destroyed by intense pustular</a:t>
            </a:r>
          </a:p>
          <a:p>
            <a:r>
              <a:rPr lang="en-US" sz="1200" kern="1200" baseline="0" dirty="0">
                <a:solidFill>
                  <a:schemeClr val="tx1"/>
                </a:solidFill>
                <a:latin typeface="+mn-lt"/>
                <a:ea typeface="+mn-ea"/>
                <a:cs typeface="+mn-cs"/>
              </a:rPr>
              <a:t>inflammation.</a:t>
            </a:r>
          </a:p>
          <a:p>
            <a:r>
              <a:rPr lang="en-US" sz="1200" kern="1200" baseline="0" dirty="0" err="1">
                <a:solidFill>
                  <a:schemeClr val="tx1"/>
                </a:solidFill>
                <a:latin typeface="+mn-lt"/>
                <a:ea typeface="+mn-ea"/>
                <a:cs typeface="+mn-cs"/>
              </a:rPr>
              <a:t>Acro</a:t>
            </a:r>
            <a:r>
              <a:rPr lang="en-US" sz="1200" kern="1200" baseline="0" dirty="0">
                <a:solidFill>
                  <a:schemeClr val="tx1"/>
                </a:solidFill>
                <a:latin typeface="+mn-lt"/>
                <a:ea typeface="+mn-ea"/>
                <a:cs typeface="+mn-cs"/>
              </a:rPr>
              <a:t> localized pustular psoriasis</a:t>
            </a:r>
            <a:endParaRPr lang="en-US" dirty="0"/>
          </a:p>
        </p:txBody>
      </p:sp>
      <p:sp>
        <p:nvSpPr>
          <p:cNvPr id="1048934"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48" name="Slide Image Placeholder 1"/>
          <p:cNvSpPr>
            <a:spLocks noGrp="1" noRot="1" noChangeAspect="1"/>
          </p:cNvSpPr>
          <p:nvPr>
            <p:ph type="sldImg"/>
          </p:nvPr>
        </p:nvSpPr>
        <p:spPr/>
      </p:sp>
      <p:sp>
        <p:nvSpPr>
          <p:cNvPr id="1048949"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General hand care is important to avoid(</a:t>
            </a:r>
            <a:r>
              <a:rPr lang="en-US" sz="1200" kern="1200" baseline="0" dirty="0" err="1">
                <a:solidFill>
                  <a:schemeClr val="tx1"/>
                </a:solidFill>
                <a:latin typeface="+mn-lt"/>
                <a:ea typeface="+mn-ea"/>
                <a:cs typeface="+mn-cs"/>
              </a:rPr>
              <a:t>Koebner</a:t>
            </a:r>
            <a:r>
              <a:rPr lang="en-US" sz="1200" kern="1200" baseline="0" dirty="0">
                <a:solidFill>
                  <a:schemeClr val="tx1"/>
                </a:solidFill>
                <a:latin typeface="+mn-lt"/>
                <a:ea typeface="+mn-ea"/>
                <a:cs typeface="+mn-cs"/>
              </a:rPr>
              <a:t>) response, whereby minor trauma may elicit psoriasis. These measures include avoiding..</a:t>
            </a:r>
          </a:p>
        </p:txBody>
      </p:sp>
      <p:sp>
        <p:nvSpPr>
          <p:cNvPr id="1048950"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4" name="Slide Image Placeholder 1"/>
          <p:cNvSpPr>
            <a:spLocks noGrp="1" noRot="1" noChangeAspect="1"/>
          </p:cNvSpPr>
          <p:nvPr>
            <p:ph type="sldImg"/>
          </p:nvPr>
        </p:nvSpPr>
        <p:spPr/>
      </p:sp>
      <p:sp>
        <p:nvSpPr>
          <p:cNvPr id="1048955" name="Notes Placeholder 2"/>
          <p:cNvSpPr>
            <a:spLocks noGrp="1"/>
          </p:cNvSpPr>
          <p:nvPr>
            <p:ph type="body" idx="1"/>
          </p:nvPr>
        </p:nvSpPr>
        <p:spPr/>
        <p:txBody>
          <a:bodyPr>
            <a:normAutofit/>
          </a:bodyPr>
          <a:lstStyle/>
          <a:p>
            <a:r>
              <a:rPr lang="en-US" sz="1200" kern="1200" baseline="0" dirty="0" err="1">
                <a:solidFill>
                  <a:schemeClr val="tx1"/>
                </a:solidFill>
                <a:latin typeface="+mn-lt"/>
                <a:ea typeface="+mn-ea"/>
                <a:cs typeface="+mn-cs"/>
              </a:rPr>
              <a:t>Clobetasol</a:t>
            </a:r>
            <a:r>
              <a:rPr lang="en-US" sz="1200" kern="1200" baseline="0" dirty="0">
                <a:solidFill>
                  <a:schemeClr val="tx1"/>
                </a:solidFill>
                <a:latin typeface="+mn-lt"/>
                <a:ea typeface="+mn-ea"/>
                <a:cs typeface="+mn-cs"/>
              </a:rPr>
              <a:t> propionate ointment without occlusion, rubbed into the nail fold. Duration of treatment is</a:t>
            </a:r>
          </a:p>
          <a:p>
            <a:r>
              <a:rPr lang="en-US" sz="1200" kern="1200" baseline="0" dirty="0">
                <a:solidFill>
                  <a:schemeClr val="tx1"/>
                </a:solidFill>
                <a:latin typeface="+mn-lt"/>
                <a:ea typeface="+mn-ea"/>
                <a:cs typeface="+mn-cs"/>
              </a:rPr>
              <a:t>limited by local atrophy. It is useful for psoriatic </a:t>
            </a:r>
            <a:r>
              <a:rPr lang="en-US" sz="1200" kern="1200" baseline="0" dirty="0" err="1">
                <a:solidFill>
                  <a:schemeClr val="tx1"/>
                </a:solidFill>
                <a:latin typeface="+mn-lt"/>
                <a:ea typeface="+mn-ea"/>
                <a:cs typeface="+mn-cs"/>
              </a:rPr>
              <a:t>paronychia</a:t>
            </a:r>
            <a:endParaRPr lang="en-US" sz="1200" kern="1200" baseline="0" dirty="0">
              <a:solidFill>
                <a:schemeClr val="tx1"/>
              </a:solidFill>
              <a:latin typeface="+mn-lt"/>
              <a:ea typeface="+mn-ea"/>
              <a:cs typeface="+mn-cs"/>
            </a:endParaRPr>
          </a:p>
          <a:p>
            <a:r>
              <a:rPr lang="en-US" sz="1200" dirty="0"/>
              <a:t>Injected into Nail fold, bed and matrix response in subungual hyper and nail plate thickening</a:t>
            </a:r>
          </a:p>
          <a:p>
            <a:r>
              <a:rPr lang="en-US" sz="1200" dirty="0"/>
              <a:t>With or without steroids in alternate basis</a:t>
            </a:r>
          </a:p>
          <a:p>
            <a:r>
              <a:rPr lang="en-US" sz="1200" dirty="0"/>
              <a:t>Onycholysis more responsive</a:t>
            </a:r>
          </a:p>
          <a:p>
            <a:r>
              <a:rPr lang="en-US" sz="1200" kern="1200" baseline="0" dirty="0">
                <a:solidFill>
                  <a:schemeClr val="tx1"/>
                </a:solidFill>
                <a:latin typeface="+mn-lt"/>
                <a:ea typeface="+mn-ea"/>
                <a:cs typeface="+mn-cs"/>
              </a:rPr>
              <a:t>Tazarotene 0.1% gel under occlusion onycholysis and pitting</a:t>
            </a:r>
          </a:p>
          <a:p>
            <a:r>
              <a:rPr lang="en-US" sz="1200" kern="1200" baseline="0" dirty="0">
                <a:solidFill>
                  <a:schemeClr val="tx1"/>
                </a:solidFill>
                <a:latin typeface="+mn-lt"/>
                <a:ea typeface="+mn-ea"/>
                <a:cs typeface="+mn-cs"/>
              </a:rPr>
              <a:t>5 </a:t>
            </a:r>
            <a:r>
              <a:rPr lang="en-US" sz="1200" kern="1200" baseline="0" dirty="0" err="1">
                <a:solidFill>
                  <a:schemeClr val="tx1"/>
                </a:solidFill>
                <a:latin typeface="+mn-lt"/>
                <a:ea typeface="+mn-ea"/>
                <a:cs typeface="+mn-cs"/>
              </a:rPr>
              <a:t>fu</a:t>
            </a:r>
            <a:r>
              <a:rPr lang="en-US" sz="1200" kern="1200" baseline="0" dirty="0">
                <a:solidFill>
                  <a:schemeClr val="tx1"/>
                </a:solidFill>
                <a:latin typeface="+mn-lt"/>
                <a:ea typeface="+mn-ea"/>
                <a:cs typeface="+mn-cs"/>
              </a:rPr>
              <a:t> not use if onycholysis</a:t>
            </a:r>
          </a:p>
          <a:p>
            <a:r>
              <a:rPr lang="en-US" sz="1200" kern="1200" baseline="0" dirty="0">
                <a:solidFill>
                  <a:schemeClr val="tx1"/>
                </a:solidFill>
                <a:latin typeface="+mn-lt"/>
                <a:ea typeface="+mn-ea"/>
                <a:cs typeface="+mn-cs"/>
              </a:rPr>
              <a:t>Systemic methotrexate and ciclosporin, Biological agents would not usually be advocated as therapy for nail disease alone</a:t>
            </a:r>
            <a:endParaRPr lang="en-US" dirty="0"/>
          </a:p>
        </p:txBody>
      </p:sp>
      <p:sp>
        <p:nvSpPr>
          <p:cNvPr id="1048956"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NAIL FOLD IS AREA of nail that is hard skin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Largest in the thumb and often absent in the little finger</a:t>
            </a:r>
            <a:r>
              <a:rPr lang="en-US" dirty="0"/>
              <a:t>.</a:t>
            </a:r>
          </a:p>
          <a:p>
            <a:endParaRPr lang="en-US" dirty="0"/>
          </a:p>
        </p:txBody>
      </p:sp>
      <p:sp>
        <p:nvSpPr>
          <p:cNvPr id="4" name="Header Placeholder 3"/>
          <p:cNvSpPr>
            <a:spLocks noGrp="1"/>
          </p:cNvSpPr>
          <p:nvPr>
            <p:ph type="hdr" sz="quarter"/>
          </p:nvPr>
        </p:nvSpPr>
        <p:spPr/>
        <p:txBody>
          <a:bodyPr/>
          <a:lstStyle/>
          <a:p>
            <a:r>
              <a:rPr lang="en-US"/>
              <a:t>Splinter Haemorrhage</a:t>
            </a:r>
          </a:p>
        </p:txBody>
      </p:sp>
    </p:spTree>
    <p:extLst>
      <p:ext uri="{BB962C8B-B14F-4D97-AF65-F5344CB8AC3E}">
        <p14:creationId xmlns:p14="http://schemas.microsoft.com/office/powerpoint/2010/main" val="102554984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60" name="Slide Image Placeholder 1"/>
          <p:cNvSpPr>
            <a:spLocks noGrp="1" noRot="1" noChangeAspect="1"/>
          </p:cNvSpPr>
          <p:nvPr>
            <p:ph type="sldImg"/>
          </p:nvPr>
        </p:nvSpPr>
        <p:spPr/>
      </p:sp>
      <p:sp>
        <p:nvSpPr>
          <p:cNvPr id="1048961"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pPr>
            <a:r>
              <a:rPr lang="en-US" sz="1200" b="0" dirty="0"/>
              <a:t>Nails are involved in 10% cases of </a:t>
            </a:r>
            <a:r>
              <a:rPr lang="en-US" sz="1200" b="0" dirty="0" err="1"/>
              <a:t>lp</a:t>
            </a:r>
            <a:r>
              <a:rPr lang="en-US" sz="1200" b="0" dirty="0"/>
              <a:t> and in 75% nail changes may b the sole manifestation of </a:t>
            </a:r>
            <a:r>
              <a:rPr lang="en-US" sz="1200" b="0" dirty="0" err="1"/>
              <a:t>lp</a:t>
            </a:r>
            <a:r>
              <a:rPr lang="en-US" sz="1200" b="0" dirty="0"/>
              <a:t> </a:t>
            </a:r>
          </a:p>
          <a:p>
            <a:pPr marL="0" marR="0" indent="0" algn="l" defTabSz="914400" rtl="0" eaLnBrk="1" fontAlgn="auto" latinLnBrk="0" hangingPunct="1">
              <a:lnSpc>
                <a:spcPct val="100000"/>
              </a:lnSpc>
              <a:spcBef>
                <a:spcPts val="0"/>
              </a:spcBef>
              <a:spcAft>
                <a:spcPts val="0"/>
              </a:spcAft>
              <a:buClrTx/>
              <a:buSzTx/>
              <a:buFontTx/>
              <a:buNone/>
            </a:pPr>
            <a:r>
              <a:rPr lang="en-US" sz="1200" b="0" dirty="0" err="1"/>
              <a:t>Onychorhrexis</a:t>
            </a:r>
            <a:r>
              <a:rPr lang="en-US" sz="1200" b="0" dirty="0"/>
              <a:t> </a:t>
            </a:r>
            <a:r>
              <a:rPr lang="en-US" sz="1200" b="0" dirty="0" err="1"/>
              <a:t>lobgitudinal</a:t>
            </a:r>
            <a:r>
              <a:rPr lang="en-US" sz="1200" b="0" dirty="0"/>
              <a:t> ridging of nail plate Classic pterygium formation </a:t>
            </a:r>
            <a:endParaRPr lang="en-US" i="1" dirty="0"/>
          </a:p>
          <a:p>
            <a:r>
              <a:rPr lang="en-US" i="1" dirty="0"/>
              <a:t>thinning of the nail plate and longitudinal ridging</a:t>
            </a:r>
          </a:p>
        </p:txBody>
      </p:sp>
      <p:sp>
        <p:nvSpPr>
          <p:cNvPr id="1048962"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pPr>
            <a:r>
              <a:rPr lang="en-US" sz="1200" kern="1200" baseline="0" dirty="0">
                <a:solidFill>
                  <a:schemeClr val="tx1"/>
                </a:solidFill>
                <a:latin typeface="+mn-lt"/>
                <a:ea typeface="+mn-ea"/>
                <a:cs typeface="+mn-cs"/>
              </a:rPr>
              <a:t>Lichen planus with longitudinal melanonychia</a:t>
            </a:r>
            <a:endParaRPr lang="en-US" dirty="0"/>
          </a:p>
          <a:p>
            <a:r>
              <a:rPr lang="en-US" sz="1200" kern="1200" baseline="0" dirty="0">
                <a:solidFill>
                  <a:schemeClr val="tx1"/>
                </a:solidFill>
                <a:latin typeface="+mn-lt"/>
                <a:ea typeface="+mn-ea"/>
                <a:cs typeface="+mn-cs"/>
              </a:rPr>
              <a:t>Anonychia following lichen planus.</a:t>
            </a:r>
            <a:endParaRPr lang="en-US" dirty="0"/>
          </a:p>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0697044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3" name="Slide Image Placeholder 1"/>
          <p:cNvSpPr>
            <a:spLocks noGrp="1" noRot="1" noChangeAspect="1"/>
          </p:cNvSpPr>
          <p:nvPr>
            <p:ph type="sldImg"/>
          </p:nvPr>
        </p:nvSpPr>
        <p:spPr/>
      </p:sp>
      <p:sp>
        <p:nvSpPr>
          <p:cNvPr id="1048974"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Treatment needs to be commenced early Once scarring has progressed sufficiently to cause a </a:t>
            </a:r>
            <a:r>
              <a:rPr lang="en-US" sz="1200" kern="1200" baseline="0" dirty="0" err="1">
                <a:solidFill>
                  <a:schemeClr val="tx1"/>
                </a:solidFill>
                <a:latin typeface="+mn-lt"/>
                <a:ea typeface="+mn-ea"/>
                <a:cs typeface="+mn-cs"/>
              </a:rPr>
              <a:t>pterygium</a:t>
            </a:r>
            <a:r>
              <a:rPr lang="en-US" sz="1200" kern="1200" baseline="0" dirty="0">
                <a:solidFill>
                  <a:schemeClr val="tx1"/>
                </a:solidFill>
                <a:latin typeface="+mn-lt"/>
                <a:ea typeface="+mn-ea"/>
                <a:cs typeface="+mn-cs"/>
              </a:rPr>
              <a:t>, </a:t>
            </a:r>
          </a:p>
          <a:p>
            <a:r>
              <a:rPr lang="en-US" sz="1200" kern="1200" baseline="0" dirty="0">
                <a:solidFill>
                  <a:schemeClr val="tx1"/>
                </a:solidFill>
                <a:latin typeface="+mn-lt"/>
                <a:ea typeface="+mn-ea"/>
                <a:cs typeface="+mn-cs"/>
              </a:rPr>
              <a:t>there will be an irreversible component.</a:t>
            </a:r>
          </a:p>
          <a:p>
            <a:r>
              <a:rPr lang="en-US" sz="1200" kern="1200" baseline="0" dirty="0">
                <a:solidFill>
                  <a:schemeClr val="tx1"/>
                </a:solidFill>
                <a:latin typeface="+mn-lt"/>
                <a:ea typeface="+mn-ea"/>
                <a:cs typeface="+mn-cs"/>
              </a:rPr>
              <a:t>rubbed into the nail folds for 2–3 months</a:t>
            </a:r>
          </a:p>
          <a:p>
            <a:r>
              <a:rPr lang="en-US" sz="1200" kern="1200" baseline="0" dirty="0" err="1">
                <a:solidFill>
                  <a:schemeClr val="tx1"/>
                </a:solidFill>
                <a:latin typeface="+mn-lt"/>
                <a:ea typeface="+mn-ea"/>
                <a:cs typeface="+mn-cs"/>
              </a:rPr>
              <a:t>Triamcinolone</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acetonide</a:t>
            </a:r>
            <a:r>
              <a:rPr lang="en-US" sz="1200" kern="1200" baseline="0" dirty="0">
                <a:solidFill>
                  <a:schemeClr val="tx1"/>
                </a:solidFill>
                <a:latin typeface="+mn-lt"/>
                <a:ea typeface="+mn-ea"/>
                <a:cs typeface="+mn-cs"/>
              </a:rPr>
              <a:t> can be given intramuscularly at a dose of</a:t>
            </a:r>
          </a:p>
          <a:p>
            <a:r>
              <a:rPr lang="en-US" sz="1200" kern="1200" baseline="0" dirty="0">
                <a:solidFill>
                  <a:schemeClr val="tx1"/>
                </a:solidFill>
                <a:latin typeface="+mn-lt"/>
                <a:ea typeface="+mn-ea"/>
                <a:cs typeface="+mn-cs"/>
              </a:rPr>
              <a:t>0.5–1 mg/kg per month for 3–6 months</a:t>
            </a:r>
          </a:p>
          <a:p>
            <a:r>
              <a:rPr lang="en-US" sz="1200" kern="1200" baseline="0" dirty="0">
                <a:solidFill>
                  <a:schemeClr val="tx1"/>
                </a:solidFill>
                <a:latin typeface="+mn-lt"/>
                <a:ea typeface="+mn-ea"/>
                <a:cs typeface="+mn-cs"/>
              </a:rPr>
              <a:t>ORAL STEROIDS ARREST SEVERE SCARRING NAI LP</a:t>
            </a:r>
          </a:p>
        </p:txBody>
      </p:sp>
      <p:sp>
        <p:nvSpPr>
          <p:cNvPr id="1048975"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9" name="Slide Image Placeholder 1"/>
          <p:cNvSpPr>
            <a:spLocks noGrp="1" noRot="1" noChangeAspect="1"/>
          </p:cNvSpPr>
          <p:nvPr>
            <p:ph type="sldImg"/>
          </p:nvPr>
        </p:nvSpPr>
        <p:spPr/>
      </p:sp>
      <p:sp>
        <p:nvSpPr>
          <p:cNvPr id="1048980"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Nail involvement  is common in </a:t>
            </a:r>
            <a:r>
              <a:rPr lang="en-US" sz="1200" b="0" i="0" kern="1200" dirty="0" err="1">
                <a:solidFill>
                  <a:schemeClr val="tx1"/>
                </a:solidFill>
                <a:latin typeface="+mn-lt"/>
                <a:ea typeface="+mn-ea"/>
                <a:cs typeface="+mn-cs"/>
              </a:rPr>
              <a:t>dariers</a:t>
            </a:r>
            <a:r>
              <a:rPr lang="en-US" sz="1200" b="0" i="0" kern="1200" dirty="0">
                <a:solidFill>
                  <a:schemeClr val="tx1"/>
                </a:solidFill>
                <a:latin typeface="+mn-lt"/>
                <a:ea typeface="+mn-ea"/>
                <a:cs typeface="+mn-cs"/>
              </a:rPr>
              <a:t> </a:t>
            </a:r>
          </a:p>
          <a:p>
            <a:r>
              <a:rPr lang="en-US" sz="1200" b="0" i="0" kern="1200" dirty="0">
                <a:solidFill>
                  <a:schemeClr val="tx1"/>
                </a:solidFill>
                <a:latin typeface="+mn-lt"/>
                <a:ea typeface="+mn-ea"/>
                <a:cs typeface="+mn-cs"/>
              </a:rPr>
              <a:t>And about 96% pts have acral changes of which nail changes are most common V-shaped nick at the free edge of the nail </a:t>
            </a:r>
            <a:endParaRPr lang="en-US" dirty="0"/>
          </a:p>
        </p:txBody>
      </p:sp>
      <p:sp>
        <p:nvSpPr>
          <p:cNvPr id="1048981"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8" name="Slide Image Placeholder 1"/>
          <p:cNvSpPr>
            <a:spLocks noGrp="1" noRot="1" noChangeAspect="1"/>
          </p:cNvSpPr>
          <p:nvPr>
            <p:ph type="sldImg"/>
          </p:nvPr>
        </p:nvSpPr>
        <p:spPr/>
      </p:sp>
      <p:sp>
        <p:nvSpPr>
          <p:cNvPr id="1048989"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General hand care is important, with the avoidance of soap, </a:t>
            </a:r>
            <a:r>
              <a:rPr lang="en-US" sz="1200" kern="1200" baseline="0" dirty="0" err="1">
                <a:solidFill>
                  <a:schemeClr val="tx1"/>
                </a:solidFill>
                <a:latin typeface="+mn-lt"/>
                <a:ea typeface="+mn-ea"/>
                <a:cs typeface="+mn-cs"/>
              </a:rPr>
              <a:t>irritants,wet</a:t>
            </a:r>
            <a:r>
              <a:rPr lang="en-US" sz="1200" kern="1200" baseline="0" dirty="0">
                <a:solidFill>
                  <a:schemeClr val="tx1"/>
                </a:solidFill>
                <a:latin typeface="+mn-lt"/>
                <a:ea typeface="+mn-ea"/>
                <a:cs typeface="+mn-cs"/>
              </a:rPr>
              <a:t> work. Protective gloves </a:t>
            </a:r>
            <a:r>
              <a:rPr lang="en-US" sz="1200" kern="1200" baseline="0" dirty="0" err="1">
                <a:solidFill>
                  <a:schemeClr val="tx1"/>
                </a:solidFill>
                <a:latin typeface="+mn-lt"/>
                <a:ea typeface="+mn-ea"/>
                <a:cs typeface="+mn-cs"/>
              </a:rPr>
              <a:t>shoul</a:t>
            </a:r>
            <a:r>
              <a:rPr lang="en-US" sz="1200" kern="1200" baseline="0" dirty="0">
                <a:solidFill>
                  <a:schemeClr val="tx1"/>
                </a:solidFill>
                <a:latin typeface="+mn-lt"/>
                <a:ea typeface="+mn-ea"/>
                <a:cs typeface="+mn-cs"/>
              </a:rPr>
              <a:t> be used, with copious emollient </a:t>
            </a:r>
            <a:r>
              <a:rPr lang="en-US" sz="1200" kern="1200" baseline="0" dirty="0" err="1">
                <a:solidFill>
                  <a:schemeClr val="tx1"/>
                </a:solidFill>
                <a:latin typeface="+mn-lt"/>
                <a:ea typeface="+mn-ea"/>
                <a:cs typeface="+mn-cs"/>
              </a:rPr>
              <a:t>application.potent</a:t>
            </a:r>
            <a:r>
              <a:rPr lang="en-US" sz="1200" kern="1200" baseline="0" dirty="0">
                <a:solidFill>
                  <a:schemeClr val="tx1"/>
                </a:solidFill>
                <a:latin typeface="+mn-lt"/>
                <a:ea typeface="+mn-ea"/>
                <a:cs typeface="+mn-cs"/>
              </a:rPr>
              <a:t> topical steroids may b need sometimes with additional topical or systemic </a:t>
            </a:r>
            <a:r>
              <a:rPr lang="en-US" sz="1200" kern="1200" baseline="0" dirty="0" err="1">
                <a:solidFill>
                  <a:schemeClr val="tx1"/>
                </a:solidFill>
                <a:latin typeface="+mn-lt"/>
                <a:ea typeface="+mn-ea"/>
                <a:cs typeface="+mn-cs"/>
              </a:rPr>
              <a:t>ntimicrobial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terapy</a:t>
            </a:r>
            <a:r>
              <a:rPr lang="en-US" sz="1200" kern="1200" baseline="0" dirty="0">
                <a:solidFill>
                  <a:schemeClr val="tx1"/>
                </a:solidFill>
                <a:latin typeface="+mn-lt"/>
                <a:ea typeface="+mn-ea"/>
                <a:cs typeface="+mn-cs"/>
              </a:rPr>
              <a:t> rubbed into nail folds can develop premature </a:t>
            </a:r>
            <a:r>
              <a:rPr lang="en-US" sz="1200" kern="1200" baseline="0" dirty="0" err="1">
                <a:solidFill>
                  <a:schemeClr val="tx1"/>
                </a:solidFill>
                <a:latin typeface="+mn-lt"/>
                <a:ea typeface="+mn-ea"/>
                <a:cs typeface="+mn-cs"/>
              </a:rPr>
              <a:t>epishyseal</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cloure</a:t>
            </a:r>
            <a:r>
              <a:rPr lang="en-US" sz="1200" kern="1200" baseline="0" dirty="0">
                <a:solidFill>
                  <a:schemeClr val="tx1"/>
                </a:solidFill>
                <a:latin typeface="+mn-lt"/>
                <a:ea typeface="+mn-ea"/>
                <a:cs typeface="+mn-cs"/>
              </a:rPr>
              <a:t> osteomyelitis</a:t>
            </a:r>
          </a:p>
          <a:p>
            <a:r>
              <a:rPr lang="en-US" sz="1200" kern="1200" baseline="0" dirty="0">
                <a:solidFill>
                  <a:schemeClr val="tx1"/>
                </a:solidFill>
                <a:latin typeface="+mn-lt"/>
                <a:ea typeface="+mn-ea"/>
                <a:cs typeface="+mn-cs"/>
              </a:rPr>
              <a:t>Hand or foot </a:t>
            </a:r>
            <a:r>
              <a:rPr lang="en-US" sz="1200" kern="1200" baseline="0" dirty="0" err="1">
                <a:solidFill>
                  <a:schemeClr val="tx1"/>
                </a:solidFill>
                <a:latin typeface="+mn-lt"/>
                <a:ea typeface="+mn-ea"/>
                <a:cs typeface="+mn-cs"/>
              </a:rPr>
              <a:t>puva</a:t>
            </a:r>
            <a:r>
              <a:rPr lang="en-US" sz="1200" kern="1200" baseline="0" dirty="0">
                <a:solidFill>
                  <a:schemeClr val="tx1"/>
                </a:solidFill>
                <a:latin typeface="+mn-lt"/>
                <a:ea typeface="+mn-ea"/>
                <a:cs typeface="+mn-cs"/>
              </a:rPr>
              <a:t> can b helpful</a:t>
            </a:r>
            <a:endParaRPr lang="en-US" dirty="0"/>
          </a:p>
        </p:txBody>
      </p:sp>
      <p:sp>
        <p:nvSpPr>
          <p:cNvPr id="1048990"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9" name="Slide Image Placeholder 1"/>
          <p:cNvSpPr>
            <a:spLocks noGrp="1" noRot="1" noChangeAspect="1"/>
          </p:cNvSpPr>
          <p:nvPr>
            <p:ph type="sldImg"/>
          </p:nvPr>
        </p:nvSpPr>
        <p:spPr/>
      </p:sp>
      <p:sp>
        <p:nvSpPr>
          <p:cNvPr id="1049000" name="Notes Placeholder 2"/>
          <p:cNvSpPr>
            <a:spLocks noGrp="1"/>
          </p:cNvSpPr>
          <p:nvPr>
            <p:ph type="body" idx="1"/>
          </p:nvPr>
        </p:nvSpPr>
        <p:spPr/>
        <p:txBody>
          <a:bodyPr>
            <a:normAutofit/>
          </a:bodyPr>
          <a:lstStyle/>
          <a:p>
            <a:endParaRPr lang="en-US" dirty="0"/>
          </a:p>
        </p:txBody>
      </p:sp>
      <p:sp>
        <p:nvSpPr>
          <p:cNvPr id="1049001"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5" name="Slide Image Placeholder 1"/>
          <p:cNvSpPr>
            <a:spLocks noGrp="1" noRot="1" noChangeAspect="1"/>
          </p:cNvSpPr>
          <p:nvPr>
            <p:ph type="sldImg"/>
          </p:nvPr>
        </p:nvSpPr>
        <p:spPr/>
      </p:sp>
      <p:sp>
        <p:nvSpPr>
          <p:cNvPr id="1049006" name="Notes Placeholder 2"/>
          <p:cNvSpPr>
            <a:spLocks noGrp="1"/>
          </p:cNvSpPr>
          <p:nvPr>
            <p:ph type="body" idx="1"/>
          </p:nvPr>
        </p:nvSpPr>
        <p:spPr/>
        <p:txBody>
          <a:bodyPr>
            <a:normAutofit/>
          </a:bodyPr>
          <a:lstStyle/>
          <a:p>
            <a:endParaRPr lang="en-US" dirty="0"/>
          </a:p>
          <a:p>
            <a:r>
              <a:rPr lang="en-US" sz="1200" kern="1200" baseline="0" dirty="0">
                <a:solidFill>
                  <a:schemeClr val="tx1"/>
                </a:solidFill>
                <a:latin typeface="+mn-lt"/>
                <a:ea typeface="+mn-ea"/>
                <a:cs typeface="+mn-cs"/>
              </a:rPr>
              <a:t>best for drug‐induced PGs) for up to 6 weeks</a:t>
            </a:r>
          </a:p>
          <a:p>
            <a:r>
              <a:rPr lang="en-US" dirty="0"/>
              <a:t>if feasible</a:t>
            </a:r>
          </a:p>
          <a:p>
            <a:r>
              <a:rPr lang="en-US" sz="1200" b="1" kern="1200" baseline="0" dirty="0">
                <a:solidFill>
                  <a:schemeClr val="tx1"/>
                </a:solidFill>
                <a:latin typeface="+mn-lt"/>
                <a:ea typeface="+mn-ea"/>
                <a:cs typeface="+mn-cs"/>
              </a:rPr>
              <a:t>Differential diagnosis</a:t>
            </a:r>
          </a:p>
          <a:p>
            <a:r>
              <a:rPr lang="en-US" sz="1200" kern="1200" baseline="0" dirty="0">
                <a:solidFill>
                  <a:schemeClr val="tx1"/>
                </a:solidFill>
                <a:latin typeface="+mn-lt"/>
                <a:ea typeface="+mn-ea"/>
                <a:cs typeface="+mn-cs"/>
              </a:rPr>
              <a:t>melanoma and </a:t>
            </a:r>
            <a:r>
              <a:rPr lang="en-US" sz="1200" kern="1200" baseline="0" dirty="0" err="1">
                <a:solidFill>
                  <a:schemeClr val="tx1"/>
                </a:solidFill>
                <a:latin typeface="+mn-lt"/>
                <a:ea typeface="+mn-ea"/>
                <a:cs typeface="+mn-cs"/>
              </a:rPr>
              <a:t>squamous</a:t>
            </a:r>
            <a:r>
              <a:rPr lang="en-US" sz="1200" kern="1200" baseline="0" dirty="0">
                <a:solidFill>
                  <a:schemeClr val="tx1"/>
                </a:solidFill>
                <a:latin typeface="+mn-lt"/>
                <a:ea typeface="+mn-ea"/>
                <a:cs typeface="+mn-cs"/>
              </a:rPr>
              <a:t> carcinoma.</a:t>
            </a:r>
            <a:endParaRPr lang="en-US" dirty="0"/>
          </a:p>
        </p:txBody>
      </p:sp>
      <p:sp>
        <p:nvSpPr>
          <p:cNvPr id="1049007"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2" name="Slide Image Placeholder 1"/>
          <p:cNvSpPr>
            <a:spLocks noGrp="1" noRot="1" noChangeAspect="1"/>
          </p:cNvSpPr>
          <p:nvPr>
            <p:ph type="sldImg"/>
          </p:nvPr>
        </p:nvSpPr>
        <p:spPr/>
      </p:sp>
      <p:sp>
        <p:nvSpPr>
          <p:cNvPr id="104901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Component of dermis involved in thermoregulation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Pressure</a:t>
            </a:r>
            <a:r>
              <a:rPr lang="en-US" b="0" baseline="0" dirty="0"/>
              <a:t> of glomus </a:t>
            </a:r>
            <a:r>
              <a:rPr lang="en-US" b="0" baseline="0" dirty="0" err="1"/>
              <a:t>tumour</a:t>
            </a:r>
            <a:r>
              <a:rPr lang="en-US" b="0" baseline="0" dirty="0"/>
              <a:t> on underlying phalanx</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0" dirty="0"/>
              <a:t>Pain is </a:t>
            </a:r>
            <a:r>
              <a:rPr lang="en-US" b="0" baseline="0" dirty="0" err="1"/>
              <a:t>predominat</a:t>
            </a:r>
            <a:r>
              <a:rPr lang="en-US" b="0" baseline="0" dirty="0"/>
              <a:t> symptom</a:t>
            </a:r>
            <a:endParaRPr lang="en-US" b="0" dirty="0"/>
          </a:p>
        </p:txBody>
      </p:sp>
      <p:sp>
        <p:nvSpPr>
          <p:cNvPr id="1049014"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2 main clinical </a:t>
            </a:r>
            <a:r>
              <a:rPr lang="en-US" dirty="0" err="1"/>
              <a:t>pressnettaions</a:t>
            </a:r>
            <a:r>
              <a:rPr lang="en-US" dirty="0"/>
              <a:t> of glomus tumor </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80357029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and extent of </a:t>
            </a:r>
            <a:r>
              <a:rPr lang="en-US" dirty="0" err="1"/>
              <a:t>tumour</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7659234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3" name="Slide Image Placeholder 1"/>
          <p:cNvSpPr>
            <a:spLocks noGrp="1" noRot="1" noChangeAspect="1"/>
          </p:cNvSpPr>
          <p:nvPr>
            <p:ph type="sldImg"/>
          </p:nvPr>
        </p:nvSpPr>
        <p:spPr/>
      </p:sp>
      <p:sp>
        <p:nvSpPr>
          <p:cNvPr id="1048674" name="Notes Placeholder 2"/>
          <p:cNvSpPr>
            <a:spLocks noGrp="1"/>
          </p:cNvSpPr>
          <p:nvPr>
            <p:ph type="body" idx="1"/>
          </p:nvPr>
        </p:nvSpPr>
        <p:spPr/>
        <p:txBody>
          <a:bodyPr>
            <a:normAutofit/>
          </a:bodyPr>
          <a:lstStyle/>
          <a:p>
            <a:r>
              <a:rPr lang="en-US" sz="1200" dirty="0"/>
              <a:t>at an average rate of </a:t>
            </a:r>
          </a:p>
          <a:p>
            <a:r>
              <a:rPr lang="en-US" dirty="0"/>
              <a:t>In a month</a:t>
            </a:r>
          </a:p>
        </p:txBody>
      </p:sp>
      <p:sp>
        <p:nvSpPr>
          <p:cNvPr id="1048675" name="Header Placeholder 4"/>
          <p:cNvSpPr>
            <a:spLocks noGrp="1"/>
          </p:cNvSpPr>
          <p:nvPr>
            <p:ph type="hdr" sz="quarter" idx="10"/>
          </p:nvPr>
        </p:nvSpPr>
        <p:spPr/>
        <p:txBody>
          <a:bodyPr/>
          <a:lstStyle/>
          <a:p>
            <a:r>
              <a:rPr lang="en-US"/>
              <a:t>Splinter Haemorrhage</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8" name="Slide Image Placeholder 1"/>
          <p:cNvSpPr>
            <a:spLocks noGrp="1" noRot="1" noChangeAspect="1"/>
          </p:cNvSpPr>
          <p:nvPr>
            <p:ph type="sldImg"/>
          </p:nvPr>
        </p:nvSpPr>
        <p:spPr/>
      </p:sp>
      <p:sp>
        <p:nvSpPr>
          <p:cNvPr id="1049019" name="Notes Placeholder 2"/>
          <p:cNvSpPr>
            <a:spLocks noGrp="1"/>
          </p:cNvSpPr>
          <p:nvPr>
            <p:ph type="body" idx="1"/>
          </p:nvPr>
        </p:nvSpPr>
        <p:spPr/>
        <p:txBody>
          <a:bodyPr>
            <a:normAutofit/>
          </a:bodyPr>
          <a:lstStyle/>
          <a:p>
            <a:pPr marL="0" marR="0" lvl="2" indent="0" algn="l" defTabSz="914400" rtl="0" eaLnBrk="1" fontAlgn="auto" latinLnBrk="0" hangingPunct="1">
              <a:lnSpc>
                <a:spcPct val="100000"/>
              </a:lnSpc>
              <a:spcBef>
                <a:spcPts val="0"/>
              </a:spcBef>
              <a:spcAft>
                <a:spcPts val="0"/>
              </a:spcAft>
              <a:buClrTx/>
              <a:buSzTx/>
              <a:buFontTx/>
              <a:buNone/>
            </a:pPr>
            <a:r>
              <a:rPr lang="en-US" sz="3400" dirty="0">
                <a:latin typeface="Times New Roman" pitchFamily="18" charset="0"/>
                <a:cs typeface="Times New Roman" pitchFamily="18" charset="0"/>
              </a:rPr>
              <a:t>rarely a finger</a:t>
            </a:r>
          </a:p>
          <a:p>
            <a:endParaRPr lang="en-US" dirty="0"/>
          </a:p>
        </p:txBody>
      </p:sp>
      <p:sp>
        <p:nvSpPr>
          <p:cNvPr id="1049020"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Exophytoc</a:t>
            </a:r>
            <a:r>
              <a:rPr lang="en-US" dirty="0"/>
              <a:t> </a:t>
            </a:r>
            <a:r>
              <a:rPr lang="en-US" dirty="0" err="1"/>
              <a:t>outgrpowth</a:t>
            </a:r>
            <a:r>
              <a:rPr lang="en-US" dirty="0"/>
              <a:t> </a:t>
            </a:r>
            <a:r>
              <a:rPr lang="en-US" dirty="0" err="1"/>
              <a:t>og</a:t>
            </a:r>
            <a:r>
              <a:rPr lang="en-US" dirty="0"/>
              <a:t> emerging from under the nail plate  surface </a:t>
            </a:r>
            <a:r>
              <a:rPr lang="en-US" dirty="0" err="1"/>
              <a:t>telengiectasisa</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5405677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24" name="Slide Image Placeholder 1"/>
          <p:cNvSpPr>
            <a:spLocks noGrp="1" noRot="1" noChangeAspect="1"/>
          </p:cNvSpPr>
          <p:nvPr>
            <p:ph type="sldImg"/>
          </p:nvPr>
        </p:nvSpPr>
        <p:spPr/>
      </p:sp>
      <p:sp>
        <p:nvSpPr>
          <p:cNvPr id="1049025" name="Notes Placeholder 2"/>
          <p:cNvSpPr>
            <a:spLocks noGrp="1"/>
          </p:cNvSpPr>
          <p:nvPr>
            <p:ph type="body" idx="1"/>
          </p:nvPr>
        </p:nvSpPr>
        <p:spPr/>
        <p:txBody>
          <a:bodyPr>
            <a:normAutofit/>
          </a:bodyPr>
          <a:lstStyle/>
          <a:p>
            <a:r>
              <a:rPr lang="en-US" dirty="0" err="1"/>
              <a:t>Comon</a:t>
            </a:r>
            <a:r>
              <a:rPr lang="en-US" dirty="0"/>
              <a:t> benign tumor of digits Called </a:t>
            </a:r>
            <a:r>
              <a:rPr lang="en-US" dirty="0" err="1"/>
              <a:t>psudocyst</a:t>
            </a:r>
            <a:r>
              <a:rPr lang="en-US" dirty="0"/>
              <a:t> coz its not surrounded by a capsule</a:t>
            </a:r>
            <a:r>
              <a:rPr lang="en-US" baseline="0" dirty="0"/>
              <a:t> ,unlike a true cyst.</a:t>
            </a:r>
          </a:p>
          <a:p>
            <a:r>
              <a:rPr lang="en-US" baseline="0" dirty="0" err="1"/>
              <a:t>Pathophysio</a:t>
            </a:r>
            <a:r>
              <a:rPr lang="en-US" baseline="0" dirty="0"/>
              <a:t> behind this</a:t>
            </a:r>
            <a:endParaRPr lang="en-US" dirty="0"/>
          </a:p>
        </p:txBody>
      </p:sp>
      <p:sp>
        <p:nvSpPr>
          <p:cNvPr id="1049026"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Clinacal</a:t>
            </a:r>
            <a:r>
              <a:rPr lang="en-US" dirty="0"/>
              <a:t> features </a:t>
            </a:r>
            <a:r>
              <a:rPr lang="en-US" dirty="0" err="1"/>
              <a:t>deepend</a:t>
            </a:r>
            <a:r>
              <a:rPr lang="en-US" dirty="0"/>
              <a:t> on their location in relation to nail apparatus</a:t>
            </a:r>
          </a:p>
          <a:p>
            <a:r>
              <a:rPr lang="en-US" dirty="0"/>
              <a:t>Type a is most common </a:t>
            </a:r>
            <a:r>
              <a:rPr lang="en-US" dirty="0" err="1"/>
              <a:t>presenation</a:t>
            </a:r>
            <a:r>
              <a:rPr lang="en-US" dirty="0"/>
              <a:t> </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87893338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0" name="Slide Image Placeholder 1"/>
          <p:cNvSpPr>
            <a:spLocks noGrp="1" noRot="1" noChangeAspect="1"/>
          </p:cNvSpPr>
          <p:nvPr>
            <p:ph type="sldImg"/>
          </p:nvPr>
        </p:nvSpPr>
        <p:spPr/>
      </p:sp>
      <p:sp>
        <p:nvSpPr>
          <p:cNvPr id="1049031" name="Notes Placeholder 2"/>
          <p:cNvSpPr>
            <a:spLocks noGrp="1"/>
          </p:cNvSpPr>
          <p:nvPr>
            <p:ph type="body" idx="1"/>
          </p:nvPr>
        </p:nvSpPr>
        <p:spPr/>
        <p:txBody>
          <a:bodyPr>
            <a:normAutofit/>
          </a:bodyPr>
          <a:lstStyle/>
          <a:p>
            <a:r>
              <a:rPr lang="en-US" dirty="0"/>
              <a:t>Multiple </a:t>
            </a:r>
            <a:r>
              <a:rPr lang="en-US" dirty="0" err="1"/>
              <a:t>rx</a:t>
            </a:r>
            <a:r>
              <a:rPr lang="en-US" dirty="0"/>
              <a:t> have been </a:t>
            </a:r>
            <a:r>
              <a:rPr lang="en-US" dirty="0" err="1"/>
              <a:t>recomnede</a:t>
            </a:r>
            <a:r>
              <a:rPr lang="en-US" dirty="0"/>
              <a:t> </a:t>
            </a:r>
            <a:r>
              <a:rPr lang="en-US" dirty="0" err="1"/>
              <a:t>fo</a:t>
            </a:r>
            <a:r>
              <a:rPr lang="en-US" dirty="0"/>
              <a:t> </a:t>
            </a:r>
            <a:r>
              <a:rPr lang="en-US" dirty="0" err="1"/>
              <a:t>rthis</a:t>
            </a:r>
            <a:r>
              <a:rPr lang="en-US" dirty="0"/>
              <a:t> condition an </a:t>
            </a:r>
            <a:r>
              <a:rPr lang="en-US" dirty="0" err="1"/>
              <a:t>daim</a:t>
            </a:r>
            <a:r>
              <a:rPr lang="en-US" dirty="0"/>
              <a:t> is to obliterate leakage </a:t>
            </a:r>
            <a:r>
              <a:rPr lang="en-US" dirty="0" err="1"/>
              <a:t>oof</a:t>
            </a:r>
            <a:r>
              <a:rPr lang="en-US" dirty="0"/>
              <a:t> fluid from joint by inducing fibrosis around capsule For type c</a:t>
            </a:r>
          </a:p>
        </p:txBody>
      </p:sp>
      <p:sp>
        <p:nvSpPr>
          <p:cNvPr id="1049032"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Rare benign </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00311461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Pigmente</a:t>
            </a:r>
            <a:r>
              <a:rPr lang="en-US" dirty="0"/>
              <a:t> d longitudinal </a:t>
            </a:r>
            <a:r>
              <a:rPr lang="en-US" dirty="0" err="1"/>
              <a:t>thickng</a:t>
            </a:r>
            <a:r>
              <a:rPr lang="en-US" dirty="0"/>
              <a:t> of plate</a:t>
            </a:r>
          </a:p>
          <a:p>
            <a:r>
              <a:rPr lang="en-US" dirty="0"/>
              <a:t>Wood worm cavities in nail plate</a:t>
            </a:r>
          </a:p>
          <a:p>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192346866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Dermso</a:t>
            </a:r>
            <a:r>
              <a:rPr lang="en-US" dirty="0"/>
              <a:t> </a:t>
            </a:r>
            <a:r>
              <a:rPr lang="en-US" dirty="0" err="1"/>
              <a:t>confrm</a:t>
            </a:r>
            <a:r>
              <a:rPr lang="en-US" dirty="0"/>
              <a:t> diagnosis in </a:t>
            </a:r>
            <a:r>
              <a:rPr lang="en-US" dirty="0" err="1"/>
              <a:t>showng</a:t>
            </a:r>
            <a:r>
              <a:rPr lang="en-US" dirty="0"/>
              <a:t> wood worm perforations at distal edge of nail </a:t>
            </a:r>
          </a:p>
          <a:p>
            <a:r>
              <a:rPr lang="en-US" dirty="0" err="1"/>
              <a:t>Mri</a:t>
            </a:r>
            <a:r>
              <a:rPr lang="en-US" dirty="0"/>
              <a:t> reveals tumor emerging </a:t>
            </a:r>
            <a:r>
              <a:rPr lang="en-US" dirty="0" err="1"/>
              <a:t>frm</a:t>
            </a:r>
            <a:r>
              <a:rPr lang="en-US" dirty="0"/>
              <a:t> nail matrix</a:t>
            </a:r>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0498577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Garlic clove fibroma</a:t>
            </a:r>
          </a:p>
          <a:p>
            <a:r>
              <a:rPr lang="en-US" dirty="0" err="1"/>
              <a:t>Multipe</a:t>
            </a:r>
            <a:r>
              <a:rPr lang="en-US" dirty="0"/>
              <a:t> soft fibrokeratomas I tuberous </a:t>
            </a:r>
            <a:r>
              <a:rPr lang="en-US" dirty="0" err="1"/>
              <a:t>sclerosi</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409700586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9" name="Slide Image Placeholder 1"/>
          <p:cNvSpPr>
            <a:spLocks noGrp="1" noRot="1" noChangeAspect="1"/>
          </p:cNvSpPr>
          <p:nvPr>
            <p:ph type="sldImg"/>
          </p:nvPr>
        </p:nvSpPr>
        <p:spPr/>
      </p:sp>
      <p:sp>
        <p:nvSpPr>
          <p:cNvPr id="1049050" name="Notes Placeholder 2"/>
          <p:cNvSpPr>
            <a:spLocks noGrp="1"/>
          </p:cNvSpPr>
          <p:nvPr>
            <p:ph type="body" idx="1"/>
          </p:nvPr>
        </p:nvSpPr>
        <p:spPr/>
        <p:txBody>
          <a:bodyPr>
            <a:normAutofit/>
          </a:bodyPr>
          <a:lstStyle/>
          <a:p>
            <a:r>
              <a:rPr lang="en-US" sz="1200" kern="1200" baseline="0" dirty="0">
                <a:solidFill>
                  <a:schemeClr val="tx1"/>
                </a:solidFill>
                <a:latin typeface="+mn-lt"/>
                <a:ea typeface="+mn-ea"/>
                <a:cs typeface="+mn-cs"/>
              </a:rPr>
              <a:t>Standard X‐rays consistently demonstrate a well‐defined </a:t>
            </a:r>
            <a:r>
              <a:rPr lang="en-US" sz="1200" kern="1200" baseline="0" dirty="0" err="1">
                <a:solidFill>
                  <a:schemeClr val="tx1"/>
                </a:solidFill>
                <a:latin typeface="+mn-lt"/>
                <a:ea typeface="+mn-ea"/>
                <a:cs typeface="+mn-cs"/>
              </a:rPr>
              <a:t>cupshaped</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erosion of the underlying bone</a:t>
            </a:r>
            <a:endParaRPr lang="en-US" dirty="0"/>
          </a:p>
        </p:txBody>
      </p:sp>
      <p:sp>
        <p:nvSpPr>
          <p:cNvPr id="1049051"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Clubbing is related more to </a:t>
            </a:r>
          </a:p>
        </p:txBody>
      </p:sp>
      <p:sp>
        <p:nvSpPr>
          <p:cNvPr id="4" name="Header Placeholder 3"/>
          <p:cNvSpPr>
            <a:spLocks noGrp="1"/>
          </p:cNvSpPr>
          <p:nvPr>
            <p:ph type="hdr" sz="quarter"/>
          </p:nvPr>
        </p:nvSpPr>
        <p:spPr/>
        <p:txBody>
          <a:bodyPr/>
          <a:lstStyle/>
          <a:p>
            <a:r>
              <a:rPr lang="en-US"/>
              <a:t>Splinter Haemorrhage</a:t>
            </a:r>
          </a:p>
        </p:txBody>
      </p:sp>
    </p:spTree>
    <p:extLst>
      <p:ext uri="{BB962C8B-B14F-4D97-AF65-F5344CB8AC3E}">
        <p14:creationId xmlns:p14="http://schemas.microsoft.com/office/powerpoint/2010/main" val="11497198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t>
            </a:r>
            <a:r>
              <a:rPr lang="en-US" dirty="0" err="1"/>
              <a:t>presenation</a:t>
            </a:r>
            <a:r>
              <a:rPr lang="en-US" dirty="0"/>
              <a:t> as in situ </a:t>
            </a:r>
          </a:p>
          <a:p>
            <a:r>
              <a:rPr lang="en-US" dirty="0"/>
              <a:t>It can cause </a:t>
            </a:r>
            <a:r>
              <a:rPr lang="en-US" dirty="0" err="1"/>
              <a:t>bowen</a:t>
            </a:r>
            <a:r>
              <a:rPr lang="en-US" dirty="0"/>
              <a:t> disease wart lesion of distal </a:t>
            </a:r>
            <a:r>
              <a:rPr lang="en-US" dirty="0" err="1"/>
              <a:t>ned</a:t>
            </a:r>
            <a:r>
              <a:rPr lang="en-US" dirty="0"/>
              <a:t> bed and </a:t>
            </a:r>
            <a:r>
              <a:rPr lang="en-US" dirty="0" err="1"/>
              <a:t>hypony</a:t>
            </a:r>
            <a:endParaRPr lang="en-US" dirty="0"/>
          </a:p>
          <a:p>
            <a:r>
              <a:rPr lang="en-US" dirty="0" err="1"/>
              <a:t>Onycholyssis</a:t>
            </a:r>
            <a:r>
              <a:rPr lang="en-US" dirty="0"/>
              <a:t> and oozing from great toe nail due to </a:t>
            </a:r>
            <a:r>
              <a:rPr lang="en-US" dirty="0" err="1"/>
              <a:t>invasi</a:t>
            </a:r>
            <a:r>
              <a:rPr lang="en-US" dirty="0"/>
              <a:t> </a:t>
            </a:r>
            <a:r>
              <a:rPr lang="en-US" dirty="0" err="1"/>
              <a:t>scc</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364374437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8" name="Slide Image Placeholder 1"/>
          <p:cNvSpPr>
            <a:spLocks noGrp="1" noRot="1" noChangeAspect="1"/>
          </p:cNvSpPr>
          <p:nvPr>
            <p:ph type="sldImg"/>
          </p:nvPr>
        </p:nvSpPr>
        <p:spPr/>
      </p:sp>
      <p:sp>
        <p:nvSpPr>
          <p:cNvPr id="1049059" name="Notes Placeholder 2"/>
          <p:cNvSpPr>
            <a:spLocks noGrp="1"/>
          </p:cNvSpPr>
          <p:nvPr>
            <p:ph type="body" idx="1"/>
          </p:nvPr>
        </p:nvSpPr>
        <p:spPr/>
        <p:txBody>
          <a:bodyPr>
            <a:normAutofit/>
          </a:bodyPr>
          <a:lstStyle/>
          <a:p>
            <a:r>
              <a:rPr lang="en-US" sz="1200" b="0" i="0" kern="1200" dirty="0">
                <a:solidFill>
                  <a:schemeClr val="tx1"/>
                </a:solidFill>
                <a:latin typeface="+mn-lt"/>
                <a:ea typeface="+mn-ea"/>
                <a:cs typeface="+mn-cs"/>
              </a:rPr>
              <a:t>Melanoma of nail apparatus is rare but ass with poor prognosis  3 </a:t>
            </a:r>
            <a:r>
              <a:rPr lang="en-US" sz="1200" b="0" i="0" kern="1200" dirty="0" err="1">
                <a:solidFill>
                  <a:schemeClr val="tx1"/>
                </a:solidFill>
                <a:latin typeface="+mn-lt"/>
                <a:ea typeface="+mn-ea"/>
                <a:cs typeface="+mn-cs"/>
              </a:rPr>
              <a:t>quartes</a:t>
            </a:r>
            <a:r>
              <a:rPr lang="en-US" sz="1200" b="0" i="0" kern="1200" dirty="0">
                <a:solidFill>
                  <a:schemeClr val="tx1"/>
                </a:solidFill>
                <a:latin typeface="+mn-lt"/>
                <a:ea typeface="+mn-ea"/>
                <a:cs typeface="+mn-cs"/>
              </a:rPr>
              <a:t> of cases present as </a:t>
            </a:r>
            <a:r>
              <a:rPr lang="en-US" sz="1200" b="0" i="0" kern="1200" dirty="0" err="1">
                <a:solidFill>
                  <a:schemeClr val="tx1"/>
                </a:solidFill>
                <a:latin typeface="+mn-lt"/>
                <a:ea typeface="+mn-ea"/>
                <a:cs typeface="+mn-cs"/>
              </a:rPr>
              <a:t>lon</a:t>
            </a:r>
            <a:r>
              <a:rPr lang="en-US" sz="1200" b="0" i="0" kern="1200" dirty="0">
                <a:solidFill>
                  <a:schemeClr val="tx1"/>
                </a:solidFill>
                <a:latin typeface="+mn-lt"/>
                <a:ea typeface="+mn-ea"/>
                <a:cs typeface="+mn-cs"/>
              </a:rPr>
              <a:t>   in others it arises from nail ed and present as amelanotic </a:t>
            </a:r>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the presence of pigment on the proximal, lateral or distal nail fold</a:t>
            </a:r>
          </a:p>
          <a:p>
            <a:r>
              <a:rPr lang="en-US" sz="1200" kern="1200" baseline="0" dirty="0">
                <a:solidFill>
                  <a:schemeClr val="tx1"/>
                </a:solidFill>
                <a:latin typeface="+mn-lt"/>
                <a:ea typeface="+mn-ea"/>
                <a:cs typeface="+mn-cs"/>
              </a:rPr>
              <a:t>Hutchinson sign highly suggestive of </a:t>
            </a:r>
            <a:r>
              <a:rPr lang="en-US" sz="1200" kern="1200" baseline="0" dirty="0" err="1">
                <a:solidFill>
                  <a:schemeClr val="tx1"/>
                </a:solidFill>
                <a:latin typeface="+mn-lt"/>
                <a:ea typeface="+mn-ea"/>
                <a:cs typeface="+mn-cs"/>
              </a:rPr>
              <a:t>melanms</a:t>
            </a:r>
            <a:endParaRPr lang="en-US" dirty="0"/>
          </a:p>
        </p:txBody>
      </p:sp>
      <p:sp>
        <p:nvSpPr>
          <p:cNvPr id="1049060" name="Header Placeholder 3"/>
          <p:cNvSpPr>
            <a:spLocks noGrp="1"/>
          </p:cNvSpPr>
          <p:nvPr>
            <p:ph type="hdr" sz="quarter" idx="10"/>
          </p:nvPr>
        </p:nvSpPr>
        <p:spPr/>
        <p:txBody>
          <a:bodyPr/>
          <a:lstStyle/>
          <a:p>
            <a:r>
              <a:rPr lang="en-US"/>
              <a:t>Splinter Haemorrhage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err="1">
                <a:solidFill>
                  <a:schemeClr val="tx1"/>
                </a:solidFill>
                <a:effectLst/>
                <a:latin typeface="+mn-lt"/>
                <a:ea typeface="+mn-ea"/>
                <a:cs typeface="+mn-cs"/>
              </a:rPr>
              <a:t>ermoscopy</a:t>
            </a:r>
            <a:r>
              <a:rPr lang="en-US" sz="1200" b="0" i="0" kern="1200" dirty="0">
                <a:solidFill>
                  <a:schemeClr val="tx1"/>
                </a:solidFill>
                <a:effectLst/>
                <a:latin typeface="+mn-lt"/>
                <a:ea typeface="+mn-ea"/>
                <a:cs typeface="+mn-cs"/>
              </a:rPr>
              <a:t> shows a brown background and longitudinal darker lines of irregular thickness, spacing, and coloration (arrows). </a:t>
            </a:r>
            <a:r>
              <a:rPr lang="en-US" sz="1200" b="0" i="0" u="none" strike="noStrike" kern="1200" dirty="0">
                <a:solidFill>
                  <a:schemeClr val="tx1"/>
                </a:solidFill>
                <a:effectLst/>
                <a:latin typeface="+mn-lt"/>
                <a:ea typeface="+mn-ea"/>
                <a:cs typeface="+mn-cs"/>
              </a:rPr>
              <a:t>L</a:t>
            </a:r>
            <a:endParaRPr lang="en-US" dirty="0"/>
          </a:p>
        </p:txBody>
      </p:sp>
      <p:sp>
        <p:nvSpPr>
          <p:cNvPr id="4" name="Header Placeholder 3"/>
          <p:cNvSpPr>
            <a:spLocks noGrp="1"/>
          </p:cNvSpPr>
          <p:nvPr>
            <p:ph type="hdr" sz="quarter" idx="10"/>
          </p:nvPr>
        </p:nvSpPr>
        <p:spPr/>
        <p:txBody>
          <a:bodyPr/>
          <a:lstStyle/>
          <a:p>
            <a:r>
              <a:rPr lang="en-US"/>
              <a:t>Splinter Haemorrhage</a:t>
            </a:r>
          </a:p>
        </p:txBody>
      </p:sp>
    </p:spTree>
    <p:extLst>
      <p:ext uri="{BB962C8B-B14F-4D97-AF65-F5344CB8AC3E}">
        <p14:creationId xmlns:p14="http://schemas.microsoft.com/office/powerpoint/2010/main" val="863434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3 forms of </a:t>
            </a:r>
            <a:r>
              <a:rPr lang="en-US" dirty="0" err="1"/>
              <a:t>geomeri</a:t>
            </a:r>
            <a:r>
              <a:rPr lang="en-US" dirty="0"/>
              <a:t> </a:t>
            </a:r>
            <a:r>
              <a:rPr lang="en-US" dirty="0" err="1"/>
              <a:t>assemesmet</a:t>
            </a:r>
            <a:r>
              <a:rPr lang="en-US" dirty="0"/>
              <a:t> that can be performed to identify clubbed finger</a:t>
            </a:r>
          </a:p>
          <a:p>
            <a:r>
              <a:rPr lang="en-US" dirty="0" err="1"/>
              <a:t>Shamroths</a:t>
            </a:r>
            <a:r>
              <a:rPr lang="en-US" dirty="0"/>
              <a:t> window is seen </a:t>
            </a:r>
            <a:r>
              <a:rPr lang="en-US" dirty="0" err="1"/>
              <a:t>whwn</a:t>
            </a:r>
            <a:r>
              <a:rPr lang="en-US" dirty="0"/>
              <a:t> </a:t>
            </a:r>
          </a:p>
        </p:txBody>
      </p:sp>
      <p:sp>
        <p:nvSpPr>
          <p:cNvPr id="4" name="Header Placeholder 3"/>
          <p:cNvSpPr>
            <a:spLocks noGrp="1"/>
          </p:cNvSpPr>
          <p:nvPr>
            <p:ph type="hdr" sz="quarter"/>
          </p:nvPr>
        </p:nvSpPr>
        <p:spPr/>
        <p:txBody>
          <a:bodyPr/>
          <a:lstStyle/>
          <a:p>
            <a:r>
              <a:rPr lang="en-US"/>
              <a:t>Splinter Haemorrhage</a:t>
            </a:r>
          </a:p>
        </p:txBody>
      </p:sp>
    </p:spTree>
    <p:extLst>
      <p:ext uri="{BB962C8B-B14F-4D97-AF65-F5344CB8AC3E}">
        <p14:creationId xmlns:p14="http://schemas.microsoft.com/office/powerpoint/2010/main" val="3896951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8A0966A-C60C-4B8D-BA2C-04753A56DFD1}" type="datetime1">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59503383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CF987-459A-4E6F-88BF-57ECCA85114C}" type="datetime1">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168156306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CF987-459A-4E6F-88BF-57ECCA85114C}" type="datetime1">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2699172453"/>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CF987-459A-4E6F-88BF-57ECCA85114C}" type="datetime1">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CD56E-18F4-4EE4-B269-BF20D31CE9E4}"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3028210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CF987-459A-4E6F-88BF-57ECCA85114C}" type="datetime1">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3090255517"/>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A9CF987-459A-4E6F-88BF-57ECCA85114C}" type="datetime1">
              <a:rPr lang="en-US" smtClean="0"/>
              <a:t>8/18/2020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173756544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A9CF987-459A-4E6F-88BF-57ECCA85114C}" type="datetime1">
              <a:rPr lang="en-US" smtClean="0"/>
              <a:t>8/18/2020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373602399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CF987-459A-4E6F-88BF-57ECCA85114C}" type="datetime1">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107600891"/>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CF987-459A-4E6F-88BF-57ECCA85114C}" type="datetime1">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1055116964"/>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9CF987-459A-4E6F-88BF-57ECCA85114C}" type="datetime1">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34106084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F9C187E-FC89-4CBB-A771-42CC635BC533}" type="datetime1">
              <a:rPr lang="en-US" smtClean="0"/>
              <a:t>8/18/2020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765483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9CF987-459A-4E6F-88BF-57ECCA85114C}" type="datetime1">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407204312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9CF987-459A-4E6F-88BF-57ECCA85114C}" type="datetime1">
              <a:rPr lang="en-US" smtClean="0"/>
              <a:t>8/18/2020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39967426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9B9BF8A-A729-4B05-80E1-2D9C1152592A}" type="datetime1">
              <a:rPr lang="en-US" smtClean="0"/>
              <a:t>8/18/2020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32074454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C7B4FE-122A-4369-A4B8-F460884A7DF3}" type="datetime1">
              <a:rPr lang="en-US" smtClean="0"/>
              <a:t>8/18/2020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4071586642"/>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CF987-459A-4E6F-88BF-57ECCA85114C}" type="datetime1">
              <a:rPr lang="en-US" smtClean="0"/>
              <a:t>8/18/2020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41090125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9CF987-459A-4E6F-88BF-57ECCA85114C}" type="datetime1">
              <a:rPr lang="en-US" smtClean="0"/>
              <a:t>8/18/2020</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60CD56E-18F4-4EE4-B269-BF20D31CE9E4}" type="slidenum">
              <a:rPr lang="en-US" smtClean="0"/>
              <a:t>‹#›</a:t>
            </a:fld>
            <a:endParaRPr lang="en-US"/>
          </a:p>
        </p:txBody>
      </p:sp>
    </p:spTree>
    <p:extLst>
      <p:ext uri="{BB962C8B-B14F-4D97-AF65-F5344CB8AC3E}">
        <p14:creationId xmlns:p14="http://schemas.microsoft.com/office/powerpoint/2010/main" val="2393967205"/>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4A9CF987-459A-4E6F-88BF-57ECCA85114C}" type="datetime1">
              <a:rPr lang="en-US" smtClean="0"/>
              <a:t>8/18/2020</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60CD56E-18F4-4EE4-B269-BF20D31CE9E4}" type="slidenum">
              <a:rPr lang="en-US" smtClean="0"/>
              <a:t>‹#›</a:t>
            </a:fld>
            <a:endParaRPr lang="en-US"/>
          </a:p>
        </p:txBody>
      </p:sp>
    </p:spTree>
    <p:extLst>
      <p:ext uri="{BB962C8B-B14F-4D97-AF65-F5344CB8AC3E}">
        <p14:creationId xmlns:p14="http://schemas.microsoft.com/office/powerpoint/2010/main" val="1036163810"/>
      </p:ext>
    </p:extLst>
  </p:cSld>
  <p:clrMap bg1="dk1" tx1="lt1" bg2="dk2" tx2="lt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 id="2147483929" r:id="rId14"/>
    <p:sldLayoutId id="2147483930" r:id="rId15"/>
    <p:sldLayoutId id="2147483931" r:id="rId16"/>
    <p:sldLayoutId id="2147483932" r:id="rId17"/>
  </p:sldLayoutIdLst>
  <p:hf sldNum="0" hdr="0" ftr="0" dt="0"/>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8.xml"/><Relationship Id="rId1" Type="http://schemas.openxmlformats.org/officeDocument/2006/relationships/slideLayout" Target="../slideLayouts/slideLayout4.xml"/><Relationship Id="rId4" Type="http://schemas.openxmlformats.org/officeDocument/2006/relationships/image" Target="../media/image78.png"/></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2.xml"/><Relationship Id="rId1" Type="http://schemas.openxmlformats.org/officeDocument/2006/relationships/slideLayout" Target="../slideLayouts/slideLayout4.xml"/><Relationship Id="rId5" Type="http://schemas.openxmlformats.org/officeDocument/2006/relationships/image" Target="../media/image82.png"/><Relationship Id="rId4" Type="http://schemas.openxmlformats.org/officeDocument/2006/relationships/image" Target="../media/image81.png"/></Relationships>
</file>

<file path=ppt/slides/_rels/slide10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1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4.xml"/><Relationship Id="rId4" Type="http://schemas.openxmlformats.org/officeDocument/2006/relationships/image" Target="../media/image89.png"/></Relationships>
</file>

<file path=ppt/slides/_rels/slide11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91.jpg"/></Relationships>
</file>

<file path=ppt/slides/_rels/slide1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9.xml"/><Relationship Id="rId1" Type="http://schemas.openxmlformats.org/officeDocument/2006/relationships/slideLayout" Target="../slideLayouts/slideLayout4.xml"/><Relationship Id="rId4" Type="http://schemas.openxmlformats.org/officeDocument/2006/relationships/image" Target="../media/image93.jpeg"/></Relationships>
</file>

<file path=ppt/slides/_rels/slide11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80.xml"/><Relationship Id="rId1" Type="http://schemas.openxmlformats.org/officeDocument/2006/relationships/slideLayout" Target="../slideLayouts/slideLayout4.xml"/><Relationship Id="rId4" Type="http://schemas.openxmlformats.org/officeDocument/2006/relationships/image" Target="../media/image95.jpg"/></Relationships>
</file>

<file path=ppt/slides/_rels/slide11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97.jpeg"/></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6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8.xml"/><Relationship Id="rId1" Type="http://schemas.openxmlformats.org/officeDocument/2006/relationships/slideLayout" Target="../slideLayouts/slideLayout4.xml"/><Relationship Id="rId4" Type="http://schemas.openxmlformats.org/officeDocument/2006/relationships/image" Target="../media/image53.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56.gif"/><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60.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8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0.xml"/><Relationship Id="rId1" Type="http://schemas.openxmlformats.org/officeDocument/2006/relationships/slideLayout" Target="../slideLayouts/slideLayout4.xml"/><Relationship Id="rId4" Type="http://schemas.openxmlformats.org/officeDocument/2006/relationships/image" Target="../media/image67.jpeg"/></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image" Target="../media/image69.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3.xml"/><Relationship Id="rId1" Type="http://schemas.openxmlformats.org/officeDocument/2006/relationships/slideLayout" Target="../slideLayouts/slideLayout4.xml"/><Relationship Id="rId4" Type="http://schemas.openxmlformats.org/officeDocument/2006/relationships/image" Target="../media/image71.jpeg"/></Relationships>
</file>

<file path=ppt/slides/_rels/slide9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3" name="Title 1"/>
          <p:cNvSpPr>
            <a:spLocks noGrp="1"/>
          </p:cNvSpPr>
          <p:nvPr>
            <p:ph type="ctrTitle"/>
          </p:nvPr>
        </p:nvSpPr>
        <p:spPr/>
        <p:txBody>
          <a:bodyPr/>
          <a:lstStyle/>
          <a:p>
            <a:r>
              <a:rPr lang="en-US" b="1" dirty="0">
                <a:solidFill>
                  <a:srgbClr val="00B050"/>
                </a:solidFill>
              </a:rPr>
              <a:t>Acquired DISORDERS OF THE NAILS AND NAIL UNIT</a:t>
            </a:r>
            <a:endParaRPr lang="en-US" b="1" dirty="0">
              <a:solidFill>
                <a:srgbClr val="00B050"/>
              </a:solidFill>
              <a:latin typeface="Aharoni" panose="02010803020104030203" pitchFamily="2" charset="-79"/>
              <a:cs typeface="Aharoni" panose="02010803020104030203" pitchFamily="2" charset="-79"/>
            </a:endParaRPr>
          </a:p>
        </p:txBody>
      </p:sp>
      <p:sp>
        <p:nvSpPr>
          <p:cNvPr id="1048634" name="Subtitle 2"/>
          <p:cNvSpPr>
            <a:spLocks noGrp="1"/>
          </p:cNvSpPr>
          <p:nvPr>
            <p:ph type="subTitle" idx="1"/>
          </p:nvPr>
        </p:nvSpPr>
        <p:spPr/>
        <p:txBody>
          <a:bodyPr>
            <a:normAutofit/>
          </a:bodyPr>
          <a:lstStyle/>
          <a:p>
            <a:r>
              <a:rPr lang="en-US" sz="3600" b="1" dirty="0">
                <a:cs typeface="Arial" panose="020B0604020202020204" pitchFamily="34" charset="0"/>
              </a:rPr>
              <a:t>DR</a:t>
            </a:r>
            <a:r>
              <a:rPr lang="en-US" sz="3600" b="1" dirty="0">
                <a:solidFill>
                  <a:schemeClr val="tx2"/>
                </a:solidFill>
                <a:cs typeface="Arial" panose="020B0604020202020204" pitchFamily="34" charset="0"/>
              </a:rPr>
              <a:t> </a:t>
            </a:r>
            <a:r>
              <a:rPr lang="en-GB" sz="3600" b="1" dirty="0"/>
              <a:t>KINZA KANWAL</a:t>
            </a:r>
          </a:p>
          <a:p>
            <a:r>
              <a:rPr lang="en-GB" sz="3200" b="1" dirty="0">
                <a:cs typeface="Arial" panose="020B0604020202020204" pitchFamily="34" charset="0"/>
              </a:rPr>
              <a:t>FCPS-II DERMATOLOGY</a:t>
            </a:r>
            <a:endParaRPr lang="en-US" sz="3200" b="1" dirty="0">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8" name="Title 1"/>
          <p:cNvSpPr>
            <a:spLocks noGrp="1"/>
          </p:cNvSpPr>
          <p:nvPr>
            <p:ph type="title"/>
          </p:nvPr>
        </p:nvSpPr>
        <p:spPr/>
        <p:txBody>
          <a:bodyPr/>
          <a:lstStyle/>
          <a:p>
            <a:r>
              <a:rPr lang="en-US" b="1" dirty="0">
                <a:solidFill>
                  <a:srgbClr val="FFC000"/>
                </a:solidFill>
              </a:rPr>
              <a:t>GROWTH OF NAIL</a:t>
            </a:r>
          </a:p>
        </p:txBody>
      </p:sp>
      <p:sp>
        <p:nvSpPr>
          <p:cNvPr id="1048669" name="Content Placeholder 2"/>
          <p:cNvSpPr>
            <a:spLocks noGrp="1"/>
          </p:cNvSpPr>
          <p:nvPr>
            <p:ph idx="1"/>
          </p:nvPr>
        </p:nvSpPr>
        <p:spPr>
          <a:xfrm>
            <a:off x="838200" y="1966327"/>
            <a:ext cx="10515600" cy="4210636"/>
          </a:xfrm>
        </p:spPr>
        <p:txBody>
          <a:bodyPr>
            <a:normAutofit/>
          </a:bodyPr>
          <a:lstStyle/>
          <a:p>
            <a:r>
              <a:rPr lang="en-US" sz="2800" dirty="0"/>
              <a:t>Finger nail grow 3 mm/month ,toe nail 1mm/month</a:t>
            </a:r>
          </a:p>
          <a:p>
            <a:pPr marL="0" indent="0">
              <a:buNone/>
            </a:pPr>
            <a:endParaRPr lang="en-US" sz="2800" dirty="0"/>
          </a:p>
          <a:p>
            <a:r>
              <a:rPr lang="en-US" sz="2800" dirty="0"/>
              <a:t>Fingernails require 3 to 6 months       </a:t>
            </a:r>
          </a:p>
          <a:p>
            <a:r>
              <a:rPr lang="en-US" sz="2800" dirty="0"/>
              <a:t>Toenails require 12 to 18 months</a:t>
            </a:r>
          </a:p>
          <a:p>
            <a:endParaRPr lang="en-US" dirty="0"/>
          </a:p>
        </p:txBody>
      </p:sp>
      <p:sp>
        <p:nvSpPr>
          <p:cNvPr id="1048670" name="Right Brace 3"/>
          <p:cNvSpPr/>
          <p:nvPr/>
        </p:nvSpPr>
        <p:spPr>
          <a:xfrm>
            <a:off x="6896903" y="3563590"/>
            <a:ext cx="224852" cy="67455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8671" name="TextBox 7"/>
          <p:cNvSpPr txBox="1"/>
          <p:nvPr/>
        </p:nvSpPr>
        <p:spPr>
          <a:xfrm>
            <a:off x="7274066" y="3614723"/>
            <a:ext cx="1963711" cy="523220"/>
          </a:xfrm>
          <a:prstGeom prst="rect">
            <a:avLst/>
          </a:prstGeom>
          <a:noFill/>
        </p:spPr>
        <p:txBody>
          <a:bodyPr wrap="square" rtlCol="0">
            <a:spAutoFit/>
          </a:bodyPr>
          <a:lstStyle/>
          <a:p>
            <a:r>
              <a:rPr lang="en-US" sz="2800" dirty="0" err="1"/>
              <a:t>regrowth</a:t>
            </a:r>
            <a:endParaRPr lang="en-US" sz="2800" dirty="0"/>
          </a:p>
        </p:txBody>
      </p:sp>
      <p:sp>
        <p:nvSpPr>
          <p:cNvPr id="1048672" name="TextBox 5"/>
          <p:cNvSpPr txBox="1"/>
          <p:nvPr/>
        </p:nvSpPr>
        <p:spPr>
          <a:xfrm>
            <a:off x="9205993" y="209862"/>
            <a:ext cx="3760499" cy="369332"/>
          </a:xfrm>
          <a:prstGeom prst="rect">
            <a:avLst/>
          </a:prstGeom>
          <a:noFill/>
        </p:spPr>
        <p:txBody>
          <a:bodyPr wrap="square" rtlCol="0">
            <a:spAutoFit/>
          </a:bodyPr>
          <a:lstStyle/>
          <a:p>
            <a:r>
              <a:rPr lang="en-US" dirty="0"/>
              <a:t>ANATOMY OF NAIL UNIT</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Predisposing factors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3831238"/>
              </p:ext>
            </p:extLst>
          </p:nvPr>
        </p:nvGraphicFramePr>
        <p:xfrm>
          <a:off x="913880" y="2062481"/>
          <a:ext cx="10353676" cy="4541520"/>
        </p:xfrm>
        <a:graphic>
          <a:graphicData uri="http://schemas.openxmlformats.org/drawingml/2006/table">
            <a:tbl>
              <a:tblPr firstRow="1" bandRow="1">
                <a:tableStyleId>{5C22544A-7EE6-4342-B048-85BDC9FD1C3A}</a:tableStyleId>
              </a:tblPr>
              <a:tblGrid>
                <a:gridCol w="5176838">
                  <a:extLst>
                    <a:ext uri="{9D8B030D-6E8A-4147-A177-3AD203B41FA5}">
                      <a16:colId xmlns:a16="http://schemas.microsoft.com/office/drawing/2014/main" val="4045076955"/>
                    </a:ext>
                  </a:extLst>
                </a:gridCol>
                <a:gridCol w="5176838">
                  <a:extLst>
                    <a:ext uri="{9D8B030D-6E8A-4147-A177-3AD203B41FA5}">
                      <a16:colId xmlns:a16="http://schemas.microsoft.com/office/drawing/2014/main" val="2001400074"/>
                    </a:ext>
                  </a:extLst>
                </a:gridCol>
              </a:tblGrid>
              <a:tr h="1365184">
                <a:tc>
                  <a:txBody>
                    <a:bodyPr/>
                    <a:lstStyle/>
                    <a:p>
                      <a:r>
                        <a:rPr lang="en-US" dirty="0"/>
                        <a:t>TRAUMA</a:t>
                      </a:r>
                    </a:p>
                  </a:txBody>
                  <a:tcPr/>
                </a:tc>
                <a:tc>
                  <a:txBody>
                    <a:bodyPr/>
                    <a:lstStyle/>
                    <a:p>
                      <a:pPr>
                        <a:buNone/>
                      </a:pPr>
                      <a:r>
                        <a:rPr lang="en-US" sz="1800" dirty="0"/>
                        <a:t>               Ingrowing nail</a:t>
                      </a:r>
                    </a:p>
                    <a:p>
                      <a:pPr>
                        <a:buNone/>
                      </a:pPr>
                      <a:r>
                        <a:rPr lang="en-US" sz="1800" baseline="0" dirty="0"/>
                        <a:t>               </a:t>
                      </a:r>
                      <a:r>
                        <a:rPr lang="en-US" sz="1800" dirty="0"/>
                        <a:t>friction</a:t>
                      </a:r>
                      <a:r>
                        <a:rPr lang="en-US" sz="1800" baseline="0" dirty="0"/>
                        <a:t> from </a:t>
                      </a:r>
                      <a:r>
                        <a:rPr lang="en-US" sz="1800" dirty="0"/>
                        <a:t>footwear</a:t>
                      </a:r>
                    </a:p>
                    <a:p>
                      <a:pPr>
                        <a:buNone/>
                      </a:pPr>
                      <a:r>
                        <a:rPr lang="en-US" sz="1800" baseline="0" dirty="0"/>
                        <a:t>              </a:t>
                      </a:r>
                      <a:r>
                        <a:rPr lang="en-US" sz="1800" dirty="0"/>
                        <a:t>self‐induced disorders  </a:t>
                      </a:r>
                    </a:p>
                    <a:p>
                      <a:pPr>
                        <a:buNone/>
                      </a:pPr>
                      <a:r>
                        <a:rPr lang="en-US" sz="1800" dirty="0"/>
                        <a:t>            accidental penetration of </a:t>
                      </a:r>
                      <a:r>
                        <a:rPr lang="en-US" sz="1800" dirty="0" err="1"/>
                        <a:t>foreignbody</a:t>
                      </a:r>
                      <a:endParaRPr lang="en-US" sz="1800" dirty="0"/>
                    </a:p>
                    <a:p>
                      <a:endParaRPr lang="en-US" sz="1800" dirty="0"/>
                    </a:p>
                  </a:txBody>
                  <a:tcPr/>
                </a:tc>
                <a:extLst>
                  <a:ext uri="{0D108BD9-81ED-4DB2-BD59-A6C34878D82A}">
                    <a16:rowId xmlns:a16="http://schemas.microsoft.com/office/drawing/2014/main" val="949167221"/>
                  </a:ext>
                </a:extLst>
              </a:tr>
              <a:tr h="975360">
                <a:tc>
                  <a:txBody>
                    <a:bodyPr/>
                    <a:lstStyle/>
                    <a:p>
                      <a:r>
                        <a:rPr lang="en-US" b="1" dirty="0"/>
                        <a:t>DRUGS</a:t>
                      </a:r>
                    </a:p>
                  </a:txBody>
                  <a:tcPr/>
                </a:tc>
                <a:tc>
                  <a:txBody>
                    <a:bodyPr/>
                    <a:lstStyle/>
                    <a:p>
                      <a:pPr lvl="2">
                        <a:buNone/>
                      </a:pPr>
                      <a:r>
                        <a:rPr lang="en-US" sz="1800" dirty="0"/>
                        <a:t> </a:t>
                      </a:r>
                      <a:r>
                        <a:rPr lang="en-US" sz="1800" dirty="0" err="1"/>
                        <a:t>Retinoids</a:t>
                      </a:r>
                      <a:r>
                        <a:rPr lang="en-US" sz="1800" dirty="0"/>
                        <a:t> ,</a:t>
                      </a:r>
                      <a:r>
                        <a:rPr lang="en-US" sz="1800" dirty="0" err="1"/>
                        <a:t>ciclosporin</a:t>
                      </a:r>
                      <a:r>
                        <a:rPr lang="en-US" sz="1800" dirty="0"/>
                        <a:t> ,cancer chemotherapy and antiretroviral   </a:t>
                      </a:r>
                    </a:p>
                    <a:p>
                      <a:pPr lvl="2">
                        <a:buNone/>
                      </a:pPr>
                      <a:r>
                        <a:rPr lang="en-US" sz="1800" dirty="0"/>
                        <a:t> therapy</a:t>
                      </a:r>
                    </a:p>
                  </a:txBody>
                  <a:tcPr/>
                </a:tc>
                <a:extLst>
                  <a:ext uri="{0D108BD9-81ED-4DB2-BD59-A6C34878D82A}">
                    <a16:rowId xmlns:a16="http://schemas.microsoft.com/office/drawing/2014/main" val="1136707966"/>
                  </a:ext>
                </a:extLst>
              </a:tr>
              <a:tr h="812800">
                <a:tc>
                  <a:txBody>
                    <a:bodyPr/>
                    <a:lstStyle/>
                    <a:p>
                      <a:r>
                        <a:rPr lang="en-US" b="1" dirty="0"/>
                        <a:t>PERIPHERAL NERVE INJURY</a:t>
                      </a:r>
                    </a:p>
                  </a:txBody>
                  <a:tcPr/>
                </a:tc>
                <a:tc>
                  <a:txBody>
                    <a:bodyPr/>
                    <a:lstStyle/>
                    <a:p>
                      <a:pPr lvl="2">
                        <a:buNone/>
                      </a:pPr>
                      <a:r>
                        <a:rPr lang="en-US" sz="1800" dirty="0"/>
                        <a:t>plaster cast </a:t>
                      </a:r>
                      <a:r>
                        <a:rPr lang="en-US" sz="1800" dirty="0" err="1"/>
                        <a:t>immobilisation</a:t>
                      </a:r>
                      <a:r>
                        <a:rPr lang="en-US" sz="1800" b="1" dirty="0" err="1"/>
                        <a:t>,</a:t>
                      </a:r>
                      <a:r>
                        <a:rPr lang="en-US" sz="1800" dirty="0" err="1"/>
                        <a:t>Guillain</a:t>
                      </a:r>
                      <a:r>
                        <a:rPr lang="en-US" sz="1800" dirty="0"/>
                        <a:t>–Barre </a:t>
                      </a:r>
                      <a:r>
                        <a:rPr lang="en-US" sz="1800" dirty="0" err="1"/>
                        <a:t>syndrome,hemiplegia</a:t>
                      </a:r>
                      <a:r>
                        <a:rPr lang="en-US" sz="1800" dirty="0"/>
                        <a:t> </a:t>
                      </a:r>
                      <a:endParaRPr lang="en-US" sz="1800" b="1" dirty="0"/>
                    </a:p>
                    <a:p>
                      <a:endParaRPr lang="en-US" sz="1800" dirty="0"/>
                    </a:p>
                  </a:txBody>
                  <a:tcPr/>
                </a:tc>
                <a:extLst>
                  <a:ext uri="{0D108BD9-81ED-4DB2-BD59-A6C34878D82A}">
                    <a16:rowId xmlns:a16="http://schemas.microsoft.com/office/drawing/2014/main" val="1060046878"/>
                  </a:ext>
                </a:extLst>
              </a:tr>
              <a:tr h="7692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t>INFLAMMATORY SYSTEMIC DISEASES</a:t>
                      </a:r>
                    </a:p>
                    <a:p>
                      <a:endParaRPr lang="en-US" dirty="0"/>
                    </a:p>
                  </a:txBody>
                  <a:tcPr/>
                </a:tc>
                <a:tc>
                  <a:txBody>
                    <a:bodyPr/>
                    <a:lstStyle/>
                    <a:p>
                      <a:pPr lvl="2">
                        <a:buNone/>
                      </a:pPr>
                      <a:r>
                        <a:rPr lang="en-US" sz="1800" dirty="0"/>
                        <a:t>sarcoidosis, psoriasis and seronegative </a:t>
                      </a:r>
                      <a:r>
                        <a:rPr lang="en-US" sz="1800" dirty="0" err="1"/>
                        <a:t>spondyloarthritis</a:t>
                      </a:r>
                      <a:endParaRPr lang="en-US" sz="1800" dirty="0"/>
                    </a:p>
                    <a:p>
                      <a:pPr>
                        <a:buNone/>
                      </a:pPr>
                      <a:r>
                        <a:rPr lang="en-US" sz="1800" dirty="0"/>
                        <a:t>		  </a:t>
                      </a:r>
                    </a:p>
                    <a:p>
                      <a:endParaRPr lang="en-US" sz="1800" dirty="0"/>
                    </a:p>
                  </a:txBody>
                  <a:tcPr/>
                </a:tc>
                <a:extLst>
                  <a:ext uri="{0D108BD9-81ED-4DB2-BD59-A6C34878D82A}">
                    <a16:rowId xmlns:a16="http://schemas.microsoft.com/office/drawing/2014/main" val="169010976"/>
                  </a:ext>
                </a:extLst>
              </a:tr>
            </a:tbl>
          </a:graphicData>
        </a:graphic>
      </p:graphicFrame>
    </p:spTree>
    <p:extLst>
      <p:ext uri="{BB962C8B-B14F-4D97-AF65-F5344CB8AC3E}">
        <p14:creationId xmlns:p14="http://schemas.microsoft.com/office/powerpoint/2010/main" val="109540234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2" name="Title 3"/>
          <p:cNvSpPr>
            <a:spLocks noGrp="1"/>
          </p:cNvSpPr>
          <p:nvPr>
            <p:ph type="title"/>
          </p:nvPr>
        </p:nvSpPr>
        <p:spPr>
          <a:xfrm>
            <a:off x="913795" y="609601"/>
            <a:ext cx="10353761" cy="1092200"/>
          </a:xfrm>
        </p:spPr>
        <p:txBody>
          <a:bodyPr/>
          <a:lstStyle/>
          <a:p>
            <a:r>
              <a:rPr lang="en-US" b="1" dirty="0" err="1">
                <a:solidFill>
                  <a:srgbClr val="FFC000"/>
                </a:solidFill>
              </a:rPr>
              <a:t>Pyogenic</a:t>
            </a:r>
            <a:r>
              <a:rPr lang="en-US" b="1" dirty="0">
                <a:solidFill>
                  <a:srgbClr val="FFC000"/>
                </a:solidFill>
              </a:rPr>
              <a:t> </a:t>
            </a:r>
            <a:r>
              <a:rPr lang="en-US" b="1" dirty="0" err="1">
                <a:solidFill>
                  <a:srgbClr val="FFC000"/>
                </a:solidFill>
              </a:rPr>
              <a:t>Granulomas</a:t>
            </a:r>
            <a:endParaRPr lang="en-US" b="1" dirty="0">
              <a:solidFill>
                <a:srgbClr val="FFC000"/>
              </a:solidFill>
            </a:endParaRPr>
          </a:p>
        </p:txBody>
      </p:sp>
      <p:sp>
        <p:nvSpPr>
          <p:cNvPr id="1049003" name="Content Placeholder 2"/>
          <p:cNvSpPr>
            <a:spLocks noGrp="1"/>
          </p:cNvSpPr>
          <p:nvPr>
            <p:ph sz="half" idx="1"/>
          </p:nvPr>
        </p:nvSpPr>
        <p:spPr>
          <a:xfrm>
            <a:off x="838199" y="1825625"/>
            <a:ext cx="6342089" cy="4351338"/>
          </a:xfrm>
        </p:spPr>
        <p:txBody>
          <a:bodyPr>
            <a:normAutofit fontScale="92857"/>
          </a:bodyPr>
          <a:lstStyle/>
          <a:p>
            <a:r>
              <a:rPr lang="en-US" sz="3400" b="1" dirty="0"/>
              <a:t>TREATMENT</a:t>
            </a:r>
          </a:p>
          <a:p>
            <a:pPr lvl="1"/>
            <a:r>
              <a:rPr lang="en-US" sz="2800" dirty="0"/>
              <a:t> Potent corticosteroid cream under an occlusion</a:t>
            </a:r>
          </a:p>
          <a:p>
            <a:pPr lvl="1"/>
            <a:r>
              <a:rPr lang="en-US" sz="2800" dirty="0"/>
              <a:t>Curettage under local </a:t>
            </a:r>
            <a:r>
              <a:rPr lang="en-US" sz="2800" dirty="0" err="1"/>
              <a:t>anaesthesia</a:t>
            </a:r>
            <a:endParaRPr lang="en-US" sz="2800" b="1" dirty="0"/>
          </a:p>
          <a:p>
            <a:pPr lvl="1"/>
            <a:r>
              <a:rPr lang="en-US" sz="2800" dirty="0"/>
              <a:t> Remove cause (drug, plaster cast)</a:t>
            </a:r>
          </a:p>
        </p:txBody>
      </p:sp>
      <p:pic>
        <p:nvPicPr>
          <p:cNvPr id="2097227" name="Picture 2"/>
          <p:cNvPicPr>
            <a:picLocks noGrp="1" noChangeAspect="1" noChangeArrowheads="1"/>
          </p:cNvPicPr>
          <p:nvPr>
            <p:ph sz="half" idx="2"/>
          </p:nvPr>
        </p:nvPicPr>
        <p:blipFill>
          <a:blip r:embed="rId3"/>
          <a:stretch>
            <a:fillRect/>
          </a:stretch>
        </p:blipFill>
        <p:spPr bwMode="auto">
          <a:xfrm>
            <a:off x="7180288" y="1942070"/>
            <a:ext cx="4929609" cy="3703637"/>
          </a:xfrm>
          <a:prstGeom prst="rect">
            <a:avLst/>
          </a:prstGeom>
          <a:noFill/>
          <a:ln w="9525">
            <a:noFill/>
            <a:miter lim="800000"/>
            <a:headEnd/>
            <a:tailEnd/>
          </a:ln>
          <a:effectLst/>
        </p:spPr>
      </p:pic>
      <p:sp>
        <p:nvSpPr>
          <p:cNvPr id="1049004" name="Rectangle 4"/>
          <p:cNvSpPr/>
          <p:nvPr/>
        </p:nvSpPr>
        <p:spPr>
          <a:xfrm>
            <a:off x="8419288" y="0"/>
            <a:ext cx="3081934" cy="369332"/>
          </a:xfrm>
          <a:prstGeom prst="rect">
            <a:avLst/>
          </a:prstGeom>
        </p:spPr>
        <p:txBody>
          <a:bodyPr wrap="none">
            <a:spAutoFit/>
          </a:bodyPr>
          <a:lstStyle/>
          <a:p>
            <a:r>
              <a:rPr lang="en-US" dirty="0">
                <a:latin typeface="+mj-lt"/>
              </a:rPr>
              <a:t>TUMOURS OF NAIL APPARATUS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27"/>
                                        </p:tgtEl>
                                        <p:attrNameLst>
                                          <p:attrName>style.visibility</p:attrName>
                                        </p:attrNameLst>
                                      </p:cBhvr>
                                      <p:to>
                                        <p:strVal val="visible"/>
                                      </p:to>
                                    </p:set>
                                    <p:anim calcmode="lin" valueType="num">
                                      <p:cBhvr additive="base">
                                        <p:cTn id="7" dur="500" fill="hold"/>
                                        <p:tgtEl>
                                          <p:spTgt spid="2097227"/>
                                        </p:tgtEl>
                                        <p:attrNameLst>
                                          <p:attrName>ppt_x</p:attrName>
                                        </p:attrNameLst>
                                      </p:cBhvr>
                                      <p:tavLst>
                                        <p:tav tm="0">
                                          <p:val>
                                            <p:strVal val="#ppt_x"/>
                                          </p:val>
                                        </p:tav>
                                        <p:tav tm="100000">
                                          <p:val>
                                            <p:strVal val="#ppt_x"/>
                                          </p:val>
                                        </p:tav>
                                      </p:tavLst>
                                    </p:anim>
                                    <p:anim calcmode="lin" valueType="num">
                                      <p:cBhvr additive="base">
                                        <p:cTn id="8" dur="500" fill="hold"/>
                                        <p:tgtEl>
                                          <p:spTgt spid="20972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8" name="Title 1"/>
          <p:cNvSpPr>
            <a:spLocks noGrp="1"/>
          </p:cNvSpPr>
          <p:nvPr>
            <p:ph type="title"/>
          </p:nvPr>
        </p:nvSpPr>
        <p:spPr/>
        <p:txBody>
          <a:bodyPr>
            <a:normAutofit/>
          </a:bodyPr>
          <a:lstStyle/>
          <a:p>
            <a:r>
              <a:rPr lang="en-US" b="1" dirty="0">
                <a:solidFill>
                  <a:srgbClr val="FFC000"/>
                </a:solidFill>
              </a:rPr>
              <a:t>Glomus tumour</a:t>
            </a:r>
            <a:endParaRPr lang="en-US" dirty="0">
              <a:solidFill>
                <a:srgbClr val="FFC000"/>
              </a:solidFill>
            </a:endParaRPr>
          </a:p>
        </p:txBody>
      </p:sp>
      <p:sp>
        <p:nvSpPr>
          <p:cNvPr id="1049009" name="Content Placeholder 2"/>
          <p:cNvSpPr>
            <a:spLocks noGrp="1"/>
          </p:cNvSpPr>
          <p:nvPr>
            <p:ph idx="1"/>
          </p:nvPr>
        </p:nvSpPr>
        <p:spPr>
          <a:xfrm>
            <a:off x="913795" y="2096063"/>
            <a:ext cx="10353762" cy="4565993"/>
          </a:xfrm>
        </p:spPr>
        <p:txBody>
          <a:bodyPr>
            <a:normAutofit fontScale="32500" lnSpcReduction="20000"/>
          </a:bodyPr>
          <a:lstStyle/>
          <a:p>
            <a:r>
              <a:rPr lang="en-US" sz="8600" dirty="0"/>
              <a:t>Benign tumor of glomus body</a:t>
            </a:r>
          </a:p>
          <a:p>
            <a:endParaRPr lang="en-US" sz="8600" dirty="0"/>
          </a:p>
          <a:p>
            <a:r>
              <a:rPr lang="en-US" sz="8600" dirty="0"/>
              <a:t>Subungual</a:t>
            </a:r>
          </a:p>
          <a:p>
            <a:pPr marL="0" indent="0">
              <a:buNone/>
            </a:pPr>
            <a:endParaRPr lang="en-US" sz="8600" dirty="0"/>
          </a:p>
          <a:p>
            <a:r>
              <a:rPr lang="en-US" sz="8600" dirty="0"/>
              <a:t>Pain--spontaneous or provoked by mild trauma or temperature change</a:t>
            </a:r>
          </a:p>
          <a:p>
            <a:endParaRPr lang="en-US" sz="8600" b="1" dirty="0"/>
          </a:p>
          <a:p>
            <a:r>
              <a:rPr lang="en-US" sz="8600" dirty="0"/>
              <a:t>Bony</a:t>
            </a:r>
            <a:r>
              <a:rPr lang="en-US" sz="8600" b="1" dirty="0"/>
              <a:t> </a:t>
            </a:r>
            <a:r>
              <a:rPr lang="en-US" sz="8600" dirty="0"/>
              <a:t>erosions 50%</a:t>
            </a:r>
          </a:p>
          <a:p>
            <a:endParaRPr lang="en-US" sz="8600" dirty="0"/>
          </a:p>
          <a:p>
            <a:endParaRPr lang="en-US" dirty="0"/>
          </a:p>
        </p:txBody>
      </p:sp>
      <p:sp>
        <p:nvSpPr>
          <p:cNvPr id="1049011" name="Rectangle 5"/>
          <p:cNvSpPr/>
          <p:nvPr/>
        </p:nvSpPr>
        <p:spPr>
          <a:xfrm>
            <a:off x="8992726" y="0"/>
            <a:ext cx="3199274" cy="369332"/>
          </a:xfrm>
          <a:prstGeom prst="rect">
            <a:avLst/>
          </a:prstGeom>
        </p:spPr>
        <p:txBody>
          <a:bodyPr wrap="square">
            <a:spAutoFit/>
          </a:bodyPr>
          <a:lstStyle/>
          <a:p>
            <a:r>
              <a:rPr lang="en-US" dirty="0">
                <a:latin typeface="+mj-lt"/>
              </a:rPr>
              <a:t>TUMOURS OF NAIL APPARATUS</a:t>
            </a:r>
          </a:p>
        </p:txBody>
      </p:sp>
      <p:pic>
        <p:nvPicPr>
          <p:cNvPr id="5122" name="Picture 2" descr="Glomus Tumou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92726" y="1935921"/>
            <a:ext cx="2800350" cy="2114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CLINICAL PRESENTATION</a:t>
            </a:r>
          </a:p>
        </p:txBody>
      </p:sp>
      <p:sp>
        <p:nvSpPr>
          <p:cNvPr id="5" name="Oval 4"/>
          <p:cNvSpPr/>
          <p:nvPr/>
        </p:nvSpPr>
        <p:spPr>
          <a:xfrm>
            <a:off x="1966686" y="1935921"/>
            <a:ext cx="3759200" cy="17724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937828" y="1821545"/>
            <a:ext cx="3995899" cy="18868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2300514" y="2529862"/>
            <a:ext cx="4020457" cy="830997"/>
          </a:xfrm>
          <a:prstGeom prst="rect">
            <a:avLst/>
          </a:prstGeom>
          <a:noFill/>
        </p:spPr>
        <p:txBody>
          <a:bodyPr wrap="square" rtlCol="0">
            <a:spAutoFit/>
          </a:bodyPr>
          <a:lstStyle/>
          <a:p>
            <a:r>
              <a:rPr lang="en-US" sz="2400" dirty="0">
                <a:solidFill>
                  <a:srgbClr val="7030A0"/>
                </a:solidFill>
              </a:rPr>
              <a:t>BLUISH OR RED FOCI BENEATH NAIL</a:t>
            </a:r>
          </a:p>
        </p:txBody>
      </p:sp>
      <p:sp>
        <p:nvSpPr>
          <p:cNvPr id="8" name="TextBox 7"/>
          <p:cNvSpPr txBox="1"/>
          <p:nvPr/>
        </p:nvSpPr>
        <p:spPr>
          <a:xfrm>
            <a:off x="7697042" y="2501872"/>
            <a:ext cx="3570514" cy="830997"/>
          </a:xfrm>
          <a:prstGeom prst="rect">
            <a:avLst/>
          </a:prstGeom>
          <a:noFill/>
        </p:spPr>
        <p:txBody>
          <a:bodyPr wrap="square" rtlCol="0">
            <a:spAutoFit/>
          </a:bodyPr>
          <a:lstStyle/>
          <a:p>
            <a:r>
              <a:rPr lang="en-US" sz="2400" dirty="0">
                <a:solidFill>
                  <a:srgbClr val="7030A0"/>
                </a:solidFill>
              </a:rPr>
              <a:t>LONGITUDINAL ERYTHRONYCHIA</a:t>
            </a:r>
          </a:p>
        </p:txBody>
      </p:sp>
      <p:pic>
        <p:nvPicPr>
          <p:cNvPr id="4098" name="Picture 2" descr="In situ squamous cell carcinoma presenting as longitudinal erythronychia."/>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144949" y="4148559"/>
            <a:ext cx="3581658" cy="25622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p:cNvPicPr>
            <a:picLocks noGrp="1" noChangeAspect="1" noChangeArrowheads="1"/>
          </p:cNvPicPr>
          <p:nvPr>
            <p:ph sz="half" idx="1"/>
          </p:nvPr>
        </p:nvPicPr>
        <p:blipFill>
          <a:blip r:embed="rId4"/>
          <a:stretch>
            <a:fillRect/>
          </a:stretch>
        </p:blipFill>
        <p:spPr bwMode="auto">
          <a:xfrm>
            <a:off x="1966686" y="3954800"/>
            <a:ext cx="3482773" cy="2780162"/>
          </a:xfrm>
          <a:prstGeom prst="rect">
            <a:avLst/>
          </a:prstGeom>
          <a:noFill/>
          <a:ln w="9525">
            <a:noFill/>
            <a:miter lim="800000"/>
            <a:headEnd/>
            <a:tailEnd/>
          </a:ln>
          <a:effectLst/>
        </p:spPr>
      </p:pic>
    </p:spTree>
    <p:extLst>
      <p:ext uri="{BB962C8B-B14F-4D97-AF65-F5344CB8AC3E}">
        <p14:creationId xmlns:p14="http://schemas.microsoft.com/office/powerpoint/2010/main" val="91997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4098"/>
                                        </p:tgtEl>
                                        <p:attrNameLst>
                                          <p:attrName>style.visibility</p:attrName>
                                        </p:attrNameLst>
                                      </p:cBhvr>
                                      <p:to>
                                        <p:strVal val="visible"/>
                                      </p:to>
                                    </p:set>
                                    <p:anim calcmode="lin" valueType="num">
                                      <p:cBhvr>
                                        <p:cTn id="28" dur="500" fill="hold"/>
                                        <p:tgtEl>
                                          <p:spTgt spid="4098"/>
                                        </p:tgtEl>
                                        <p:attrNameLst>
                                          <p:attrName>ppt_w</p:attrName>
                                        </p:attrNameLst>
                                      </p:cBhvr>
                                      <p:tavLst>
                                        <p:tav tm="0">
                                          <p:val>
                                            <p:fltVal val="0"/>
                                          </p:val>
                                        </p:tav>
                                        <p:tav tm="100000">
                                          <p:val>
                                            <p:strVal val="#ppt_w"/>
                                          </p:val>
                                        </p:tav>
                                      </p:tavLst>
                                    </p:anim>
                                    <p:anim calcmode="lin" valueType="num">
                                      <p:cBhvr>
                                        <p:cTn id="29" dur="500" fill="hold"/>
                                        <p:tgtEl>
                                          <p:spTgt spid="4098"/>
                                        </p:tgtEl>
                                        <p:attrNameLst>
                                          <p:attrName>ppt_h</p:attrName>
                                        </p:attrNameLst>
                                      </p:cBhvr>
                                      <p:tavLst>
                                        <p:tav tm="0">
                                          <p:val>
                                            <p:fltVal val="0"/>
                                          </p:val>
                                        </p:tav>
                                        <p:tav tm="100000">
                                          <p:val>
                                            <p:strVal val="#ppt_h"/>
                                          </p:val>
                                        </p:tav>
                                      </p:tavLst>
                                    </p:anim>
                                    <p:animEffect transition="in" filter="fade">
                                      <p:cBhvr>
                                        <p:cTn id="3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solidFill>
                  <a:srgbClr val="FFC000"/>
                </a:solidFill>
              </a:rPr>
              <a:t>Glomus </a:t>
            </a:r>
            <a:r>
              <a:rPr lang="en-US" dirty="0" err="1">
                <a:solidFill>
                  <a:srgbClr val="FFC000"/>
                </a:solidFill>
              </a:rPr>
              <a:t>tumour</a:t>
            </a:r>
            <a:endParaRPr lang="en-US" dirty="0">
              <a:solidFill>
                <a:srgbClr val="FFC000"/>
              </a:solidFill>
            </a:endParaRPr>
          </a:p>
        </p:txBody>
      </p:sp>
      <p:sp>
        <p:nvSpPr>
          <p:cNvPr id="6" name="Content Placeholder 5"/>
          <p:cNvSpPr>
            <a:spLocks noGrp="1"/>
          </p:cNvSpPr>
          <p:nvPr>
            <p:ph sz="half" idx="1"/>
          </p:nvPr>
        </p:nvSpPr>
        <p:spPr/>
        <p:txBody>
          <a:bodyPr>
            <a:normAutofit fontScale="32500" lnSpcReduction="20000"/>
          </a:bodyPr>
          <a:lstStyle/>
          <a:p>
            <a:r>
              <a:rPr lang="en-US" sz="8000" b="1" dirty="0"/>
              <a:t>Investigations</a:t>
            </a:r>
          </a:p>
          <a:p>
            <a:pPr lvl="1"/>
            <a:r>
              <a:rPr lang="en-US" sz="8000" dirty="0"/>
              <a:t>MRI</a:t>
            </a:r>
          </a:p>
          <a:p>
            <a:pPr lvl="1"/>
            <a:r>
              <a:rPr lang="en-US" sz="8000" dirty="0"/>
              <a:t>Histopathology</a:t>
            </a:r>
          </a:p>
          <a:p>
            <a:pPr lvl="2"/>
            <a:r>
              <a:rPr lang="en-US" sz="7800" dirty="0"/>
              <a:t>Clusters of glomus cells surrounding capillaries</a:t>
            </a:r>
          </a:p>
          <a:p>
            <a:r>
              <a:rPr lang="en-US" sz="8000" b="1" dirty="0"/>
              <a:t>Treatment</a:t>
            </a:r>
          </a:p>
          <a:p>
            <a:pPr lvl="1"/>
            <a:r>
              <a:rPr lang="en-US" sz="8000" dirty="0"/>
              <a:t>Excision</a:t>
            </a:r>
          </a:p>
          <a:p>
            <a:endParaRPr lang="en-US" dirty="0"/>
          </a:p>
        </p:txBody>
      </p:sp>
      <p:sp>
        <p:nvSpPr>
          <p:cNvPr id="8" name="Content Placeholder 7"/>
          <p:cNvSpPr>
            <a:spLocks noGrp="1"/>
          </p:cNvSpPr>
          <p:nvPr>
            <p:ph sz="half" idx="2"/>
          </p:nvPr>
        </p:nvSpPr>
        <p:spPr/>
        <p:txBody>
          <a:bodyPr>
            <a:normAutofit fontScale="32500" lnSpcReduction="20000"/>
          </a:bodyPr>
          <a:lstStyle/>
          <a:p>
            <a:endParaRPr lang="en-US"/>
          </a:p>
        </p:txBody>
      </p:sp>
    </p:spTree>
    <p:extLst>
      <p:ext uri="{BB962C8B-B14F-4D97-AF65-F5344CB8AC3E}">
        <p14:creationId xmlns:p14="http://schemas.microsoft.com/office/powerpoint/2010/main" val="309523261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5" name="Title 1"/>
          <p:cNvSpPr>
            <a:spLocks noGrp="1"/>
          </p:cNvSpPr>
          <p:nvPr>
            <p:ph type="title"/>
          </p:nvPr>
        </p:nvSpPr>
        <p:spPr>
          <a:xfrm>
            <a:off x="494675" y="365126"/>
            <a:ext cx="9923489" cy="1148882"/>
          </a:xfrm>
        </p:spPr>
        <p:txBody>
          <a:bodyPr/>
          <a:lstStyle/>
          <a:p>
            <a:r>
              <a:rPr lang="en-US" b="1" dirty="0">
                <a:solidFill>
                  <a:srgbClr val="FFC000"/>
                </a:solidFill>
              </a:rPr>
              <a:t>Subungual Exostosis</a:t>
            </a:r>
            <a:endParaRPr lang="en-US" dirty="0">
              <a:solidFill>
                <a:srgbClr val="FFC000"/>
              </a:solidFill>
            </a:endParaRPr>
          </a:p>
        </p:txBody>
      </p:sp>
      <p:sp>
        <p:nvSpPr>
          <p:cNvPr id="1049016" name="Content Placeholder 2"/>
          <p:cNvSpPr>
            <a:spLocks noGrp="1"/>
          </p:cNvSpPr>
          <p:nvPr>
            <p:ph sz="half" idx="1"/>
          </p:nvPr>
        </p:nvSpPr>
        <p:spPr>
          <a:xfrm>
            <a:off x="269823" y="1558977"/>
            <a:ext cx="8079698" cy="4972452"/>
          </a:xfrm>
        </p:spPr>
        <p:txBody>
          <a:bodyPr>
            <a:normAutofit fontScale="90000" lnSpcReduction="20000"/>
          </a:bodyPr>
          <a:lstStyle/>
          <a:p>
            <a:r>
              <a:rPr lang="en-US" sz="3000" dirty="0">
                <a:cs typeface="Times New Roman" pitchFamily="18" charset="0"/>
              </a:rPr>
              <a:t>Benign  </a:t>
            </a:r>
            <a:r>
              <a:rPr lang="en-US" sz="3000" dirty="0" err="1">
                <a:cs typeface="Times New Roman" pitchFamily="18" charset="0"/>
              </a:rPr>
              <a:t>osteochondral</a:t>
            </a:r>
            <a:r>
              <a:rPr lang="en-US" sz="3000" dirty="0">
                <a:cs typeface="Times New Roman" pitchFamily="18" charset="0"/>
              </a:rPr>
              <a:t> outgrowth of the terminal phalanx.</a:t>
            </a:r>
          </a:p>
          <a:p>
            <a:endParaRPr lang="en-US" sz="3000" dirty="0">
              <a:cs typeface="Times New Roman" pitchFamily="18" charset="0"/>
            </a:endParaRPr>
          </a:p>
          <a:p>
            <a:r>
              <a:rPr lang="en-US" sz="3000" dirty="0">
                <a:cs typeface="Times New Roman" pitchFamily="18" charset="0"/>
              </a:rPr>
              <a:t>Usually found on the great toe </a:t>
            </a:r>
          </a:p>
          <a:p>
            <a:pPr marL="0" indent="0">
              <a:buNone/>
            </a:pPr>
            <a:endParaRPr lang="en-US" sz="3000" dirty="0">
              <a:cs typeface="Times New Roman" pitchFamily="18" charset="0"/>
            </a:endParaRPr>
          </a:p>
          <a:p>
            <a:r>
              <a:rPr lang="en-US" sz="3000" dirty="0">
                <a:cs typeface="Times New Roman" pitchFamily="18" charset="0"/>
              </a:rPr>
              <a:t>May be painful</a:t>
            </a:r>
          </a:p>
          <a:p>
            <a:pPr marL="0" indent="0">
              <a:buNone/>
            </a:pPr>
            <a:endParaRPr lang="en-US" sz="3000" dirty="0">
              <a:cs typeface="Times New Roman" pitchFamily="18" charset="0"/>
            </a:endParaRPr>
          </a:p>
          <a:p>
            <a:r>
              <a:rPr lang="en-US" sz="3000" dirty="0">
                <a:cs typeface="Times New Roman" pitchFamily="18" charset="0"/>
              </a:rPr>
              <a:t>Predisposing factors</a:t>
            </a:r>
          </a:p>
          <a:p>
            <a:pPr lvl="1"/>
            <a:r>
              <a:rPr lang="en-US" sz="3000" dirty="0">
                <a:cs typeface="Times New Roman" pitchFamily="18" charset="0"/>
              </a:rPr>
              <a:t>Trauma</a:t>
            </a:r>
          </a:p>
          <a:p>
            <a:pPr lvl="2">
              <a:buNone/>
            </a:pPr>
            <a:endParaRPr lang="en-US" sz="3400" dirty="0">
              <a:latin typeface="Times New Roman" pitchFamily="18" charset="0"/>
              <a:cs typeface="Times New Roman" pitchFamily="18" charset="0"/>
            </a:endParaRPr>
          </a:p>
        </p:txBody>
      </p:sp>
      <p:sp>
        <p:nvSpPr>
          <p:cNvPr id="1049017" name="Rectangle 5"/>
          <p:cNvSpPr/>
          <p:nvPr/>
        </p:nvSpPr>
        <p:spPr>
          <a:xfrm>
            <a:off x="8349521" y="-26690"/>
            <a:ext cx="3081934" cy="369332"/>
          </a:xfrm>
          <a:prstGeom prst="rect">
            <a:avLst/>
          </a:prstGeom>
        </p:spPr>
        <p:txBody>
          <a:bodyPr wrap="none">
            <a:spAutoFit/>
          </a:bodyPr>
          <a:lstStyle/>
          <a:p>
            <a:r>
              <a:rPr lang="en-US" dirty="0">
                <a:latin typeface="+mj-lt"/>
              </a:rPr>
              <a:t>TUMOURS OF NAIL APPARATUS</a:t>
            </a:r>
          </a:p>
        </p:txBody>
      </p:sp>
      <p:sp>
        <p:nvSpPr>
          <p:cNvPr id="2" name="Content Placeholder 1">
            <a:extLst>
              <a:ext uri="{FF2B5EF4-FFF2-40B4-BE49-F238E27FC236}">
                <a16:creationId xmlns:a16="http://schemas.microsoft.com/office/drawing/2014/main" id="{F3243A60-5880-42FA-B027-94FC2A20CC03}"/>
              </a:ext>
            </a:extLst>
          </p:cNvPr>
          <p:cNvSpPr>
            <a:spLocks noGrp="1"/>
          </p:cNvSpPr>
          <p:nvPr>
            <p:ph sz="half" idx="2"/>
          </p:nvPr>
        </p:nvSpPr>
        <p:spPr/>
        <p:txBody>
          <a:bodyPr/>
          <a:lstStyle/>
          <a:p>
            <a:endParaRPr 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Clinical presentation</a:t>
            </a:r>
          </a:p>
        </p:txBody>
      </p:sp>
      <p:sp>
        <p:nvSpPr>
          <p:cNvPr id="3" name="Content Placeholder 2"/>
          <p:cNvSpPr>
            <a:spLocks noGrp="1"/>
          </p:cNvSpPr>
          <p:nvPr>
            <p:ph sz="half" idx="1"/>
          </p:nvPr>
        </p:nvSpPr>
        <p:spPr>
          <a:xfrm>
            <a:off x="913795" y="2088319"/>
            <a:ext cx="5106004" cy="5038195"/>
          </a:xfrm>
        </p:spPr>
        <p:txBody>
          <a:bodyPr>
            <a:normAutofit/>
          </a:bodyPr>
          <a:lstStyle/>
          <a:p>
            <a:r>
              <a:rPr lang="en-US" sz="2800" dirty="0"/>
              <a:t>Usually elevates nail plate as it emerges from </a:t>
            </a:r>
            <a:r>
              <a:rPr lang="en-US" sz="2800" dirty="0" err="1"/>
              <a:t>hyponychium</a:t>
            </a:r>
            <a:endParaRPr lang="en-US" sz="2800" dirty="0"/>
          </a:p>
          <a:p>
            <a:endParaRPr lang="en-US" sz="2800" dirty="0"/>
          </a:p>
          <a:p>
            <a:r>
              <a:rPr lang="en-US" sz="2800" dirty="0"/>
              <a:t>Porcelain white hue with superficial telangiectasia</a:t>
            </a:r>
          </a:p>
          <a:p>
            <a:endParaRPr lang="en-US" sz="2800" dirty="0"/>
          </a:p>
          <a:p>
            <a:r>
              <a:rPr lang="en-US" sz="2800" dirty="0"/>
              <a:t>Thick hyperkeratotic surface</a:t>
            </a:r>
          </a:p>
        </p:txBody>
      </p:sp>
      <p:pic>
        <p:nvPicPr>
          <p:cNvPr id="6" name="Content Placeholder 5">
            <a:extLst>
              <a:ext uri="{FF2B5EF4-FFF2-40B4-BE49-F238E27FC236}">
                <a16:creationId xmlns:a16="http://schemas.microsoft.com/office/drawing/2014/main" id="{6B557E68-B7E8-41A0-B2F0-8EAB10105A21}"/>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4639" t="36220" r="16132" b="32492"/>
          <a:stretch/>
        </p:blipFill>
        <p:spPr>
          <a:xfrm>
            <a:off x="7356298" y="2407920"/>
            <a:ext cx="4200818" cy="4008120"/>
          </a:xfrm>
        </p:spPr>
      </p:pic>
    </p:spTree>
    <p:extLst>
      <p:ext uri="{BB962C8B-B14F-4D97-AF65-F5344CB8AC3E}">
        <p14:creationId xmlns:p14="http://schemas.microsoft.com/office/powerpoint/2010/main" val="143682371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C000"/>
                </a:solidFill>
              </a:rPr>
              <a:t>Subungual Exostosis</a:t>
            </a:r>
            <a:endParaRPr lang="en-US" dirty="0"/>
          </a:p>
        </p:txBody>
      </p:sp>
      <p:sp>
        <p:nvSpPr>
          <p:cNvPr id="6" name="Content Placeholder 5"/>
          <p:cNvSpPr>
            <a:spLocks noGrp="1"/>
          </p:cNvSpPr>
          <p:nvPr>
            <p:ph idx="1"/>
          </p:nvPr>
        </p:nvSpPr>
        <p:spPr/>
        <p:txBody>
          <a:bodyPr/>
          <a:lstStyle/>
          <a:p>
            <a:r>
              <a:rPr lang="en-US" sz="3000" b="1" dirty="0">
                <a:cs typeface="Times New Roman" pitchFamily="18" charset="0"/>
              </a:rPr>
              <a:t> </a:t>
            </a:r>
            <a:r>
              <a:rPr lang="en-US" sz="2800" b="1" dirty="0">
                <a:cs typeface="Times New Roman" pitchFamily="18" charset="0"/>
              </a:rPr>
              <a:t>Investigations:</a:t>
            </a:r>
          </a:p>
          <a:p>
            <a:pPr lvl="1"/>
            <a:r>
              <a:rPr lang="en-US" sz="2800" b="1" dirty="0">
                <a:cs typeface="Times New Roman" pitchFamily="18" charset="0"/>
              </a:rPr>
              <a:t>X RAY</a:t>
            </a:r>
          </a:p>
          <a:p>
            <a:pPr lvl="1"/>
            <a:r>
              <a:rPr lang="en-US" sz="2800" b="1" dirty="0">
                <a:cs typeface="Times New Roman" pitchFamily="18" charset="0"/>
              </a:rPr>
              <a:t>HISTOPATHOLOGY	</a:t>
            </a:r>
          </a:p>
          <a:p>
            <a:pPr lvl="2"/>
            <a:r>
              <a:rPr lang="en-US" sz="2800" b="1" dirty="0">
                <a:cs typeface="Times New Roman" pitchFamily="18" charset="0"/>
              </a:rPr>
              <a:t>Bony </a:t>
            </a:r>
            <a:r>
              <a:rPr lang="en-US" sz="2800" b="1" dirty="0" err="1">
                <a:cs typeface="Times New Roman" pitchFamily="18" charset="0"/>
              </a:rPr>
              <a:t>tumour</a:t>
            </a:r>
            <a:r>
              <a:rPr lang="en-US" sz="2800" b="1" dirty="0">
                <a:cs typeface="Times New Roman" pitchFamily="18" charset="0"/>
              </a:rPr>
              <a:t> with hyaline cartilaginous cap</a:t>
            </a:r>
          </a:p>
          <a:p>
            <a:r>
              <a:rPr lang="en-US" sz="2800" b="1" dirty="0">
                <a:cs typeface="Times New Roman" pitchFamily="18" charset="0"/>
              </a:rPr>
              <a:t>Management:</a:t>
            </a:r>
          </a:p>
          <a:p>
            <a:pPr lvl="1"/>
            <a:r>
              <a:rPr lang="en-US" sz="2800" b="1" dirty="0">
                <a:cs typeface="Times New Roman" pitchFamily="18" charset="0"/>
              </a:rPr>
              <a:t>SURGICAL EXCISION</a:t>
            </a:r>
            <a:endParaRPr lang="en-US" sz="2800" dirty="0">
              <a:cs typeface="Times New Roman" pitchFamily="18" charset="0"/>
            </a:endParaRPr>
          </a:p>
          <a:p>
            <a:endParaRPr lang="en-US" dirty="0"/>
          </a:p>
        </p:txBody>
      </p:sp>
    </p:spTree>
    <p:extLst>
      <p:ext uri="{BB962C8B-B14F-4D97-AF65-F5344CB8AC3E}">
        <p14:creationId xmlns:p14="http://schemas.microsoft.com/office/powerpoint/2010/main" val="355870828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21" name="Title 1"/>
          <p:cNvSpPr>
            <a:spLocks noGrp="1"/>
          </p:cNvSpPr>
          <p:nvPr>
            <p:ph type="title"/>
          </p:nvPr>
        </p:nvSpPr>
        <p:spPr>
          <a:xfrm>
            <a:off x="599607" y="194873"/>
            <a:ext cx="9725493" cy="839448"/>
          </a:xfrm>
        </p:spPr>
        <p:txBody>
          <a:bodyPr>
            <a:normAutofit/>
          </a:bodyPr>
          <a:lstStyle/>
          <a:p>
            <a:r>
              <a:rPr lang="en-US" b="1" dirty="0" err="1">
                <a:solidFill>
                  <a:srgbClr val="FFC000"/>
                </a:solidFill>
              </a:rPr>
              <a:t>Myxoid</a:t>
            </a:r>
            <a:r>
              <a:rPr lang="en-US" b="1" dirty="0">
                <a:solidFill>
                  <a:srgbClr val="FFC000"/>
                </a:solidFill>
              </a:rPr>
              <a:t> </a:t>
            </a:r>
            <a:r>
              <a:rPr lang="en-US" b="1" dirty="0" err="1">
                <a:solidFill>
                  <a:srgbClr val="FFC000"/>
                </a:solidFill>
              </a:rPr>
              <a:t>Pseudocyst</a:t>
            </a:r>
            <a:endParaRPr lang="en-US" dirty="0">
              <a:solidFill>
                <a:srgbClr val="FFC000"/>
              </a:solidFill>
            </a:endParaRPr>
          </a:p>
        </p:txBody>
      </p:sp>
      <p:sp>
        <p:nvSpPr>
          <p:cNvPr id="1049022" name="Content Placeholder 2"/>
          <p:cNvSpPr>
            <a:spLocks noGrp="1"/>
          </p:cNvSpPr>
          <p:nvPr>
            <p:ph sz="half" idx="1"/>
          </p:nvPr>
        </p:nvSpPr>
        <p:spPr>
          <a:xfrm>
            <a:off x="509667" y="1184223"/>
            <a:ext cx="7225258" cy="4992740"/>
          </a:xfrm>
        </p:spPr>
        <p:txBody>
          <a:bodyPr>
            <a:noAutofit/>
          </a:bodyPr>
          <a:lstStyle/>
          <a:p>
            <a:r>
              <a:rPr lang="en-US" sz="2800" dirty="0"/>
              <a:t>Semi </a:t>
            </a:r>
            <a:r>
              <a:rPr lang="en-US" sz="2800" dirty="0" err="1"/>
              <a:t>translucent,smooth</a:t>
            </a:r>
            <a:r>
              <a:rPr lang="en-US" sz="2800" dirty="0"/>
              <a:t> shiny </a:t>
            </a:r>
            <a:r>
              <a:rPr lang="en-US" sz="2800" dirty="0" err="1"/>
              <a:t>papule,contain</a:t>
            </a:r>
            <a:r>
              <a:rPr lang="en-US" sz="2800" dirty="0"/>
              <a:t> a clear gelatinous fluid</a:t>
            </a:r>
          </a:p>
          <a:p>
            <a:endParaRPr lang="en-US" sz="2800" dirty="0"/>
          </a:p>
          <a:p>
            <a:r>
              <a:rPr lang="en-US" sz="2800" dirty="0"/>
              <a:t>Result from leakage of synovial  fluid through breach in joint capsule</a:t>
            </a:r>
          </a:p>
          <a:p>
            <a:endParaRPr lang="en-US" sz="2800" dirty="0"/>
          </a:p>
          <a:p>
            <a:r>
              <a:rPr lang="en-US" sz="2800" dirty="0"/>
              <a:t>Associated with osteoarthritis</a:t>
            </a:r>
          </a:p>
        </p:txBody>
      </p:sp>
      <p:pic>
        <p:nvPicPr>
          <p:cNvPr id="2097231" name="Picture 3" descr="C:\Users\Zohaib\Desktop\myxoid3.jpg"/>
          <p:cNvPicPr>
            <a:picLocks noGrp="1" noChangeAspect="1" noChangeArrowheads="1"/>
          </p:cNvPicPr>
          <p:nvPr>
            <p:ph sz="half" idx="2"/>
          </p:nvPr>
        </p:nvPicPr>
        <p:blipFill>
          <a:blip r:embed="rId3"/>
          <a:stretch>
            <a:fillRect/>
          </a:stretch>
        </p:blipFill>
        <p:spPr bwMode="auto">
          <a:xfrm>
            <a:off x="8394492" y="2803161"/>
            <a:ext cx="2781300" cy="2095500"/>
          </a:xfrm>
          <a:prstGeom prst="rect">
            <a:avLst/>
          </a:prstGeom>
          <a:noFill/>
        </p:spPr>
      </p:pic>
      <p:pic>
        <p:nvPicPr>
          <p:cNvPr id="2097230" name="Picture 2"/>
          <p:cNvPicPr>
            <a:picLocks noChangeAspect="1" noChangeArrowheads="1"/>
          </p:cNvPicPr>
          <p:nvPr/>
        </p:nvPicPr>
        <p:blipFill>
          <a:blip r:embed="rId4"/>
          <a:srcRect/>
          <a:stretch>
            <a:fillRect/>
          </a:stretch>
        </p:blipFill>
        <p:spPr bwMode="auto">
          <a:xfrm>
            <a:off x="8394492" y="809469"/>
            <a:ext cx="3602871" cy="1993692"/>
          </a:xfrm>
          <a:prstGeom prst="rect">
            <a:avLst/>
          </a:prstGeom>
          <a:noFill/>
          <a:ln w="9525">
            <a:noFill/>
            <a:miter lim="800000"/>
            <a:headEnd/>
            <a:tailEnd/>
          </a:ln>
          <a:effectLst/>
        </p:spPr>
      </p:pic>
      <p:pic>
        <p:nvPicPr>
          <p:cNvPr id="2097232" name="Picture 4"/>
          <p:cNvPicPr>
            <a:picLocks noChangeAspect="1" noChangeArrowheads="1"/>
          </p:cNvPicPr>
          <p:nvPr/>
        </p:nvPicPr>
        <p:blipFill>
          <a:blip r:embed="rId5"/>
          <a:srcRect/>
          <a:stretch>
            <a:fillRect/>
          </a:stretch>
        </p:blipFill>
        <p:spPr bwMode="auto">
          <a:xfrm>
            <a:off x="8350928" y="4811843"/>
            <a:ext cx="3611224" cy="2046157"/>
          </a:xfrm>
          <a:prstGeom prst="rect">
            <a:avLst/>
          </a:prstGeom>
          <a:noFill/>
          <a:ln w="9525">
            <a:noFill/>
            <a:miter lim="800000"/>
            <a:headEnd/>
            <a:tailEnd/>
          </a:ln>
          <a:effectLst/>
        </p:spPr>
      </p:pic>
      <p:sp>
        <p:nvSpPr>
          <p:cNvPr id="1049023" name="Rectangle 6"/>
          <p:cNvSpPr/>
          <p:nvPr/>
        </p:nvSpPr>
        <p:spPr>
          <a:xfrm>
            <a:off x="8350928" y="44971"/>
            <a:ext cx="3081934" cy="369332"/>
          </a:xfrm>
          <a:prstGeom prst="rect">
            <a:avLst/>
          </a:prstGeom>
        </p:spPr>
        <p:txBody>
          <a:bodyPr wrap="none">
            <a:spAutoFit/>
          </a:bodyPr>
          <a:lstStyle/>
          <a:p>
            <a:r>
              <a:rPr lang="en-US" dirty="0">
                <a:latin typeface="+mj-lt"/>
              </a:rPr>
              <a:t>TUMOURS OF NAIL APPARATUS</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endParaRPr lang="en-US"/>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762605158"/>
              </p:ext>
            </p:extLst>
          </p:nvPr>
        </p:nvGraphicFramePr>
        <p:xfrm>
          <a:off x="913881" y="1935921"/>
          <a:ext cx="10353675" cy="47987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0301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Growth of nail</a:t>
            </a:r>
          </a:p>
        </p:txBody>
      </p:sp>
      <p:sp>
        <p:nvSpPr>
          <p:cNvPr id="3" name="Content Placeholder 2"/>
          <p:cNvSpPr>
            <a:spLocks noGrp="1"/>
          </p:cNvSpPr>
          <p:nvPr>
            <p:ph idx="1"/>
          </p:nvPr>
        </p:nvSpPr>
        <p:spPr/>
        <p:txBody>
          <a:bodyPr>
            <a:normAutofit fontScale="85000" lnSpcReduction="20000"/>
          </a:bodyPr>
          <a:lstStyle/>
          <a:p>
            <a:r>
              <a:rPr lang="en-GB" sz="3500" b="1" dirty="0"/>
              <a:t>Nail growth is quicker: </a:t>
            </a:r>
          </a:p>
          <a:p>
            <a:pPr lvl="1"/>
            <a:r>
              <a:rPr lang="en-GB" sz="3500" dirty="0"/>
              <a:t>Day time</a:t>
            </a:r>
          </a:p>
          <a:p>
            <a:pPr lvl="1"/>
            <a:r>
              <a:rPr lang="en-GB" sz="3500" dirty="0"/>
              <a:t>Right-hand nails</a:t>
            </a:r>
          </a:p>
          <a:p>
            <a:pPr lvl="1"/>
            <a:r>
              <a:rPr lang="en-GB" sz="3500" dirty="0"/>
              <a:t>In the </a:t>
            </a:r>
            <a:r>
              <a:rPr lang="en-GB" sz="3500" dirty="0" err="1"/>
              <a:t>middle,ring</a:t>
            </a:r>
            <a:r>
              <a:rPr lang="en-GB" sz="3500" dirty="0"/>
              <a:t> and index finger</a:t>
            </a:r>
          </a:p>
          <a:p>
            <a:pPr lvl="1"/>
            <a:r>
              <a:rPr lang="en-GB" sz="3500" dirty="0"/>
              <a:t>During pregnancy </a:t>
            </a:r>
          </a:p>
          <a:p>
            <a:pPr lvl="1"/>
            <a:r>
              <a:rPr lang="en-GB" sz="3500" dirty="0"/>
              <a:t>In the summer than in the winter</a:t>
            </a:r>
          </a:p>
          <a:p>
            <a:pPr lvl="1"/>
            <a:r>
              <a:rPr lang="en-GB" sz="3000" dirty="0"/>
              <a:t>On the hands than the feet</a:t>
            </a:r>
          </a:p>
          <a:p>
            <a:endParaRPr lang="en-US" dirty="0"/>
          </a:p>
        </p:txBody>
      </p:sp>
    </p:spTree>
    <p:extLst>
      <p:ext uri="{BB962C8B-B14F-4D97-AF65-F5344CB8AC3E}">
        <p14:creationId xmlns:p14="http://schemas.microsoft.com/office/powerpoint/2010/main" val="341107464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27" name="Title 1"/>
          <p:cNvSpPr>
            <a:spLocks noGrp="1"/>
          </p:cNvSpPr>
          <p:nvPr>
            <p:ph type="title"/>
          </p:nvPr>
        </p:nvSpPr>
        <p:spPr/>
        <p:txBody>
          <a:bodyPr/>
          <a:lstStyle/>
          <a:p>
            <a:r>
              <a:rPr lang="en-US" b="1" dirty="0" err="1">
                <a:solidFill>
                  <a:srgbClr val="FFC000"/>
                </a:solidFill>
              </a:rPr>
              <a:t>Myxoid</a:t>
            </a:r>
            <a:r>
              <a:rPr lang="en-US" b="1" dirty="0">
                <a:solidFill>
                  <a:srgbClr val="FFC000"/>
                </a:solidFill>
              </a:rPr>
              <a:t> </a:t>
            </a:r>
            <a:r>
              <a:rPr lang="en-US" b="1" dirty="0" err="1">
                <a:solidFill>
                  <a:srgbClr val="FFC000"/>
                </a:solidFill>
              </a:rPr>
              <a:t>Pseudocyst</a:t>
            </a:r>
            <a:endParaRPr lang="en-US" dirty="0">
              <a:solidFill>
                <a:srgbClr val="FFC000"/>
              </a:solidFill>
            </a:endParaRPr>
          </a:p>
        </p:txBody>
      </p:sp>
      <p:sp>
        <p:nvSpPr>
          <p:cNvPr id="1049028" name="Content Placeholder 2"/>
          <p:cNvSpPr>
            <a:spLocks noGrp="1"/>
          </p:cNvSpPr>
          <p:nvPr>
            <p:ph idx="1"/>
          </p:nvPr>
        </p:nvSpPr>
        <p:spPr>
          <a:xfrm>
            <a:off x="913795" y="2096064"/>
            <a:ext cx="10353762" cy="4406336"/>
          </a:xfrm>
        </p:spPr>
        <p:txBody>
          <a:bodyPr>
            <a:normAutofit/>
          </a:bodyPr>
          <a:lstStyle/>
          <a:p>
            <a:pPr marL="0" indent="0">
              <a:buNone/>
            </a:pPr>
            <a:r>
              <a:rPr lang="en-US" sz="3000" b="1" dirty="0"/>
              <a:t>Treatment</a:t>
            </a:r>
          </a:p>
          <a:p>
            <a:pPr lvl="1"/>
            <a:r>
              <a:rPr lang="en-US" sz="2800" dirty="0"/>
              <a:t>incision and drainage</a:t>
            </a:r>
          </a:p>
          <a:p>
            <a:pPr lvl="1"/>
            <a:r>
              <a:rPr lang="en-US" sz="2800" dirty="0"/>
              <a:t>Steroid or </a:t>
            </a:r>
            <a:r>
              <a:rPr lang="en-US" sz="2800" dirty="0" err="1"/>
              <a:t>sclerosant</a:t>
            </a:r>
            <a:r>
              <a:rPr lang="en-US" sz="2800" dirty="0"/>
              <a:t> injection</a:t>
            </a:r>
          </a:p>
          <a:p>
            <a:pPr lvl="1"/>
            <a:r>
              <a:rPr lang="en-US" sz="2800" dirty="0"/>
              <a:t>Cryotherapy </a:t>
            </a:r>
          </a:p>
          <a:p>
            <a:pPr lvl="1"/>
            <a:r>
              <a:rPr lang="en-US" sz="2800" dirty="0"/>
              <a:t>laser </a:t>
            </a:r>
          </a:p>
          <a:p>
            <a:pPr lvl="1"/>
            <a:r>
              <a:rPr lang="en-US" sz="2800" dirty="0"/>
              <a:t>surgical removal</a:t>
            </a:r>
          </a:p>
          <a:p>
            <a:endParaRPr lang="en-US" b="1" dirty="0"/>
          </a:p>
          <a:p>
            <a:pPr lvl="1">
              <a:buNone/>
            </a:pPr>
            <a:endParaRPr lang="en-US" dirty="0"/>
          </a:p>
        </p:txBody>
      </p:sp>
      <p:sp>
        <p:nvSpPr>
          <p:cNvPr id="1049029" name="Rectangle 3"/>
          <p:cNvSpPr/>
          <p:nvPr/>
        </p:nvSpPr>
        <p:spPr>
          <a:xfrm>
            <a:off x="8326299" y="3900"/>
            <a:ext cx="3077124" cy="369332"/>
          </a:xfrm>
          <a:prstGeom prst="rect">
            <a:avLst/>
          </a:prstGeom>
        </p:spPr>
        <p:txBody>
          <a:bodyPr wrap="none">
            <a:spAutoFit/>
          </a:bodyPr>
          <a:lstStyle/>
          <a:p>
            <a:r>
              <a:rPr lang="en-US" dirty="0">
                <a:latin typeface="+mj-lt"/>
              </a:rPr>
              <a:t>TUMOURS OF NAIL APPARATUS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3" name="Title 1"/>
          <p:cNvSpPr>
            <a:spLocks noGrp="1"/>
          </p:cNvSpPr>
          <p:nvPr>
            <p:ph type="title"/>
          </p:nvPr>
        </p:nvSpPr>
        <p:spPr/>
        <p:txBody>
          <a:bodyPr/>
          <a:lstStyle/>
          <a:p>
            <a:r>
              <a:rPr lang="en-US" b="1" dirty="0" err="1">
                <a:solidFill>
                  <a:srgbClr val="FFC000"/>
                </a:solidFill>
              </a:rPr>
              <a:t>Onychomatricoma</a:t>
            </a:r>
            <a:endParaRPr lang="en-US" b="1" dirty="0">
              <a:solidFill>
                <a:srgbClr val="FFC000"/>
              </a:solidFill>
            </a:endParaRPr>
          </a:p>
        </p:txBody>
      </p:sp>
      <p:sp>
        <p:nvSpPr>
          <p:cNvPr id="1049034" name="Content Placeholder 2"/>
          <p:cNvSpPr>
            <a:spLocks noGrp="1"/>
          </p:cNvSpPr>
          <p:nvPr>
            <p:ph sz="half" idx="1"/>
          </p:nvPr>
        </p:nvSpPr>
        <p:spPr>
          <a:xfrm>
            <a:off x="644577" y="1825624"/>
            <a:ext cx="7045377" cy="4909005"/>
          </a:xfrm>
        </p:spPr>
        <p:txBody>
          <a:bodyPr>
            <a:normAutofit/>
          </a:bodyPr>
          <a:lstStyle/>
          <a:p>
            <a:r>
              <a:rPr lang="en-US" sz="2800" dirty="0" err="1"/>
              <a:t>Tumour</a:t>
            </a:r>
            <a:r>
              <a:rPr lang="en-US" sz="2800" dirty="0"/>
              <a:t> of the nail matrix</a:t>
            </a:r>
          </a:p>
          <a:p>
            <a:pPr marL="0" indent="0">
              <a:buNone/>
            </a:pPr>
            <a:endParaRPr lang="en-US" sz="2800" dirty="0"/>
          </a:p>
          <a:p>
            <a:r>
              <a:rPr lang="en-US" sz="2800" dirty="0"/>
              <a:t>Single digit 75% ,middle finger</a:t>
            </a:r>
          </a:p>
        </p:txBody>
      </p:sp>
      <p:pic>
        <p:nvPicPr>
          <p:cNvPr id="2097233" name="Picture 2"/>
          <p:cNvPicPr>
            <a:picLocks noGrp="1" noChangeAspect="1" noChangeArrowheads="1"/>
          </p:cNvPicPr>
          <p:nvPr>
            <p:ph sz="half" idx="2"/>
          </p:nvPr>
        </p:nvPicPr>
        <p:blipFill>
          <a:blip r:embed="rId3"/>
          <a:stretch>
            <a:fillRect/>
          </a:stretch>
        </p:blipFill>
        <p:spPr bwMode="auto">
          <a:xfrm>
            <a:off x="8295302" y="1452605"/>
            <a:ext cx="3896698" cy="2922524"/>
          </a:xfrm>
          <a:prstGeom prst="rect">
            <a:avLst/>
          </a:prstGeom>
          <a:noFill/>
          <a:ln w="9525">
            <a:noFill/>
            <a:miter lim="800000"/>
            <a:headEnd/>
            <a:tailEnd/>
          </a:ln>
          <a:effectLst/>
        </p:spPr>
      </p:pic>
      <p:pic>
        <p:nvPicPr>
          <p:cNvPr id="2097234" name="Picture 4"/>
          <p:cNvPicPr>
            <a:picLocks noChangeAspect="1" noChangeArrowheads="1"/>
          </p:cNvPicPr>
          <p:nvPr/>
        </p:nvPicPr>
        <p:blipFill>
          <a:blip r:embed="rId4"/>
          <a:srcRect l="4054"/>
          <a:stretch>
            <a:fillRect/>
          </a:stretch>
        </p:blipFill>
        <p:spPr bwMode="auto">
          <a:xfrm>
            <a:off x="8624093" y="4418817"/>
            <a:ext cx="3282157" cy="2120331"/>
          </a:xfrm>
          <a:prstGeom prst="rect">
            <a:avLst/>
          </a:prstGeom>
          <a:noFill/>
          <a:ln w="9525">
            <a:noFill/>
            <a:miter lim="800000"/>
            <a:headEnd/>
            <a:tailEnd/>
          </a:ln>
          <a:effectLst/>
        </p:spPr>
      </p:pic>
      <p:sp>
        <p:nvSpPr>
          <p:cNvPr id="1049035" name="Rectangle 5"/>
          <p:cNvSpPr/>
          <p:nvPr/>
        </p:nvSpPr>
        <p:spPr>
          <a:xfrm>
            <a:off x="8295302" y="0"/>
            <a:ext cx="3081934" cy="369332"/>
          </a:xfrm>
          <a:prstGeom prst="rect">
            <a:avLst/>
          </a:prstGeom>
        </p:spPr>
        <p:txBody>
          <a:bodyPr wrap="none">
            <a:spAutoFit/>
          </a:bodyPr>
          <a:lstStyle/>
          <a:p>
            <a:r>
              <a:rPr lang="en-US" dirty="0">
                <a:latin typeface="+mj-lt"/>
              </a:rPr>
              <a:t>TUMOURS OF NAIL APPARATUS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C000"/>
                </a:solidFill>
              </a:rPr>
              <a:t>Clinical signs</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327314887"/>
              </p:ext>
            </p:extLst>
          </p:nvPr>
        </p:nvGraphicFramePr>
        <p:xfrm>
          <a:off x="914400" y="2095500"/>
          <a:ext cx="10353675" cy="369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50164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3"/>
          <a:stretch>
            <a:fillRect/>
          </a:stretch>
        </p:blipFill>
        <p:spPr bwMode="auto">
          <a:xfrm>
            <a:off x="1386502" y="2482370"/>
            <a:ext cx="3896698" cy="2922524"/>
          </a:xfrm>
          <a:prstGeom prst="rect">
            <a:avLst/>
          </a:prstGeom>
          <a:noFill/>
          <a:ln w="9525">
            <a:noFill/>
            <a:miter lim="800000"/>
            <a:headEnd/>
            <a:tailEnd/>
          </a:ln>
          <a:effectLst/>
        </p:spPr>
      </p:pic>
      <p:pic>
        <p:nvPicPr>
          <p:cNvPr id="5" name="Picture 4"/>
          <p:cNvPicPr>
            <a:picLocks noChangeAspect="1" noChangeArrowheads="1"/>
          </p:cNvPicPr>
          <p:nvPr/>
        </p:nvPicPr>
        <p:blipFill>
          <a:blip r:embed="rId4"/>
          <a:srcRect l="4054"/>
          <a:stretch>
            <a:fillRect/>
          </a:stretch>
        </p:blipFill>
        <p:spPr bwMode="auto">
          <a:xfrm>
            <a:off x="6432764" y="2482370"/>
            <a:ext cx="4312343" cy="2785849"/>
          </a:xfrm>
          <a:prstGeom prst="rect">
            <a:avLst/>
          </a:prstGeom>
          <a:noFill/>
          <a:ln w="9525">
            <a:noFill/>
            <a:miter lim="800000"/>
            <a:headEnd/>
            <a:tailEnd/>
          </a:ln>
          <a:effectLst/>
        </p:spPr>
      </p:pic>
    </p:spTree>
    <p:extLst>
      <p:ext uri="{BB962C8B-B14F-4D97-AF65-F5344CB8AC3E}">
        <p14:creationId xmlns:p14="http://schemas.microsoft.com/office/powerpoint/2010/main" val="420337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C000"/>
                </a:solidFill>
              </a:rPr>
              <a:t>onychomatricoma</a:t>
            </a:r>
            <a:endParaRPr lang="en-US" dirty="0">
              <a:solidFill>
                <a:srgbClr val="FFC000"/>
              </a:solidFill>
            </a:endParaRPr>
          </a:p>
        </p:txBody>
      </p:sp>
      <p:sp>
        <p:nvSpPr>
          <p:cNvPr id="3" name="Content Placeholder 2"/>
          <p:cNvSpPr>
            <a:spLocks noGrp="1"/>
          </p:cNvSpPr>
          <p:nvPr>
            <p:ph sz="half" idx="1"/>
          </p:nvPr>
        </p:nvSpPr>
        <p:spPr>
          <a:xfrm>
            <a:off x="913795" y="2088319"/>
            <a:ext cx="5106004" cy="4769681"/>
          </a:xfrm>
        </p:spPr>
        <p:txBody>
          <a:bodyPr>
            <a:normAutofit lnSpcReduction="10000"/>
          </a:bodyPr>
          <a:lstStyle/>
          <a:p>
            <a:pPr lvl="0"/>
            <a:r>
              <a:rPr lang="en-US" sz="2400" b="1" dirty="0"/>
              <a:t>Investigation	</a:t>
            </a:r>
          </a:p>
          <a:p>
            <a:pPr lvl="1"/>
            <a:r>
              <a:rPr lang="en-US" sz="2400" dirty="0" err="1"/>
              <a:t>Dermoscopy</a:t>
            </a:r>
            <a:r>
              <a:rPr lang="en-US" sz="2400" dirty="0"/>
              <a:t> </a:t>
            </a:r>
          </a:p>
          <a:p>
            <a:pPr lvl="1"/>
            <a:r>
              <a:rPr lang="en-US" sz="2400" dirty="0"/>
              <a:t>Nail clipping</a:t>
            </a:r>
          </a:p>
          <a:p>
            <a:pPr lvl="1"/>
            <a:r>
              <a:rPr lang="en-US" sz="2400" dirty="0"/>
              <a:t>Ultrasound</a:t>
            </a:r>
          </a:p>
          <a:p>
            <a:pPr lvl="1"/>
            <a:r>
              <a:rPr lang="en-US" sz="2400" dirty="0"/>
              <a:t>MRI</a:t>
            </a:r>
          </a:p>
          <a:p>
            <a:pPr lvl="1"/>
            <a:r>
              <a:rPr lang="en-US" sz="2400" dirty="0"/>
              <a:t> Nail Avulsion</a:t>
            </a:r>
          </a:p>
          <a:p>
            <a:pPr lvl="2"/>
            <a:r>
              <a:rPr lang="en-US" sz="2400" dirty="0"/>
              <a:t>Villous </a:t>
            </a:r>
            <a:r>
              <a:rPr lang="en-US" sz="2400" dirty="0" err="1"/>
              <a:t>tumor,sea</a:t>
            </a:r>
            <a:r>
              <a:rPr lang="en-US" sz="2400" dirty="0"/>
              <a:t> anemone appearance</a:t>
            </a:r>
          </a:p>
          <a:p>
            <a:pPr lvl="0"/>
            <a:r>
              <a:rPr lang="en-US" sz="2400" b="1" dirty="0"/>
              <a:t>Treatment</a:t>
            </a:r>
            <a:endParaRPr lang="en-US" sz="2400" dirty="0"/>
          </a:p>
          <a:p>
            <a:pPr lvl="1"/>
            <a:r>
              <a:rPr lang="en-US" sz="2400" dirty="0"/>
              <a:t>Surgical excision</a:t>
            </a:r>
          </a:p>
          <a:p>
            <a:pPr lvl="1"/>
            <a:endParaRPr lang="en-US" dirty="0"/>
          </a:p>
          <a:p>
            <a:endParaRPr lang="en-US" dirty="0"/>
          </a:p>
        </p:txBody>
      </p:sp>
      <p:sp>
        <p:nvSpPr>
          <p:cNvPr id="4" name="Content Placeholder 3"/>
          <p:cNvSpPr>
            <a:spLocks noGrp="1"/>
          </p:cNvSpPr>
          <p:nvPr>
            <p:ph sz="half" idx="2"/>
          </p:nvPr>
        </p:nvSpPr>
        <p:spPr/>
        <p:txBody>
          <a:bodyPr>
            <a:normAutofit lnSpcReduction="10000"/>
          </a:bodyPr>
          <a:lstStyle/>
          <a:p>
            <a:endParaRPr lang="en-US"/>
          </a:p>
        </p:txBody>
      </p:sp>
      <p:sp>
        <p:nvSpPr>
          <p:cNvPr id="5" name="Rounded Rectangle 4"/>
          <p:cNvSpPr/>
          <p:nvPr/>
        </p:nvSpPr>
        <p:spPr>
          <a:xfrm>
            <a:off x="7976069" y="1840346"/>
            <a:ext cx="2245526" cy="1994032"/>
          </a:xfrm>
          <a:prstGeom prst="roundRect">
            <a:avLst>
              <a:gd name="adj" fmla="val 10000"/>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 name="Rounded Rectangle 5"/>
          <p:cNvSpPr/>
          <p:nvPr/>
        </p:nvSpPr>
        <p:spPr>
          <a:xfrm>
            <a:off x="7218763" y="3986776"/>
            <a:ext cx="3911594" cy="2487016"/>
          </a:xfrm>
          <a:prstGeom prst="roundRect">
            <a:avLst>
              <a:gd name="adj" fmla="val 10000"/>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5004055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3" name="Title 1"/>
          <p:cNvSpPr>
            <a:spLocks noGrp="1"/>
          </p:cNvSpPr>
          <p:nvPr>
            <p:ph type="title"/>
          </p:nvPr>
        </p:nvSpPr>
        <p:spPr>
          <a:xfrm>
            <a:off x="569626" y="365125"/>
            <a:ext cx="10784174" cy="1325563"/>
          </a:xfrm>
        </p:spPr>
        <p:txBody>
          <a:bodyPr>
            <a:normAutofit/>
          </a:bodyPr>
          <a:lstStyle/>
          <a:p>
            <a:r>
              <a:rPr lang="en-US" b="1" dirty="0" err="1">
                <a:solidFill>
                  <a:srgbClr val="FFC000"/>
                </a:solidFill>
              </a:rPr>
              <a:t>Periungual</a:t>
            </a:r>
            <a:r>
              <a:rPr lang="en-US" b="1" dirty="0">
                <a:solidFill>
                  <a:srgbClr val="FFC000"/>
                </a:solidFill>
              </a:rPr>
              <a:t> </a:t>
            </a:r>
            <a:r>
              <a:rPr lang="en-US" b="1" dirty="0" err="1">
                <a:solidFill>
                  <a:srgbClr val="FFC000"/>
                </a:solidFill>
              </a:rPr>
              <a:t>Fibrokeratoma</a:t>
            </a:r>
            <a:br>
              <a:rPr lang="en-US" b="1" dirty="0">
                <a:solidFill>
                  <a:srgbClr val="FFC000"/>
                </a:solidFill>
              </a:rPr>
            </a:br>
            <a:endParaRPr lang="en-US" dirty="0">
              <a:solidFill>
                <a:srgbClr val="FFC000"/>
              </a:solidFill>
            </a:endParaRPr>
          </a:p>
        </p:txBody>
      </p:sp>
      <p:sp>
        <p:nvSpPr>
          <p:cNvPr id="1049044" name="Content Placeholder 3"/>
          <p:cNvSpPr>
            <a:spLocks noGrp="1"/>
          </p:cNvSpPr>
          <p:nvPr>
            <p:ph idx="1"/>
          </p:nvPr>
        </p:nvSpPr>
        <p:spPr>
          <a:xfrm>
            <a:off x="374754" y="1825625"/>
            <a:ext cx="8979108" cy="4351338"/>
          </a:xfrm>
        </p:spPr>
        <p:txBody>
          <a:bodyPr>
            <a:normAutofit/>
          </a:bodyPr>
          <a:lstStyle/>
          <a:p>
            <a:pPr marL="228600" lvl="2">
              <a:spcBef>
                <a:spcPts val="1000"/>
              </a:spcBef>
            </a:pPr>
            <a:r>
              <a:rPr lang="en-US" sz="2400" dirty="0"/>
              <a:t>Solitary benign asymptomatic nodule</a:t>
            </a:r>
          </a:p>
          <a:p>
            <a:pPr marL="228600" lvl="2">
              <a:spcBef>
                <a:spcPts val="1000"/>
              </a:spcBef>
            </a:pPr>
            <a:r>
              <a:rPr lang="en-US" sz="2400" dirty="0"/>
              <a:t>Occurs due to trauma</a:t>
            </a:r>
          </a:p>
          <a:p>
            <a:pPr marL="228600" lvl="2">
              <a:spcBef>
                <a:spcPts val="1000"/>
              </a:spcBef>
            </a:pPr>
            <a:r>
              <a:rPr lang="en-US" sz="2400" dirty="0" err="1"/>
              <a:t>Hyperkeratotic</a:t>
            </a:r>
            <a:r>
              <a:rPr lang="en-US" sz="2400" dirty="0"/>
              <a:t> tip and narrow base </a:t>
            </a:r>
          </a:p>
          <a:p>
            <a:r>
              <a:rPr lang="en-US" sz="2400" dirty="0"/>
              <a:t>In the </a:t>
            </a:r>
            <a:r>
              <a:rPr lang="en-US" sz="2400" dirty="0" err="1"/>
              <a:t>periungual</a:t>
            </a:r>
            <a:r>
              <a:rPr lang="en-US" sz="2400" dirty="0"/>
              <a:t> area Or under the nail plate</a:t>
            </a:r>
          </a:p>
          <a:p>
            <a:endParaRPr lang="en-US" sz="2400" dirty="0"/>
          </a:p>
          <a:p>
            <a:r>
              <a:rPr lang="en-US" sz="2400" dirty="0"/>
              <a:t>When present on several digits </a:t>
            </a:r>
          </a:p>
          <a:p>
            <a:pPr marL="0" indent="0">
              <a:buNone/>
            </a:pPr>
            <a:r>
              <a:rPr lang="en-US" sz="2400" dirty="0"/>
              <a:t>   (</a:t>
            </a:r>
            <a:r>
              <a:rPr lang="en-US" sz="2400" dirty="0" err="1"/>
              <a:t>koenen</a:t>
            </a:r>
            <a:r>
              <a:rPr lang="en-US" sz="2400" dirty="0"/>
              <a:t> </a:t>
            </a:r>
            <a:r>
              <a:rPr lang="en-US" sz="2400" dirty="0" err="1"/>
              <a:t>tumours</a:t>
            </a:r>
            <a:r>
              <a:rPr lang="en-US" sz="2400" dirty="0"/>
              <a:t>) rule out tuberous sclerosis</a:t>
            </a:r>
          </a:p>
          <a:p>
            <a:pPr marL="0" indent="0">
              <a:buNone/>
            </a:pPr>
            <a:endParaRPr lang="en-US" sz="2400" dirty="0"/>
          </a:p>
          <a:p>
            <a:pPr>
              <a:buNone/>
            </a:pPr>
            <a:endParaRPr lang="en-US" dirty="0"/>
          </a:p>
        </p:txBody>
      </p:sp>
      <p:pic>
        <p:nvPicPr>
          <p:cNvPr id="2097237" name="Picture 2"/>
          <p:cNvPicPr>
            <a:picLocks noChangeAspect="1" noChangeArrowheads="1"/>
          </p:cNvPicPr>
          <p:nvPr/>
        </p:nvPicPr>
        <p:blipFill rotWithShape="1">
          <a:blip r:embed="rId3"/>
          <a:srcRect t="25964"/>
          <a:stretch/>
        </p:blipFill>
        <p:spPr bwMode="auto">
          <a:xfrm>
            <a:off x="8224510" y="1221967"/>
            <a:ext cx="3737548" cy="2408298"/>
          </a:xfrm>
          <a:prstGeom prst="rect">
            <a:avLst/>
          </a:prstGeom>
          <a:noFill/>
          <a:ln w="9525">
            <a:noFill/>
            <a:miter lim="800000"/>
            <a:headEnd/>
            <a:tailEnd/>
          </a:ln>
          <a:effectLst/>
        </p:spPr>
      </p:pic>
      <p:sp>
        <p:nvSpPr>
          <p:cNvPr id="1049045" name="Rectangle 4"/>
          <p:cNvSpPr/>
          <p:nvPr/>
        </p:nvSpPr>
        <p:spPr>
          <a:xfrm>
            <a:off x="8454452" y="-4207"/>
            <a:ext cx="3081934" cy="369332"/>
          </a:xfrm>
          <a:prstGeom prst="rect">
            <a:avLst/>
          </a:prstGeom>
        </p:spPr>
        <p:txBody>
          <a:bodyPr wrap="none">
            <a:spAutoFit/>
          </a:bodyPr>
          <a:lstStyle/>
          <a:p>
            <a:r>
              <a:rPr lang="en-US" dirty="0">
                <a:latin typeface="+mj-lt"/>
              </a:rPr>
              <a:t>TUMOURS OF NAIL APPARATUS</a:t>
            </a:r>
          </a:p>
        </p:txBody>
      </p:sp>
      <p:pic>
        <p:nvPicPr>
          <p:cNvPr id="3" name="Picture 2">
            <a:extLst>
              <a:ext uri="{FF2B5EF4-FFF2-40B4-BE49-F238E27FC236}">
                <a16:creationId xmlns:a16="http://schemas.microsoft.com/office/drawing/2014/main" id="{716E8FEA-B5FE-4B58-AD55-D7D3ED08EAD5}"/>
              </a:ext>
            </a:extLst>
          </p:cNvPr>
          <p:cNvPicPr>
            <a:picLocks noChangeAspect="1"/>
          </p:cNvPicPr>
          <p:nvPr/>
        </p:nvPicPr>
        <p:blipFill rotWithShape="1">
          <a:blip r:embed="rId4">
            <a:extLst>
              <a:ext uri="{28A0092B-C50C-407E-A947-70E740481C1C}">
                <a14:useLocalDpi xmlns:a14="http://schemas.microsoft.com/office/drawing/2010/main" val="0"/>
              </a:ext>
            </a:extLst>
          </a:blip>
          <a:srcRect l="4691" t="19344" r="26374" b="52260"/>
          <a:stretch/>
        </p:blipFill>
        <p:spPr>
          <a:xfrm>
            <a:off x="7774274" y="3716715"/>
            <a:ext cx="4187784" cy="28648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9044">
                                            <p:txEl>
                                              <p:pRg st="5" end="5"/>
                                            </p:txEl>
                                          </p:spTgt>
                                        </p:tgtEl>
                                        <p:attrNameLst>
                                          <p:attrName>style.visibility</p:attrName>
                                        </p:attrNameLst>
                                      </p:cBhvr>
                                      <p:to>
                                        <p:strVal val="visible"/>
                                      </p:to>
                                    </p:set>
                                    <p:animEffect transition="in" filter="fade">
                                      <p:cBhvr>
                                        <p:cTn id="7" dur="1000"/>
                                        <p:tgtEl>
                                          <p:spTgt spid="1049044">
                                            <p:txEl>
                                              <p:pRg st="5" end="5"/>
                                            </p:txEl>
                                          </p:spTgt>
                                        </p:tgtEl>
                                      </p:cBhvr>
                                    </p:animEffect>
                                    <p:anim calcmode="lin" valueType="num">
                                      <p:cBhvr>
                                        <p:cTn id="8" dur="1000" fill="hold"/>
                                        <p:tgtEl>
                                          <p:spTgt spid="104904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1049044">
                                            <p:txEl>
                                              <p:pRg st="5" end="5"/>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49044">
                                            <p:txEl>
                                              <p:pRg st="6" end="6"/>
                                            </p:txEl>
                                          </p:spTgt>
                                        </p:tgtEl>
                                        <p:attrNameLst>
                                          <p:attrName>style.visibility</p:attrName>
                                        </p:attrNameLst>
                                      </p:cBhvr>
                                      <p:to>
                                        <p:strVal val="visible"/>
                                      </p:to>
                                    </p:set>
                                    <p:animEffect transition="in" filter="fade">
                                      <p:cBhvr>
                                        <p:cTn id="12" dur="1000"/>
                                        <p:tgtEl>
                                          <p:spTgt spid="1049044">
                                            <p:txEl>
                                              <p:pRg st="6" end="6"/>
                                            </p:txEl>
                                          </p:spTgt>
                                        </p:tgtEl>
                                      </p:cBhvr>
                                    </p:animEffect>
                                    <p:anim calcmode="lin" valueType="num">
                                      <p:cBhvr>
                                        <p:cTn id="13" dur="1000" fill="hold"/>
                                        <p:tgtEl>
                                          <p:spTgt spid="1049044">
                                            <p:txEl>
                                              <p:pRg st="6" end="6"/>
                                            </p:txEl>
                                          </p:spTgt>
                                        </p:tgtEl>
                                        <p:attrNameLst>
                                          <p:attrName>ppt_x</p:attrName>
                                        </p:attrNameLst>
                                      </p:cBhvr>
                                      <p:tavLst>
                                        <p:tav tm="0">
                                          <p:val>
                                            <p:strVal val="#ppt_x"/>
                                          </p:val>
                                        </p:tav>
                                        <p:tav tm="100000">
                                          <p:val>
                                            <p:strVal val="#ppt_x"/>
                                          </p:val>
                                        </p:tav>
                                      </p:tavLst>
                                    </p:anim>
                                    <p:anim calcmode="lin" valueType="num">
                                      <p:cBhvr>
                                        <p:cTn id="14" dur="1000" fill="hold"/>
                                        <p:tgtEl>
                                          <p:spTgt spid="1049044">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6" name="Title 4"/>
          <p:cNvSpPr>
            <a:spLocks noGrp="1"/>
          </p:cNvSpPr>
          <p:nvPr>
            <p:ph type="title"/>
          </p:nvPr>
        </p:nvSpPr>
        <p:spPr>
          <a:xfrm>
            <a:off x="913796" y="609601"/>
            <a:ext cx="8462434" cy="1024328"/>
          </a:xfrm>
        </p:spPr>
        <p:txBody>
          <a:bodyPr/>
          <a:lstStyle/>
          <a:p>
            <a:r>
              <a:rPr lang="en-US" b="1" dirty="0" err="1">
                <a:solidFill>
                  <a:srgbClr val="FFC000"/>
                </a:solidFill>
              </a:rPr>
              <a:t>Subungual</a:t>
            </a:r>
            <a:r>
              <a:rPr lang="en-US" b="1" dirty="0">
                <a:solidFill>
                  <a:srgbClr val="FFC000"/>
                </a:solidFill>
              </a:rPr>
              <a:t> </a:t>
            </a:r>
            <a:r>
              <a:rPr lang="en-US" b="1" dirty="0" err="1">
                <a:solidFill>
                  <a:srgbClr val="FFC000"/>
                </a:solidFill>
              </a:rPr>
              <a:t>keratoacanthoma</a:t>
            </a:r>
            <a:endParaRPr lang="en-US" b="1" dirty="0">
              <a:solidFill>
                <a:srgbClr val="FFC000"/>
              </a:solidFill>
            </a:endParaRPr>
          </a:p>
        </p:txBody>
      </p:sp>
      <p:sp>
        <p:nvSpPr>
          <p:cNvPr id="1049047" name="Content Placeholder 2"/>
          <p:cNvSpPr>
            <a:spLocks noGrp="1"/>
          </p:cNvSpPr>
          <p:nvPr>
            <p:ph sz="half" idx="1"/>
          </p:nvPr>
        </p:nvSpPr>
        <p:spPr>
          <a:xfrm>
            <a:off x="838200" y="1633928"/>
            <a:ext cx="7766154" cy="4931763"/>
          </a:xfrm>
        </p:spPr>
        <p:txBody>
          <a:bodyPr>
            <a:noAutofit/>
          </a:bodyPr>
          <a:lstStyle/>
          <a:p>
            <a:r>
              <a:rPr lang="en-US" sz="2400" dirty="0"/>
              <a:t>Benign but rapidly growing and aggressive </a:t>
            </a:r>
            <a:r>
              <a:rPr lang="en-US" sz="2400" dirty="0" err="1"/>
              <a:t>tumour</a:t>
            </a:r>
            <a:endParaRPr lang="en-US" sz="2400" dirty="0"/>
          </a:p>
          <a:p>
            <a:pPr marL="0" indent="0">
              <a:buNone/>
            </a:pPr>
            <a:endParaRPr lang="en-US" sz="2400" dirty="0"/>
          </a:p>
          <a:p>
            <a:r>
              <a:rPr lang="en-US" sz="2400" dirty="0"/>
              <a:t>Painful, dome‐shaped nodule with a central crater plugged by keratinous material</a:t>
            </a:r>
          </a:p>
          <a:p>
            <a:pPr marL="0" indent="0">
              <a:buNone/>
            </a:pPr>
            <a:endParaRPr lang="en-US" sz="2400" dirty="0"/>
          </a:p>
          <a:p>
            <a:r>
              <a:rPr lang="en-US" sz="2400" dirty="0"/>
              <a:t>Most commonly over thumb</a:t>
            </a:r>
          </a:p>
          <a:p>
            <a:endParaRPr lang="en-US" sz="2400" dirty="0"/>
          </a:p>
          <a:p>
            <a:r>
              <a:rPr lang="en-US" sz="2400" dirty="0"/>
              <a:t>May lead to destruction of the distal bony phalanx.</a:t>
            </a:r>
          </a:p>
        </p:txBody>
      </p:sp>
      <p:pic>
        <p:nvPicPr>
          <p:cNvPr id="2097238" name="Picture 2"/>
          <p:cNvPicPr>
            <a:picLocks noGrp="1" noChangeAspect="1" noChangeArrowheads="1"/>
          </p:cNvPicPr>
          <p:nvPr>
            <p:ph sz="half" idx="2"/>
          </p:nvPr>
        </p:nvPicPr>
        <p:blipFill>
          <a:blip r:embed="rId3"/>
          <a:srcRect/>
          <a:stretch>
            <a:fillRect/>
          </a:stretch>
        </p:blipFill>
        <p:spPr bwMode="auto">
          <a:xfrm>
            <a:off x="9119018" y="824459"/>
            <a:ext cx="3072982" cy="2915587"/>
          </a:xfrm>
          <a:prstGeom prst="rect">
            <a:avLst/>
          </a:prstGeom>
          <a:noFill/>
          <a:ln w="9525">
            <a:noFill/>
            <a:miter lim="800000"/>
            <a:headEnd/>
            <a:tailEnd/>
          </a:ln>
          <a:effectLst/>
        </p:spPr>
      </p:pic>
      <p:pic>
        <p:nvPicPr>
          <p:cNvPr id="2097239" name="Picture 3" descr="C:\Users\Zohaib\Desktop\nejmicm1104277_f1.jpeg"/>
          <p:cNvPicPr>
            <a:picLocks noChangeAspect="1" noChangeArrowheads="1"/>
          </p:cNvPicPr>
          <p:nvPr/>
        </p:nvPicPr>
        <p:blipFill>
          <a:blip r:embed="rId4"/>
          <a:srcRect l="57519" t="8882" r="22940" b="9051"/>
          <a:stretch>
            <a:fillRect/>
          </a:stretch>
        </p:blipFill>
        <p:spPr bwMode="auto">
          <a:xfrm>
            <a:off x="9134007" y="3927422"/>
            <a:ext cx="3057993" cy="2930578"/>
          </a:xfrm>
          <a:prstGeom prst="rect">
            <a:avLst/>
          </a:prstGeom>
          <a:noFill/>
        </p:spPr>
      </p:pic>
      <p:sp>
        <p:nvSpPr>
          <p:cNvPr id="1049048" name="Rectangle 5"/>
          <p:cNvSpPr/>
          <p:nvPr/>
        </p:nvSpPr>
        <p:spPr>
          <a:xfrm>
            <a:off x="8326299" y="0"/>
            <a:ext cx="3081934" cy="369332"/>
          </a:xfrm>
          <a:prstGeom prst="rect">
            <a:avLst/>
          </a:prstGeom>
        </p:spPr>
        <p:txBody>
          <a:bodyPr wrap="none">
            <a:spAutoFit/>
          </a:bodyPr>
          <a:lstStyle/>
          <a:p>
            <a:r>
              <a:rPr lang="en-US" dirty="0">
                <a:latin typeface="+mj-lt"/>
              </a:rPr>
              <a:t>TUMOURS OF NAIL APPARATUS</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2" name="Title 1"/>
          <p:cNvSpPr>
            <a:spLocks noGrp="1"/>
          </p:cNvSpPr>
          <p:nvPr>
            <p:ph type="title"/>
          </p:nvPr>
        </p:nvSpPr>
        <p:spPr/>
        <p:txBody>
          <a:bodyPr/>
          <a:lstStyle/>
          <a:p>
            <a:r>
              <a:rPr lang="en-US" b="1" dirty="0" err="1">
                <a:solidFill>
                  <a:srgbClr val="FFC000"/>
                </a:solidFill>
              </a:rPr>
              <a:t>Squamous</a:t>
            </a:r>
            <a:r>
              <a:rPr lang="en-US" b="1" dirty="0">
                <a:solidFill>
                  <a:srgbClr val="FFC000"/>
                </a:solidFill>
              </a:rPr>
              <a:t> Cell Carcinoma</a:t>
            </a:r>
          </a:p>
        </p:txBody>
      </p:sp>
      <p:sp>
        <p:nvSpPr>
          <p:cNvPr id="1049053" name="Content Placeholder 2"/>
          <p:cNvSpPr>
            <a:spLocks noGrp="1"/>
          </p:cNvSpPr>
          <p:nvPr>
            <p:ph sz="half" idx="1"/>
          </p:nvPr>
        </p:nvSpPr>
        <p:spPr>
          <a:xfrm>
            <a:off x="389745" y="1810634"/>
            <a:ext cx="7794885" cy="4351338"/>
          </a:xfrm>
        </p:spPr>
        <p:txBody>
          <a:bodyPr>
            <a:noAutofit/>
          </a:bodyPr>
          <a:lstStyle/>
          <a:p>
            <a:r>
              <a:rPr lang="en-US" sz="2400" dirty="0"/>
              <a:t>Most frequent malignant </a:t>
            </a:r>
            <a:r>
              <a:rPr lang="en-US" sz="2400" dirty="0" err="1"/>
              <a:t>tumour</a:t>
            </a:r>
            <a:r>
              <a:rPr lang="en-US" sz="2400" dirty="0"/>
              <a:t>  of the nail apparatus</a:t>
            </a:r>
          </a:p>
          <a:p>
            <a:r>
              <a:rPr lang="en-US" sz="2400" dirty="0"/>
              <a:t>Etiology</a:t>
            </a:r>
          </a:p>
          <a:p>
            <a:pPr lvl="1"/>
            <a:r>
              <a:rPr lang="en-US" sz="2400" dirty="0"/>
              <a:t>HPV, Ionizing radiation, arsenic and pesticides</a:t>
            </a:r>
          </a:p>
          <a:p>
            <a:r>
              <a:rPr lang="en-US" sz="2400" dirty="0"/>
              <a:t>In situ squamous cell carcinoma (Bowen disease)</a:t>
            </a:r>
          </a:p>
          <a:p>
            <a:r>
              <a:rPr lang="en-US" sz="2400" dirty="0"/>
              <a:t>Invasive squamous cell carcinoma</a:t>
            </a:r>
          </a:p>
          <a:p>
            <a:r>
              <a:rPr lang="en-US" sz="2400" dirty="0"/>
              <a:t>Subungual hyperkeratosis , </a:t>
            </a:r>
            <a:r>
              <a:rPr lang="en-US" sz="2400" dirty="0" err="1"/>
              <a:t>onycholysis,nail</a:t>
            </a:r>
            <a:r>
              <a:rPr lang="en-US" sz="2400" dirty="0"/>
              <a:t> plate destruction</a:t>
            </a:r>
          </a:p>
        </p:txBody>
      </p:sp>
      <p:pic>
        <p:nvPicPr>
          <p:cNvPr id="2097240" name="Picture 2"/>
          <p:cNvPicPr>
            <a:picLocks noGrp="1" noChangeAspect="1" noChangeArrowheads="1"/>
          </p:cNvPicPr>
          <p:nvPr>
            <p:ph sz="half" idx="2"/>
          </p:nvPr>
        </p:nvPicPr>
        <p:blipFill rotWithShape="1">
          <a:blip r:embed="rId3"/>
          <a:srcRect t="17206" r="21286" b="16529"/>
          <a:stretch/>
        </p:blipFill>
        <p:spPr bwMode="auto">
          <a:xfrm>
            <a:off x="8453033" y="1642789"/>
            <a:ext cx="3221784" cy="2197692"/>
          </a:xfrm>
          <a:prstGeom prst="rect">
            <a:avLst/>
          </a:prstGeom>
          <a:noFill/>
          <a:ln w="9525">
            <a:noFill/>
            <a:miter lim="800000"/>
            <a:headEnd/>
            <a:tailEnd/>
          </a:ln>
          <a:effectLst/>
        </p:spPr>
      </p:pic>
      <p:sp>
        <p:nvSpPr>
          <p:cNvPr id="1049054" name="Rectangle 4"/>
          <p:cNvSpPr/>
          <p:nvPr/>
        </p:nvSpPr>
        <p:spPr>
          <a:xfrm>
            <a:off x="8372793" y="0"/>
            <a:ext cx="3081934" cy="369332"/>
          </a:xfrm>
          <a:prstGeom prst="rect">
            <a:avLst/>
          </a:prstGeom>
        </p:spPr>
        <p:txBody>
          <a:bodyPr wrap="none">
            <a:spAutoFit/>
          </a:bodyPr>
          <a:lstStyle/>
          <a:p>
            <a:r>
              <a:rPr lang="en-US" dirty="0">
                <a:latin typeface="+mj-lt"/>
              </a:rPr>
              <a:t>TUMOURS OF NAIL APPARATUS</a:t>
            </a:r>
          </a:p>
        </p:txBody>
      </p:sp>
      <p:pic>
        <p:nvPicPr>
          <p:cNvPr id="3" name="Picture 2">
            <a:extLst>
              <a:ext uri="{FF2B5EF4-FFF2-40B4-BE49-F238E27FC236}">
                <a16:creationId xmlns:a16="http://schemas.microsoft.com/office/drawing/2014/main" id="{7A1B802E-1541-4048-9EE9-7D2F570F568C}"/>
              </a:ext>
            </a:extLst>
          </p:cNvPr>
          <p:cNvPicPr>
            <a:picLocks noChangeAspect="1"/>
          </p:cNvPicPr>
          <p:nvPr/>
        </p:nvPicPr>
        <p:blipFill rotWithShape="1">
          <a:blip r:embed="rId4">
            <a:extLst>
              <a:ext uri="{28A0092B-C50C-407E-A947-70E740481C1C}">
                <a14:useLocalDpi xmlns:a14="http://schemas.microsoft.com/office/drawing/2010/main" val="0"/>
              </a:ext>
            </a:extLst>
          </a:blip>
          <a:srcRect l="9622" t="17334" r="12000" b="52667"/>
          <a:stretch/>
        </p:blipFill>
        <p:spPr>
          <a:xfrm>
            <a:off x="8580120" y="3964871"/>
            <a:ext cx="3094697" cy="2500679"/>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5" name="Title 4"/>
          <p:cNvSpPr>
            <a:spLocks noGrp="1"/>
          </p:cNvSpPr>
          <p:nvPr>
            <p:ph type="title"/>
          </p:nvPr>
        </p:nvSpPr>
        <p:spPr>
          <a:xfrm>
            <a:off x="838200" y="365126"/>
            <a:ext cx="10515600" cy="804108"/>
          </a:xfrm>
        </p:spPr>
        <p:txBody>
          <a:bodyPr>
            <a:normAutofit/>
          </a:bodyPr>
          <a:lstStyle/>
          <a:p>
            <a:r>
              <a:rPr lang="en-US" b="1" dirty="0">
                <a:solidFill>
                  <a:srgbClr val="FFC000"/>
                </a:solidFill>
              </a:rPr>
              <a:t>Melanoma</a:t>
            </a:r>
          </a:p>
        </p:txBody>
      </p:sp>
      <p:sp>
        <p:nvSpPr>
          <p:cNvPr id="1049056" name="Content Placeholder 2"/>
          <p:cNvSpPr>
            <a:spLocks noGrp="1"/>
          </p:cNvSpPr>
          <p:nvPr>
            <p:ph sz="half" idx="1"/>
          </p:nvPr>
        </p:nvSpPr>
        <p:spPr>
          <a:xfrm>
            <a:off x="838199" y="1828800"/>
            <a:ext cx="6357079" cy="4616970"/>
          </a:xfrm>
        </p:spPr>
        <p:txBody>
          <a:bodyPr>
            <a:noAutofit/>
          </a:bodyPr>
          <a:lstStyle/>
          <a:p>
            <a:r>
              <a:rPr lang="en-US" sz="2800" dirty="0"/>
              <a:t>Involvement of nails is rare</a:t>
            </a:r>
          </a:p>
          <a:p>
            <a:r>
              <a:rPr lang="en-US" sz="2800" dirty="0"/>
              <a:t>Poor prognosis</a:t>
            </a:r>
          </a:p>
          <a:p>
            <a:r>
              <a:rPr lang="en-US" sz="2800" dirty="0"/>
              <a:t>Thumb or </a:t>
            </a:r>
            <a:r>
              <a:rPr lang="en-US" sz="2800" dirty="0" err="1"/>
              <a:t>hallux</a:t>
            </a:r>
            <a:r>
              <a:rPr lang="en-US" sz="2800" dirty="0"/>
              <a:t> is most often affected</a:t>
            </a:r>
          </a:p>
          <a:p>
            <a:r>
              <a:rPr lang="en-US" sz="2800" dirty="0"/>
              <a:t>Longitudinal </a:t>
            </a:r>
            <a:r>
              <a:rPr lang="en-US" sz="2800" dirty="0" err="1"/>
              <a:t>melanonychia</a:t>
            </a:r>
            <a:r>
              <a:rPr lang="en-US" sz="2800" dirty="0"/>
              <a:t> </a:t>
            </a:r>
          </a:p>
          <a:p>
            <a:r>
              <a:rPr lang="en-US" sz="2800" dirty="0" err="1"/>
              <a:t>Amelanotic</a:t>
            </a:r>
            <a:r>
              <a:rPr lang="en-US" sz="2800" dirty="0"/>
              <a:t> nodule</a:t>
            </a:r>
          </a:p>
          <a:p>
            <a:r>
              <a:rPr lang="en-US" sz="2800" dirty="0"/>
              <a:t>Hutchinson’s sign</a:t>
            </a:r>
          </a:p>
        </p:txBody>
      </p:sp>
      <p:pic>
        <p:nvPicPr>
          <p:cNvPr id="2097241" name="Picture 2"/>
          <p:cNvPicPr>
            <a:picLocks noGrp="1" noChangeAspect="1" noChangeArrowheads="1"/>
          </p:cNvPicPr>
          <p:nvPr>
            <p:ph sz="half" idx="2"/>
          </p:nvPr>
        </p:nvPicPr>
        <p:blipFill>
          <a:blip r:embed="rId3"/>
          <a:stretch>
            <a:fillRect/>
          </a:stretch>
        </p:blipFill>
        <p:spPr bwMode="auto">
          <a:xfrm>
            <a:off x="7136478" y="1169235"/>
            <a:ext cx="4938182" cy="3087972"/>
          </a:xfrm>
          <a:prstGeom prst="rect">
            <a:avLst/>
          </a:prstGeom>
          <a:noFill/>
          <a:ln w="9525">
            <a:noFill/>
            <a:miter lim="800000"/>
            <a:headEnd/>
            <a:tailEnd/>
          </a:ln>
          <a:effectLst/>
        </p:spPr>
      </p:pic>
      <p:pic>
        <p:nvPicPr>
          <p:cNvPr id="2097242" name="Picture 3" descr="C:\Users\Zohaib\Desktop\download (1).jpg"/>
          <p:cNvPicPr>
            <a:picLocks noChangeAspect="1" noChangeArrowheads="1"/>
          </p:cNvPicPr>
          <p:nvPr/>
        </p:nvPicPr>
        <p:blipFill>
          <a:blip r:embed="rId4"/>
          <a:srcRect/>
          <a:stretch>
            <a:fillRect/>
          </a:stretch>
        </p:blipFill>
        <p:spPr bwMode="auto">
          <a:xfrm>
            <a:off x="8189080" y="4257206"/>
            <a:ext cx="3533228" cy="2143594"/>
          </a:xfrm>
          <a:prstGeom prst="rect">
            <a:avLst/>
          </a:prstGeom>
          <a:noFill/>
        </p:spPr>
      </p:pic>
      <p:sp>
        <p:nvSpPr>
          <p:cNvPr id="1049057" name="Rectangle 5"/>
          <p:cNvSpPr/>
          <p:nvPr/>
        </p:nvSpPr>
        <p:spPr>
          <a:xfrm>
            <a:off x="8271866" y="0"/>
            <a:ext cx="3081934" cy="369332"/>
          </a:xfrm>
          <a:prstGeom prst="rect">
            <a:avLst/>
          </a:prstGeom>
        </p:spPr>
        <p:txBody>
          <a:bodyPr wrap="none">
            <a:spAutoFit/>
          </a:bodyPr>
          <a:lstStyle/>
          <a:p>
            <a:r>
              <a:rPr lang="en-US" dirty="0">
                <a:latin typeface="+mj-lt"/>
              </a:rPr>
              <a:t>TUMOURS OF NAIL APPARATUS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2E45-4F35-4BC0-9751-5C10B947AE03}"/>
              </a:ext>
            </a:extLst>
          </p:cNvPr>
          <p:cNvSpPr>
            <a:spLocks noGrp="1"/>
          </p:cNvSpPr>
          <p:nvPr>
            <p:ph type="title"/>
          </p:nvPr>
        </p:nvSpPr>
        <p:spPr/>
        <p:txBody>
          <a:bodyPr/>
          <a:lstStyle/>
          <a:p>
            <a:r>
              <a:rPr lang="en-US" dirty="0">
                <a:solidFill>
                  <a:srgbClr val="FFC000"/>
                </a:solidFill>
              </a:rPr>
              <a:t>melanoma</a:t>
            </a:r>
          </a:p>
        </p:txBody>
      </p:sp>
      <p:sp>
        <p:nvSpPr>
          <p:cNvPr id="3" name="Content Placeholder 2">
            <a:extLst>
              <a:ext uri="{FF2B5EF4-FFF2-40B4-BE49-F238E27FC236}">
                <a16:creationId xmlns:a16="http://schemas.microsoft.com/office/drawing/2014/main" id="{57F9ED3D-EE18-4098-B1D3-CA04CB548ABD}"/>
              </a:ext>
            </a:extLst>
          </p:cNvPr>
          <p:cNvSpPr>
            <a:spLocks noGrp="1"/>
          </p:cNvSpPr>
          <p:nvPr>
            <p:ph sz="half" idx="1"/>
          </p:nvPr>
        </p:nvSpPr>
        <p:spPr>
          <a:xfrm>
            <a:off x="912594" y="1935921"/>
            <a:ext cx="5106004" cy="4754439"/>
          </a:xfrm>
        </p:spPr>
        <p:txBody>
          <a:bodyPr>
            <a:normAutofit/>
          </a:bodyPr>
          <a:lstStyle/>
          <a:p>
            <a:r>
              <a:rPr lang="en-US" sz="2800" b="1" dirty="0"/>
              <a:t>Investigation</a:t>
            </a:r>
          </a:p>
          <a:p>
            <a:pPr lvl="1"/>
            <a:r>
              <a:rPr lang="en-US" sz="2800" dirty="0" err="1"/>
              <a:t>Dermoscopy</a:t>
            </a:r>
            <a:endParaRPr lang="en-US" sz="2800" dirty="0"/>
          </a:p>
          <a:p>
            <a:pPr lvl="2"/>
            <a:r>
              <a:rPr lang="en-US" sz="2800" dirty="0">
                <a:solidFill>
                  <a:srgbClr val="FFC000"/>
                </a:solidFill>
              </a:rPr>
              <a:t>Brown </a:t>
            </a:r>
            <a:r>
              <a:rPr lang="en-US" sz="2800" dirty="0" err="1">
                <a:solidFill>
                  <a:srgbClr val="FFC000"/>
                </a:solidFill>
              </a:rPr>
              <a:t>backgound</a:t>
            </a:r>
            <a:r>
              <a:rPr lang="en-US" sz="2800" dirty="0">
                <a:solidFill>
                  <a:srgbClr val="FFC000"/>
                </a:solidFill>
              </a:rPr>
              <a:t> with brown to black lines </a:t>
            </a:r>
          </a:p>
          <a:p>
            <a:pPr lvl="2"/>
            <a:r>
              <a:rPr lang="en-US" sz="2800" dirty="0">
                <a:solidFill>
                  <a:srgbClr val="FFC000"/>
                </a:solidFill>
              </a:rPr>
              <a:t>Unevenly pigmented</a:t>
            </a:r>
          </a:p>
          <a:p>
            <a:pPr lvl="2"/>
            <a:r>
              <a:rPr lang="en-US" sz="2800" dirty="0">
                <a:solidFill>
                  <a:srgbClr val="FFC000"/>
                </a:solidFill>
              </a:rPr>
              <a:t>Irregularly spaced </a:t>
            </a:r>
          </a:p>
          <a:p>
            <a:pPr lvl="2"/>
            <a:r>
              <a:rPr lang="en-US" sz="2800" dirty="0">
                <a:solidFill>
                  <a:srgbClr val="FFC000"/>
                </a:solidFill>
              </a:rPr>
              <a:t>Variable thickness</a:t>
            </a:r>
          </a:p>
          <a:p>
            <a:pPr lvl="1"/>
            <a:r>
              <a:rPr lang="en-US" sz="2800" dirty="0"/>
              <a:t>biopsy</a:t>
            </a:r>
          </a:p>
          <a:p>
            <a:endParaRPr lang="en-US" dirty="0"/>
          </a:p>
        </p:txBody>
      </p:sp>
      <p:sp>
        <p:nvSpPr>
          <p:cNvPr id="4" name="Content Placeholder 3">
            <a:extLst>
              <a:ext uri="{FF2B5EF4-FFF2-40B4-BE49-F238E27FC236}">
                <a16:creationId xmlns:a16="http://schemas.microsoft.com/office/drawing/2014/main" id="{8917FD1B-7054-43C3-BC1A-E7E7C54D2641}"/>
              </a:ext>
            </a:extLst>
          </p:cNvPr>
          <p:cNvSpPr>
            <a:spLocks noGrp="1"/>
          </p:cNvSpPr>
          <p:nvPr>
            <p:ph sz="half" idx="2"/>
          </p:nvPr>
        </p:nvSpPr>
        <p:spPr/>
        <p:txBody>
          <a:bodyPr>
            <a:normAutofit/>
          </a:bodyPr>
          <a:lstStyle/>
          <a:p>
            <a:pPr marL="0" indent="0">
              <a:buNone/>
            </a:pPr>
            <a:endParaRPr lang="en-US" sz="2400" dirty="0"/>
          </a:p>
          <a:p>
            <a:endParaRPr lang="en-US" dirty="0"/>
          </a:p>
        </p:txBody>
      </p:sp>
      <p:pic>
        <p:nvPicPr>
          <p:cNvPr id="4098" name="Picture 2" descr="Figure 5 from Dermoscopic examination of nail pigmentation ...">
            <a:extLst>
              <a:ext uri="{FF2B5EF4-FFF2-40B4-BE49-F238E27FC236}">
                <a16:creationId xmlns:a16="http://schemas.microsoft.com/office/drawing/2014/main" id="{EBDE04C4-18FC-4522-8536-1BEF8ED17C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2056133"/>
            <a:ext cx="2637473" cy="4117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638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6" name="Title 3"/>
          <p:cNvSpPr>
            <a:spLocks noGrp="1"/>
          </p:cNvSpPr>
          <p:nvPr>
            <p:ph type="ctrTitle"/>
          </p:nvPr>
        </p:nvSpPr>
        <p:spPr>
          <a:xfrm>
            <a:off x="509666" y="1122363"/>
            <a:ext cx="10822898" cy="2387600"/>
          </a:xfrm>
        </p:spPr>
        <p:txBody>
          <a:bodyPr/>
          <a:lstStyle/>
          <a:p>
            <a:endParaRPr lang="en-US" dirty="0"/>
          </a:p>
        </p:txBody>
      </p:sp>
      <p:sp>
        <p:nvSpPr>
          <p:cNvPr id="1048677" name="Subtitle 4"/>
          <p:cNvSpPr>
            <a:spLocks noGrp="1"/>
          </p:cNvSpPr>
          <p:nvPr>
            <p:ph type="subTitle" idx="1"/>
          </p:nvPr>
        </p:nvSpPr>
        <p:spPr/>
        <p:txBody>
          <a:bodyPr/>
          <a:lstStyle/>
          <a:p>
            <a:endParaRPr lang="en-US"/>
          </a:p>
        </p:txBody>
      </p:sp>
      <p:sp>
        <p:nvSpPr>
          <p:cNvPr id="1048678" name="Rounded Rectangle 5"/>
          <p:cNvSpPr/>
          <p:nvPr/>
        </p:nvSpPr>
        <p:spPr>
          <a:xfrm>
            <a:off x="644577" y="1738859"/>
            <a:ext cx="10822898" cy="22485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rPr>
              <a:t>CLASSIFICATION OF NAIL DISORDERS</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4FC3E-F03F-4E20-A174-073B15E6B75E}"/>
              </a:ext>
            </a:extLst>
          </p:cNvPr>
          <p:cNvSpPr>
            <a:spLocks noGrp="1"/>
          </p:cNvSpPr>
          <p:nvPr>
            <p:ph type="title"/>
          </p:nvPr>
        </p:nvSpPr>
        <p:spPr/>
        <p:txBody>
          <a:bodyPr/>
          <a:lstStyle/>
          <a:p>
            <a:r>
              <a:rPr lang="en-US" dirty="0">
                <a:solidFill>
                  <a:srgbClr val="FFC000"/>
                </a:solidFill>
              </a:rPr>
              <a:t>treatment</a:t>
            </a:r>
          </a:p>
        </p:txBody>
      </p:sp>
      <p:sp>
        <p:nvSpPr>
          <p:cNvPr id="3" name="Content Placeholder 2">
            <a:extLst>
              <a:ext uri="{FF2B5EF4-FFF2-40B4-BE49-F238E27FC236}">
                <a16:creationId xmlns:a16="http://schemas.microsoft.com/office/drawing/2014/main" id="{82333F2B-EC13-4F3A-93C4-C4941D57DE18}"/>
              </a:ext>
            </a:extLst>
          </p:cNvPr>
          <p:cNvSpPr>
            <a:spLocks noGrp="1"/>
          </p:cNvSpPr>
          <p:nvPr>
            <p:ph sz="half" idx="1"/>
          </p:nvPr>
        </p:nvSpPr>
        <p:spPr/>
        <p:txBody>
          <a:bodyPr>
            <a:normAutofit/>
          </a:bodyPr>
          <a:lstStyle/>
          <a:p>
            <a:r>
              <a:rPr lang="en-US" sz="3200" dirty="0"/>
              <a:t>In situ melanoma</a:t>
            </a:r>
          </a:p>
          <a:p>
            <a:pPr lvl="1"/>
            <a:r>
              <a:rPr lang="en-US" sz="3200" dirty="0" err="1"/>
              <a:t>En</a:t>
            </a:r>
            <a:r>
              <a:rPr lang="en-US" sz="3200" dirty="0"/>
              <a:t> bloc removal of nail unit with 5-10mm margins</a:t>
            </a:r>
          </a:p>
        </p:txBody>
      </p:sp>
      <p:sp>
        <p:nvSpPr>
          <p:cNvPr id="4" name="Content Placeholder 3">
            <a:extLst>
              <a:ext uri="{FF2B5EF4-FFF2-40B4-BE49-F238E27FC236}">
                <a16:creationId xmlns:a16="http://schemas.microsoft.com/office/drawing/2014/main" id="{4CA98247-159E-4298-8970-0889B3DEAEB3}"/>
              </a:ext>
            </a:extLst>
          </p:cNvPr>
          <p:cNvSpPr>
            <a:spLocks noGrp="1"/>
          </p:cNvSpPr>
          <p:nvPr>
            <p:ph sz="half" idx="2"/>
          </p:nvPr>
        </p:nvSpPr>
        <p:spPr/>
        <p:txBody>
          <a:bodyPr>
            <a:normAutofit/>
          </a:bodyPr>
          <a:lstStyle/>
          <a:p>
            <a:r>
              <a:rPr lang="en-US" sz="2800" dirty="0"/>
              <a:t>Invasive melanoma </a:t>
            </a:r>
          </a:p>
          <a:p>
            <a:pPr lvl="1"/>
            <a:r>
              <a:rPr lang="en-US" sz="2800" dirty="0"/>
              <a:t>Amputation guided by balance between </a:t>
            </a:r>
            <a:r>
              <a:rPr lang="en-US" sz="2800" dirty="0" err="1"/>
              <a:t>tumour</a:t>
            </a:r>
            <a:r>
              <a:rPr lang="en-US" sz="2800" dirty="0"/>
              <a:t> thickness and conservation of function</a:t>
            </a:r>
          </a:p>
        </p:txBody>
      </p:sp>
    </p:spTree>
    <p:extLst>
      <p:ext uri="{BB962C8B-B14F-4D97-AF65-F5344CB8AC3E}">
        <p14:creationId xmlns:p14="http://schemas.microsoft.com/office/powerpoint/2010/main" val="36996585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61" name="Title 5"/>
          <p:cNvSpPr>
            <a:spLocks noGrp="1"/>
          </p:cNvSpPr>
          <p:nvPr>
            <p:ph type="title"/>
          </p:nvPr>
        </p:nvSpPr>
        <p:spPr/>
        <p:txBody>
          <a:bodyPr/>
          <a:lstStyle/>
          <a:p>
            <a:endParaRPr lang="en-US"/>
          </a:p>
        </p:txBody>
      </p:sp>
      <p:pic>
        <p:nvPicPr>
          <p:cNvPr id="2097243" name="Picture 2" descr="C:\Users\Zohaib\Desktop\580b585b2edbce24c47b24c2.png"/>
          <p:cNvPicPr>
            <a:picLocks noGrp="1" noChangeAspect="1" noChangeArrowheads="1"/>
          </p:cNvPicPr>
          <p:nvPr>
            <p:ph idx="1"/>
          </p:nvPr>
        </p:nvPicPr>
        <p:blipFill>
          <a:blip r:embed="rId2"/>
          <a:stretch>
            <a:fillRect/>
          </a:stretch>
        </p:blipFill>
        <p:spPr bwMode="auto">
          <a:xfrm>
            <a:off x="2578215" y="2095500"/>
            <a:ext cx="7026045" cy="3695700"/>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79" name="Title 1"/>
          <p:cNvSpPr>
            <a:spLocks noGrp="1"/>
          </p:cNvSpPr>
          <p:nvPr>
            <p:ph type="title"/>
          </p:nvPr>
        </p:nvSpPr>
        <p:spPr>
          <a:xfrm>
            <a:off x="913795" y="384747"/>
            <a:ext cx="10353761" cy="784485"/>
          </a:xfrm>
        </p:spPr>
        <p:txBody>
          <a:bodyPr>
            <a:normAutofit/>
          </a:bodyPr>
          <a:lstStyle/>
          <a:p>
            <a:r>
              <a:rPr lang="en-US" b="1" dirty="0">
                <a:solidFill>
                  <a:srgbClr val="FFC000"/>
                </a:solidFill>
              </a:rPr>
              <a:t>CLASSIFICATION OF NAIL DISORDERS</a:t>
            </a:r>
          </a:p>
        </p:txBody>
      </p:sp>
      <p:sp>
        <p:nvSpPr>
          <p:cNvPr id="1048680" name="Content Placeholder 2"/>
          <p:cNvSpPr>
            <a:spLocks noGrp="1"/>
          </p:cNvSpPr>
          <p:nvPr>
            <p:ph idx="1"/>
          </p:nvPr>
        </p:nvSpPr>
        <p:spPr>
          <a:xfrm>
            <a:off x="913795" y="1741715"/>
            <a:ext cx="10353762" cy="4601028"/>
          </a:xfrm>
        </p:spPr>
        <p:txBody>
          <a:bodyPr>
            <a:normAutofit fontScale="92500" lnSpcReduction="10000"/>
          </a:bodyPr>
          <a:lstStyle/>
          <a:p>
            <a:pPr marL="0" indent="0">
              <a:buNone/>
            </a:pPr>
            <a:endParaRPr lang="en-US" b="1" dirty="0"/>
          </a:p>
          <a:p>
            <a:r>
              <a:rPr lang="en-US" b="1" dirty="0"/>
              <a:t>ABNORMALITIES OF SHAPE</a:t>
            </a:r>
          </a:p>
          <a:p>
            <a:r>
              <a:rPr lang="en-US" b="1" dirty="0"/>
              <a:t>ABNORMALITIES OF NAIL ATTACHMENT</a:t>
            </a:r>
          </a:p>
          <a:p>
            <a:r>
              <a:rPr lang="en-US" b="1" dirty="0"/>
              <a:t>ABNORMALITIES OF NAIL  SURFACE</a:t>
            </a:r>
          </a:p>
          <a:p>
            <a:r>
              <a:rPr lang="en-US" b="1" dirty="0"/>
              <a:t>ABNORMALITY OF NAIL COLOUR</a:t>
            </a:r>
          </a:p>
          <a:p>
            <a:r>
              <a:rPr lang="en-US" b="1" dirty="0"/>
              <a:t>TRAUMATIC NAIL DISORDERS</a:t>
            </a:r>
          </a:p>
          <a:p>
            <a:r>
              <a:rPr lang="en-US" b="1" dirty="0"/>
              <a:t>INFECTIONS OF NAIL APPARATUS</a:t>
            </a:r>
          </a:p>
          <a:p>
            <a:r>
              <a:rPr lang="en-US" b="1" dirty="0"/>
              <a:t>PSYCHOLOGICAL NAIL DISORDERS</a:t>
            </a:r>
          </a:p>
          <a:p>
            <a:r>
              <a:rPr lang="en-US" b="1" dirty="0"/>
              <a:t>DERMATOSIS AFFECTING NAIL</a:t>
            </a:r>
          </a:p>
          <a:p>
            <a:r>
              <a:rPr lang="en-US" b="1" dirty="0"/>
              <a:t>TUMOURS OF NAIL APPARATUS</a:t>
            </a:r>
          </a:p>
          <a:p>
            <a:endParaRPr lang="en-US" b="1" dirty="0"/>
          </a:p>
          <a:p>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0" name="Title 4"/>
          <p:cNvSpPr txBox="1">
            <a:spLocks noGrp="1"/>
          </p:cNvSpPr>
          <p:nvPr>
            <p:ph type="title"/>
          </p:nvPr>
        </p:nvSpPr>
        <p:spPr>
          <a:xfrm>
            <a:off x="838200" y="746291"/>
            <a:ext cx="10515600" cy="563231"/>
          </a:xfrm>
          <a:prstGeom prst="rect">
            <a:avLst/>
          </a:prstGeom>
          <a:noFill/>
        </p:spPr>
        <p:txBody>
          <a:bodyPr wrap="square" rtlCol="0">
            <a:spAutoFit/>
          </a:bodyPr>
          <a:lstStyle/>
          <a:p>
            <a:r>
              <a:rPr lang="en-US" b="1" dirty="0">
                <a:solidFill>
                  <a:srgbClr val="00B050"/>
                </a:solidFill>
              </a:rPr>
              <a:t>ABNORMALITIES OF SHAPE</a:t>
            </a:r>
          </a:p>
        </p:txBody>
      </p:sp>
      <p:sp>
        <p:nvSpPr>
          <p:cNvPr id="1048711" name="Content Placeholder 5"/>
          <p:cNvSpPr>
            <a:spLocks noGrp="1"/>
          </p:cNvSpPr>
          <p:nvPr>
            <p:ph idx="1"/>
          </p:nvPr>
        </p:nvSpPr>
        <p:spPr/>
        <p:txBody>
          <a:bodyPr>
            <a:normAutofit/>
          </a:bodyPr>
          <a:lstStyle/>
          <a:p>
            <a:r>
              <a:rPr lang="en-US" sz="2800" dirty="0"/>
              <a:t>Clubbing</a:t>
            </a:r>
          </a:p>
          <a:p>
            <a:r>
              <a:rPr lang="en-US" sz="2800" dirty="0" err="1"/>
              <a:t>Koilonychia</a:t>
            </a:r>
            <a:endParaRPr lang="en-US" sz="2800" dirty="0"/>
          </a:p>
          <a:p>
            <a:r>
              <a:rPr lang="en-US" sz="2800" dirty="0"/>
              <a:t>Pincer nail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2" name="Title 1"/>
          <p:cNvSpPr>
            <a:spLocks noGrp="1"/>
          </p:cNvSpPr>
          <p:nvPr>
            <p:ph type="title"/>
          </p:nvPr>
        </p:nvSpPr>
        <p:spPr>
          <a:xfrm>
            <a:off x="272321" y="280064"/>
            <a:ext cx="10515600" cy="719530"/>
          </a:xfrm>
        </p:spPr>
        <p:txBody>
          <a:bodyPr/>
          <a:lstStyle/>
          <a:p>
            <a:r>
              <a:rPr lang="en-US" b="1" dirty="0">
                <a:solidFill>
                  <a:srgbClr val="FFC000"/>
                </a:solidFill>
                <a:cs typeface="Times New Roman" pitchFamily="18" charset="0"/>
              </a:rPr>
              <a:t>Clubbing</a:t>
            </a:r>
            <a:endParaRPr lang="en-US" b="1" dirty="0">
              <a:solidFill>
                <a:srgbClr val="FFC000"/>
              </a:solidFill>
            </a:endParaRPr>
          </a:p>
        </p:txBody>
      </p:sp>
      <p:sp>
        <p:nvSpPr>
          <p:cNvPr id="1048713" name="Content Placeholder 2"/>
          <p:cNvSpPr>
            <a:spLocks noGrp="1"/>
          </p:cNvSpPr>
          <p:nvPr>
            <p:ph idx="1"/>
          </p:nvPr>
        </p:nvSpPr>
        <p:spPr>
          <a:xfrm>
            <a:off x="493486" y="1528997"/>
            <a:ext cx="7871026" cy="5205631"/>
          </a:xfrm>
        </p:spPr>
        <p:txBody>
          <a:bodyPr>
            <a:normAutofit fontScale="74286" lnSpcReduction="20000"/>
          </a:bodyPr>
          <a:lstStyle/>
          <a:p>
            <a:r>
              <a:rPr lang="en-US" sz="3200" dirty="0">
                <a:cs typeface="Times New Roman" pitchFamily="18" charset="0"/>
              </a:rPr>
              <a:t>Bulbous </a:t>
            </a:r>
            <a:r>
              <a:rPr lang="en-US" sz="3200" dirty="0" err="1">
                <a:cs typeface="Times New Roman" pitchFamily="18" charset="0"/>
              </a:rPr>
              <a:t>enlargment</a:t>
            </a:r>
            <a:r>
              <a:rPr lang="en-US" sz="3200" dirty="0">
                <a:cs typeface="Times New Roman" pitchFamily="18" charset="0"/>
              </a:rPr>
              <a:t> of terminal phalanges</a:t>
            </a:r>
          </a:p>
          <a:p>
            <a:pPr marL="0" indent="0">
              <a:buNone/>
            </a:pPr>
            <a:endParaRPr lang="en-US" sz="3200" dirty="0">
              <a:cs typeface="Times New Roman" pitchFamily="18" charset="0"/>
            </a:endParaRPr>
          </a:p>
          <a:p>
            <a:r>
              <a:rPr lang="en-US" sz="3200" dirty="0">
                <a:cs typeface="Times New Roman" pitchFamily="18" charset="0"/>
              </a:rPr>
              <a:t>increased transverse and longitudinal nail curvature </a:t>
            </a:r>
          </a:p>
          <a:p>
            <a:pPr marL="0" indent="0">
              <a:buNone/>
            </a:pPr>
            <a:endParaRPr lang="en-US" sz="3200" dirty="0">
              <a:cs typeface="Times New Roman" pitchFamily="18" charset="0"/>
            </a:endParaRPr>
          </a:p>
          <a:p>
            <a:r>
              <a:rPr lang="en-US" sz="3200" dirty="0">
                <a:cs typeface="Times New Roman" pitchFamily="18" charset="0"/>
              </a:rPr>
              <a:t>Caused by</a:t>
            </a:r>
          </a:p>
          <a:p>
            <a:pPr lvl="1"/>
            <a:r>
              <a:rPr lang="en-US" sz="3200" dirty="0">
                <a:cs typeface="Times New Roman" pitchFamily="18" charset="0"/>
              </a:rPr>
              <a:t>hypertrophy of the soft-tissue  components of the digit pulp</a:t>
            </a:r>
          </a:p>
          <a:p>
            <a:pPr lvl="1"/>
            <a:r>
              <a:rPr lang="en-US" sz="3200" dirty="0">
                <a:cs typeface="Times New Roman" pitchFamily="18" charset="0"/>
              </a:rPr>
              <a:t>increased blood flow through the </a:t>
            </a:r>
            <a:r>
              <a:rPr lang="en-US" sz="3200" dirty="0" err="1">
                <a:cs typeface="Times New Roman" pitchFamily="18" charset="0"/>
              </a:rPr>
              <a:t>vasodilated</a:t>
            </a:r>
            <a:r>
              <a:rPr lang="en-US" sz="3200" dirty="0">
                <a:cs typeface="Times New Roman" pitchFamily="18" charset="0"/>
              </a:rPr>
              <a:t> plexus of nail unit vasculature</a:t>
            </a:r>
          </a:p>
          <a:p>
            <a:pPr lvl="1"/>
            <a:r>
              <a:rPr lang="en-US" sz="3200" dirty="0">
                <a:cs typeface="Times New Roman" pitchFamily="18" charset="0"/>
              </a:rPr>
              <a:t>Increased </a:t>
            </a:r>
            <a:r>
              <a:rPr lang="en-US" sz="3200" dirty="0" err="1">
                <a:cs typeface="Times New Roman" pitchFamily="18" charset="0"/>
              </a:rPr>
              <a:t>vagal</a:t>
            </a:r>
            <a:r>
              <a:rPr lang="en-US" sz="3200" dirty="0">
                <a:cs typeface="Times New Roman" pitchFamily="18" charset="0"/>
              </a:rPr>
              <a:t> tone</a:t>
            </a:r>
          </a:p>
          <a:p>
            <a:pPr lvl="1"/>
            <a:r>
              <a:rPr lang="en-US" sz="3200" dirty="0" err="1"/>
              <a:t>Microvascular</a:t>
            </a:r>
            <a:r>
              <a:rPr lang="en-US" sz="3200" dirty="0"/>
              <a:t> infarct 			</a:t>
            </a:r>
            <a:endParaRPr lang="en-US" sz="3200" dirty="0">
              <a:cs typeface="Times New Roman" pitchFamily="18" charset="0"/>
            </a:endParaRPr>
          </a:p>
          <a:p>
            <a:endParaRPr lang="en-US" dirty="0"/>
          </a:p>
        </p:txBody>
      </p:sp>
      <p:pic>
        <p:nvPicPr>
          <p:cNvPr id="2097166" name="Picture 4"/>
          <p:cNvPicPr>
            <a:picLocks noChangeAspect="1" noChangeArrowheads="1"/>
          </p:cNvPicPr>
          <p:nvPr/>
        </p:nvPicPr>
        <p:blipFill>
          <a:blip r:embed="rId3"/>
          <a:srcRect/>
          <a:stretch>
            <a:fillRect/>
          </a:stretch>
        </p:blipFill>
        <p:spPr bwMode="auto">
          <a:xfrm>
            <a:off x="8259579" y="4032353"/>
            <a:ext cx="3932421" cy="2038663"/>
          </a:xfrm>
          <a:prstGeom prst="rect">
            <a:avLst/>
          </a:prstGeom>
          <a:noFill/>
          <a:ln w="9525">
            <a:noFill/>
            <a:miter lim="800000"/>
            <a:headEnd/>
            <a:tailEnd/>
          </a:ln>
          <a:effectLst/>
        </p:spPr>
      </p:pic>
      <p:pic>
        <p:nvPicPr>
          <p:cNvPr id="2097167" name="Picture 4"/>
          <p:cNvPicPr>
            <a:picLocks noChangeAspect="1" noChangeArrowheads="1"/>
          </p:cNvPicPr>
          <p:nvPr/>
        </p:nvPicPr>
        <p:blipFill>
          <a:blip r:embed="rId4"/>
          <a:srcRect/>
          <a:stretch>
            <a:fillRect/>
          </a:stretch>
        </p:blipFill>
        <p:spPr bwMode="auto">
          <a:xfrm>
            <a:off x="8244590" y="1454045"/>
            <a:ext cx="3947410" cy="2398426"/>
          </a:xfrm>
          <a:prstGeom prst="rect">
            <a:avLst/>
          </a:prstGeom>
          <a:noFill/>
          <a:ln w="9525">
            <a:noFill/>
            <a:miter lim="800000"/>
            <a:headEnd/>
            <a:tailEnd/>
          </a:ln>
          <a:effectLst/>
        </p:spPr>
      </p:pic>
      <p:sp>
        <p:nvSpPr>
          <p:cNvPr id="1048714" name="TextBox 5"/>
          <p:cNvSpPr txBox="1"/>
          <p:nvPr/>
        </p:nvSpPr>
        <p:spPr>
          <a:xfrm>
            <a:off x="9383843" y="194872"/>
            <a:ext cx="2808157" cy="624840"/>
          </a:xfrm>
          <a:prstGeom prst="rect">
            <a:avLst/>
          </a:prstGeom>
          <a:noFill/>
        </p:spPr>
        <p:txBody>
          <a:bodyPr wrap="square" rtlCol="0">
            <a:spAutoFit/>
          </a:bodyPr>
          <a:lstStyle/>
          <a:p>
            <a:r>
              <a:rPr lang="en-US" dirty="0"/>
              <a:t>ABNORMALITIES OF SHAPE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8713">
                                            <p:txEl>
                                              <p:pRg st="4" end="4"/>
                                            </p:txEl>
                                          </p:spTgt>
                                        </p:tgtEl>
                                        <p:attrNameLst>
                                          <p:attrName>style.visibility</p:attrName>
                                        </p:attrNameLst>
                                      </p:cBhvr>
                                      <p:to>
                                        <p:strVal val="visible"/>
                                      </p:to>
                                    </p:set>
                                    <p:animEffect transition="in" filter="fade">
                                      <p:cBhvr>
                                        <p:cTn id="7" dur="1000"/>
                                        <p:tgtEl>
                                          <p:spTgt spid="1048713">
                                            <p:txEl>
                                              <p:pRg st="4" end="4"/>
                                            </p:txEl>
                                          </p:spTgt>
                                        </p:tgtEl>
                                      </p:cBhvr>
                                    </p:animEffect>
                                    <p:anim calcmode="lin" valueType="num">
                                      <p:cBhvr>
                                        <p:cTn id="8" dur="1000" fill="hold"/>
                                        <p:tgtEl>
                                          <p:spTgt spid="1048713">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1048713">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48713">
                                            <p:txEl>
                                              <p:pRg st="5" end="5"/>
                                            </p:txEl>
                                          </p:spTgt>
                                        </p:tgtEl>
                                        <p:attrNameLst>
                                          <p:attrName>style.visibility</p:attrName>
                                        </p:attrNameLst>
                                      </p:cBhvr>
                                      <p:to>
                                        <p:strVal val="visible"/>
                                      </p:to>
                                    </p:set>
                                    <p:animEffect transition="in" filter="fade">
                                      <p:cBhvr>
                                        <p:cTn id="12" dur="1000"/>
                                        <p:tgtEl>
                                          <p:spTgt spid="1048713">
                                            <p:txEl>
                                              <p:pRg st="5" end="5"/>
                                            </p:txEl>
                                          </p:spTgt>
                                        </p:tgtEl>
                                      </p:cBhvr>
                                    </p:animEffect>
                                    <p:anim calcmode="lin" valueType="num">
                                      <p:cBhvr>
                                        <p:cTn id="13" dur="1000" fill="hold"/>
                                        <p:tgtEl>
                                          <p:spTgt spid="1048713">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1048713">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8713">
                                            <p:txEl>
                                              <p:pRg st="6" end="6"/>
                                            </p:txEl>
                                          </p:spTgt>
                                        </p:tgtEl>
                                        <p:attrNameLst>
                                          <p:attrName>style.visibility</p:attrName>
                                        </p:attrNameLst>
                                      </p:cBhvr>
                                      <p:to>
                                        <p:strVal val="visible"/>
                                      </p:to>
                                    </p:set>
                                    <p:animEffect transition="in" filter="fade">
                                      <p:cBhvr>
                                        <p:cTn id="17" dur="1000"/>
                                        <p:tgtEl>
                                          <p:spTgt spid="1048713">
                                            <p:txEl>
                                              <p:pRg st="6" end="6"/>
                                            </p:txEl>
                                          </p:spTgt>
                                        </p:tgtEl>
                                      </p:cBhvr>
                                    </p:animEffect>
                                    <p:anim calcmode="lin" valueType="num">
                                      <p:cBhvr>
                                        <p:cTn id="18" dur="1000" fill="hold"/>
                                        <p:tgtEl>
                                          <p:spTgt spid="1048713">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1048713">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48713">
                                            <p:txEl>
                                              <p:pRg st="7" end="7"/>
                                            </p:txEl>
                                          </p:spTgt>
                                        </p:tgtEl>
                                        <p:attrNameLst>
                                          <p:attrName>style.visibility</p:attrName>
                                        </p:attrNameLst>
                                      </p:cBhvr>
                                      <p:to>
                                        <p:strVal val="visible"/>
                                      </p:to>
                                    </p:set>
                                    <p:animEffect transition="in" filter="fade">
                                      <p:cBhvr>
                                        <p:cTn id="22" dur="1000"/>
                                        <p:tgtEl>
                                          <p:spTgt spid="1048713">
                                            <p:txEl>
                                              <p:pRg st="7" end="7"/>
                                            </p:txEl>
                                          </p:spTgt>
                                        </p:tgtEl>
                                      </p:cBhvr>
                                    </p:animEffect>
                                    <p:anim calcmode="lin" valueType="num">
                                      <p:cBhvr>
                                        <p:cTn id="23" dur="1000" fill="hold"/>
                                        <p:tgtEl>
                                          <p:spTgt spid="1048713">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1048713">
                                            <p:txEl>
                                              <p:pRg st="7" end="7"/>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48713">
                                            <p:txEl>
                                              <p:pRg st="8" end="8"/>
                                            </p:txEl>
                                          </p:spTgt>
                                        </p:tgtEl>
                                        <p:attrNameLst>
                                          <p:attrName>style.visibility</p:attrName>
                                        </p:attrNameLst>
                                      </p:cBhvr>
                                      <p:to>
                                        <p:strVal val="visible"/>
                                      </p:to>
                                    </p:set>
                                    <p:animEffect transition="in" filter="fade">
                                      <p:cBhvr>
                                        <p:cTn id="27" dur="1000"/>
                                        <p:tgtEl>
                                          <p:spTgt spid="1048713">
                                            <p:txEl>
                                              <p:pRg st="8" end="8"/>
                                            </p:txEl>
                                          </p:spTgt>
                                        </p:tgtEl>
                                      </p:cBhvr>
                                    </p:animEffect>
                                    <p:anim calcmode="lin" valueType="num">
                                      <p:cBhvr>
                                        <p:cTn id="28" dur="1000" fill="hold"/>
                                        <p:tgtEl>
                                          <p:spTgt spid="1048713">
                                            <p:txEl>
                                              <p:pRg st="8" end="8"/>
                                            </p:txEl>
                                          </p:spTgt>
                                        </p:tgtEl>
                                        <p:attrNameLst>
                                          <p:attrName>ppt_x</p:attrName>
                                        </p:attrNameLst>
                                      </p:cBhvr>
                                      <p:tavLst>
                                        <p:tav tm="0">
                                          <p:val>
                                            <p:strVal val="#ppt_x"/>
                                          </p:val>
                                        </p:tav>
                                        <p:tav tm="100000">
                                          <p:val>
                                            <p:strVal val="#ppt_x"/>
                                          </p:val>
                                        </p:tav>
                                      </p:tavLst>
                                    </p:anim>
                                    <p:anim calcmode="lin" valueType="num">
                                      <p:cBhvr>
                                        <p:cTn id="29" dur="1000" fill="hold"/>
                                        <p:tgtEl>
                                          <p:spTgt spid="104871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68" name="Picture 2"/>
          <p:cNvPicPr>
            <a:picLocks noGrp="1" noChangeAspect="1" noChangeArrowheads="1"/>
          </p:cNvPicPr>
          <p:nvPr>
            <p:ph sz="half" idx="2"/>
          </p:nvPr>
        </p:nvPicPr>
        <p:blipFill>
          <a:blip r:embed="rId3"/>
          <a:stretch>
            <a:fillRect/>
          </a:stretch>
        </p:blipFill>
        <p:spPr bwMode="auto">
          <a:xfrm>
            <a:off x="285970" y="2163023"/>
            <a:ext cx="3356639" cy="2000250"/>
          </a:xfrm>
          <a:prstGeom prst="rect">
            <a:avLst/>
          </a:prstGeom>
          <a:noFill/>
          <a:ln w="9525">
            <a:noFill/>
            <a:miter lim="800000"/>
            <a:headEnd/>
            <a:tailEnd/>
          </a:ln>
          <a:effectLst/>
        </p:spPr>
      </p:pic>
      <p:pic>
        <p:nvPicPr>
          <p:cNvPr id="2097169" name="Picture 3"/>
          <p:cNvPicPr>
            <a:picLocks noGrp="1" noChangeAspect="1" noChangeArrowheads="1"/>
          </p:cNvPicPr>
          <p:nvPr>
            <p:ph sz="quarter" idx="4"/>
          </p:nvPr>
        </p:nvPicPr>
        <p:blipFill>
          <a:blip r:embed="rId4"/>
          <a:srcRect/>
          <a:stretch>
            <a:fillRect/>
          </a:stretch>
        </p:blipFill>
        <p:spPr bwMode="auto">
          <a:xfrm>
            <a:off x="4152276" y="2143267"/>
            <a:ext cx="3777520" cy="2009775"/>
          </a:xfrm>
          <a:prstGeom prst="rect">
            <a:avLst/>
          </a:prstGeom>
          <a:noFill/>
          <a:ln w="9525">
            <a:noFill/>
            <a:miter lim="800000"/>
            <a:headEnd/>
            <a:tailEnd/>
          </a:ln>
          <a:effectLst/>
        </p:spPr>
      </p:pic>
      <p:sp>
        <p:nvSpPr>
          <p:cNvPr id="1048715" name="Up Arrow Callout 9"/>
          <p:cNvSpPr/>
          <p:nvPr/>
        </p:nvSpPr>
        <p:spPr>
          <a:xfrm>
            <a:off x="209864" y="3904343"/>
            <a:ext cx="3537678" cy="2844800"/>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b="1" dirty="0">
                <a:cs typeface="Times New Roman" pitchFamily="18" charset="0"/>
              </a:rPr>
              <a:t>angle at the junction between the   nail plate and the proximal nail </a:t>
            </a:r>
          </a:p>
          <a:p>
            <a:r>
              <a:rPr lang="en-US" b="1" dirty="0">
                <a:cs typeface="Times New Roman" pitchFamily="18" charset="0"/>
              </a:rPr>
              <a:t>  fold</a:t>
            </a:r>
          </a:p>
          <a:p>
            <a:pPr>
              <a:buFont typeface="Arial" pitchFamily="34" charset="0"/>
              <a:buChar char="•"/>
            </a:pPr>
            <a:r>
              <a:rPr lang="en-US" b="1" dirty="0">
                <a:cs typeface="Times New Roman" pitchFamily="18" charset="0"/>
              </a:rPr>
              <a:t>normally less than 160° </a:t>
            </a:r>
          </a:p>
          <a:p>
            <a:pPr>
              <a:buFont typeface="Arial" pitchFamily="34" charset="0"/>
              <a:buChar char="•"/>
            </a:pPr>
            <a:r>
              <a:rPr lang="en-US" b="1" dirty="0">
                <a:cs typeface="Times New Roman" pitchFamily="18" charset="0"/>
              </a:rPr>
              <a:t>exceeds 180° in clubbing</a:t>
            </a:r>
          </a:p>
          <a:p>
            <a:pPr algn="ctr"/>
            <a:endParaRPr lang="en-US" dirty="0"/>
          </a:p>
        </p:txBody>
      </p:sp>
      <p:sp>
        <p:nvSpPr>
          <p:cNvPr id="1048716" name="Up Arrow Callout 12"/>
          <p:cNvSpPr/>
          <p:nvPr/>
        </p:nvSpPr>
        <p:spPr>
          <a:xfrm>
            <a:off x="4122296" y="3747541"/>
            <a:ext cx="3852471" cy="3001602"/>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b="1" dirty="0">
                <a:cs typeface="Times New Roman" pitchFamily="18" charset="0"/>
              </a:rPr>
              <a:t>angle at the distal </a:t>
            </a:r>
            <a:r>
              <a:rPr lang="en-US" b="1" dirty="0" err="1">
                <a:cs typeface="Times New Roman" pitchFamily="18" charset="0"/>
              </a:rPr>
              <a:t>interphalangeal</a:t>
            </a:r>
            <a:endParaRPr lang="en-US" b="1" dirty="0">
              <a:cs typeface="Times New Roman" pitchFamily="18" charset="0"/>
            </a:endParaRPr>
          </a:p>
          <a:p>
            <a:r>
              <a:rPr lang="en-US" b="1" dirty="0">
                <a:cs typeface="Times New Roman" pitchFamily="18" charset="0"/>
              </a:rPr>
              <a:t> joint </a:t>
            </a:r>
          </a:p>
          <a:p>
            <a:pPr>
              <a:buFont typeface="Arial" pitchFamily="34" charset="0"/>
              <a:buChar char="•"/>
            </a:pPr>
            <a:r>
              <a:rPr lang="en-US" b="1" dirty="0">
                <a:cs typeface="Times New Roman" pitchFamily="18" charset="0"/>
              </a:rPr>
              <a:t>normally about 180°</a:t>
            </a:r>
          </a:p>
          <a:p>
            <a:pPr>
              <a:buFont typeface="Arial" pitchFamily="34" charset="0"/>
              <a:buChar char="•"/>
            </a:pPr>
            <a:r>
              <a:rPr lang="en-US" b="1" dirty="0">
                <a:cs typeface="Times New Roman" pitchFamily="18" charset="0"/>
              </a:rPr>
              <a:t>diminished to less than 160° in   </a:t>
            </a:r>
          </a:p>
          <a:p>
            <a:r>
              <a:rPr lang="en-US" b="1" dirty="0">
                <a:cs typeface="Times New Roman" pitchFamily="18" charset="0"/>
              </a:rPr>
              <a:t> clubbing</a:t>
            </a:r>
          </a:p>
          <a:p>
            <a:pPr algn="ctr"/>
            <a:endParaRPr lang="en-US" dirty="0"/>
          </a:p>
        </p:txBody>
      </p:sp>
      <p:pic>
        <p:nvPicPr>
          <p:cNvPr id="2097170" name="Picture 2"/>
          <p:cNvPicPr>
            <a:picLocks noChangeAspect="1" noChangeArrowheads="1"/>
          </p:cNvPicPr>
          <p:nvPr/>
        </p:nvPicPr>
        <p:blipFill>
          <a:blip r:embed="rId5"/>
          <a:srcRect/>
          <a:stretch>
            <a:fillRect/>
          </a:stretch>
        </p:blipFill>
        <p:spPr bwMode="auto">
          <a:xfrm>
            <a:off x="8139659" y="2158583"/>
            <a:ext cx="3852472" cy="2038663"/>
          </a:xfrm>
          <a:prstGeom prst="rect">
            <a:avLst/>
          </a:prstGeom>
          <a:noFill/>
          <a:ln w="9525">
            <a:noFill/>
            <a:miter lim="800000"/>
            <a:headEnd/>
            <a:tailEnd/>
          </a:ln>
          <a:effectLst/>
        </p:spPr>
      </p:pic>
      <p:sp>
        <p:nvSpPr>
          <p:cNvPr id="1048717" name="Up Arrow Callout 14"/>
          <p:cNvSpPr/>
          <p:nvPr/>
        </p:nvSpPr>
        <p:spPr>
          <a:xfrm>
            <a:off x="8139660" y="3735049"/>
            <a:ext cx="3852471" cy="3014094"/>
          </a:xfrm>
          <a:prstGeom prst="up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Font typeface="Arial" pitchFamily="34" charset="0"/>
              <a:buChar char="•"/>
            </a:pPr>
            <a:r>
              <a:rPr lang="en-US" dirty="0"/>
              <a:t>When two fingers are held opposite to </a:t>
            </a:r>
          </a:p>
          <a:p>
            <a:r>
              <a:rPr lang="en-US" dirty="0"/>
              <a:t>  each other</a:t>
            </a:r>
          </a:p>
          <a:p>
            <a:pPr>
              <a:buFont typeface="Arial" pitchFamily="34" charset="0"/>
              <a:buChar char="•"/>
            </a:pPr>
            <a:r>
              <a:rPr lang="en-US" dirty="0"/>
              <a:t>Diamond shape space is seen</a:t>
            </a:r>
          </a:p>
          <a:p>
            <a:pPr>
              <a:buFont typeface="Arial" pitchFamily="34" charset="0"/>
              <a:buChar char="•"/>
            </a:pPr>
            <a:r>
              <a:rPr lang="en-US" dirty="0" err="1"/>
              <a:t>Oblitration</a:t>
            </a:r>
            <a:r>
              <a:rPr lang="en-US" dirty="0"/>
              <a:t> of this space in clubbing</a:t>
            </a:r>
          </a:p>
          <a:p>
            <a:pPr algn="ctr"/>
            <a:endParaRPr lang="en-US" dirty="0"/>
          </a:p>
        </p:txBody>
      </p:sp>
      <p:sp>
        <p:nvSpPr>
          <p:cNvPr id="1048718" name="Text Placeholder 7"/>
          <p:cNvSpPr txBox="1"/>
          <p:nvPr/>
        </p:nvSpPr>
        <p:spPr>
          <a:xfrm>
            <a:off x="4122294" y="1109271"/>
            <a:ext cx="3747541" cy="710783"/>
          </a:xfrm>
          <a:prstGeom prst="rect">
            <a:avLst/>
          </a:prstGeom>
          <a:ln>
            <a:solidFill>
              <a:schemeClr val="accent1"/>
            </a:solidFill>
          </a:ln>
        </p:spPr>
        <p:txBody>
          <a:bodyPr vert="horz" lIns="91440" tIns="45720" rIns="91440" bIns="45720" rtlCol="0" anchor="b">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pPr>
            <a:r>
              <a:rPr kumimoji="0" lang="en-US" sz="2800" b="1" i="0" u="none" strike="noStrike" kern="1200" cap="none" spc="0" normalizeH="0" baseline="0" noProof="0" dirty="0">
                <a:ln>
                  <a:noFill/>
                </a:ln>
                <a:solidFill>
                  <a:srgbClr val="FF0000"/>
                </a:solidFill>
                <a:effectLst/>
                <a:uLnTx/>
                <a:uFillTx/>
                <a:latin typeface="+mn-lt"/>
                <a:ea typeface="+mn-ea"/>
                <a:cs typeface="+mn-cs"/>
              </a:rPr>
              <a:t>            </a:t>
            </a:r>
            <a:r>
              <a:rPr kumimoji="0" lang="en-US" sz="2800" b="1" i="0" u="none" strike="noStrike" kern="1200" cap="none" spc="0" normalizeH="0" baseline="0" noProof="0" dirty="0" err="1">
                <a:ln>
                  <a:noFill/>
                </a:ln>
                <a:solidFill>
                  <a:srgbClr val="FF0000"/>
                </a:solidFill>
                <a:effectLst/>
                <a:uLnTx/>
                <a:uFillTx/>
                <a:latin typeface="+mn-lt"/>
                <a:ea typeface="+mn-ea"/>
                <a:cs typeface="+mn-cs"/>
              </a:rPr>
              <a:t>Curth’s</a:t>
            </a:r>
            <a:r>
              <a:rPr kumimoji="0" lang="en-US" sz="2800" b="1" i="0" u="none" strike="noStrike" kern="1200" cap="none" spc="0" normalizeH="0" baseline="0" noProof="0" dirty="0">
                <a:ln>
                  <a:noFill/>
                </a:ln>
                <a:solidFill>
                  <a:srgbClr val="FF0000"/>
                </a:solidFill>
                <a:effectLst/>
                <a:uLnTx/>
                <a:uFillTx/>
                <a:latin typeface="+mn-lt"/>
                <a:ea typeface="+mn-ea"/>
                <a:cs typeface="+mn-cs"/>
              </a:rPr>
              <a:t> angle</a:t>
            </a:r>
          </a:p>
        </p:txBody>
      </p:sp>
      <p:sp>
        <p:nvSpPr>
          <p:cNvPr id="1048719" name="Text Placeholder 7"/>
          <p:cNvSpPr txBox="1"/>
          <p:nvPr/>
        </p:nvSpPr>
        <p:spPr>
          <a:xfrm>
            <a:off x="8139659" y="1139252"/>
            <a:ext cx="3747541" cy="695793"/>
          </a:xfrm>
          <a:prstGeom prst="rect">
            <a:avLst/>
          </a:prstGeom>
          <a:ln>
            <a:solidFill>
              <a:schemeClr val="accent1"/>
            </a:solidFill>
          </a:ln>
        </p:spPr>
        <p:txBody>
          <a:bodyPr vert="horz" lIns="91440" tIns="45720" rIns="91440" bIns="45720" rtlCol="0" anchor="b">
            <a:normAutofit fontScale="85357"/>
          </a:bodyPr>
          <a:lstStyle/>
          <a:p>
            <a:pPr lvl="0">
              <a:lnSpc>
                <a:spcPct val="90000"/>
              </a:lnSpc>
              <a:spcBef>
                <a:spcPts val="1000"/>
              </a:spcBef>
            </a:pPr>
            <a:r>
              <a:rPr kumimoji="0" lang="en-US" sz="2800" i="0" u="none" strike="noStrike" kern="1200" cap="none" spc="0" normalizeH="0" baseline="0" noProof="0" dirty="0">
                <a:ln>
                  <a:noFill/>
                </a:ln>
                <a:solidFill>
                  <a:srgbClr val="FF0000"/>
                </a:solidFill>
                <a:effectLst/>
                <a:uLnTx/>
                <a:uFillTx/>
                <a:latin typeface="+mn-lt"/>
                <a:ea typeface="+mn-ea"/>
                <a:cs typeface="+mn-cs"/>
              </a:rPr>
              <a:t>    </a:t>
            </a:r>
            <a:r>
              <a:rPr lang="en-US" sz="2800" b="1" dirty="0" err="1">
                <a:solidFill>
                  <a:srgbClr val="FF0000"/>
                </a:solidFill>
              </a:rPr>
              <a:t>Schamroth’s</a:t>
            </a:r>
            <a:r>
              <a:rPr lang="en-US" sz="2800" b="1" dirty="0">
                <a:solidFill>
                  <a:srgbClr val="FF0000"/>
                </a:solidFill>
              </a:rPr>
              <a:t>  window</a:t>
            </a:r>
            <a:endParaRPr kumimoji="0" lang="en-US" sz="2800" b="1" u="none" strike="noStrike" kern="1200" cap="none" spc="0" normalizeH="0" baseline="0" noProof="0" dirty="0">
              <a:ln>
                <a:noFill/>
              </a:ln>
              <a:solidFill>
                <a:srgbClr val="FF0000"/>
              </a:solidFill>
              <a:effectLst/>
              <a:uLnTx/>
              <a:uFillTx/>
              <a:latin typeface="+mn-lt"/>
              <a:ea typeface="+mn-ea"/>
              <a:cs typeface="+mn-cs"/>
            </a:endParaRPr>
          </a:p>
        </p:txBody>
      </p:sp>
      <p:sp>
        <p:nvSpPr>
          <p:cNvPr id="1048720" name="Text Placeholder 7"/>
          <p:cNvSpPr txBox="1"/>
          <p:nvPr/>
        </p:nvSpPr>
        <p:spPr>
          <a:xfrm>
            <a:off x="269824" y="1139252"/>
            <a:ext cx="3327816" cy="713282"/>
          </a:xfrm>
          <a:prstGeom prst="rect">
            <a:avLst/>
          </a:prstGeom>
          <a:ln>
            <a:solidFill>
              <a:schemeClr val="accent1"/>
            </a:solidFill>
          </a:ln>
        </p:spPr>
        <p:txBody>
          <a:bodyPr vert="horz" lIns="91440" tIns="45720" rIns="91440" bIns="45720" rtlCol="0" anchor="b">
            <a:normAutofit fontScale="92500" lnSpcReduction="20000"/>
          </a:bodyPr>
          <a:lstStyle/>
          <a:p>
            <a:pPr>
              <a:lnSpc>
                <a:spcPct val="90000"/>
              </a:lnSpc>
              <a:spcBef>
                <a:spcPts val="1000"/>
              </a:spcBef>
            </a:pPr>
            <a:r>
              <a:rPr kumimoji="0" lang="en-US" sz="2800" b="1" i="0" u="none" strike="noStrike" kern="1200" cap="none" spc="0" normalizeH="0" baseline="0" noProof="0" dirty="0">
                <a:ln>
                  <a:noFill/>
                </a:ln>
                <a:solidFill>
                  <a:srgbClr val="FF0000"/>
                </a:solidFill>
                <a:effectLst/>
                <a:uLnTx/>
                <a:uFillTx/>
                <a:latin typeface="+mn-lt"/>
                <a:ea typeface="+mn-ea"/>
                <a:cs typeface="+mn-cs"/>
              </a:rPr>
              <a:t>    </a:t>
            </a:r>
            <a:r>
              <a:rPr lang="en-US" sz="2800" b="1" dirty="0" err="1">
                <a:solidFill>
                  <a:srgbClr val="FF0000"/>
                </a:solidFill>
              </a:rPr>
              <a:t>Lovibond’s</a:t>
            </a:r>
            <a:r>
              <a:rPr lang="en-US" sz="2800" b="1" dirty="0">
                <a:solidFill>
                  <a:srgbClr val="FF0000"/>
                </a:solidFill>
              </a:rPr>
              <a:t>  </a:t>
            </a:r>
            <a:r>
              <a:rPr kumimoji="0" lang="en-US" sz="2800" b="1" i="0" u="none" strike="noStrike" kern="1200" cap="none" spc="0" normalizeH="0" baseline="0" noProof="0" dirty="0">
                <a:ln>
                  <a:noFill/>
                </a:ln>
                <a:solidFill>
                  <a:srgbClr val="FF0000"/>
                </a:solidFill>
                <a:effectLst/>
                <a:uLnTx/>
                <a:uFillTx/>
                <a:latin typeface="+mn-lt"/>
                <a:ea typeface="+mn-ea"/>
                <a:cs typeface="+mn-cs"/>
              </a:rPr>
              <a:t>angle</a:t>
            </a:r>
          </a:p>
        </p:txBody>
      </p:sp>
      <p:sp>
        <p:nvSpPr>
          <p:cNvPr id="1048721" name="TextBox 17"/>
          <p:cNvSpPr txBox="1"/>
          <p:nvPr/>
        </p:nvSpPr>
        <p:spPr>
          <a:xfrm>
            <a:off x="0" y="1"/>
            <a:ext cx="9233941" cy="769441"/>
          </a:xfrm>
          <a:prstGeom prst="rect">
            <a:avLst/>
          </a:prstGeom>
          <a:noFill/>
        </p:spPr>
        <p:txBody>
          <a:bodyPr wrap="square" rtlCol="0">
            <a:spAutoFit/>
          </a:bodyPr>
          <a:lstStyle/>
          <a:p>
            <a:r>
              <a:rPr lang="en-US" sz="4400" b="1" dirty="0" err="1">
                <a:solidFill>
                  <a:srgbClr val="FFC000"/>
                </a:solidFill>
                <a:latin typeface="+mj-lt"/>
              </a:rPr>
              <a:t>Assesment</a:t>
            </a:r>
            <a:r>
              <a:rPr lang="en-US" sz="4400" b="1" dirty="0">
                <a:solidFill>
                  <a:srgbClr val="FFC000"/>
                </a:solidFill>
                <a:latin typeface="+mj-lt"/>
              </a:rPr>
              <a:t> of clubbing</a:t>
            </a:r>
          </a:p>
        </p:txBody>
      </p:sp>
      <p:sp>
        <p:nvSpPr>
          <p:cNvPr id="1048722" name="TextBox 18"/>
          <p:cNvSpPr txBox="1"/>
          <p:nvPr/>
        </p:nvSpPr>
        <p:spPr>
          <a:xfrm>
            <a:off x="9383843" y="194872"/>
            <a:ext cx="2808157" cy="624840"/>
          </a:xfrm>
          <a:prstGeom prst="rect">
            <a:avLst/>
          </a:prstGeom>
          <a:noFill/>
        </p:spPr>
        <p:txBody>
          <a:bodyPr wrap="square" rtlCol="0">
            <a:spAutoFit/>
          </a:bodyPr>
          <a:lstStyle/>
          <a:p>
            <a:r>
              <a:rPr lang="en-US" dirty="0"/>
              <a:t>ABNORMALITIES OF SHAPE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487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2097168"/>
                                        </p:tgtEl>
                                        <p:attrNameLst>
                                          <p:attrName>style.visibility</p:attrName>
                                        </p:attrNameLst>
                                      </p:cBhvr>
                                      <p:to>
                                        <p:strVal val="visible"/>
                                      </p:to>
                                    </p:set>
                                    <p:animEffect transition="in" filter="checkerboard(across)">
                                      <p:cBhvr>
                                        <p:cTn id="11" dur="500"/>
                                        <p:tgtEl>
                                          <p:spTgt spid="2097168"/>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grpId="2" nodeType="clickEffect">
                                  <p:stCondLst>
                                    <p:cond delay="0"/>
                                  </p:stCondLst>
                                  <p:childTnLst>
                                    <p:set>
                                      <p:cBhvr>
                                        <p:cTn id="15" dur="1" fill="hold">
                                          <p:stCondLst>
                                            <p:cond delay="0"/>
                                          </p:stCondLst>
                                        </p:cTn>
                                        <p:tgtEl>
                                          <p:spTgt spid="1048715"/>
                                        </p:tgtEl>
                                        <p:attrNameLst>
                                          <p:attrName>style.visibility</p:attrName>
                                        </p:attrNameLst>
                                      </p:cBhvr>
                                      <p:to>
                                        <p:strVal val="visible"/>
                                      </p:to>
                                    </p:set>
                                    <p:animEffect transition="in" filter="box(in)">
                                      <p:cBhvr>
                                        <p:cTn id="16" dur="500"/>
                                        <p:tgtEl>
                                          <p:spTgt spid="104871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487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2097169"/>
                                        </p:tgtEl>
                                        <p:attrNameLst>
                                          <p:attrName>style.visibility</p:attrName>
                                        </p:attrNameLst>
                                      </p:cBhvr>
                                      <p:to>
                                        <p:strVal val="visible"/>
                                      </p:to>
                                    </p:set>
                                    <p:animEffect transition="in" filter="checkerboard(across)">
                                      <p:cBhvr>
                                        <p:cTn id="25" dur="500"/>
                                        <p:tgtEl>
                                          <p:spTgt spid="2097169"/>
                                        </p:tgtEl>
                                      </p:cBhvr>
                                    </p:animEffect>
                                  </p:childTnLst>
                                </p:cTn>
                              </p:par>
                            </p:childTnLst>
                          </p:cTn>
                        </p:par>
                      </p:childTnLst>
                    </p:cTn>
                  </p:par>
                  <p:par>
                    <p:cTn id="26" fill="hold">
                      <p:stCondLst>
                        <p:cond delay="indefinite"/>
                      </p:stCondLst>
                      <p:childTnLst>
                        <p:par>
                          <p:cTn id="27" fill="hold">
                            <p:stCondLst>
                              <p:cond delay="0"/>
                            </p:stCondLst>
                            <p:childTnLst>
                              <p:par>
                                <p:cTn id="28" presetID="4" presetClass="entr" presetSubtype="16" fill="hold" grpId="0" nodeType="clickEffect">
                                  <p:stCondLst>
                                    <p:cond delay="0"/>
                                  </p:stCondLst>
                                  <p:childTnLst>
                                    <p:set>
                                      <p:cBhvr>
                                        <p:cTn id="29" dur="1" fill="hold">
                                          <p:stCondLst>
                                            <p:cond delay="0"/>
                                          </p:stCondLst>
                                        </p:cTn>
                                        <p:tgtEl>
                                          <p:spTgt spid="1048716"/>
                                        </p:tgtEl>
                                        <p:attrNameLst>
                                          <p:attrName>style.visibility</p:attrName>
                                        </p:attrNameLst>
                                      </p:cBhvr>
                                      <p:to>
                                        <p:strVal val="visible"/>
                                      </p:to>
                                    </p:set>
                                    <p:animEffect transition="in" filter="box(in)">
                                      <p:cBhvr>
                                        <p:cTn id="30" dur="500"/>
                                        <p:tgtEl>
                                          <p:spTgt spid="104871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487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5" presetClass="entr" presetSubtype="10" fill="hold" nodeType="clickEffect">
                                  <p:stCondLst>
                                    <p:cond delay="0"/>
                                  </p:stCondLst>
                                  <p:childTnLst>
                                    <p:set>
                                      <p:cBhvr>
                                        <p:cTn id="38" dur="1" fill="hold">
                                          <p:stCondLst>
                                            <p:cond delay="0"/>
                                          </p:stCondLst>
                                        </p:cTn>
                                        <p:tgtEl>
                                          <p:spTgt spid="2097170"/>
                                        </p:tgtEl>
                                        <p:attrNameLst>
                                          <p:attrName>style.visibility</p:attrName>
                                        </p:attrNameLst>
                                      </p:cBhvr>
                                      <p:to>
                                        <p:strVal val="visible"/>
                                      </p:to>
                                    </p:set>
                                    <p:animEffect transition="in" filter="checkerboard(across)">
                                      <p:cBhvr>
                                        <p:cTn id="39" dur="500"/>
                                        <p:tgtEl>
                                          <p:spTgt spid="2097170"/>
                                        </p:tgtEl>
                                      </p:cBhvr>
                                    </p:animEffect>
                                  </p:childTnLst>
                                </p:cTn>
                              </p:par>
                            </p:childTnLst>
                          </p:cTn>
                        </p:par>
                      </p:childTnLst>
                    </p:cTn>
                  </p:par>
                  <p:par>
                    <p:cTn id="40" fill="hold">
                      <p:stCondLst>
                        <p:cond delay="indefinite"/>
                      </p:stCondLst>
                      <p:childTnLst>
                        <p:par>
                          <p:cTn id="41" fill="hold">
                            <p:stCondLst>
                              <p:cond delay="0"/>
                            </p:stCondLst>
                            <p:childTnLst>
                              <p:par>
                                <p:cTn id="42" presetID="4" presetClass="entr" presetSubtype="16" fill="hold" grpId="0" nodeType="clickEffect">
                                  <p:stCondLst>
                                    <p:cond delay="0"/>
                                  </p:stCondLst>
                                  <p:childTnLst>
                                    <p:set>
                                      <p:cBhvr>
                                        <p:cTn id="43" dur="1" fill="hold">
                                          <p:stCondLst>
                                            <p:cond delay="0"/>
                                          </p:stCondLst>
                                        </p:cTn>
                                        <p:tgtEl>
                                          <p:spTgt spid="1048717"/>
                                        </p:tgtEl>
                                        <p:attrNameLst>
                                          <p:attrName>style.visibility</p:attrName>
                                        </p:attrNameLst>
                                      </p:cBhvr>
                                      <p:to>
                                        <p:strVal val="visible"/>
                                      </p:to>
                                    </p:set>
                                    <p:animEffect transition="in" filter="box(in)">
                                      <p:cBhvr>
                                        <p:cTn id="44" dur="500"/>
                                        <p:tgtEl>
                                          <p:spTgt spid="10487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715" grpId="2" animBg="1"/>
      <p:bldP spid="1048716" grpId="0" animBg="1"/>
      <p:bldP spid="1048717" grpId="0" animBg="1"/>
      <p:bldP spid="1048718" grpId="0" animBg="1"/>
      <p:bldP spid="1048719" grpId="0" animBg="1"/>
      <p:bldP spid="10487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3" name="Title 1"/>
          <p:cNvSpPr>
            <a:spLocks noGrp="1"/>
          </p:cNvSpPr>
          <p:nvPr>
            <p:ph type="title"/>
          </p:nvPr>
        </p:nvSpPr>
        <p:spPr>
          <a:xfrm>
            <a:off x="718279" y="0"/>
            <a:ext cx="10515600" cy="1079291"/>
          </a:xfrm>
        </p:spPr>
        <p:txBody>
          <a:bodyPr/>
          <a:lstStyle/>
          <a:p>
            <a:r>
              <a:rPr lang="en-US" b="1" dirty="0">
                <a:solidFill>
                  <a:srgbClr val="FFC000"/>
                </a:solidFill>
              </a:rPr>
              <a:t>Causes of Clubbing</a:t>
            </a:r>
            <a:endParaRPr lang="en-US" dirty="0">
              <a:solidFill>
                <a:srgbClr val="FFC000"/>
              </a:solidFill>
            </a:endParaRPr>
          </a:p>
        </p:txBody>
      </p:sp>
      <p:sp>
        <p:nvSpPr>
          <p:cNvPr id="1048724" name="Content Placeholder 2"/>
          <p:cNvSpPr>
            <a:spLocks noGrp="1"/>
          </p:cNvSpPr>
          <p:nvPr>
            <p:ph sz="half" idx="1"/>
          </p:nvPr>
        </p:nvSpPr>
        <p:spPr>
          <a:xfrm>
            <a:off x="569626" y="1436913"/>
            <a:ext cx="5450174" cy="5050973"/>
          </a:xfrm>
        </p:spPr>
        <p:txBody>
          <a:bodyPr>
            <a:normAutofit fontScale="63333" lnSpcReduction="20000"/>
          </a:bodyPr>
          <a:lstStyle/>
          <a:p>
            <a:r>
              <a:rPr lang="en-US" sz="3600" b="1" u="sng" dirty="0">
                <a:solidFill>
                  <a:srgbClr val="FFC000"/>
                </a:solidFill>
                <a:cs typeface="Times New Roman" pitchFamily="18" charset="0"/>
              </a:rPr>
              <a:t>Cardiovascular disorders</a:t>
            </a:r>
          </a:p>
          <a:p>
            <a:pPr lvl="1"/>
            <a:r>
              <a:rPr lang="en-US" sz="3600" dirty="0">
                <a:cs typeface="Times New Roman" pitchFamily="18" charset="0"/>
              </a:rPr>
              <a:t>Aortic aneurysm</a:t>
            </a:r>
          </a:p>
          <a:p>
            <a:pPr lvl="1"/>
            <a:r>
              <a:rPr lang="en-US" sz="3600" dirty="0">
                <a:cs typeface="Times New Roman" pitchFamily="18" charset="0"/>
              </a:rPr>
              <a:t>Infective </a:t>
            </a:r>
            <a:r>
              <a:rPr lang="en-US" sz="3600" dirty="0" err="1">
                <a:cs typeface="Times New Roman" pitchFamily="18" charset="0"/>
              </a:rPr>
              <a:t>endocarditis</a:t>
            </a:r>
            <a:endParaRPr lang="en-US" sz="3600" dirty="0">
              <a:cs typeface="Times New Roman" pitchFamily="18" charset="0"/>
            </a:endParaRPr>
          </a:p>
          <a:p>
            <a:pPr lvl="1"/>
            <a:r>
              <a:rPr lang="en-US" sz="3600" b="1" dirty="0">
                <a:solidFill>
                  <a:srgbClr val="FF0000"/>
                </a:solidFill>
              </a:rPr>
              <a:t>Cyanotic congenital heart disease</a:t>
            </a:r>
          </a:p>
          <a:p>
            <a:pPr lvl="1"/>
            <a:endParaRPr lang="en-US" sz="3600" b="1" dirty="0">
              <a:cs typeface="Times New Roman" pitchFamily="18" charset="0"/>
            </a:endParaRPr>
          </a:p>
          <a:p>
            <a:r>
              <a:rPr lang="en-US" sz="3600" b="1" u="sng" dirty="0" err="1">
                <a:solidFill>
                  <a:srgbClr val="FFC000"/>
                </a:solidFill>
                <a:cs typeface="Times New Roman" pitchFamily="18" charset="0"/>
              </a:rPr>
              <a:t>Bronchopulmonary</a:t>
            </a:r>
            <a:r>
              <a:rPr lang="en-US" sz="3600" b="1" u="sng" dirty="0">
                <a:solidFill>
                  <a:srgbClr val="FFC000"/>
                </a:solidFill>
                <a:cs typeface="Times New Roman" pitchFamily="18" charset="0"/>
              </a:rPr>
              <a:t> conditions</a:t>
            </a:r>
          </a:p>
          <a:p>
            <a:pPr lvl="1"/>
            <a:r>
              <a:rPr lang="en-US" sz="3600" dirty="0">
                <a:solidFill>
                  <a:srgbClr val="FF0000"/>
                </a:solidFill>
                <a:cs typeface="Times New Roman" pitchFamily="18" charset="0"/>
              </a:rPr>
              <a:t>Cystic fibrosis</a:t>
            </a:r>
          </a:p>
          <a:p>
            <a:pPr lvl="1"/>
            <a:r>
              <a:rPr lang="en-US" sz="3600" dirty="0" err="1">
                <a:solidFill>
                  <a:srgbClr val="FF0000"/>
                </a:solidFill>
                <a:cs typeface="Times New Roman" pitchFamily="18" charset="0"/>
              </a:rPr>
              <a:t>Fibrosing</a:t>
            </a:r>
            <a:r>
              <a:rPr lang="en-US" sz="3600" dirty="0">
                <a:solidFill>
                  <a:srgbClr val="FF0000"/>
                </a:solidFill>
                <a:cs typeface="Times New Roman" pitchFamily="18" charset="0"/>
              </a:rPr>
              <a:t> </a:t>
            </a:r>
            <a:r>
              <a:rPr lang="en-US" sz="3600" dirty="0" err="1">
                <a:solidFill>
                  <a:srgbClr val="FF0000"/>
                </a:solidFill>
                <a:cs typeface="Times New Roman" pitchFamily="18" charset="0"/>
              </a:rPr>
              <a:t>alveolitis</a:t>
            </a:r>
            <a:endParaRPr lang="en-US" sz="3600" dirty="0">
              <a:solidFill>
                <a:srgbClr val="FF0000"/>
              </a:solidFill>
              <a:cs typeface="Times New Roman" pitchFamily="18" charset="0"/>
            </a:endParaRPr>
          </a:p>
          <a:p>
            <a:pPr lvl="1"/>
            <a:r>
              <a:rPr lang="en-US" sz="3600" dirty="0" err="1">
                <a:solidFill>
                  <a:srgbClr val="FF0000"/>
                </a:solidFill>
                <a:cs typeface="Times New Roman" pitchFamily="18" charset="0"/>
              </a:rPr>
              <a:t>Interstiatial</a:t>
            </a:r>
            <a:r>
              <a:rPr lang="en-US" sz="3600" dirty="0">
                <a:solidFill>
                  <a:srgbClr val="FF0000"/>
                </a:solidFill>
                <a:cs typeface="Times New Roman" pitchFamily="18" charset="0"/>
              </a:rPr>
              <a:t> lung disease</a:t>
            </a:r>
          </a:p>
          <a:p>
            <a:pPr lvl="1"/>
            <a:r>
              <a:rPr lang="en-US" sz="3600" dirty="0" err="1">
                <a:cs typeface="Times New Roman" pitchFamily="18" charset="0"/>
              </a:rPr>
              <a:t>Sarcoidosis</a:t>
            </a:r>
            <a:r>
              <a:rPr lang="en-US" sz="3600" dirty="0">
                <a:cs typeface="Times New Roman" pitchFamily="18" charset="0"/>
              </a:rPr>
              <a:t>/Tuberculosis</a:t>
            </a:r>
          </a:p>
          <a:p>
            <a:pPr lvl="1"/>
            <a:r>
              <a:rPr lang="en-US" sz="3600" dirty="0">
                <a:cs typeface="Times New Roman" pitchFamily="18" charset="0"/>
              </a:rPr>
              <a:t>Nasopharyngeal carcinoma</a:t>
            </a:r>
          </a:p>
          <a:p>
            <a:pPr lvl="1"/>
            <a:endParaRPr lang="en-US" b="1" dirty="0">
              <a:latin typeface="Times New Roman" pitchFamily="18" charset="0"/>
              <a:cs typeface="Times New Roman" pitchFamily="18" charset="0"/>
            </a:endParaRPr>
          </a:p>
          <a:p>
            <a:endParaRPr lang="en-US" dirty="0"/>
          </a:p>
        </p:txBody>
      </p:sp>
      <p:sp>
        <p:nvSpPr>
          <p:cNvPr id="1048725" name="Content Placeholder 3"/>
          <p:cNvSpPr>
            <a:spLocks noGrp="1"/>
          </p:cNvSpPr>
          <p:nvPr>
            <p:ph sz="half" idx="2"/>
          </p:nvPr>
        </p:nvSpPr>
        <p:spPr>
          <a:xfrm>
            <a:off x="6172200" y="1436914"/>
            <a:ext cx="5181600" cy="5421086"/>
          </a:xfrm>
        </p:spPr>
        <p:txBody>
          <a:bodyPr>
            <a:normAutofit fontScale="63333" lnSpcReduction="20000"/>
          </a:bodyPr>
          <a:lstStyle/>
          <a:p>
            <a:r>
              <a:rPr lang="en-US" sz="3600" b="1" u="sng" dirty="0">
                <a:solidFill>
                  <a:srgbClr val="FFC000"/>
                </a:solidFill>
                <a:cs typeface="Times New Roman" pitchFamily="18" charset="0"/>
              </a:rPr>
              <a:t>Gastrointestinal disorders</a:t>
            </a:r>
          </a:p>
          <a:p>
            <a:pPr lvl="1"/>
            <a:r>
              <a:rPr lang="en-US" sz="3600" dirty="0">
                <a:solidFill>
                  <a:srgbClr val="FF0000"/>
                </a:solidFill>
                <a:cs typeface="Times New Roman" pitchFamily="18" charset="0"/>
              </a:rPr>
              <a:t>Inflammatory bowel disease</a:t>
            </a:r>
          </a:p>
          <a:p>
            <a:pPr lvl="1"/>
            <a:r>
              <a:rPr lang="en-US" sz="3600" dirty="0">
                <a:cs typeface="Times New Roman" pitchFamily="18" charset="0"/>
              </a:rPr>
              <a:t>Carcinoma of </a:t>
            </a:r>
            <a:r>
              <a:rPr lang="en-US" sz="3600" dirty="0" err="1">
                <a:cs typeface="Times New Roman" pitchFamily="18" charset="0"/>
              </a:rPr>
              <a:t>oesophagus</a:t>
            </a:r>
            <a:endParaRPr lang="en-US" sz="3600" dirty="0">
              <a:cs typeface="Times New Roman" pitchFamily="18" charset="0"/>
            </a:endParaRPr>
          </a:p>
          <a:p>
            <a:pPr lvl="1"/>
            <a:r>
              <a:rPr lang="en-US" sz="3600" dirty="0">
                <a:solidFill>
                  <a:srgbClr val="FF0000"/>
                </a:solidFill>
                <a:cs typeface="Times New Roman" pitchFamily="18" charset="0"/>
              </a:rPr>
              <a:t>Hepatic </a:t>
            </a:r>
            <a:r>
              <a:rPr lang="en-US" sz="3600" dirty="0" err="1">
                <a:solidFill>
                  <a:srgbClr val="FF0000"/>
                </a:solidFill>
                <a:cs typeface="Times New Roman" pitchFamily="18" charset="0"/>
              </a:rPr>
              <a:t>Cirhosis</a:t>
            </a:r>
            <a:endParaRPr lang="en-US" sz="3600" dirty="0">
              <a:solidFill>
                <a:srgbClr val="FF0000"/>
              </a:solidFill>
              <a:cs typeface="Times New Roman" pitchFamily="18" charset="0"/>
            </a:endParaRPr>
          </a:p>
          <a:p>
            <a:pPr lvl="1"/>
            <a:r>
              <a:rPr lang="en-US" sz="3600" dirty="0">
                <a:cs typeface="Times New Roman" pitchFamily="18" charset="0"/>
              </a:rPr>
              <a:t>Parasitic Infection</a:t>
            </a:r>
            <a:endParaRPr lang="en-US" sz="3600" b="1" dirty="0">
              <a:cs typeface="Times New Roman" pitchFamily="18" charset="0"/>
            </a:endParaRPr>
          </a:p>
          <a:p>
            <a:r>
              <a:rPr lang="en-US" sz="3600" b="1" u="sng" dirty="0">
                <a:solidFill>
                  <a:srgbClr val="FFC000"/>
                </a:solidFill>
                <a:cs typeface="Times New Roman" pitchFamily="18" charset="0"/>
              </a:rPr>
              <a:t>Others</a:t>
            </a:r>
            <a:endParaRPr lang="en-US" sz="3600" u="sng" dirty="0">
              <a:solidFill>
                <a:srgbClr val="FFC000"/>
              </a:solidFill>
              <a:cs typeface="Times New Roman" pitchFamily="18" charset="0"/>
            </a:endParaRPr>
          </a:p>
          <a:p>
            <a:pPr lvl="1"/>
            <a:r>
              <a:rPr lang="en-US" sz="3600" dirty="0">
                <a:cs typeface="Times New Roman" pitchFamily="18" charset="0"/>
              </a:rPr>
              <a:t>Thyroid disorders</a:t>
            </a:r>
          </a:p>
          <a:p>
            <a:pPr lvl="1"/>
            <a:r>
              <a:rPr lang="en-US" sz="3600" dirty="0">
                <a:cs typeface="Times New Roman" pitchFamily="18" charset="0"/>
              </a:rPr>
              <a:t>HIV</a:t>
            </a:r>
          </a:p>
          <a:p>
            <a:pPr lvl="1"/>
            <a:r>
              <a:rPr lang="en-US" sz="3600" dirty="0"/>
              <a:t>Lupus </a:t>
            </a:r>
            <a:r>
              <a:rPr lang="en-US" sz="3600" dirty="0" err="1"/>
              <a:t>erythematosus</a:t>
            </a:r>
            <a:endParaRPr lang="en-US" sz="3600" dirty="0"/>
          </a:p>
          <a:p>
            <a:pPr lvl="1"/>
            <a:r>
              <a:rPr lang="en-US" sz="3600" dirty="0" err="1"/>
              <a:t>Hemiplegia</a:t>
            </a:r>
            <a:endParaRPr lang="en-US" sz="3600" dirty="0"/>
          </a:p>
          <a:p>
            <a:pPr lvl="1"/>
            <a:r>
              <a:rPr lang="en-US" sz="3600" dirty="0" err="1"/>
              <a:t>Subungual</a:t>
            </a:r>
            <a:r>
              <a:rPr lang="en-US" sz="3600" dirty="0"/>
              <a:t> </a:t>
            </a:r>
            <a:r>
              <a:rPr lang="en-US" sz="3600" dirty="0" err="1"/>
              <a:t>tumour</a:t>
            </a:r>
            <a:endParaRPr lang="en-US" sz="3600" dirty="0">
              <a:cs typeface="Times New Roman" pitchFamily="18" charset="0"/>
            </a:endParaRPr>
          </a:p>
          <a:p>
            <a:pPr>
              <a:buNone/>
            </a:pPr>
            <a:r>
              <a:rPr lang="en-US" b="1" dirty="0">
                <a:latin typeface="Times New Roman" pitchFamily="18" charset="0"/>
                <a:cs typeface="Times New Roman" pitchFamily="18" charset="0"/>
              </a:rPr>
              <a:t>	</a:t>
            </a:r>
            <a:endParaRPr lang="en-US" dirty="0">
              <a:latin typeface="Times New Roman" pitchFamily="18" charset="0"/>
              <a:cs typeface="Times New Roman" pitchFamily="18" charset="0"/>
            </a:endParaRPr>
          </a:p>
          <a:p>
            <a:pPr lvl="1">
              <a:buNone/>
            </a:pPr>
            <a:endParaRPr lang="en-US" dirty="0">
              <a:latin typeface="Times New Roman" pitchFamily="18" charset="0"/>
              <a:cs typeface="Times New Roman" pitchFamily="18" charset="0"/>
            </a:endParaRPr>
          </a:p>
          <a:p>
            <a:endParaRPr lang="en-US" dirty="0"/>
          </a:p>
        </p:txBody>
      </p:sp>
      <p:sp>
        <p:nvSpPr>
          <p:cNvPr id="1048726" name="TextBox 4"/>
          <p:cNvSpPr txBox="1"/>
          <p:nvPr/>
        </p:nvSpPr>
        <p:spPr>
          <a:xfrm>
            <a:off x="9071429" y="194872"/>
            <a:ext cx="3120571" cy="369332"/>
          </a:xfrm>
          <a:prstGeom prst="rect">
            <a:avLst/>
          </a:prstGeom>
          <a:noFill/>
        </p:spPr>
        <p:txBody>
          <a:bodyPr wrap="square" rtlCol="0">
            <a:spAutoFit/>
          </a:bodyPr>
          <a:lstStyle/>
          <a:p>
            <a:r>
              <a:rPr lang="en-US" dirty="0"/>
              <a:t>ABNORMALITIES OF SHAPE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724">
                                            <p:txEl>
                                              <p:pRg st="5" end="5"/>
                                            </p:txEl>
                                          </p:spTgt>
                                        </p:tgtEl>
                                        <p:attrNameLst>
                                          <p:attrName>style.visibility</p:attrName>
                                        </p:attrNameLst>
                                      </p:cBhvr>
                                      <p:to>
                                        <p:strVal val="visible"/>
                                      </p:to>
                                    </p:set>
                                    <p:animEffect transition="in" filter="wipe(down)">
                                      <p:cBhvr>
                                        <p:cTn id="7" dur="500"/>
                                        <p:tgtEl>
                                          <p:spTgt spid="1048724">
                                            <p:txEl>
                                              <p:pRg st="5" end="5"/>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724">
                                            <p:txEl>
                                              <p:pRg st="6" end="6"/>
                                            </p:txEl>
                                          </p:spTgt>
                                        </p:tgtEl>
                                        <p:attrNameLst>
                                          <p:attrName>style.visibility</p:attrName>
                                        </p:attrNameLst>
                                      </p:cBhvr>
                                      <p:to>
                                        <p:strVal val="visible"/>
                                      </p:to>
                                    </p:set>
                                    <p:animEffect transition="in" filter="wipe(down)">
                                      <p:cBhvr>
                                        <p:cTn id="10" dur="500"/>
                                        <p:tgtEl>
                                          <p:spTgt spid="1048724">
                                            <p:txEl>
                                              <p:pRg st="6" end="6"/>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1048724">
                                            <p:txEl>
                                              <p:pRg st="7" end="7"/>
                                            </p:txEl>
                                          </p:spTgt>
                                        </p:tgtEl>
                                        <p:attrNameLst>
                                          <p:attrName>style.visibility</p:attrName>
                                        </p:attrNameLst>
                                      </p:cBhvr>
                                      <p:to>
                                        <p:strVal val="visible"/>
                                      </p:to>
                                    </p:set>
                                    <p:animEffect transition="in" filter="wipe(down)">
                                      <p:cBhvr>
                                        <p:cTn id="13" dur="500"/>
                                        <p:tgtEl>
                                          <p:spTgt spid="1048724">
                                            <p:txEl>
                                              <p:pRg st="7" end="7"/>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1048724">
                                            <p:txEl>
                                              <p:pRg st="8" end="8"/>
                                            </p:txEl>
                                          </p:spTgt>
                                        </p:tgtEl>
                                        <p:attrNameLst>
                                          <p:attrName>style.visibility</p:attrName>
                                        </p:attrNameLst>
                                      </p:cBhvr>
                                      <p:to>
                                        <p:strVal val="visible"/>
                                      </p:to>
                                    </p:set>
                                    <p:animEffect transition="in" filter="wipe(down)">
                                      <p:cBhvr>
                                        <p:cTn id="16" dur="500"/>
                                        <p:tgtEl>
                                          <p:spTgt spid="1048724">
                                            <p:txEl>
                                              <p:pRg st="8" end="8"/>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1048724">
                                            <p:txEl>
                                              <p:pRg st="9" end="9"/>
                                            </p:txEl>
                                          </p:spTgt>
                                        </p:tgtEl>
                                        <p:attrNameLst>
                                          <p:attrName>style.visibility</p:attrName>
                                        </p:attrNameLst>
                                      </p:cBhvr>
                                      <p:to>
                                        <p:strVal val="visible"/>
                                      </p:to>
                                    </p:set>
                                    <p:animEffect transition="in" filter="wipe(down)">
                                      <p:cBhvr>
                                        <p:cTn id="19" dur="500"/>
                                        <p:tgtEl>
                                          <p:spTgt spid="1048724">
                                            <p:txEl>
                                              <p:pRg st="9" end="9"/>
                                            </p:txEl>
                                          </p:spTgt>
                                        </p:tgtEl>
                                      </p:cBhvr>
                                    </p:animEffect>
                                  </p:childTnLst>
                                </p:cTn>
                              </p:par>
                              <p:par>
                                <p:cTn id="20" presetID="22" presetClass="entr" presetSubtype="4" fill="hold" nodeType="withEffect">
                                  <p:stCondLst>
                                    <p:cond delay="0"/>
                                  </p:stCondLst>
                                  <p:childTnLst>
                                    <p:set>
                                      <p:cBhvr>
                                        <p:cTn id="21" dur="1" fill="hold">
                                          <p:stCondLst>
                                            <p:cond delay="0"/>
                                          </p:stCondLst>
                                        </p:cTn>
                                        <p:tgtEl>
                                          <p:spTgt spid="1048724">
                                            <p:txEl>
                                              <p:pRg st="10" end="10"/>
                                            </p:txEl>
                                          </p:spTgt>
                                        </p:tgtEl>
                                        <p:attrNameLst>
                                          <p:attrName>style.visibility</p:attrName>
                                        </p:attrNameLst>
                                      </p:cBhvr>
                                      <p:to>
                                        <p:strVal val="visible"/>
                                      </p:to>
                                    </p:set>
                                    <p:animEffect transition="in" filter="wipe(down)">
                                      <p:cBhvr>
                                        <p:cTn id="22" dur="500"/>
                                        <p:tgtEl>
                                          <p:spTgt spid="1048724">
                                            <p:txEl>
                                              <p:pRg st="10" end="1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48725">
                                            <p:txEl>
                                              <p:pRg st="0" end="0"/>
                                            </p:txEl>
                                          </p:spTgt>
                                        </p:tgtEl>
                                        <p:attrNameLst>
                                          <p:attrName>style.visibility</p:attrName>
                                        </p:attrNameLst>
                                      </p:cBhvr>
                                      <p:to>
                                        <p:strVal val="visible"/>
                                      </p:to>
                                    </p:set>
                                    <p:animEffect transition="in" filter="wipe(down)">
                                      <p:cBhvr>
                                        <p:cTn id="27" dur="500"/>
                                        <p:tgtEl>
                                          <p:spTgt spid="1048725">
                                            <p:txEl>
                                              <p:pRg st="0" end="0"/>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048725">
                                            <p:txEl>
                                              <p:pRg st="1" end="1"/>
                                            </p:txEl>
                                          </p:spTgt>
                                        </p:tgtEl>
                                        <p:attrNameLst>
                                          <p:attrName>style.visibility</p:attrName>
                                        </p:attrNameLst>
                                      </p:cBhvr>
                                      <p:to>
                                        <p:strVal val="visible"/>
                                      </p:to>
                                    </p:set>
                                    <p:animEffect transition="in" filter="wipe(down)">
                                      <p:cBhvr>
                                        <p:cTn id="30" dur="500"/>
                                        <p:tgtEl>
                                          <p:spTgt spid="1048725">
                                            <p:txEl>
                                              <p:pRg st="1" end="1"/>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1048725">
                                            <p:txEl>
                                              <p:pRg st="2" end="2"/>
                                            </p:txEl>
                                          </p:spTgt>
                                        </p:tgtEl>
                                        <p:attrNameLst>
                                          <p:attrName>style.visibility</p:attrName>
                                        </p:attrNameLst>
                                      </p:cBhvr>
                                      <p:to>
                                        <p:strVal val="visible"/>
                                      </p:to>
                                    </p:set>
                                    <p:animEffect transition="in" filter="wipe(down)">
                                      <p:cBhvr>
                                        <p:cTn id="33" dur="500"/>
                                        <p:tgtEl>
                                          <p:spTgt spid="1048725">
                                            <p:txEl>
                                              <p:pRg st="2" end="2"/>
                                            </p:txEl>
                                          </p:spTgt>
                                        </p:tgtEl>
                                      </p:cBhvr>
                                    </p:animEffect>
                                  </p:childTnLst>
                                </p:cTn>
                              </p:par>
                              <p:par>
                                <p:cTn id="34" presetID="22" presetClass="entr" presetSubtype="4" fill="hold" nodeType="withEffect">
                                  <p:stCondLst>
                                    <p:cond delay="0"/>
                                  </p:stCondLst>
                                  <p:childTnLst>
                                    <p:set>
                                      <p:cBhvr>
                                        <p:cTn id="35" dur="1" fill="hold">
                                          <p:stCondLst>
                                            <p:cond delay="0"/>
                                          </p:stCondLst>
                                        </p:cTn>
                                        <p:tgtEl>
                                          <p:spTgt spid="1048725">
                                            <p:txEl>
                                              <p:pRg st="3" end="3"/>
                                            </p:txEl>
                                          </p:spTgt>
                                        </p:tgtEl>
                                        <p:attrNameLst>
                                          <p:attrName>style.visibility</p:attrName>
                                        </p:attrNameLst>
                                      </p:cBhvr>
                                      <p:to>
                                        <p:strVal val="visible"/>
                                      </p:to>
                                    </p:set>
                                    <p:animEffect transition="in" filter="wipe(down)">
                                      <p:cBhvr>
                                        <p:cTn id="36" dur="500"/>
                                        <p:tgtEl>
                                          <p:spTgt spid="1048725">
                                            <p:txEl>
                                              <p:pRg st="3" end="3"/>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1048725">
                                            <p:txEl>
                                              <p:pRg st="4" end="4"/>
                                            </p:txEl>
                                          </p:spTgt>
                                        </p:tgtEl>
                                        <p:attrNameLst>
                                          <p:attrName>style.visibility</p:attrName>
                                        </p:attrNameLst>
                                      </p:cBhvr>
                                      <p:to>
                                        <p:strVal val="visible"/>
                                      </p:to>
                                    </p:set>
                                    <p:animEffect transition="in" filter="wipe(down)">
                                      <p:cBhvr>
                                        <p:cTn id="39" dur="500"/>
                                        <p:tgtEl>
                                          <p:spTgt spid="1048725">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048725">
                                            <p:txEl>
                                              <p:pRg st="5" end="5"/>
                                            </p:txEl>
                                          </p:spTgt>
                                        </p:tgtEl>
                                        <p:attrNameLst>
                                          <p:attrName>style.visibility</p:attrName>
                                        </p:attrNameLst>
                                      </p:cBhvr>
                                      <p:to>
                                        <p:strVal val="visible"/>
                                      </p:to>
                                    </p:set>
                                    <p:animEffect transition="in" filter="wipe(down)">
                                      <p:cBhvr>
                                        <p:cTn id="44" dur="500"/>
                                        <p:tgtEl>
                                          <p:spTgt spid="1048725">
                                            <p:txEl>
                                              <p:pRg st="5" end="5"/>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1048725">
                                            <p:txEl>
                                              <p:pRg st="6" end="6"/>
                                            </p:txEl>
                                          </p:spTgt>
                                        </p:tgtEl>
                                        <p:attrNameLst>
                                          <p:attrName>style.visibility</p:attrName>
                                        </p:attrNameLst>
                                      </p:cBhvr>
                                      <p:to>
                                        <p:strVal val="visible"/>
                                      </p:to>
                                    </p:set>
                                    <p:animEffect transition="in" filter="wipe(down)">
                                      <p:cBhvr>
                                        <p:cTn id="47" dur="500"/>
                                        <p:tgtEl>
                                          <p:spTgt spid="1048725">
                                            <p:txEl>
                                              <p:pRg st="6" end="6"/>
                                            </p:txEl>
                                          </p:spTgt>
                                        </p:tgtEl>
                                      </p:cBhvr>
                                    </p:animEffect>
                                  </p:childTnLst>
                                </p:cTn>
                              </p:par>
                              <p:par>
                                <p:cTn id="48" presetID="22" presetClass="entr" presetSubtype="4" fill="hold" nodeType="withEffect">
                                  <p:stCondLst>
                                    <p:cond delay="0"/>
                                  </p:stCondLst>
                                  <p:childTnLst>
                                    <p:set>
                                      <p:cBhvr>
                                        <p:cTn id="49" dur="1" fill="hold">
                                          <p:stCondLst>
                                            <p:cond delay="0"/>
                                          </p:stCondLst>
                                        </p:cTn>
                                        <p:tgtEl>
                                          <p:spTgt spid="1048725">
                                            <p:txEl>
                                              <p:pRg st="7" end="7"/>
                                            </p:txEl>
                                          </p:spTgt>
                                        </p:tgtEl>
                                        <p:attrNameLst>
                                          <p:attrName>style.visibility</p:attrName>
                                        </p:attrNameLst>
                                      </p:cBhvr>
                                      <p:to>
                                        <p:strVal val="visible"/>
                                      </p:to>
                                    </p:set>
                                    <p:animEffect transition="in" filter="wipe(down)">
                                      <p:cBhvr>
                                        <p:cTn id="50" dur="500"/>
                                        <p:tgtEl>
                                          <p:spTgt spid="1048725">
                                            <p:txEl>
                                              <p:pRg st="7" end="7"/>
                                            </p:txEl>
                                          </p:spTgt>
                                        </p:tgtEl>
                                      </p:cBhvr>
                                    </p:animEffect>
                                  </p:childTnLst>
                                </p:cTn>
                              </p:par>
                              <p:par>
                                <p:cTn id="51" presetID="22" presetClass="entr" presetSubtype="4" fill="hold" nodeType="withEffect">
                                  <p:stCondLst>
                                    <p:cond delay="0"/>
                                  </p:stCondLst>
                                  <p:childTnLst>
                                    <p:set>
                                      <p:cBhvr>
                                        <p:cTn id="52" dur="1" fill="hold">
                                          <p:stCondLst>
                                            <p:cond delay="0"/>
                                          </p:stCondLst>
                                        </p:cTn>
                                        <p:tgtEl>
                                          <p:spTgt spid="1048725">
                                            <p:txEl>
                                              <p:pRg st="8" end="8"/>
                                            </p:txEl>
                                          </p:spTgt>
                                        </p:tgtEl>
                                        <p:attrNameLst>
                                          <p:attrName>style.visibility</p:attrName>
                                        </p:attrNameLst>
                                      </p:cBhvr>
                                      <p:to>
                                        <p:strVal val="visible"/>
                                      </p:to>
                                    </p:set>
                                    <p:animEffect transition="in" filter="wipe(down)">
                                      <p:cBhvr>
                                        <p:cTn id="53" dur="500"/>
                                        <p:tgtEl>
                                          <p:spTgt spid="1048725">
                                            <p:txEl>
                                              <p:pRg st="8" end="8"/>
                                            </p:txEl>
                                          </p:spTgt>
                                        </p:tgtEl>
                                      </p:cBhvr>
                                    </p:animEffect>
                                  </p:childTnLst>
                                </p:cTn>
                              </p:par>
                              <p:par>
                                <p:cTn id="54" presetID="22" presetClass="entr" presetSubtype="4" fill="hold" nodeType="withEffect">
                                  <p:stCondLst>
                                    <p:cond delay="0"/>
                                  </p:stCondLst>
                                  <p:childTnLst>
                                    <p:set>
                                      <p:cBhvr>
                                        <p:cTn id="55" dur="1" fill="hold">
                                          <p:stCondLst>
                                            <p:cond delay="0"/>
                                          </p:stCondLst>
                                        </p:cTn>
                                        <p:tgtEl>
                                          <p:spTgt spid="1048725">
                                            <p:txEl>
                                              <p:pRg st="9" end="9"/>
                                            </p:txEl>
                                          </p:spTgt>
                                        </p:tgtEl>
                                        <p:attrNameLst>
                                          <p:attrName>style.visibility</p:attrName>
                                        </p:attrNameLst>
                                      </p:cBhvr>
                                      <p:to>
                                        <p:strVal val="visible"/>
                                      </p:to>
                                    </p:set>
                                    <p:animEffect transition="in" filter="wipe(down)">
                                      <p:cBhvr>
                                        <p:cTn id="56" dur="500"/>
                                        <p:tgtEl>
                                          <p:spTgt spid="1048725">
                                            <p:txEl>
                                              <p:pRg st="9" end="9"/>
                                            </p:txEl>
                                          </p:spTgt>
                                        </p:tgtEl>
                                      </p:cBhvr>
                                    </p:animEffect>
                                  </p:childTnLst>
                                </p:cTn>
                              </p:par>
                              <p:par>
                                <p:cTn id="57" presetID="22" presetClass="entr" presetSubtype="4" fill="hold" nodeType="withEffect">
                                  <p:stCondLst>
                                    <p:cond delay="0"/>
                                  </p:stCondLst>
                                  <p:childTnLst>
                                    <p:set>
                                      <p:cBhvr>
                                        <p:cTn id="58" dur="1" fill="hold">
                                          <p:stCondLst>
                                            <p:cond delay="0"/>
                                          </p:stCondLst>
                                        </p:cTn>
                                        <p:tgtEl>
                                          <p:spTgt spid="1048725">
                                            <p:txEl>
                                              <p:pRg st="10" end="10"/>
                                            </p:txEl>
                                          </p:spTgt>
                                        </p:tgtEl>
                                        <p:attrNameLst>
                                          <p:attrName>style.visibility</p:attrName>
                                        </p:attrNameLst>
                                      </p:cBhvr>
                                      <p:to>
                                        <p:strVal val="visible"/>
                                      </p:to>
                                    </p:set>
                                    <p:animEffect transition="in" filter="wipe(down)">
                                      <p:cBhvr>
                                        <p:cTn id="59" dur="500"/>
                                        <p:tgtEl>
                                          <p:spTgt spid="104872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0" name="Title 1"/>
          <p:cNvSpPr>
            <a:spLocks noGrp="1"/>
          </p:cNvSpPr>
          <p:nvPr>
            <p:ph type="title"/>
          </p:nvPr>
        </p:nvSpPr>
        <p:spPr>
          <a:xfrm>
            <a:off x="913795" y="319314"/>
            <a:ext cx="10353761" cy="1123049"/>
          </a:xfrm>
        </p:spPr>
        <p:txBody>
          <a:bodyPr/>
          <a:lstStyle/>
          <a:p>
            <a:r>
              <a:rPr lang="en-US" b="1" dirty="0" err="1">
                <a:solidFill>
                  <a:srgbClr val="FFC000"/>
                </a:solidFill>
                <a:cs typeface="Times New Roman" pitchFamily="18" charset="0"/>
              </a:rPr>
              <a:t>koilonychia</a:t>
            </a:r>
            <a:endParaRPr lang="en-US" b="1" dirty="0">
              <a:solidFill>
                <a:srgbClr val="FFC000"/>
              </a:solidFill>
            </a:endParaRPr>
          </a:p>
        </p:txBody>
      </p:sp>
      <p:sp>
        <p:nvSpPr>
          <p:cNvPr id="1048731" name="Content Placeholder 2"/>
          <p:cNvSpPr>
            <a:spLocks noGrp="1"/>
          </p:cNvSpPr>
          <p:nvPr>
            <p:ph idx="1"/>
          </p:nvPr>
        </p:nvSpPr>
        <p:spPr>
          <a:xfrm>
            <a:off x="838200" y="1825625"/>
            <a:ext cx="8800475" cy="4743286"/>
          </a:xfrm>
        </p:spPr>
        <p:txBody>
          <a:bodyPr>
            <a:normAutofit fontScale="92500"/>
          </a:bodyPr>
          <a:lstStyle/>
          <a:p>
            <a:r>
              <a:rPr lang="en-US" sz="2800" dirty="0">
                <a:cs typeface="Times New Roman" pitchFamily="18" charset="0"/>
              </a:rPr>
              <a:t>Greek: </a:t>
            </a:r>
            <a:r>
              <a:rPr lang="en-US" sz="2800" b="1" i="1" dirty="0" err="1">
                <a:cs typeface="Times New Roman" pitchFamily="18" charset="0"/>
              </a:rPr>
              <a:t>koilos</a:t>
            </a:r>
            <a:r>
              <a:rPr lang="en-US" sz="2800" i="1" dirty="0">
                <a:cs typeface="Times New Roman" pitchFamily="18" charset="0"/>
              </a:rPr>
              <a:t>, </a:t>
            </a:r>
            <a:r>
              <a:rPr lang="en-US" sz="2800" dirty="0">
                <a:cs typeface="Times New Roman" pitchFamily="18" charset="0"/>
              </a:rPr>
              <a:t>hollow</a:t>
            </a:r>
            <a:r>
              <a:rPr lang="en-US" sz="2800" i="1" dirty="0">
                <a:cs typeface="Times New Roman" pitchFamily="18" charset="0"/>
              </a:rPr>
              <a:t>; </a:t>
            </a:r>
            <a:r>
              <a:rPr lang="en-US" sz="2800" b="1" i="1" dirty="0">
                <a:cs typeface="Times New Roman" pitchFamily="18" charset="0"/>
              </a:rPr>
              <a:t>onyx</a:t>
            </a:r>
            <a:r>
              <a:rPr lang="en-US" sz="2800" i="1" dirty="0">
                <a:cs typeface="Times New Roman" pitchFamily="18" charset="0"/>
              </a:rPr>
              <a:t>, </a:t>
            </a:r>
            <a:r>
              <a:rPr lang="en-US" sz="2800" dirty="0">
                <a:cs typeface="Times New Roman" pitchFamily="18" charset="0"/>
              </a:rPr>
              <a:t>nail</a:t>
            </a:r>
          </a:p>
          <a:p>
            <a:pPr marL="0" indent="0">
              <a:buNone/>
            </a:pPr>
            <a:endParaRPr lang="en-US" sz="2800" dirty="0">
              <a:cs typeface="Times New Roman" pitchFamily="18" charset="0"/>
            </a:endParaRPr>
          </a:p>
          <a:p>
            <a:r>
              <a:rPr lang="en-US" sz="2800" dirty="0">
                <a:cs typeface="Times New Roman" pitchFamily="18" charset="0"/>
              </a:rPr>
              <a:t>reverse curvature in the transverse and longitudinal axes giving a concave dorsal aspect to the nail</a:t>
            </a:r>
          </a:p>
          <a:p>
            <a:endParaRPr lang="en-US" sz="2800" dirty="0">
              <a:cs typeface="Times New Roman" pitchFamily="18" charset="0"/>
            </a:endParaRPr>
          </a:p>
          <a:p>
            <a:r>
              <a:rPr lang="en-US" sz="2800" dirty="0">
                <a:cs typeface="Times New Roman" pitchFamily="18" charset="0"/>
              </a:rPr>
              <a:t>Nails become concave (</a:t>
            </a:r>
            <a:r>
              <a:rPr lang="en-US" sz="2800" b="1" dirty="0">
                <a:cs typeface="Times New Roman" pitchFamily="18" charset="0"/>
              </a:rPr>
              <a:t>spoon-shaped</a:t>
            </a:r>
            <a:r>
              <a:rPr lang="en-US" sz="2800" dirty="0">
                <a:cs typeface="Times New Roman" pitchFamily="18" charset="0"/>
              </a:rPr>
              <a:t>) </a:t>
            </a:r>
          </a:p>
          <a:p>
            <a:pPr marL="0" indent="0">
              <a:buNone/>
            </a:pPr>
            <a:endParaRPr lang="en-US" sz="2800" dirty="0">
              <a:cs typeface="Times New Roman" pitchFamily="18" charset="0"/>
            </a:endParaRPr>
          </a:p>
          <a:p>
            <a:r>
              <a:rPr lang="en-US" sz="2800" dirty="0"/>
              <a:t>most prominent in the thumb or great toe</a:t>
            </a:r>
            <a:endParaRPr lang="en-US" sz="2800" dirty="0">
              <a:cs typeface="Times New Roman" pitchFamily="18" charset="0"/>
            </a:endParaRPr>
          </a:p>
          <a:p>
            <a:endParaRPr lang="en-US" sz="2800" dirty="0">
              <a:latin typeface="Times New Roman" pitchFamily="18" charset="0"/>
              <a:cs typeface="Times New Roman" pitchFamily="18" charset="0"/>
            </a:endParaRPr>
          </a:p>
          <a:p>
            <a:endParaRPr lang="en-US" sz="2800" dirty="0"/>
          </a:p>
        </p:txBody>
      </p:sp>
      <p:pic>
        <p:nvPicPr>
          <p:cNvPr id="2097171" name="Picture 2"/>
          <p:cNvPicPr>
            <a:picLocks noChangeAspect="1" noChangeArrowheads="1"/>
          </p:cNvPicPr>
          <p:nvPr/>
        </p:nvPicPr>
        <p:blipFill rotWithShape="1">
          <a:blip r:embed="rId3"/>
          <a:srcRect t="7027" b="4031"/>
          <a:stretch/>
        </p:blipFill>
        <p:spPr bwMode="auto">
          <a:xfrm>
            <a:off x="9638675" y="4693125"/>
            <a:ext cx="2107401" cy="1875786"/>
          </a:xfrm>
          <a:prstGeom prst="rect">
            <a:avLst/>
          </a:prstGeom>
          <a:noFill/>
          <a:ln w="9525">
            <a:noFill/>
            <a:miter lim="800000"/>
            <a:headEnd/>
            <a:tailEnd/>
          </a:ln>
          <a:effectLst/>
        </p:spPr>
      </p:pic>
      <p:pic>
        <p:nvPicPr>
          <p:cNvPr id="2097172" name="Picture 2"/>
          <p:cNvPicPr>
            <a:picLocks noChangeAspect="1" noChangeArrowheads="1"/>
          </p:cNvPicPr>
          <p:nvPr/>
        </p:nvPicPr>
        <p:blipFill>
          <a:blip r:embed="rId4"/>
          <a:srcRect/>
          <a:stretch>
            <a:fillRect/>
          </a:stretch>
        </p:blipFill>
        <p:spPr bwMode="auto">
          <a:xfrm>
            <a:off x="9084353" y="2214741"/>
            <a:ext cx="3016144" cy="2447925"/>
          </a:xfrm>
          <a:prstGeom prst="rect">
            <a:avLst/>
          </a:prstGeom>
          <a:noFill/>
          <a:ln w="9525">
            <a:noFill/>
            <a:miter lim="800000"/>
            <a:headEnd/>
            <a:tailEnd/>
          </a:ln>
          <a:effectLst/>
        </p:spPr>
      </p:pic>
      <p:pic>
        <p:nvPicPr>
          <p:cNvPr id="2097173" name="Picture 6" descr="C:\Documents and Settings\Dell\My Documents\Downloads\wooden-jam-spoon-d (1).jpg"/>
          <p:cNvPicPr>
            <a:picLocks noChangeAspect="1" noChangeArrowheads="1"/>
          </p:cNvPicPr>
          <p:nvPr/>
        </p:nvPicPr>
        <p:blipFill>
          <a:blip r:embed="rId5"/>
          <a:srcRect/>
          <a:stretch>
            <a:fillRect/>
          </a:stretch>
        </p:blipFill>
        <p:spPr bwMode="auto">
          <a:xfrm>
            <a:off x="9175855" y="1083706"/>
            <a:ext cx="2833141" cy="1100576"/>
          </a:xfrm>
          <a:prstGeom prst="rect">
            <a:avLst/>
          </a:prstGeom>
          <a:noFill/>
          <a:ln w="9525">
            <a:noFill/>
            <a:miter lim="800000"/>
            <a:headEnd/>
            <a:tailEnd/>
          </a:ln>
        </p:spPr>
      </p:pic>
      <p:sp>
        <p:nvSpPr>
          <p:cNvPr id="1048732" name="TextBox 6"/>
          <p:cNvSpPr txBox="1"/>
          <p:nvPr/>
        </p:nvSpPr>
        <p:spPr>
          <a:xfrm>
            <a:off x="8829207" y="194872"/>
            <a:ext cx="3362793" cy="369332"/>
          </a:xfrm>
          <a:prstGeom prst="rect">
            <a:avLst/>
          </a:prstGeom>
          <a:noFill/>
        </p:spPr>
        <p:txBody>
          <a:bodyPr wrap="square" rtlCol="0">
            <a:spAutoFit/>
          </a:bodyPr>
          <a:lstStyle/>
          <a:p>
            <a:r>
              <a:rPr lang="en-US" dirty="0"/>
              <a:t>ABNORMALITIES OF SHAPE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36" name="Title 1"/>
          <p:cNvSpPr>
            <a:spLocks noGrp="1"/>
          </p:cNvSpPr>
          <p:nvPr>
            <p:ph type="title"/>
          </p:nvPr>
        </p:nvSpPr>
        <p:spPr/>
        <p:txBody>
          <a:bodyPr>
            <a:normAutofit/>
          </a:bodyPr>
          <a:lstStyle/>
          <a:p>
            <a:r>
              <a:rPr lang="en-US" b="1" dirty="0" err="1">
                <a:solidFill>
                  <a:srgbClr val="FFC000"/>
                </a:solidFill>
              </a:rPr>
              <a:t>Koilonychia</a:t>
            </a:r>
            <a:r>
              <a:rPr lang="en-US" b="1" dirty="0">
                <a:solidFill>
                  <a:srgbClr val="FFC000"/>
                </a:solidFill>
              </a:rPr>
              <a:t> </a:t>
            </a:r>
            <a:r>
              <a:rPr lang="en-US" b="1" dirty="0"/>
              <a:t>  </a:t>
            </a:r>
            <a:br>
              <a:rPr lang="en-US" dirty="0"/>
            </a:br>
            <a:r>
              <a:rPr lang="en-US" sz="2800" dirty="0"/>
              <a:t>causes</a:t>
            </a:r>
            <a:endParaRPr lang="en-US" sz="2800" b="1" dirty="0"/>
          </a:p>
        </p:txBody>
      </p:sp>
      <p:sp>
        <p:nvSpPr>
          <p:cNvPr id="1048737" name="Content Placeholder 2"/>
          <p:cNvSpPr>
            <a:spLocks noGrp="1"/>
          </p:cNvSpPr>
          <p:nvPr>
            <p:ph idx="1"/>
          </p:nvPr>
        </p:nvSpPr>
        <p:spPr>
          <a:xfrm>
            <a:off x="913795" y="2096063"/>
            <a:ext cx="10353762" cy="4670095"/>
          </a:xfrm>
        </p:spPr>
        <p:txBody>
          <a:bodyPr>
            <a:noAutofit/>
          </a:bodyPr>
          <a:lstStyle/>
          <a:p>
            <a:pPr marL="0" indent="0">
              <a:buNone/>
            </a:pPr>
            <a:endParaRPr lang="en-US" sz="2200" dirty="0">
              <a:cs typeface="Times New Roman" pitchFamily="18" charset="0"/>
            </a:endParaRPr>
          </a:p>
          <a:p>
            <a:pPr lvl="2">
              <a:buNone/>
            </a:pPr>
            <a:endParaRPr lang="en-US" sz="2400" dirty="0">
              <a:latin typeface="Times New Roman" pitchFamily="18" charset="0"/>
              <a:cs typeface="Times New Roman" pitchFamily="18" charset="0"/>
            </a:endParaRPr>
          </a:p>
        </p:txBody>
      </p:sp>
      <p:sp>
        <p:nvSpPr>
          <p:cNvPr id="2" name="Content Placeholder 1"/>
          <p:cNvSpPr>
            <a:spLocks noGrp="1"/>
          </p:cNvSpPr>
          <p:nvPr>
            <p:ph sz="half" idx="4294967295"/>
          </p:nvPr>
        </p:nvSpPr>
        <p:spPr>
          <a:xfrm>
            <a:off x="7097713" y="2087563"/>
            <a:ext cx="5094287" cy="3703637"/>
          </a:xfrm>
        </p:spPr>
        <p:txBody>
          <a:bodyPr/>
          <a:lstStyle/>
          <a:p>
            <a:pPr marL="0" indent="0">
              <a:buNone/>
            </a:pPr>
            <a:endParaRPr lang="en-US" sz="2400" dirty="0">
              <a:cs typeface="Times New Roman" pitchFamily="18" charset="0"/>
            </a:endParaRPr>
          </a:p>
          <a:p>
            <a:endParaRPr lang="en-US" dirty="0"/>
          </a:p>
        </p:txBody>
      </p:sp>
      <p:sp>
        <p:nvSpPr>
          <p:cNvPr id="1048738" name="TextBox 3"/>
          <p:cNvSpPr txBox="1"/>
          <p:nvPr/>
        </p:nvSpPr>
        <p:spPr>
          <a:xfrm>
            <a:off x="8889167" y="194872"/>
            <a:ext cx="3302833" cy="369332"/>
          </a:xfrm>
          <a:prstGeom prst="rect">
            <a:avLst/>
          </a:prstGeom>
          <a:noFill/>
        </p:spPr>
        <p:txBody>
          <a:bodyPr wrap="square" rtlCol="0">
            <a:spAutoFit/>
          </a:bodyPr>
          <a:lstStyle/>
          <a:p>
            <a:r>
              <a:rPr lang="en-US" dirty="0"/>
              <a:t>ABNORMALITIES OF SHAPE</a:t>
            </a:r>
          </a:p>
        </p:txBody>
      </p:sp>
      <p:graphicFrame>
        <p:nvGraphicFramePr>
          <p:cNvPr id="5" name="Table 4"/>
          <p:cNvGraphicFramePr>
            <a:graphicFrameLocks noGrp="1"/>
          </p:cNvGraphicFramePr>
          <p:nvPr>
            <p:extLst>
              <p:ext uri="{D42A27DB-BD31-4B8C-83A1-F6EECF244321}">
                <p14:modId xmlns:p14="http://schemas.microsoft.com/office/powerpoint/2010/main" val="388836420"/>
              </p:ext>
            </p:extLst>
          </p:nvPr>
        </p:nvGraphicFramePr>
        <p:xfrm>
          <a:off x="1289154" y="1935921"/>
          <a:ext cx="9293902" cy="4678596"/>
        </p:xfrm>
        <a:graphic>
          <a:graphicData uri="http://schemas.openxmlformats.org/drawingml/2006/table">
            <a:tbl>
              <a:tblPr firstRow="1" bandRow="1">
                <a:tableStyleId>{5C22544A-7EE6-4342-B048-85BDC9FD1C3A}</a:tableStyleId>
              </a:tblPr>
              <a:tblGrid>
                <a:gridCol w="4646951">
                  <a:extLst>
                    <a:ext uri="{9D8B030D-6E8A-4147-A177-3AD203B41FA5}">
                      <a16:colId xmlns:a16="http://schemas.microsoft.com/office/drawing/2014/main" val="2435141448"/>
                    </a:ext>
                  </a:extLst>
                </a:gridCol>
                <a:gridCol w="4646951">
                  <a:extLst>
                    <a:ext uri="{9D8B030D-6E8A-4147-A177-3AD203B41FA5}">
                      <a16:colId xmlns:a16="http://schemas.microsoft.com/office/drawing/2014/main" val="2874648217"/>
                    </a:ext>
                  </a:extLst>
                </a:gridCol>
              </a:tblGrid>
              <a:tr h="462252">
                <a:tc>
                  <a:txBody>
                    <a:bodyPr/>
                    <a:lstStyle/>
                    <a:p>
                      <a:r>
                        <a:rPr lang="en-US" dirty="0"/>
                        <a:t>PHYSIOLOGICAL</a:t>
                      </a:r>
                    </a:p>
                  </a:txBody>
                  <a:tcPr/>
                </a:tc>
                <a:tc>
                  <a:txBody>
                    <a:bodyPr/>
                    <a:lstStyle/>
                    <a:p>
                      <a:r>
                        <a:rPr lang="en-US" b="1" dirty="0">
                          <a:solidFill>
                            <a:schemeClr val="bg1"/>
                          </a:solidFill>
                        </a:rPr>
                        <a:t>Early childhood</a:t>
                      </a:r>
                    </a:p>
                  </a:txBody>
                  <a:tcPr/>
                </a:tc>
                <a:extLst>
                  <a:ext uri="{0D108BD9-81ED-4DB2-BD59-A6C34878D82A}">
                    <a16:rowId xmlns:a16="http://schemas.microsoft.com/office/drawing/2014/main" val="3741162034"/>
                  </a:ext>
                </a:extLst>
              </a:tr>
              <a:tr h="826456">
                <a:tc>
                  <a:txBody>
                    <a:bodyPr/>
                    <a:lstStyle/>
                    <a:p>
                      <a:r>
                        <a:rPr lang="en-US" dirty="0"/>
                        <a:t>CONGENITAL</a:t>
                      </a:r>
                    </a:p>
                  </a:txBody>
                  <a:tcPr/>
                </a:tc>
                <a:tc>
                  <a:txBody>
                    <a:bodyPr/>
                    <a:lstStyle/>
                    <a:p>
                      <a:r>
                        <a:rPr lang="en-US" dirty="0"/>
                        <a:t>Ectodermal dysplasia</a:t>
                      </a:r>
                    </a:p>
                    <a:p>
                      <a:r>
                        <a:rPr lang="en-US" dirty="0"/>
                        <a:t>nail-patella syndrome</a:t>
                      </a:r>
                    </a:p>
                    <a:p>
                      <a:r>
                        <a:rPr lang="en-US" dirty="0" err="1"/>
                        <a:t>trichothiodystrophy</a:t>
                      </a:r>
                      <a:endParaRPr lang="en-US" dirty="0"/>
                    </a:p>
                  </a:txBody>
                  <a:tcPr/>
                </a:tc>
                <a:extLst>
                  <a:ext uri="{0D108BD9-81ED-4DB2-BD59-A6C34878D82A}">
                    <a16:rowId xmlns:a16="http://schemas.microsoft.com/office/drawing/2014/main" val="2243817388"/>
                  </a:ext>
                </a:extLst>
              </a:tr>
              <a:tr h="1074393">
                <a:tc>
                  <a:txBody>
                    <a:bodyPr/>
                    <a:lstStyle/>
                    <a:p>
                      <a:r>
                        <a:rPr lang="en-US" dirty="0"/>
                        <a:t>METABOLIC</a:t>
                      </a:r>
                    </a:p>
                  </a:txBody>
                  <a:tcPr/>
                </a:tc>
                <a:tc>
                  <a:txBody>
                    <a:bodyPr/>
                    <a:lstStyle/>
                    <a:p>
                      <a:r>
                        <a:rPr lang="en-US" b="1" dirty="0"/>
                        <a:t>Iron deficiency</a:t>
                      </a:r>
                    </a:p>
                    <a:p>
                      <a:r>
                        <a:rPr lang="en-US" dirty="0"/>
                        <a:t>Haemochromatosis</a:t>
                      </a:r>
                    </a:p>
                    <a:p>
                      <a:r>
                        <a:rPr lang="en-US" dirty="0"/>
                        <a:t>Porphyria</a:t>
                      </a:r>
                    </a:p>
                    <a:p>
                      <a:r>
                        <a:rPr lang="en-US" dirty="0"/>
                        <a:t>Thyroid</a:t>
                      </a:r>
                      <a:r>
                        <a:rPr lang="en-US" baseline="0" dirty="0"/>
                        <a:t> disease</a:t>
                      </a:r>
                      <a:endParaRPr lang="en-US" dirty="0"/>
                    </a:p>
                  </a:txBody>
                  <a:tcPr/>
                </a:tc>
                <a:extLst>
                  <a:ext uri="{0D108BD9-81ED-4DB2-BD59-A6C34878D82A}">
                    <a16:rowId xmlns:a16="http://schemas.microsoft.com/office/drawing/2014/main" val="1288253786"/>
                  </a:ext>
                </a:extLst>
              </a:tr>
              <a:tr h="1074393">
                <a:tc>
                  <a:txBody>
                    <a:bodyPr/>
                    <a:lstStyle/>
                    <a:p>
                      <a:r>
                        <a:rPr lang="en-US" dirty="0"/>
                        <a:t>DERMATOSES</a:t>
                      </a:r>
                    </a:p>
                  </a:txBody>
                  <a:tcPr/>
                </a:tc>
                <a:tc>
                  <a:txBody>
                    <a:bodyPr/>
                    <a:lstStyle/>
                    <a:p>
                      <a:r>
                        <a:rPr lang="en-US" b="1" dirty="0"/>
                        <a:t>LP</a:t>
                      </a:r>
                    </a:p>
                    <a:p>
                      <a:r>
                        <a:rPr lang="en-US" b="1" dirty="0"/>
                        <a:t>Alopecia</a:t>
                      </a:r>
                      <a:r>
                        <a:rPr lang="en-US" b="1" baseline="0" dirty="0"/>
                        <a:t> </a:t>
                      </a:r>
                      <a:r>
                        <a:rPr lang="en-US" b="1" baseline="0" dirty="0" err="1"/>
                        <a:t>areata</a:t>
                      </a:r>
                      <a:endParaRPr lang="en-US" b="1" baseline="0" dirty="0"/>
                    </a:p>
                    <a:p>
                      <a:r>
                        <a:rPr lang="en-US" baseline="0" dirty="0"/>
                        <a:t>Psoriasis</a:t>
                      </a:r>
                    </a:p>
                    <a:p>
                      <a:r>
                        <a:rPr lang="en-US" baseline="0" dirty="0"/>
                        <a:t>Dariers disease</a:t>
                      </a:r>
                      <a:endParaRPr lang="en-US" dirty="0"/>
                    </a:p>
                  </a:txBody>
                  <a:tcPr/>
                </a:tc>
                <a:extLst>
                  <a:ext uri="{0D108BD9-81ED-4DB2-BD59-A6C34878D82A}">
                    <a16:rowId xmlns:a16="http://schemas.microsoft.com/office/drawing/2014/main" val="1555379730"/>
                  </a:ext>
                </a:extLst>
              </a:tr>
              <a:tr h="462252">
                <a:tc>
                  <a:txBody>
                    <a:bodyPr/>
                    <a:lstStyle/>
                    <a:p>
                      <a:r>
                        <a:rPr lang="en-US" dirty="0"/>
                        <a:t>OCCUPATIONAL</a:t>
                      </a:r>
                    </a:p>
                  </a:txBody>
                  <a:tcPr/>
                </a:tc>
                <a:tc>
                  <a:txBody>
                    <a:bodyPr/>
                    <a:lstStyle/>
                    <a:p>
                      <a:r>
                        <a:rPr lang="en-US" b="1" dirty="0"/>
                        <a:t>Contact with oils</a:t>
                      </a:r>
                    </a:p>
                  </a:txBody>
                  <a:tcPr/>
                </a:tc>
                <a:extLst>
                  <a:ext uri="{0D108BD9-81ED-4DB2-BD59-A6C34878D82A}">
                    <a16:rowId xmlns:a16="http://schemas.microsoft.com/office/drawing/2014/main" val="3349752193"/>
                  </a:ext>
                </a:extLst>
              </a:tr>
              <a:tr h="462252">
                <a:tc>
                  <a:txBody>
                    <a:bodyPr/>
                    <a:lstStyle/>
                    <a:p>
                      <a:r>
                        <a:rPr lang="en-US" dirty="0"/>
                        <a:t>INFECTIVE</a:t>
                      </a:r>
                    </a:p>
                  </a:txBody>
                  <a:tcPr/>
                </a:tc>
                <a:tc>
                  <a:txBody>
                    <a:bodyPr/>
                    <a:lstStyle/>
                    <a:p>
                      <a:r>
                        <a:rPr lang="en-US" dirty="0"/>
                        <a:t>onychomycosis</a:t>
                      </a:r>
                    </a:p>
                  </a:txBody>
                  <a:tcPr/>
                </a:tc>
                <a:extLst>
                  <a:ext uri="{0D108BD9-81ED-4DB2-BD59-A6C34878D82A}">
                    <a16:rowId xmlns:a16="http://schemas.microsoft.com/office/drawing/2014/main" val="1382755749"/>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38" name="Title 1"/>
          <p:cNvSpPr>
            <a:spLocks noGrp="1"/>
          </p:cNvSpPr>
          <p:nvPr>
            <p:ph type="title"/>
          </p:nvPr>
        </p:nvSpPr>
        <p:spPr/>
        <p:txBody>
          <a:bodyPr/>
          <a:lstStyle/>
          <a:p>
            <a:r>
              <a:rPr lang="en-US" b="1" dirty="0">
                <a:solidFill>
                  <a:srgbClr val="FFC000"/>
                </a:solidFill>
              </a:rPr>
              <a:t>CONTENTS</a:t>
            </a:r>
          </a:p>
        </p:txBody>
      </p:sp>
      <p:sp>
        <p:nvSpPr>
          <p:cNvPr id="1048639" name="Content Placeholder 2"/>
          <p:cNvSpPr>
            <a:spLocks noGrp="1"/>
          </p:cNvSpPr>
          <p:nvPr>
            <p:ph idx="1"/>
          </p:nvPr>
        </p:nvSpPr>
        <p:spPr>
          <a:xfrm>
            <a:off x="838200" y="1436914"/>
            <a:ext cx="10515600" cy="5421086"/>
          </a:xfrm>
        </p:spPr>
        <p:txBody>
          <a:bodyPr>
            <a:normAutofit/>
          </a:bodyPr>
          <a:lstStyle/>
          <a:p>
            <a:endParaRPr lang="en-US" dirty="0"/>
          </a:p>
          <a:p>
            <a:r>
              <a:rPr lang="en-US" sz="2800" dirty="0"/>
              <a:t>DEFINITION</a:t>
            </a:r>
          </a:p>
          <a:p>
            <a:r>
              <a:rPr lang="en-US" sz="2800" dirty="0"/>
              <a:t>ANATOMY</a:t>
            </a:r>
          </a:p>
          <a:p>
            <a:r>
              <a:rPr lang="en-US" sz="2800" dirty="0"/>
              <a:t>DEVELOPMENT</a:t>
            </a:r>
          </a:p>
          <a:p>
            <a:r>
              <a:rPr lang="en-US" sz="2800" dirty="0"/>
              <a:t>GROWTH</a:t>
            </a:r>
          </a:p>
          <a:p>
            <a:r>
              <a:rPr lang="en-US" sz="2800" dirty="0"/>
              <a:t>CLASSIFICATON OF NAIL DISORDERS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2" name="Title 1"/>
          <p:cNvSpPr>
            <a:spLocks noGrp="1"/>
          </p:cNvSpPr>
          <p:nvPr>
            <p:ph type="title"/>
          </p:nvPr>
        </p:nvSpPr>
        <p:spPr>
          <a:xfrm>
            <a:off x="913796" y="609600"/>
            <a:ext cx="8694900" cy="994349"/>
          </a:xfrm>
        </p:spPr>
        <p:txBody>
          <a:bodyPr/>
          <a:lstStyle/>
          <a:p>
            <a:r>
              <a:rPr lang="en-US" b="1" dirty="0">
                <a:solidFill>
                  <a:srgbClr val="FFC000"/>
                </a:solidFill>
                <a:effectLst>
                  <a:outerShdw blurRad="38100" dist="38100" dir="2700000" algn="tl">
                    <a:srgbClr val="000000">
                      <a:alpha val="43137"/>
                    </a:srgbClr>
                  </a:outerShdw>
                </a:effectLst>
                <a:cs typeface="Times New Roman" pitchFamily="18" charset="0"/>
              </a:rPr>
              <a:t>Pincer nail</a:t>
            </a:r>
            <a:endParaRPr lang="en-US" dirty="0">
              <a:solidFill>
                <a:srgbClr val="FFC000"/>
              </a:solidFill>
              <a:effectLst>
                <a:outerShdw blurRad="38100" dist="38100" dir="2700000" algn="tl">
                  <a:srgbClr val="000000">
                    <a:alpha val="43137"/>
                  </a:srgbClr>
                </a:outerShdw>
              </a:effectLst>
            </a:endParaRPr>
          </a:p>
        </p:txBody>
      </p:sp>
      <p:sp>
        <p:nvSpPr>
          <p:cNvPr id="1048743" name="Content Placeholder 2"/>
          <p:cNvSpPr>
            <a:spLocks noGrp="1"/>
          </p:cNvSpPr>
          <p:nvPr>
            <p:ph idx="1"/>
          </p:nvPr>
        </p:nvSpPr>
        <p:spPr>
          <a:xfrm>
            <a:off x="369758" y="1673224"/>
            <a:ext cx="8709285" cy="4822513"/>
          </a:xfrm>
        </p:spPr>
        <p:txBody>
          <a:bodyPr>
            <a:normAutofit/>
          </a:bodyPr>
          <a:lstStyle/>
          <a:p>
            <a:r>
              <a:rPr lang="en-US" sz="3000" dirty="0">
                <a:cs typeface="Times New Roman" pitchFamily="18" charset="0"/>
              </a:rPr>
              <a:t>Nail growth is pitched </a:t>
            </a:r>
          </a:p>
          <a:p>
            <a:pPr marL="0" indent="0">
              <a:buNone/>
            </a:pPr>
            <a:r>
              <a:rPr lang="en-US" sz="3000" dirty="0">
                <a:cs typeface="Times New Roman" pitchFamily="18" charset="0"/>
              </a:rPr>
              <a:t>   towards the midline, </a:t>
            </a:r>
          </a:p>
          <a:p>
            <a:pPr marL="0" indent="0">
              <a:buNone/>
            </a:pPr>
            <a:r>
              <a:rPr lang="en-US" sz="3000" dirty="0">
                <a:cs typeface="Times New Roman" pitchFamily="18" charset="0"/>
              </a:rPr>
              <a:t>   combined with increased</a:t>
            </a:r>
          </a:p>
          <a:p>
            <a:pPr marL="0" indent="0">
              <a:buNone/>
            </a:pPr>
            <a:r>
              <a:rPr lang="en-US" sz="3000" dirty="0">
                <a:cs typeface="Times New Roman" pitchFamily="18" charset="0"/>
              </a:rPr>
              <a:t>   transverse curvature.</a:t>
            </a:r>
          </a:p>
          <a:p>
            <a:pPr marL="0" indent="0">
              <a:buNone/>
            </a:pPr>
            <a:endParaRPr lang="en-US" sz="3000" dirty="0">
              <a:cs typeface="Times New Roman" pitchFamily="18" charset="0"/>
            </a:endParaRPr>
          </a:p>
          <a:p>
            <a:r>
              <a:rPr lang="en-US" sz="3000" dirty="0">
                <a:cs typeface="Times New Roman" pitchFamily="18" charset="0"/>
              </a:rPr>
              <a:t>Painful </a:t>
            </a:r>
          </a:p>
          <a:p>
            <a:endParaRPr lang="en-US" dirty="0"/>
          </a:p>
        </p:txBody>
      </p:sp>
      <p:pic>
        <p:nvPicPr>
          <p:cNvPr id="2097174" name="Picture 6" descr="C:\Documents and Settings\Dell\My Documents\Downloads\pincernail.jpg"/>
          <p:cNvPicPr>
            <a:picLocks noChangeAspect="1" noChangeArrowheads="1"/>
          </p:cNvPicPr>
          <p:nvPr/>
        </p:nvPicPr>
        <p:blipFill>
          <a:blip r:embed="rId3"/>
          <a:srcRect/>
          <a:stretch>
            <a:fillRect/>
          </a:stretch>
        </p:blipFill>
        <p:spPr bwMode="auto">
          <a:xfrm>
            <a:off x="7485089" y="4438926"/>
            <a:ext cx="3732349" cy="2209211"/>
          </a:xfrm>
          <a:prstGeom prst="rect">
            <a:avLst/>
          </a:prstGeom>
          <a:noFill/>
          <a:ln w="9525">
            <a:noFill/>
            <a:miter lim="800000"/>
            <a:headEnd/>
            <a:tailEnd/>
          </a:ln>
        </p:spPr>
      </p:pic>
      <p:sp>
        <p:nvSpPr>
          <p:cNvPr id="1048744" name="TextBox 6"/>
          <p:cNvSpPr txBox="1"/>
          <p:nvPr/>
        </p:nvSpPr>
        <p:spPr>
          <a:xfrm>
            <a:off x="9383843" y="194872"/>
            <a:ext cx="2808157" cy="624840"/>
          </a:xfrm>
          <a:prstGeom prst="rect">
            <a:avLst/>
          </a:prstGeom>
          <a:noFill/>
        </p:spPr>
        <p:txBody>
          <a:bodyPr wrap="square" rtlCol="0">
            <a:spAutoFit/>
          </a:bodyPr>
          <a:lstStyle/>
          <a:p>
            <a:r>
              <a:rPr lang="en-US" dirty="0"/>
              <a:t>ABNORMALITIES OF SHAPE</a:t>
            </a:r>
          </a:p>
        </p:txBody>
      </p:sp>
      <p:sp>
        <p:nvSpPr>
          <p:cNvPr id="2" name="AutoShape 2" descr="An Atlas of Nail Disorders, Part 7 | Consultant360">
            <a:extLst>
              <a:ext uri="{FF2B5EF4-FFF2-40B4-BE49-F238E27FC236}">
                <a16:creationId xmlns:a16="http://schemas.microsoft.com/office/drawing/2014/main" id="{51340A03-DC16-405E-86A6-1E0D04B0E8C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An Atlas of Nail Disorders, Part 7 | Consultant360">
            <a:extLst>
              <a:ext uri="{FF2B5EF4-FFF2-40B4-BE49-F238E27FC236}">
                <a16:creationId xmlns:a16="http://schemas.microsoft.com/office/drawing/2014/main" id="{43FC8147-9A90-4D3E-85F1-61A3F186CD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An Atlas of Nail Disorders, Part 7 | Consultant360">
            <a:extLst>
              <a:ext uri="{FF2B5EF4-FFF2-40B4-BE49-F238E27FC236}">
                <a16:creationId xmlns:a16="http://schemas.microsoft.com/office/drawing/2014/main" id="{B53F5DF7-6779-487F-A1D0-90257104FC4A}"/>
              </a:ext>
            </a:extLst>
          </p:cNvPr>
          <p:cNvSpPr>
            <a:spLocks noChangeAspect="1" noChangeArrowheads="1"/>
          </p:cNvSpPr>
          <p:nvPr/>
        </p:nvSpPr>
        <p:spPr bwMode="auto">
          <a:xfrm>
            <a:off x="59436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An Atlas of Nail Disorders, Part 7 | Consultant360">
            <a:extLst>
              <a:ext uri="{FF2B5EF4-FFF2-40B4-BE49-F238E27FC236}">
                <a16:creationId xmlns:a16="http://schemas.microsoft.com/office/drawing/2014/main" id="{D6DB0F69-E0C4-4F6F-9B36-FFE8F6B1ACE7}"/>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An Atlas of Nail Disorders, Part 7 | Consultant360">
            <a:extLst>
              <a:ext uri="{FF2B5EF4-FFF2-40B4-BE49-F238E27FC236}">
                <a16:creationId xmlns:a16="http://schemas.microsoft.com/office/drawing/2014/main" id="{B43EFA8C-97CD-4CAB-ADC8-C8AD8F235FA6}"/>
              </a:ext>
            </a:extLst>
          </p:cNvPr>
          <p:cNvSpPr>
            <a:spLocks noChangeAspect="1" noChangeArrowheads="1"/>
          </p:cNvSpPr>
          <p:nvPr/>
        </p:nvSpPr>
        <p:spPr bwMode="auto">
          <a:xfrm>
            <a:off x="6400800" y="37338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95673855-E683-4F94-8C15-3D96933926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5476" y="1393422"/>
            <a:ext cx="3462728" cy="29762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97174"/>
                                        </p:tgtEl>
                                        <p:attrNameLst>
                                          <p:attrName>style.visibility</p:attrName>
                                        </p:attrNameLst>
                                      </p:cBhvr>
                                      <p:to>
                                        <p:strVal val="visible"/>
                                      </p:to>
                                    </p:set>
                                    <p:animEffect transition="in" filter="wipe(down)">
                                      <p:cBhvr>
                                        <p:cTn id="7" dur="500"/>
                                        <p:tgtEl>
                                          <p:spTgt spid="209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Pincer nail</a:t>
            </a:r>
          </a:p>
        </p:txBody>
      </p:sp>
      <p:sp>
        <p:nvSpPr>
          <p:cNvPr id="3" name="Content Placeholder 2"/>
          <p:cNvSpPr>
            <a:spLocks noGrp="1"/>
          </p:cNvSpPr>
          <p:nvPr>
            <p:ph idx="1"/>
          </p:nvPr>
        </p:nvSpPr>
        <p:spPr/>
        <p:txBody>
          <a:bodyPr>
            <a:normAutofit fontScale="92500" lnSpcReduction="10000"/>
          </a:bodyPr>
          <a:lstStyle/>
          <a:p>
            <a:r>
              <a:rPr lang="en-US" sz="3000" dirty="0">
                <a:solidFill>
                  <a:srgbClr val="FFC000"/>
                </a:solidFill>
                <a:cs typeface="Times New Roman" pitchFamily="18" charset="0"/>
              </a:rPr>
              <a:t>Causes</a:t>
            </a:r>
          </a:p>
          <a:p>
            <a:pPr lvl="1"/>
            <a:r>
              <a:rPr lang="en-US" sz="2600" dirty="0">
                <a:cs typeface="Times New Roman" pitchFamily="18" charset="0"/>
              </a:rPr>
              <a:t>Familial</a:t>
            </a:r>
          </a:p>
          <a:p>
            <a:pPr lvl="1"/>
            <a:r>
              <a:rPr lang="en-US" sz="2600" dirty="0">
                <a:cs typeface="Times New Roman" pitchFamily="18" charset="0"/>
              </a:rPr>
              <a:t>Ill fitting shoes</a:t>
            </a:r>
          </a:p>
          <a:p>
            <a:pPr lvl="1"/>
            <a:r>
              <a:rPr lang="en-US" sz="2600" dirty="0"/>
              <a:t>psoriasis</a:t>
            </a:r>
          </a:p>
          <a:p>
            <a:pPr lvl="2"/>
            <a:r>
              <a:rPr lang="en-US" sz="2600" dirty="0"/>
              <a:t>Thumbs and big toes</a:t>
            </a:r>
            <a:endParaRPr lang="en-US" sz="2600" dirty="0">
              <a:cs typeface="Times New Roman" pitchFamily="18" charset="0"/>
            </a:endParaRPr>
          </a:p>
          <a:p>
            <a:r>
              <a:rPr lang="en-US" sz="3000" b="1" dirty="0">
                <a:solidFill>
                  <a:srgbClr val="FFC000"/>
                </a:solidFill>
                <a:cs typeface="Times New Roman" pitchFamily="18" charset="0"/>
              </a:rPr>
              <a:t>Treatment</a:t>
            </a:r>
            <a:r>
              <a:rPr lang="en-US" sz="3000" b="1" dirty="0">
                <a:cs typeface="Times New Roman" pitchFamily="18" charset="0"/>
              </a:rPr>
              <a:t> </a:t>
            </a:r>
          </a:p>
          <a:p>
            <a:pPr lvl="1"/>
            <a:r>
              <a:rPr lang="en-US" sz="2600" dirty="0">
                <a:cs typeface="Times New Roman" pitchFamily="18" charset="0"/>
              </a:rPr>
              <a:t>surgery</a:t>
            </a:r>
          </a:p>
          <a:p>
            <a:endParaRPr lang="en-US" dirty="0"/>
          </a:p>
        </p:txBody>
      </p:sp>
      <p:pic>
        <p:nvPicPr>
          <p:cNvPr id="2050" name="Picture 2" descr="Pincer toe nails. — The Gait Guys">
            <a:extLst>
              <a:ext uri="{FF2B5EF4-FFF2-40B4-BE49-F238E27FC236}">
                <a16:creationId xmlns:a16="http://schemas.microsoft.com/office/drawing/2014/main" id="{57E2F462-A6AD-41AE-A0DB-FDDCBDB4A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8138" y="2566035"/>
            <a:ext cx="4870067" cy="3088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3181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48" name="Title 1"/>
          <p:cNvSpPr>
            <a:spLocks noGrp="1"/>
          </p:cNvSpPr>
          <p:nvPr>
            <p:ph type="title"/>
          </p:nvPr>
        </p:nvSpPr>
        <p:spPr/>
        <p:txBody>
          <a:bodyPr>
            <a:normAutofit/>
          </a:bodyPr>
          <a:lstStyle/>
          <a:p>
            <a:r>
              <a:rPr lang="en-US" b="1" dirty="0">
                <a:solidFill>
                  <a:srgbClr val="00B050"/>
                </a:solidFill>
              </a:rPr>
              <a:t>ABNORMALITIES OF NAIL ATTACHMENT</a:t>
            </a:r>
          </a:p>
        </p:txBody>
      </p:sp>
      <p:sp>
        <p:nvSpPr>
          <p:cNvPr id="1048749" name="Content Placeholder 2"/>
          <p:cNvSpPr>
            <a:spLocks noGrp="1"/>
          </p:cNvSpPr>
          <p:nvPr>
            <p:ph idx="1"/>
          </p:nvPr>
        </p:nvSpPr>
        <p:spPr/>
        <p:txBody>
          <a:bodyPr/>
          <a:lstStyle/>
          <a:p>
            <a:r>
              <a:rPr lang="en-US" sz="3600" dirty="0"/>
              <a:t> </a:t>
            </a:r>
            <a:r>
              <a:rPr lang="en-US" sz="2800" dirty="0" err="1"/>
              <a:t>Onycholysis</a:t>
            </a:r>
            <a:endParaRPr lang="en-US" sz="2800" dirty="0"/>
          </a:p>
          <a:p>
            <a:r>
              <a:rPr lang="en-US" sz="2800" dirty="0"/>
              <a:t> </a:t>
            </a:r>
            <a:r>
              <a:rPr lang="en-US" sz="2800" dirty="0" err="1"/>
              <a:t>Pterygium</a:t>
            </a:r>
            <a:endParaRPr lang="en-US" sz="2800" dirty="0"/>
          </a:p>
          <a:p>
            <a:r>
              <a:rPr lang="en-US" sz="2800" dirty="0"/>
              <a:t> Ventral </a:t>
            </a:r>
            <a:r>
              <a:rPr lang="en-US" sz="2800" dirty="0" err="1"/>
              <a:t>Pterygium</a:t>
            </a:r>
            <a:endParaRPr lang="en-US" sz="2800" dirty="0"/>
          </a:p>
          <a:p>
            <a:r>
              <a:rPr lang="en-US" sz="2800" dirty="0"/>
              <a:t> Subungual hyperkeratosis</a:t>
            </a:r>
          </a:p>
          <a:p>
            <a:endParaRPr lang="en-US" sz="28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0" name="Title 1"/>
          <p:cNvSpPr>
            <a:spLocks noGrp="1"/>
          </p:cNvSpPr>
          <p:nvPr>
            <p:ph type="title"/>
          </p:nvPr>
        </p:nvSpPr>
        <p:spPr>
          <a:xfrm>
            <a:off x="913795" y="389744"/>
            <a:ext cx="8380107" cy="854439"/>
          </a:xfrm>
        </p:spPr>
        <p:txBody>
          <a:bodyPr/>
          <a:lstStyle/>
          <a:p>
            <a:r>
              <a:rPr lang="en-US" b="1" dirty="0" err="1">
                <a:solidFill>
                  <a:srgbClr val="FFC000"/>
                </a:solidFill>
                <a:cs typeface="Times New Roman" pitchFamily="18" charset="0"/>
              </a:rPr>
              <a:t>Onycholysis</a:t>
            </a:r>
            <a:endParaRPr lang="en-US" dirty="0">
              <a:solidFill>
                <a:srgbClr val="FFC000"/>
              </a:solidFill>
            </a:endParaRPr>
          </a:p>
        </p:txBody>
      </p:sp>
      <p:sp>
        <p:nvSpPr>
          <p:cNvPr id="1048751" name="Content Placeholder 2"/>
          <p:cNvSpPr>
            <a:spLocks noGrp="1"/>
          </p:cNvSpPr>
          <p:nvPr>
            <p:ph sz="half" idx="1"/>
          </p:nvPr>
        </p:nvSpPr>
        <p:spPr>
          <a:xfrm>
            <a:off x="494675" y="1454046"/>
            <a:ext cx="7734925" cy="5111646"/>
          </a:xfrm>
        </p:spPr>
        <p:txBody>
          <a:bodyPr>
            <a:normAutofit/>
          </a:bodyPr>
          <a:lstStyle/>
          <a:p>
            <a:pPr marL="228600" lvl="1">
              <a:spcBef>
                <a:spcPts val="1000"/>
              </a:spcBef>
            </a:pPr>
            <a:r>
              <a:rPr lang="en-US" sz="2800" dirty="0"/>
              <a:t>Distal and/or lateral separation of the nail from the nail bed</a:t>
            </a:r>
          </a:p>
          <a:p>
            <a:pPr marL="0" lvl="1" indent="0">
              <a:spcBef>
                <a:spcPts val="1000"/>
              </a:spcBef>
              <a:buNone/>
            </a:pPr>
            <a:endParaRPr lang="en-US" sz="2800" dirty="0"/>
          </a:p>
          <a:p>
            <a:pPr marL="228600" lvl="1">
              <a:spcBef>
                <a:spcPts val="1000"/>
              </a:spcBef>
            </a:pPr>
            <a:r>
              <a:rPr lang="en-US" sz="2800" dirty="0"/>
              <a:t>Creates a subungual space that collects dirt and keratinous debris</a:t>
            </a:r>
          </a:p>
          <a:p>
            <a:pPr marL="0" lvl="1" indent="0">
              <a:spcBef>
                <a:spcPts val="1000"/>
              </a:spcBef>
              <a:buNone/>
            </a:pPr>
            <a:endParaRPr lang="en-US" sz="2800" dirty="0"/>
          </a:p>
          <a:p>
            <a:pPr marL="228600" lvl="1">
              <a:spcBef>
                <a:spcPts val="1000"/>
              </a:spcBef>
            </a:pPr>
            <a:r>
              <a:rPr lang="en-US" sz="2800" dirty="0"/>
              <a:t>Colonization with </a:t>
            </a:r>
            <a:r>
              <a:rPr lang="en-US" sz="2800" dirty="0" err="1"/>
              <a:t>P.aeruginosa</a:t>
            </a:r>
            <a:r>
              <a:rPr lang="en-US" sz="2800" dirty="0"/>
              <a:t> and candida may produce greenish discoloration   </a:t>
            </a:r>
            <a:r>
              <a:rPr lang="en-US" sz="2400" dirty="0"/>
              <a:t>                       </a:t>
            </a:r>
            <a:endParaRPr lang="en-US" dirty="0"/>
          </a:p>
          <a:p>
            <a:pPr marL="228600" lvl="1">
              <a:spcBef>
                <a:spcPts val="1000"/>
              </a:spcBef>
            </a:pPr>
            <a:endParaRPr lang="en-US" sz="3200" dirty="0"/>
          </a:p>
          <a:p>
            <a:endParaRPr lang="en-US" dirty="0"/>
          </a:p>
        </p:txBody>
      </p:sp>
      <p:pic>
        <p:nvPicPr>
          <p:cNvPr id="2097178" name="Picture 2"/>
          <p:cNvPicPr>
            <a:picLocks noGrp="1" noChangeAspect="1" noChangeArrowheads="1"/>
          </p:cNvPicPr>
          <p:nvPr>
            <p:ph sz="half" idx="2"/>
          </p:nvPr>
        </p:nvPicPr>
        <p:blipFill>
          <a:blip r:embed="rId3"/>
          <a:stretch>
            <a:fillRect/>
          </a:stretch>
        </p:blipFill>
        <p:spPr bwMode="auto">
          <a:xfrm>
            <a:off x="8229601" y="3831771"/>
            <a:ext cx="3338286" cy="3023812"/>
          </a:xfrm>
          <a:prstGeom prst="rect">
            <a:avLst/>
          </a:prstGeom>
          <a:noFill/>
          <a:ln w="9525">
            <a:noFill/>
            <a:miter lim="800000"/>
            <a:headEnd/>
            <a:tailEnd/>
          </a:ln>
          <a:effectLst/>
        </p:spPr>
      </p:pic>
      <p:sp>
        <p:nvSpPr>
          <p:cNvPr id="1048752" name="Rectangle 2"/>
          <p:cNvSpPr txBox="1">
            <a:spLocks noChangeArrowheads="1"/>
          </p:cNvSpPr>
          <p:nvPr/>
        </p:nvSpPr>
        <p:spPr>
          <a:xfrm>
            <a:off x="8559384" y="0"/>
            <a:ext cx="2818150"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ATTACHMENT</a:t>
            </a:r>
          </a:p>
        </p:txBody>
      </p:sp>
      <p:pic>
        <p:nvPicPr>
          <p:cNvPr id="2097177" name="Picture 2"/>
          <p:cNvPicPr>
            <a:picLocks noChangeAspect="1" noChangeArrowheads="1"/>
          </p:cNvPicPr>
          <p:nvPr/>
        </p:nvPicPr>
        <p:blipFill>
          <a:blip r:embed="rId4"/>
          <a:srcRect/>
          <a:stretch>
            <a:fillRect/>
          </a:stretch>
        </p:blipFill>
        <p:spPr bwMode="auto">
          <a:xfrm>
            <a:off x="8054100" y="1244183"/>
            <a:ext cx="4137900" cy="2587588"/>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6" name="Title 1"/>
          <p:cNvSpPr>
            <a:spLocks noGrp="1"/>
          </p:cNvSpPr>
          <p:nvPr>
            <p:ph type="title"/>
          </p:nvPr>
        </p:nvSpPr>
        <p:spPr>
          <a:xfrm>
            <a:off x="913795" y="609600"/>
            <a:ext cx="10353761" cy="908957"/>
          </a:xfrm>
        </p:spPr>
        <p:txBody>
          <a:bodyPr/>
          <a:lstStyle/>
          <a:p>
            <a:r>
              <a:rPr lang="en-US" b="1" dirty="0" err="1">
                <a:solidFill>
                  <a:srgbClr val="FFC000"/>
                </a:solidFill>
                <a:cs typeface="Times New Roman" pitchFamily="18" charset="0"/>
              </a:rPr>
              <a:t>Onycholysis</a:t>
            </a:r>
            <a:endParaRPr lang="en-US" dirty="0">
              <a:solidFill>
                <a:srgbClr val="FFC000"/>
              </a:solidFill>
            </a:endParaRPr>
          </a:p>
        </p:txBody>
      </p:sp>
      <p:sp>
        <p:nvSpPr>
          <p:cNvPr id="1048758" name="Rectangle 2"/>
          <p:cNvSpPr txBox="1">
            <a:spLocks noChangeArrowheads="1"/>
          </p:cNvSpPr>
          <p:nvPr/>
        </p:nvSpPr>
        <p:spPr>
          <a:xfrm>
            <a:off x="8234596" y="0"/>
            <a:ext cx="3957404"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ATTACHMENT</a:t>
            </a:r>
          </a:p>
        </p:txBody>
      </p:sp>
      <p:graphicFrame>
        <p:nvGraphicFramePr>
          <p:cNvPr id="3" name="Table 2"/>
          <p:cNvGraphicFramePr>
            <a:graphicFrameLocks noGrp="1"/>
          </p:cNvGraphicFramePr>
          <p:nvPr>
            <p:extLst>
              <p:ext uri="{D42A27DB-BD31-4B8C-83A1-F6EECF244321}">
                <p14:modId xmlns:p14="http://schemas.microsoft.com/office/powerpoint/2010/main" val="1857368033"/>
              </p:ext>
            </p:extLst>
          </p:nvPr>
        </p:nvGraphicFramePr>
        <p:xfrm>
          <a:off x="685800" y="1518557"/>
          <a:ext cx="10450285" cy="5186653"/>
        </p:xfrm>
        <a:graphic>
          <a:graphicData uri="http://schemas.openxmlformats.org/drawingml/2006/table">
            <a:tbl>
              <a:tblPr firstRow="1" bandRow="1">
                <a:tableStyleId>{5C22544A-7EE6-4342-B048-85BDC9FD1C3A}</a:tableStyleId>
              </a:tblPr>
              <a:tblGrid>
                <a:gridCol w="5682342">
                  <a:extLst>
                    <a:ext uri="{9D8B030D-6E8A-4147-A177-3AD203B41FA5}">
                      <a16:colId xmlns:a16="http://schemas.microsoft.com/office/drawing/2014/main" val="1699570356"/>
                    </a:ext>
                  </a:extLst>
                </a:gridCol>
                <a:gridCol w="4767943">
                  <a:extLst>
                    <a:ext uri="{9D8B030D-6E8A-4147-A177-3AD203B41FA5}">
                      <a16:colId xmlns:a16="http://schemas.microsoft.com/office/drawing/2014/main" val="2569939167"/>
                    </a:ext>
                  </a:extLst>
                </a:gridCol>
              </a:tblGrid>
              <a:tr h="876300">
                <a:tc>
                  <a:txBody>
                    <a:bodyPr/>
                    <a:lstStyle/>
                    <a:p>
                      <a:r>
                        <a:rPr lang="en-US" sz="2800" dirty="0"/>
                        <a:t>IDIOPATHIC</a:t>
                      </a:r>
                    </a:p>
                  </a:txBody>
                  <a:tcPr/>
                </a:tc>
                <a:tc>
                  <a:txBody>
                    <a:bodyPr/>
                    <a:lstStyle/>
                    <a:p>
                      <a:r>
                        <a:rPr lang="en-US" sz="2800" dirty="0"/>
                        <a:t>SECONDARY ONYCHOLYSIS</a:t>
                      </a:r>
                    </a:p>
                  </a:txBody>
                  <a:tcPr/>
                </a:tc>
                <a:extLst>
                  <a:ext uri="{0D108BD9-81ED-4DB2-BD59-A6C34878D82A}">
                    <a16:rowId xmlns:a16="http://schemas.microsoft.com/office/drawing/2014/main" val="1969139335"/>
                  </a:ext>
                </a:extLst>
              </a:tr>
              <a:tr h="4241773">
                <a:tc>
                  <a:txBody>
                    <a:bodyPr/>
                    <a:lstStyle/>
                    <a:p>
                      <a:pPr lvl="1">
                        <a:lnSpc>
                          <a:spcPct val="80000"/>
                        </a:lnSpc>
                      </a:pPr>
                      <a:r>
                        <a:rPr lang="en-US" sz="2800" dirty="0"/>
                        <a:t>Over zealous manicure Frequent wetting</a:t>
                      </a:r>
                    </a:p>
                    <a:p>
                      <a:pPr lvl="1">
                        <a:lnSpc>
                          <a:spcPct val="80000"/>
                        </a:lnSpc>
                      </a:pPr>
                      <a:r>
                        <a:rPr lang="en-US" sz="2800" dirty="0"/>
                        <a:t>Cosmetic solvent</a:t>
                      </a:r>
                    </a:p>
                    <a:p>
                      <a:pPr lvl="1">
                        <a:lnSpc>
                          <a:spcPct val="80000"/>
                        </a:lnSpc>
                      </a:pPr>
                      <a:r>
                        <a:rPr lang="en-US" sz="2800" dirty="0"/>
                        <a:t>Abnormally long nails </a:t>
                      </a:r>
                    </a:p>
                    <a:p>
                      <a:endParaRPr lang="en-US" dirty="0"/>
                    </a:p>
                  </a:txBody>
                  <a:tcPr/>
                </a:tc>
                <a:tc>
                  <a:txBody>
                    <a:bodyPr/>
                    <a:lstStyle/>
                    <a:p>
                      <a:pPr lvl="1">
                        <a:lnSpc>
                          <a:spcPct val="80000"/>
                        </a:lnSpc>
                      </a:pPr>
                      <a:r>
                        <a:rPr lang="en-US" sz="2800" dirty="0"/>
                        <a:t>Psoriasis</a:t>
                      </a:r>
                    </a:p>
                    <a:p>
                      <a:pPr lvl="1">
                        <a:lnSpc>
                          <a:spcPct val="80000"/>
                        </a:lnSpc>
                      </a:pPr>
                      <a:r>
                        <a:rPr lang="en-US" sz="2800" dirty="0"/>
                        <a:t>Fungal infection</a:t>
                      </a:r>
                    </a:p>
                    <a:p>
                      <a:pPr lvl="1">
                        <a:lnSpc>
                          <a:spcPct val="80000"/>
                        </a:lnSpc>
                      </a:pPr>
                      <a:r>
                        <a:rPr lang="en-US" sz="2800" dirty="0"/>
                        <a:t>Dermatitis</a:t>
                      </a:r>
                    </a:p>
                    <a:p>
                      <a:pPr lvl="1">
                        <a:lnSpc>
                          <a:spcPct val="80000"/>
                        </a:lnSpc>
                      </a:pPr>
                      <a:r>
                        <a:rPr lang="en-US" sz="2800" dirty="0"/>
                        <a:t>Hypothyroidism and Hyperthyroidism</a:t>
                      </a:r>
                    </a:p>
                    <a:p>
                      <a:pPr lvl="1">
                        <a:lnSpc>
                          <a:spcPct val="80000"/>
                        </a:lnSpc>
                      </a:pPr>
                      <a:r>
                        <a:rPr lang="en-US" sz="2800" dirty="0"/>
                        <a:t>Yellow Nail Syndrome</a:t>
                      </a:r>
                    </a:p>
                    <a:p>
                      <a:pPr lvl="1">
                        <a:lnSpc>
                          <a:spcPct val="80000"/>
                        </a:lnSpc>
                      </a:pPr>
                      <a:r>
                        <a:rPr lang="en-US" sz="2800" dirty="0"/>
                        <a:t>Trauma</a:t>
                      </a:r>
                    </a:p>
                    <a:p>
                      <a:pPr lvl="1">
                        <a:lnSpc>
                          <a:spcPct val="80000"/>
                        </a:lnSpc>
                      </a:pPr>
                      <a:r>
                        <a:rPr lang="en-US" sz="2800" dirty="0" err="1"/>
                        <a:t>Photoonycholysis</a:t>
                      </a:r>
                      <a:r>
                        <a:rPr lang="en-US" sz="2800" dirty="0"/>
                        <a:t> due to psoralen, doxycycline, retinoid                               </a:t>
                      </a:r>
                    </a:p>
                    <a:p>
                      <a:endParaRPr lang="en-US" dirty="0"/>
                    </a:p>
                    <a:p>
                      <a:endParaRPr lang="en-US" dirty="0"/>
                    </a:p>
                  </a:txBody>
                  <a:tcPr/>
                </a:tc>
                <a:extLst>
                  <a:ext uri="{0D108BD9-81ED-4DB2-BD59-A6C34878D82A}">
                    <a16:rowId xmlns:a16="http://schemas.microsoft.com/office/drawing/2014/main" val="3043278755"/>
                  </a:ext>
                </a:extLst>
              </a:tr>
            </a:tbl>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2" name="Title 4"/>
          <p:cNvSpPr>
            <a:spLocks noGrp="1"/>
          </p:cNvSpPr>
          <p:nvPr>
            <p:ph type="title"/>
          </p:nvPr>
        </p:nvSpPr>
        <p:spPr>
          <a:xfrm>
            <a:off x="494675" y="228600"/>
            <a:ext cx="11189325" cy="985603"/>
          </a:xfrm>
        </p:spPr>
        <p:txBody>
          <a:bodyPr>
            <a:noAutofit/>
          </a:bodyPr>
          <a:lstStyle/>
          <a:p>
            <a:r>
              <a:rPr lang="en-US" b="1" dirty="0" err="1">
                <a:solidFill>
                  <a:srgbClr val="FFC000"/>
                </a:solidFill>
                <a:cs typeface="AngsanaUPC" pitchFamily="18" charset="-34"/>
              </a:rPr>
              <a:t>Onycholysis</a:t>
            </a:r>
            <a:r>
              <a:rPr lang="en-US" b="1" dirty="0">
                <a:cs typeface="AngsanaUPC" pitchFamily="18" charset="-34"/>
              </a:rPr>
              <a:t> </a:t>
            </a:r>
            <a:br>
              <a:rPr lang="en-US" dirty="0">
                <a:cs typeface="AngsanaUPC" pitchFamily="18" charset="-34"/>
              </a:rPr>
            </a:br>
            <a:r>
              <a:rPr lang="en-US" b="1" dirty="0">
                <a:cs typeface="AngsanaUPC" pitchFamily="18" charset="-34"/>
              </a:rPr>
              <a:t>Treatment</a:t>
            </a:r>
            <a:endParaRPr lang="en-US" dirty="0">
              <a:cs typeface="AngsanaUPC" pitchFamily="18" charset="-34"/>
            </a:endParaRPr>
          </a:p>
        </p:txBody>
      </p:sp>
      <p:sp>
        <p:nvSpPr>
          <p:cNvPr id="1048763" name="Content Placeholder 3"/>
          <p:cNvSpPr>
            <a:spLocks noGrp="1"/>
          </p:cNvSpPr>
          <p:nvPr>
            <p:ph idx="1"/>
          </p:nvPr>
        </p:nvSpPr>
        <p:spPr>
          <a:xfrm>
            <a:off x="1219200" y="1447800"/>
            <a:ext cx="10363200" cy="4876800"/>
          </a:xfrm>
        </p:spPr>
        <p:txBody>
          <a:bodyPr>
            <a:noAutofit/>
          </a:bodyPr>
          <a:lstStyle/>
          <a:p>
            <a:r>
              <a:rPr lang="en-US" sz="2800" b="1" i="1" dirty="0">
                <a:effectLst/>
                <a:latin typeface="Times New Roman" pitchFamily="18" charset="0"/>
                <a:cs typeface="Times New Roman" pitchFamily="18" charset="0"/>
              </a:rPr>
              <a:t>General measures</a:t>
            </a:r>
          </a:p>
          <a:p>
            <a:pPr lvl="1"/>
            <a:r>
              <a:rPr lang="en-US" sz="2800" i="1" dirty="0">
                <a:effectLst/>
                <a:latin typeface="Times New Roman" pitchFamily="18" charset="0"/>
                <a:cs typeface="Times New Roman" pitchFamily="18" charset="0"/>
              </a:rPr>
              <a:t>cut away loosened nail</a:t>
            </a:r>
          </a:p>
          <a:p>
            <a:pPr lvl="1"/>
            <a:r>
              <a:rPr lang="en-US" sz="2800" i="1" dirty="0">
                <a:effectLst/>
                <a:latin typeface="Times New Roman" pitchFamily="18" charset="0"/>
                <a:cs typeface="Times New Roman" pitchFamily="18" charset="0"/>
              </a:rPr>
              <a:t>Keep nail dry</a:t>
            </a:r>
          </a:p>
          <a:p>
            <a:r>
              <a:rPr lang="en-US" sz="2800" b="1" i="1" dirty="0">
                <a:effectLst/>
                <a:latin typeface="Times New Roman" pitchFamily="18" charset="0"/>
                <a:cs typeface="Times New Roman" pitchFamily="18" charset="0"/>
              </a:rPr>
              <a:t>Topical treatment</a:t>
            </a:r>
          </a:p>
          <a:p>
            <a:pPr lvl="1"/>
            <a:r>
              <a:rPr lang="en-US" sz="2800" i="1" dirty="0">
                <a:effectLst/>
                <a:latin typeface="Times New Roman" pitchFamily="18" charset="0"/>
                <a:cs typeface="Times New Roman" pitchFamily="18" charset="0"/>
              </a:rPr>
              <a:t>topical steroid preparation containing antibiotics and antifungals</a:t>
            </a:r>
          </a:p>
          <a:p>
            <a:pPr lvl="1"/>
            <a:r>
              <a:rPr lang="en-US" sz="2800" i="1" dirty="0" err="1">
                <a:effectLst/>
                <a:latin typeface="Times New Roman" pitchFamily="18" charset="0"/>
                <a:cs typeface="Times New Roman" pitchFamily="18" charset="0"/>
              </a:rPr>
              <a:t>Gentamicin</a:t>
            </a:r>
            <a:r>
              <a:rPr lang="en-US" sz="2800" i="1" dirty="0">
                <a:effectLst/>
                <a:latin typeface="Times New Roman" pitchFamily="18" charset="0"/>
                <a:cs typeface="Times New Roman" pitchFamily="18" charset="0"/>
              </a:rPr>
              <a:t> eye drops for Pseudomonas</a:t>
            </a:r>
          </a:p>
          <a:p>
            <a:pPr lvl="1"/>
            <a:r>
              <a:rPr lang="en-US" sz="2800" i="1" dirty="0">
                <a:effectLst/>
              </a:rPr>
              <a:t>Soaking the fingertips in vinegar or sodium hypochlorite solution</a:t>
            </a:r>
            <a:endParaRPr lang="en-US" sz="2800" i="1" dirty="0">
              <a:effectLst/>
              <a:latin typeface="Times New Roman" pitchFamily="18" charset="0"/>
              <a:cs typeface="Times New Roman" pitchFamily="18" charset="0"/>
            </a:endParaRPr>
          </a:p>
        </p:txBody>
      </p:sp>
      <p:sp>
        <p:nvSpPr>
          <p:cNvPr id="1048764" name="Rectangle 2"/>
          <p:cNvSpPr txBox="1">
            <a:spLocks noChangeArrowheads="1"/>
          </p:cNvSpPr>
          <p:nvPr/>
        </p:nvSpPr>
        <p:spPr>
          <a:xfrm>
            <a:off x="8234596" y="0"/>
            <a:ext cx="3957404"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ATTACHMENT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68" name="Title 1"/>
          <p:cNvSpPr>
            <a:spLocks noGrp="1"/>
          </p:cNvSpPr>
          <p:nvPr>
            <p:ph type="title"/>
          </p:nvPr>
        </p:nvSpPr>
        <p:spPr>
          <a:xfrm>
            <a:off x="913795" y="434716"/>
            <a:ext cx="10353761" cy="1229194"/>
          </a:xfrm>
        </p:spPr>
        <p:txBody>
          <a:bodyPr/>
          <a:lstStyle/>
          <a:p>
            <a:r>
              <a:rPr lang="en-US" b="1" dirty="0" err="1">
                <a:solidFill>
                  <a:srgbClr val="FFC000"/>
                </a:solidFill>
              </a:rPr>
              <a:t>Pterygium</a:t>
            </a:r>
            <a:endParaRPr lang="en-US" b="1" dirty="0">
              <a:solidFill>
                <a:srgbClr val="FFC000"/>
              </a:solidFill>
            </a:endParaRPr>
          </a:p>
        </p:txBody>
      </p:sp>
      <p:sp>
        <p:nvSpPr>
          <p:cNvPr id="1048769" name="Content Placeholder 2"/>
          <p:cNvSpPr>
            <a:spLocks noGrp="1"/>
          </p:cNvSpPr>
          <p:nvPr>
            <p:ph idx="1"/>
          </p:nvPr>
        </p:nvSpPr>
        <p:spPr>
          <a:xfrm>
            <a:off x="913795" y="1753849"/>
            <a:ext cx="10353762" cy="4037351"/>
          </a:xfrm>
        </p:spPr>
        <p:txBody>
          <a:bodyPr>
            <a:normAutofit fontScale="92500" lnSpcReduction="20000"/>
          </a:bodyPr>
          <a:lstStyle/>
          <a:p>
            <a:r>
              <a:rPr lang="en-US" sz="3200" dirty="0">
                <a:latin typeface="Times New Roman" pitchFamily="18" charset="0"/>
                <a:cs typeface="Times New Roman" pitchFamily="18" charset="0"/>
              </a:rPr>
              <a:t>Central fibrotic band divides a nail proximally in two</a:t>
            </a:r>
          </a:p>
          <a:p>
            <a:endParaRPr lang="en-US" sz="3200" dirty="0">
              <a:latin typeface="Times New Roman" pitchFamily="18" charset="0"/>
              <a:cs typeface="Times New Roman" pitchFamily="18" charset="0"/>
            </a:endParaRPr>
          </a:p>
          <a:p>
            <a:r>
              <a:rPr lang="en-US" sz="3200" dirty="0">
                <a:solidFill>
                  <a:srgbClr val="FFC000"/>
                </a:solidFill>
              </a:rPr>
              <a:t>Causes</a:t>
            </a:r>
          </a:p>
          <a:p>
            <a:pPr lvl="1"/>
            <a:r>
              <a:rPr lang="en-US" sz="3200" dirty="0">
                <a:latin typeface="Times New Roman" pitchFamily="18" charset="0"/>
                <a:cs typeface="Times New Roman" pitchFamily="18" charset="0"/>
              </a:rPr>
              <a:t>trauma </a:t>
            </a:r>
          </a:p>
          <a:p>
            <a:pPr lvl="1"/>
            <a:r>
              <a:rPr lang="en-US" sz="3200" dirty="0">
                <a:latin typeface="Times New Roman" pitchFamily="18" charset="0"/>
                <a:cs typeface="Times New Roman" pitchFamily="18" charset="0"/>
              </a:rPr>
              <a:t>lichen </a:t>
            </a:r>
            <a:r>
              <a:rPr lang="en-US" sz="3200" dirty="0" err="1">
                <a:latin typeface="Times New Roman" pitchFamily="18" charset="0"/>
                <a:cs typeface="Times New Roman" pitchFamily="18" charset="0"/>
              </a:rPr>
              <a:t>planus</a:t>
            </a:r>
            <a:endParaRPr lang="en-US" sz="3200" dirty="0">
              <a:latin typeface="Times New Roman" pitchFamily="18" charset="0"/>
              <a:cs typeface="Times New Roman" pitchFamily="18" charset="0"/>
            </a:endParaRPr>
          </a:p>
          <a:p>
            <a:pPr lvl="1"/>
            <a:r>
              <a:rPr lang="en-US" sz="3200" dirty="0">
                <a:latin typeface="Times New Roman" pitchFamily="18" charset="0"/>
                <a:cs typeface="Times New Roman" pitchFamily="18" charset="0"/>
              </a:rPr>
              <a:t>Graft versus- host disease</a:t>
            </a:r>
          </a:p>
          <a:p>
            <a:pPr lvl="1"/>
            <a:r>
              <a:rPr lang="en-US" sz="3200" dirty="0">
                <a:latin typeface="Times New Roman" pitchFamily="18" charset="0"/>
                <a:cs typeface="Times New Roman" pitchFamily="18" charset="0"/>
              </a:rPr>
              <a:t>leprosy</a:t>
            </a:r>
          </a:p>
          <a:p>
            <a:endParaRPr lang="en-US" dirty="0"/>
          </a:p>
        </p:txBody>
      </p:sp>
      <p:sp>
        <p:nvSpPr>
          <p:cNvPr id="1048770" name="Rectangle 2"/>
          <p:cNvSpPr txBox="1">
            <a:spLocks noChangeArrowheads="1"/>
          </p:cNvSpPr>
          <p:nvPr/>
        </p:nvSpPr>
        <p:spPr>
          <a:xfrm>
            <a:off x="8234596" y="0"/>
            <a:ext cx="3957404"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ATTACHMENT</a:t>
            </a:r>
          </a:p>
        </p:txBody>
      </p:sp>
      <p:pic>
        <p:nvPicPr>
          <p:cNvPr id="2097179" name="Picture 4" descr="nail_pterygium"/>
          <p:cNvPicPr>
            <a:picLocks noChangeAspect="1" noChangeArrowheads="1"/>
          </p:cNvPicPr>
          <p:nvPr/>
        </p:nvPicPr>
        <p:blipFill>
          <a:blip r:embed="rId3"/>
          <a:srcRect/>
          <a:stretch>
            <a:fillRect/>
          </a:stretch>
        </p:blipFill>
        <p:spPr bwMode="auto">
          <a:xfrm>
            <a:off x="8454452" y="2848131"/>
            <a:ext cx="3737548" cy="3177914"/>
          </a:xfrm>
          <a:prstGeom prst="rect">
            <a:avLst/>
          </a:prstGeom>
          <a:noFill/>
          <a:ln w="9525">
            <a:noFill/>
            <a:miter lim="800000"/>
            <a:headEnd/>
            <a:tailEnd/>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1" name="Title 1"/>
          <p:cNvSpPr>
            <a:spLocks noGrp="1"/>
          </p:cNvSpPr>
          <p:nvPr>
            <p:ph type="title"/>
          </p:nvPr>
        </p:nvSpPr>
        <p:spPr>
          <a:xfrm>
            <a:off x="613347" y="554637"/>
            <a:ext cx="10824148" cy="1091081"/>
          </a:xfrm>
        </p:spPr>
        <p:txBody>
          <a:bodyPr>
            <a:noAutofit/>
          </a:bodyPr>
          <a:lstStyle/>
          <a:p>
            <a:r>
              <a:rPr lang="en-US" b="1" dirty="0">
                <a:solidFill>
                  <a:srgbClr val="FFC000"/>
                </a:solidFill>
              </a:rPr>
              <a:t>Ventral </a:t>
            </a:r>
            <a:r>
              <a:rPr lang="en-US" b="1" dirty="0" err="1">
                <a:solidFill>
                  <a:srgbClr val="FFC000"/>
                </a:solidFill>
              </a:rPr>
              <a:t>pterygium</a:t>
            </a:r>
            <a:r>
              <a:rPr lang="en-US" b="1" dirty="0">
                <a:solidFill>
                  <a:srgbClr val="FFC000"/>
                </a:solidFill>
              </a:rPr>
              <a:t> (</a:t>
            </a:r>
            <a:r>
              <a:rPr lang="en-US" b="1" dirty="0" err="1">
                <a:solidFill>
                  <a:srgbClr val="FFC000"/>
                </a:solidFill>
              </a:rPr>
              <a:t>pterygium</a:t>
            </a:r>
            <a:r>
              <a:rPr lang="en-US" b="1" dirty="0">
                <a:solidFill>
                  <a:srgbClr val="FFC000"/>
                </a:solidFill>
              </a:rPr>
              <a:t> </a:t>
            </a:r>
            <a:r>
              <a:rPr lang="en-US" b="1" dirty="0" err="1">
                <a:solidFill>
                  <a:srgbClr val="FFC000"/>
                </a:solidFill>
              </a:rPr>
              <a:t>inversum</a:t>
            </a:r>
            <a:r>
              <a:rPr lang="en-US" b="1" dirty="0">
                <a:solidFill>
                  <a:srgbClr val="FFC000"/>
                </a:solidFill>
              </a:rPr>
              <a:t> unguis</a:t>
            </a:r>
            <a:r>
              <a:rPr lang="en-US" b="1" dirty="0"/>
              <a:t>)</a:t>
            </a:r>
          </a:p>
        </p:txBody>
      </p:sp>
      <p:sp>
        <p:nvSpPr>
          <p:cNvPr id="1048772" name="Content Placeholder 2"/>
          <p:cNvSpPr>
            <a:spLocks noGrp="1"/>
          </p:cNvSpPr>
          <p:nvPr>
            <p:ph idx="1"/>
          </p:nvPr>
        </p:nvSpPr>
        <p:spPr>
          <a:xfrm>
            <a:off x="913795" y="2096064"/>
            <a:ext cx="10353762" cy="4529588"/>
          </a:xfrm>
        </p:spPr>
        <p:txBody>
          <a:bodyPr>
            <a:normAutofit fontScale="92500" lnSpcReduction="10000"/>
          </a:bodyPr>
          <a:lstStyle/>
          <a:p>
            <a:r>
              <a:rPr lang="en-US" sz="2800" dirty="0"/>
              <a:t>Occurs on the distal undersurface </a:t>
            </a:r>
          </a:p>
          <a:p>
            <a:pPr marL="0" indent="0">
              <a:buNone/>
            </a:pPr>
            <a:r>
              <a:rPr lang="en-US" sz="2800" dirty="0"/>
              <a:t>   of the nail</a:t>
            </a:r>
          </a:p>
          <a:p>
            <a:pPr marL="0" indent="0">
              <a:buNone/>
            </a:pPr>
            <a:endParaRPr lang="en-US" sz="2800" dirty="0"/>
          </a:p>
          <a:p>
            <a:r>
              <a:rPr lang="en-US" sz="3200" dirty="0">
                <a:solidFill>
                  <a:srgbClr val="FFC000"/>
                </a:solidFill>
              </a:rPr>
              <a:t>Causes</a:t>
            </a:r>
          </a:p>
          <a:p>
            <a:pPr lvl="1"/>
            <a:r>
              <a:rPr lang="en-US" sz="3000" dirty="0" err="1"/>
              <a:t>Raynaud’s</a:t>
            </a:r>
            <a:r>
              <a:rPr lang="en-US" sz="3000" dirty="0"/>
              <a:t> phenomenon</a:t>
            </a:r>
          </a:p>
          <a:p>
            <a:pPr lvl="1"/>
            <a:r>
              <a:rPr lang="en-US" sz="3000" dirty="0"/>
              <a:t>lupus </a:t>
            </a:r>
            <a:r>
              <a:rPr lang="en-US" sz="3000" dirty="0" err="1"/>
              <a:t>erythematosus</a:t>
            </a:r>
            <a:endParaRPr lang="en-US" sz="3000" dirty="0"/>
          </a:p>
          <a:p>
            <a:pPr lvl="1"/>
            <a:r>
              <a:rPr lang="en-US" sz="3000" dirty="0"/>
              <a:t>familial </a:t>
            </a:r>
          </a:p>
          <a:p>
            <a:pPr lvl="1"/>
            <a:r>
              <a:rPr lang="en-US" sz="3000" dirty="0"/>
              <a:t>infections</a:t>
            </a:r>
          </a:p>
          <a:p>
            <a:endParaRPr lang="en-US" dirty="0"/>
          </a:p>
        </p:txBody>
      </p:sp>
      <p:sp>
        <p:nvSpPr>
          <p:cNvPr id="1048773" name="Rectangle 2"/>
          <p:cNvSpPr txBox="1">
            <a:spLocks noChangeArrowheads="1"/>
          </p:cNvSpPr>
          <p:nvPr/>
        </p:nvSpPr>
        <p:spPr>
          <a:xfrm>
            <a:off x="8444458" y="-254833"/>
            <a:ext cx="3957404"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ATTACHMENT</a:t>
            </a:r>
          </a:p>
        </p:txBody>
      </p:sp>
      <p:pic>
        <p:nvPicPr>
          <p:cNvPr id="2097180" name="Picture 2"/>
          <p:cNvPicPr>
            <a:picLocks noChangeAspect="1" noChangeArrowheads="1"/>
          </p:cNvPicPr>
          <p:nvPr/>
        </p:nvPicPr>
        <p:blipFill>
          <a:blip r:embed="rId3"/>
          <a:srcRect/>
          <a:stretch>
            <a:fillRect/>
          </a:stretch>
        </p:blipFill>
        <p:spPr bwMode="auto">
          <a:xfrm>
            <a:off x="8019738" y="2205272"/>
            <a:ext cx="4172262" cy="3676650"/>
          </a:xfrm>
          <a:prstGeom prst="rect">
            <a:avLst/>
          </a:prstGeom>
          <a:noFill/>
          <a:ln w="9525">
            <a:no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77" name="Rectangle 2"/>
          <p:cNvSpPr>
            <a:spLocks noGrp="1" noChangeArrowheads="1"/>
          </p:cNvSpPr>
          <p:nvPr>
            <p:ph type="title"/>
          </p:nvPr>
        </p:nvSpPr>
        <p:spPr>
          <a:xfrm>
            <a:off x="718278" y="514350"/>
            <a:ext cx="10254522" cy="1011446"/>
          </a:xfrm>
        </p:spPr>
        <p:txBody>
          <a:bodyPr>
            <a:normAutofit/>
          </a:bodyPr>
          <a:lstStyle/>
          <a:p>
            <a:r>
              <a:rPr lang="en-US" b="1" dirty="0">
                <a:solidFill>
                  <a:srgbClr val="FFC000"/>
                </a:solidFill>
              </a:rPr>
              <a:t>SUBUNGUAL HYPERKERATOSIS</a:t>
            </a:r>
          </a:p>
        </p:txBody>
      </p:sp>
      <p:sp>
        <p:nvSpPr>
          <p:cNvPr id="1048778" name="Rectangle 3"/>
          <p:cNvSpPr>
            <a:spLocks noGrp="1" noChangeArrowheads="1"/>
          </p:cNvSpPr>
          <p:nvPr>
            <p:ph idx="1"/>
          </p:nvPr>
        </p:nvSpPr>
        <p:spPr>
          <a:xfrm>
            <a:off x="609600" y="1600200"/>
            <a:ext cx="10972800" cy="5257800"/>
          </a:xfrm>
        </p:spPr>
        <p:txBody>
          <a:bodyPr>
            <a:normAutofit fontScale="92500" lnSpcReduction="10000"/>
          </a:bodyPr>
          <a:lstStyle/>
          <a:p>
            <a:r>
              <a:rPr lang="en-US" sz="3200" dirty="0"/>
              <a:t> </a:t>
            </a:r>
            <a:r>
              <a:rPr lang="en-US" sz="3200" dirty="0">
                <a:latin typeface="Times New Roman" pitchFamily="18" charset="0"/>
                <a:cs typeface="Times New Roman" pitchFamily="18" charset="0"/>
              </a:rPr>
              <a:t>Hyperkeratosis of nail bed and </a:t>
            </a:r>
            <a:r>
              <a:rPr lang="en-US" sz="3200" dirty="0" err="1">
                <a:latin typeface="Times New Roman" pitchFamily="18" charset="0"/>
                <a:cs typeface="Times New Roman" pitchFamily="18" charset="0"/>
              </a:rPr>
              <a:t>hyponychium</a:t>
            </a:r>
            <a:endParaRPr lang="en-US" sz="3200" dirty="0"/>
          </a:p>
          <a:p>
            <a:r>
              <a:rPr lang="en-US" sz="3200" dirty="0">
                <a:solidFill>
                  <a:srgbClr val="FFC000"/>
                </a:solidFill>
              </a:rPr>
              <a:t>Causes</a:t>
            </a:r>
            <a:r>
              <a:rPr lang="en-US" sz="3200" dirty="0"/>
              <a:t>:</a:t>
            </a:r>
          </a:p>
          <a:p>
            <a:pPr lvl="1"/>
            <a:r>
              <a:rPr lang="en-US" sz="3200" dirty="0"/>
              <a:t>Psoriasis</a:t>
            </a:r>
          </a:p>
          <a:p>
            <a:pPr lvl="1"/>
            <a:r>
              <a:rPr lang="en-US" sz="3200" dirty="0" err="1"/>
              <a:t>Onychomycosis</a:t>
            </a:r>
            <a:endParaRPr lang="en-US" sz="3200" dirty="0"/>
          </a:p>
          <a:p>
            <a:pPr lvl="1"/>
            <a:r>
              <a:rPr lang="en-US" sz="3200" dirty="0"/>
              <a:t>Warts</a:t>
            </a:r>
          </a:p>
          <a:p>
            <a:pPr lvl="1"/>
            <a:r>
              <a:rPr lang="en-US" sz="3200" dirty="0"/>
              <a:t>PRP </a:t>
            </a:r>
          </a:p>
          <a:p>
            <a:pPr lvl="1"/>
            <a:r>
              <a:rPr lang="en-US" sz="3200" dirty="0"/>
              <a:t>Eczema</a:t>
            </a:r>
          </a:p>
          <a:p>
            <a:pPr lvl="1"/>
            <a:r>
              <a:rPr lang="en-US" sz="3200" dirty="0"/>
              <a:t>Darier Disease</a:t>
            </a:r>
          </a:p>
          <a:p>
            <a:pPr lvl="1"/>
            <a:r>
              <a:rPr lang="en-US" sz="3200" dirty="0"/>
              <a:t>Norwegian Scabies</a:t>
            </a:r>
          </a:p>
        </p:txBody>
      </p:sp>
      <p:pic>
        <p:nvPicPr>
          <p:cNvPr id="2097181" name="Picture 4" descr="1subungual4"/>
          <p:cNvPicPr>
            <a:picLocks noChangeAspect="1" noChangeArrowheads="1"/>
          </p:cNvPicPr>
          <p:nvPr/>
        </p:nvPicPr>
        <p:blipFill>
          <a:blip r:embed="rId3"/>
          <a:srcRect/>
          <a:stretch>
            <a:fillRect/>
          </a:stretch>
        </p:blipFill>
        <p:spPr bwMode="auto">
          <a:xfrm>
            <a:off x="8664314" y="1648918"/>
            <a:ext cx="3402768" cy="4736892"/>
          </a:xfrm>
          <a:prstGeom prst="rect">
            <a:avLst/>
          </a:prstGeom>
          <a:noFill/>
        </p:spPr>
      </p:pic>
      <p:sp>
        <p:nvSpPr>
          <p:cNvPr id="1048779" name="Rectangle 2"/>
          <p:cNvSpPr txBox="1">
            <a:spLocks noChangeArrowheads="1"/>
          </p:cNvSpPr>
          <p:nvPr/>
        </p:nvSpPr>
        <p:spPr>
          <a:xfrm>
            <a:off x="8172450" y="0"/>
            <a:ext cx="4289373" cy="514350"/>
          </a:xfrm>
          <a:prstGeom prst="rect">
            <a:avLst/>
          </a:prstGeom>
        </p:spPr>
        <p:txBody>
          <a:bodyPr vert="horz" lIns="91440" tIns="45720" rIns="91440" bIns="45720" rtlCol="0" anchor="ctr">
            <a:normAutofit fontScale="85000" lnSpcReduction="10000"/>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ATTACHMENT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0" name="Title 1"/>
          <p:cNvSpPr>
            <a:spLocks noGrp="1"/>
          </p:cNvSpPr>
          <p:nvPr>
            <p:ph type="title"/>
          </p:nvPr>
        </p:nvSpPr>
        <p:spPr>
          <a:xfrm>
            <a:off x="838200" y="634948"/>
            <a:ext cx="10515600" cy="1325563"/>
          </a:xfrm>
        </p:spPr>
        <p:txBody>
          <a:bodyPr>
            <a:normAutofit/>
          </a:bodyPr>
          <a:lstStyle/>
          <a:p>
            <a:pPr lvl="0"/>
            <a:r>
              <a:rPr lang="en-US" b="1" dirty="0">
                <a:solidFill>
                  <a:srgbClr val="00B050"/>
                </a:solidFill>
              </a:rPr>
              <a:t>ABNORMALITIES OF NAIL  SURFACE</a:t>
            </a:r>
            <a:br>
              <a:rPr lang="en-US" dirty="0"/>
            </a:br>
            <a:endParaRPr lang="en-US" dirty="0"/>
          </a:p>
        </p:txBody>
      </p:sp>
      <p:sp>
        <p:nvSpPr>
          <p:cNvPr id="1048781" name="Content Placeholder 2"/>
          <p:cNvSpPr>
            <a:spLocks noGrp="1"/>
          </p:cNvSpPr>
          <p:nvPr>
            <p:ph idx="1"/>
          </p:nvPr>
        </p:nvSpPr>
        <p:spPr/>
        <p:txBody>
          <a:bodyPr>
            <a:normAutofit/>
          </a:bodyPr>
          <a:lstStyle/>
          <a:p>
            <a:r>
              <a:rPr lang="en-US" sz="2800" dirty="0"/>
              <a:t>Longitudinal grooves</a:t>
            </a:r>
          </a:p>
          <a:p>
            <a:r>
              <a:rPr lang="en-US" sz="2800" dirty="0"/>
              <a:t>Transverse grooves and Beau’s lines</a:t>
            </a:r>
          </a:p>
          <a:p>
            <a:r>
              <a:rPr lang="en-US" sz="2800" dirty="0"/>
              <a:t>Pitting</a:t>
            </a:r>
          </a:p>
          <a:p>
            <a:r>
              <a:rPr lang="en-US" sz="2800" dirty="0" err="1"/>
              <a:t>Trachyonychia</a:t>
            </a:r>
            <a:endParaRPr lang="en-US" sz="2800" dirty="0"/>
          </a:p>
          <a:p>
            <a:r>
              <a:rPr lang="en-US" sz="2800" dirty="0" err="1"/>
              <a:t>Onychoschizia</a:t>
            </a:r>
            <a:endParaRPr lang="en-US" sz="2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0" name="Title 1"/>
          <p:cNvSpPr>
            <a:spLocks noGrp="1"/>
          </p:cNvSpPr>
          <p:nvPr>
            <p:ph type="title"/>
          </p:nvPr>
        </p:nvSpPr>
        <p:spPr/>
        <p:txBody>
          <a:bodyPr/>
          <a:lstStyle/>
          <a:p>
            <a:r>
              <a:rPr lang="en-US" b="1" dirty="0">
                <a:solidFill>
                  <a:srgbClr val="FFC000"/>
                </a:solidFill>
              </a:rPr>
              <a:t>DEFINITION</a:t>
            </a:r>
          </a:p>
        </p:txBody>
      </p:sp>
      <p:sp>
        <p:nvSpPr>
          <p:cNvPr id="1048641" name="Content Placeholder 2"/>
          <p:cNvSpPr>
            <a:spLocks noGrp="1"/>
          </p:cNvSpPr>
          <p:nvPr>
            <p:ph idx="1"/>
          </p:nvPr>
        </p:nvSpPr>
        <p:spPr>
          <a:xfrm>
            <a:off x="838200" y="1429555"/>
            <a:ext cx="10515600" cy="4747408"/>
          </a:xfrm>
        </p:spPr>
        <p:txBody>
          <a:bodyPr>
            <a:normAutofit fontScale="92500" lnSpcReduction="20000"/>
          </a:bodyPr>
          <a:lstStyle/>
          <a:p>
            <a:pPr marL="0" indent="0">
              <a:buNone/>
            </a:pPr>
            <a:endParaRPr lang="en-US" sz="3000" i="1" dirty="0">
              <a:latin typeface="Calibri" panose="020F0502020204030204" pitchFamily="34" charset="0"/>
              <a:cs typeface="Calibri" panose="020F0502020204030204" pitchFamily="34" charset="0"/>
            </a:endParaRPr>
          </a:p>
          <a:p>
            <a:pPr marL="0" indent="0">
              <a:buNone/>
            </a:pPr>
            <a:r>
              <a:rPr lang="en-US" sz="3000" b="1" dirty="0">
                <a:latin typeface="Calibri" panose="020F0502020204030204" pitchFamily="34" charset="0"/>
                <a:cs typeface="Calibri" panose="020F0502020204030204" pitchFamily="34" charset="0"/>
              </a:rPr>
              <a:t>“</a:t>
            </a:r>
            <a:r>
              <a:rPr lang="en-US" sz="3000" dirty="0">
                <a:latin typeface="Calibri" panose="020F0502020204030204" pitchFamily="34" charset="0"/>
                <a:cs typeface="Calibri" panose="020F0502020204030204" pitchFamily="34" charset="0"/>
              </a:rPr>
              <a:t>An </a:t>
            </a:r>
            <a:r>
              <a:rPr lang="en-US" sz="3000" dirty="0"/>
              <a:t>envelope covering the dorsal aspect of the terminal phalanges of fingers and toes”</a:t>
            </a:r>
          </a:p>
          <a:p>
            <a:pPr marL="0" indent="0">
              <a:buNone/>
            </a:pPr>
            <a:endParaRPr lang="en-US" sz="3000" dirty="0"/>
          </a:p>
          <a:p>
            <a:pPr marL="0" indent="0">
              <a:buNone/>
            </a:pPr>
            <a:r>
              <a:rPr lang="en-US" sz="3000" b="1" dirty="0">
                <a:solidFill>
                  <a:srgbClr val="FFC000"/>
                </a:solidFill>
              </a:rPr>
              <a:t>Functions</a:t>
            </a:r>
            <a:r>
              <a:rPr lang="en-US" sz="3000" b="1" dirty="0"/>
              <a:t>	</a:t>
            </a:r>
          </a:p>
          <a:p>
            <a:pPr lvl="1"/>
            <a:r>
              <a:rPr lang="en-US" sz="2800" dirty="0"/>
              <a:t>Aesthetics</a:t>
            </a:r>
          </a:p>
          <a:p>
            <a:pPr lvl="1"/>
            <a:r>
              <a:rPr lang="en-US" sz="3000" dirty="0"/>
              <a:t>picking up small objects</a:t>
            </a:r>
          </a:p>
          <a:p>
            <a:pPr lvl="1"/>
            <a:r>
              <a:rPr lang="en-US" sz="3000" dirty="0"/>
              <a:t>protect the distal digit</a:t>
            </a:r>
          </a:p>
          <a:p>
            <a:pPr lvl="1"/>
            <a:r>
              <a:rPr lang="en-US" sz="3000" dirty="0"/>
              <a:t>fine touch sensation</a:t>
            </a:r>
          </a:p>
          <a:p>
            <a:pPr marL="0" indent="0">
              <a:buNone/>
            </a:pPr>
            <a:endParaRPr lang="en-US" sz="3600" b="1" dirty="0">
              <a:latin typeface="Calibri" panose="020F0502020204030204" pitchFamily="34" charset="0"/>
              <a:cs typeface="Calibri" panose="020F0502020204030204" pitchFamily="34" charset="0"/>
            </a:endParaRPr>
          </a:p>
          <a:p>
            <a:pPr marL="0" indent="0">
              <a:buNone/>
            </a:pPr>
            <a:endParaRPr lang="en-US" sz="3600" b="1" dirty="0">
              <a:latin typeface="Calibri" panose="020F0502020204030204" pitchFamily="34" charset="0"/>
              <a:cs typeface="Calibri" panose="020F0502020204030204" pitchFamily="34" charset="0"/>
            </a:endParaRPr>
          </a:p>
        </p:txBody>
      </p:sp>
      <p:sp>
        <p:nvSpPr>
          <p:cNvPr id="1048642" name="TextBox 3"/>
          <p:cNvSpPr txBox="1"/>
          <p:nvPr/>
        </p:nvSpPr>
        <p:spPr>
          <a:xfrm>
            <a:off x="10885357" y="194872"/>
            <a:ext cx="2613285" cy="369332"/>
          </a:xfrm>
          <a:prstGeom prst="rect">
            <a:avLst/>
          </a:prstGeom>
          <a:noFill/>
        </p:spPr>
        <p:txBody>
          <a:bodyPr wrap="square" rtlCol="0">
            <a:spAutoFit/>
          </a:bodyPr>
          <a:lstStyle/>
          <a:p>
            <a:r>
              <a:rPr lang="en-US" dirty="0">
                <a:latin typeface="+mj-lt"/>
              </a:rPr>
              <a:t>Nail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641">
                                            <p:txEl>
                                              <p:pRg st="3" end="3"/>
                                            </p:txEl>
                                          </p:spTgt>
                                        </p:tgtEl>
                                        <p:attrNameLst>
                                          <p:attrName>style.visibility</p:attrName>
                                        </p:attrNameLst>
                                      </p:cBhvr>
                                      <p:to>
                                        <p:strVal val="visible"/>
                                      </p:to>
                                    </p:set>
                                    <p:anim calcmode="lin" valueType="num">
                                      <p:cBhvr additive="base">
                                        <p:cTn id="7" dur="500" fill="hold"/>
                                        <p:tgtEl>
                                          <p:spTgt spid="1048641">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641">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8641">
                                            <p:txEl>
                                              <p:pRg st="4" end="4"/>
                                            </p:txEl>
                                          </p:spTgt>
                                        </p:tgtEl>
                                        <p:attrNameLst>
                                          <p:attrName>style.visibility</p:attrName>
                                        </p:attrNameLst>
                                      </p:cBhvr>
                                      <p:to>
                                        <p:strVal val="visible"/>
                                      </p:to>
                                    </p:set>
                                    <p:anim calcmode="lin" valueType="num">
                                      <p:cBhvr additive="base">
                                        <p:cTn id="11" dur="500" fill="hold"/>
                                        <p:tgtEl>
                                          <p:spTgt spid="1048641">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8641">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48641">
                                            <p:txEl>
                                              <p:pRg st="5" end="5"/>
                                            </p:txEl>
                                          </p:spTgt>
                                        </p:tgtEl>
                                        <p:attrNameLst>
                                          <p:attrName>style.visibility</p:attrName>
                                        </p:attrNameLst>
                                      </p:cBhvr>
                                      <p:to>
                                        <p:strVal val="visible"/>
                                      </p:to>
                                    </p:set>
                                    <p:anim calcmode="lin" valueType="num">
                                      <p:cBhvr additive="base">
                                        <p:cTn id="15" dur="500" fill="hold"/>
                                        <p:tgtEl>
                                          <p:spTgt spid="1048641">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48641">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48641">
                                            <p:txEl>
                                              <p:pRg st="6" end="6"/>
                                            </p:txEl>
                                          </p:spTgt>
                                        </p:tgtEl>
                                        <p:attrNameLst>
                                          <p:attrName>style.visibility</p:attrName>
                                        </p:attrNameLst>
                                      </p:cBhvr>
                                      <p:to>
                                        <p:strVal val="visible"/>
                                      </p:to>
                                    </p:set>
                                    <p:anim calcmode="lin" valueType="num">
                                      <p:cBhvr additive="base">
                                        <p:cTn id="19" dur="500" fill="hold"/>
                                        <p:tgtEl>
                                          <p:spTgt spid="1048641">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641">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8641">
                                            <p:txEl>
                                              <p:pRg st="7" end="7"/>
                                            </p:txEl>
                                          </p:spTgt>
                                        </p:tgtEl>
                                        <p:attrNameLst>
                                          <p:attrName>style.visibility</p:attrName>
                                        </p:attrNameLst>
                                      </p:cBhvr>
                                      <p:to>
                                        <p:strVal val="visible"/>
                                      </p:to>
                                    </p:set>
                                    <p:anim calcmode="lin" valueType="num">
                                      <p:cBhvr additive="base">
                                        <p:cTn id="23" dur="500" fill="hold"/>
                                        <p:tgtEl>
                                          <p:spTgt spid="1048641">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4864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2" name="Title 1"/>
          <p:cNvSpPr>
            <a:spLocks noGrp="1"/>
          </p:cNvSpPr>
          <p:nvPr>
            <p:ph type="title"/>
          </p:nvPr>
        </p:nvSpPr>
        <p:spPr>
          <a:xfrm>
            <a:off x="718924" y="171961"/>
            <a:ext cx="9275234" cy="1024328"/>
          </a:xfrm>
        </p:spPr>
        <p:txBody>
          <a:bodyPr/>
          <a:lstStyle/>
          <a:p>
            <a:r>
              <a:rPr lang="en-US" b="1" dirty="0">
                <a:solidFill>
                  <a:srgbClr val="FFC000"/>
                </a:solidFill>
              </a:rPr>
              <a:t>Longitudinal Grooves</a:t>
            </a:r>
          </a:p>
        </p:txBody>
      </p:sp>
      <p:sp>
        <p:nvSpPr>
          <p:cNvPr id="1048783" name="Content Placeholder 2"/>
          <p:cNvSpPr>
            <a:spLocks noGrp="1"/>
          </p:cNvSpPr>
          <p:nvPr>
            <p:ph idx="1"/>
          </p:nvPr>
        </p:nvSpPr>
        <p:spPr>
          <a:xfrm>
            <a:off x="224852" y="2096063"/>
            <a:ext cx="11042705" cy="4574560"/>
          </a:xfrm>
        </p:spPr>
        <p:txBody>
          <a:bodyPr>
            <a:normAutofit fontScale="89375" lnSpcReduction="20000"/>
          </a:bodyPr>
          <a:lstStyle/>
          <a:p>
            <a:pPr lvl="1"/>
            <a:r>
              <a:rPr lang="en-US" sz="3200" dirty="0"/>
              <a:t>Vertical grooves in longitudinal axes </a:t>
            </a:r>
          </a:p>
          <a:p>
            <a:pPr lvl="1"/>
            <a:r>
              <a:rPr lang="en-US" sz="3200" dirty="0"/>
              <a:t>Caused by trauma to specific area of nail growth</a:t>
            </a:r>
          </a:p>
          <a:p>
            <a:pPr marL="914400" lvl="2" indent="0">
              <a:buNone/>
            </a:pPr>
            <a:endParaRPr lang="en-US" sz="3200" dirty="0"/>
          </a:p>
          <a:p>
            <a:pPr lvl="1"/>
            <a:r>
              <a:rPr lang="en-US" sz="3400" dirty="0"/>
              <a:t>Other Causes</a:t>
            </a:r>
            <a:endParaRPr lang="en-US" sz="2900" dirty="0"/>
          </a:p>
          <a:p>
            <a:pPr lvl="2"/>
            <a:r>
              <a:rPr lang="en-US" sz="2900" dirty="0"/>
              <a:t>Familial</a:t>
            </a:r>
          </a:p>
          <a:p>
            <a:pPr lvl="2"/>
            <a:r>
              <a:rPr lang="en-US" sz="2900" dirty="0"/>
              <a:t>Old age</a:t>
            </a:r>
          </a:p>
          <a:p>
            <a:pPr lvl="2"/>
            <a:r>
              <a:rPr lang="en-US" sz="2900" dirty="0"/>
              <a:t>Oral Retinoid</a:t>
            </a:r>
          </a:p>
          <a:p>
            <a:pPr lvl="2"/>
            <a:r>
              <a:rPr lang="en-US" sz="2900" dirty="0" err="1"/>
              <a:t>Tumours</a:t>
            </a:r>
            <a:endParaRPr lang="en-US" sz="2900" dirty="0"/>
          </a:p>
          <a:p>
            <a:pPr lvl="2"/>
            <a:r>
              <a:rPr lang="en-US" sz="2900" dirty="0"/>
              <a:t>proximal nail fold </a:t>
            </a:r>
            <a:r>
              <a:rPr lang="en-US" sz="2900" dirty="0" err="1"/>
              <a:t>pterygium</a:t>
            </a:r>
            <a:endParaRPr lang="en-US" sz="2900" dirty="0"/>
          </a:p>
          <a:p>
            <a:pPr lvl="1"/>
            <a:endParaRPr lang="en-US" sz="3200" dirty="0"/>
          </a:p>
        </p:txBody>
      </p:sp>
      <p:pic>
        <p:nvPicPr>
          <p:cNvPr id="1026" name="Picture 2" descr="Ridges in Fingernails: Symptoms, Causes, and Treatments">
            <a:extLst>
              <a:ext uri="{FF2B5EF4-FFF2-40B4-BE49-F238E27FC236}">
                <a16:creationId xmlns:a16="http://schemas.microsoft.com/office/drawing/2014/main" id="{D8C752FE-0BF4-4388-BC58-C7C380ADAA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6894" y="526396"/>
            <a:ext cx="3380254" cy="3438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87" name="Title 1"/>
          <p:cNvSpPr>
            <a:spLocks noGrp="1"/>
          </p:cNvSpPr>
          <p:nvPr>
            <p:ph type="title"/>
          </p:nvPr>
        </p:nvSpPr>
        <p:spPr>
          <a:xfrm>
            <a:off x="553387" y="230213"/>
            <a:ext cx="10515600" cy="1325563"/>
          </a:xfrm>
        </p:spPr>
        <p:txBody>
          <a:bodyPr>
            <a:normAutofit/>
          </a:bodyPr>
          <a:lstStyle/>
          <a:p>
            <a:r>
              <a:rPr lang="en-US" b="1" dirty="0">
                <a:solidFill>
                  <a:srgbClr val="FFC000"/>
                </a:solidFill>
              </a:rPr>
              <a:t>Transverse grooves and Beau’s lines</a:t>
            </a:r>
          </a:p>
        </p:txBody>
      </p:sp>
      <p:sp>
        <p:nvSpPr>
          <p:cNvPr id="1048788" name="Content Placeholder 2"/>
          <p:cNvSpPr>
            <a:spLocks noGrp="1"/>
          </p:cNvSpPr>
          <p:nvPr>
            <p:ph idx="1"/>
          </p:nvPr>
        </p:nvSpPr>
        <p:spPr>
          <a:xfrm>
            <a:off x="389744" y="1825624"/>
            <a:ext cx="10964056" cy="4620145"/>
          </a:xfrm>
        </p:spPr>
        <p:txBody>
          <a:bodyPr>
            <a:normAutofit/>
          </a:bodyPr>
          <a:lstStyle/>
          <a:p>
            <a:r>
              <a:rPr lang="en-US" sz="2800" dirty="0"/>
              <a:t>Endogenous   (Beau’s lines)</a:t>
            </a:r>
          </a:p>
          <a:p>
            <a:pPr lvl="1"/>
            <a:r>
              <a:rPr lang="en-US" sz="2800" dirty="0"/>
              <a:t>arcuate margin matching the lunula</a:t>
            </a:r>
          </a:p>
          <a:p>
            <a:pPr lvl="1"/>
            <a:endParaRPr lang="en-US" sz="2800" dirty="0"/>
          </a:p>
          <a:p>
            <a:r>
              <a:rPr lang="en-US" sz="2800" dirty="0"/>
              <a:t>Exogenous (such as those due to manicure)</a:t>
            </a:r>
          </a:p>
          <a:p>
            <a:pPr lvl="1"/>
            <a:r>
              <a:rPr lang="en-US" sz="2800" dirty="0"/>
              <a:t>the margin may match the proximal nail fold</a:t>
            </a:r>
          </a:p>
          <a:p>
            <a:pPr lvl="1"/>
            <a:endParaRPr lang="en-US" sz="3000" dirty="0"/>
          </a:p>
          <a:p>
            <a:pPr lvl="1"/>
            <a:endParaRPr lang="en-US" sz="3000" dirty="0"/>
          </a:p>
          <a:p>
            <a:endParaRPr lang="en-US" dirty="0"/>
          </a:p>
          <a:p>
            <a:pPr lvl="1">
              <a:buNone/>
            </a:pPr>
            <a:endParaRPr lang="en-US" dirty="0"/>
          </a:p>
          <a:p>
            <a:endParaRPr lang="en-US" dirty="0"/>
          </a:p>
        </p:txBody>
      </p:sp>
      <p:sp>
        <p:nvSpPr>
          <p:cNvPr id="1048789" name="Rectangle 2"/>
          <p:cNvSpPr txBox="1">
            <a:spLocks noChangeArrowheads="1"/>
          </p:cNvSpPr>
          <p:nvPr/>
        </p:nvSpPr>
        <p:spPr>
          <a:xfrm>
            <a:off x="8134350" y="0"/>
            <a:ext cx="4582306" cy="59055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Surface</a:t>
            </a:r>
          </a:p>
        </p:txBody>
      </p:sp>
      <p:pic>
        <p:nvPicPr>
          <p:cNvPr id="2097184" name="Picture 2"/>
          <p:cNvPicPr>
            <a:picLocks noChangeAspect="1" noChangeArrowheads="1"/>
          </p:cNvPicPr>
          <p:nvPr/>
        </p:nvPicPr>
        <p:blipFill>
          <a:blip r:embed="rId3"/>
          <a:srcRect/>
          <a:stretch>
            <a:fillRect/>
          </a:stretch>
        </p:blipFill>
        <p:spPr bwMode="auto">
          <a:xfrm>
            <a:off x="9158201" y="2471834"/>
            <a:ext cx="2836576" cy="2390775"/>
          </a:xfrm>
          <a:prstGeom prst="rect">
            <a:avLst/>
          </a:prstGeom>
          <a:noFill/>
          <a:ln w="9525">
            <a:noFill/>
            <a:miter lim="800000"/>
            <a:headEnd/>
            <a:tailEnd/>
          </a:ln>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59196-AB93-4EEC-80AD-A0668E234452}"/>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55C48849-9F06-4EF8-9C64-266B7FC87736}"/>
              </a:ext>
            </a:extLst>
          </p:cNvPr>
          <p:cNvSpPr>
            <a:spLocks noGrp="1"/>
          </p:cNvSpPr>
          <p:nvPr>
            <p:ph idx="1"/>
          </p:nvPr>
        </p:nvSpPr>
        <p:spPr/>
        <p:txBody>
          <a:bodyPr/>
          <a:lstStyle/>
          <a:p>
            <a:r>
              <a:rPr lang="en-US" sz="2800" dirty="0"/>
              <a:t>The distance of the groove from the nail fold is related to the time since the onset of growth disturbance</a:t>
            </a:r>
          </a:p>
          <a:p>
            <a:endParaRPr lang="en-US" sz="2800" dirty="0"/>
          </a:p>
          <a:p>
            <a:r>
              <a:rPr lang="en-US" sz="2800" dirty="0"/>
              <a:t>The depth and width of the groove may be related to the severity and duration of disturbance</a:t>
            </a:r>
          </a:p>
          <a:p>
            <a:endParaRPr lang="en-US" dirty="0"/>
          </a:p>
        </p:txBody>
      </p:sp>
    </p:spTree>
    <p:extLst>
      <p:ext uri="{BB962C8B-B14F-4D97-AF65-F5344CB8AC3E}">
        <p14:creationId xmlns:p14="http://schemas.microsoft.com/office/powerpoint/2010/main" val="91469952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0" name="Title 1"/>
          <p:cNvSpPr>
            <a:spLocks noGrp="1"/>
          </p:cNvSpPr>
          <p:nvPr>
            <p:ph type="title"/>
          </p:nvPr>
        </p:nvSpPr>
        <p:spPr>
          <a:xfrm>
            <a:off x="913795" y="449705"/>
            <a:ext cx="7773005" cy="989352"/>
          </a:xfrm>
        </p:spPr>
        <p:txBody>
          <a:bodyPr/>
          <a:lstStyle/>
          <a:p>
            <a:r>
              <a:rPr lang="en-US" b="1" dirty="0">
                <a:solidFill>
                  <a:srgbClr val="FFC000"/>
                </a:solidFill>
              </a:rPr>
              <a:t>Pitting</a:t>
            </a:r>
          </a:p>
        </p:txBody>
      </p:sp>
      <p:sp>
        <p:nvSpPr>
          <p:cNvPr id="1048791" name="Content Placeholder 2"/>
          <p:cNvSpPr>
            <a:spLocks noGrp="1"/>
          </p:cNvSpPr>
          <p:nvPr>
            <p:ph idx="1"/>
          </p:nvPr>
        </p:nvSpPr>
        <p:spPr>
          <a:xfrm>
            <a:off x="374148" y="1617690"/>
            <a:ext cx="11138297" cy="5006715"/>
          </a:xfrm>
        </p:spPr>
        <p:txBody>
          <a:bodyPr>
            <a:normAutofit fontScale="93214"/>
          </a:bodyPr>
          <a:lstStyle/>
          <a:p>
            <a:r>
              <a:rPr lang="en-US" sz="3000" dirty="0"/>
              <a:t>Punctate surface erosions on nail</a:t>
            </a:r>
          </a:p>
          <a:p>
            <a:endParaRPr lang="en-US" sz="3000" dirty="0"/>
          </a:p>
          <a:p>
            <a:r>
              <a:rPr lang="en-US" sz="3000" dirty="0"/>
              <a:t>Shallow or deep</a:t>
            </a:r>
          </a:p>
          <a:p>
            <a:pPr marL="0" indent="0">
              <a:lnSpc>
                <a:spcPct val="80000"/>
              </a:lnSpc>
              <a:buNone/>
            </a:pPr>
            <a:endParaRPr lang="en-US" sz="3000" dirty="0"/>
          </a:p>
          <a:p>
            <a:pPr>
              <a:lnSpc>
                <a:spcPct val="80000"/>
              </a:lnSpc>
            </a:pPr>
            <a:r>
              <a:rPr lang="en-US" sz="3000" dirty="0"/>
              <a:t>Regular or Irregular outline</a:t>
            </a:r>
          </a:p>
          <a:p>
            <a:pPr marL="0" indent="0">
              <a:lnSpc>
                <a:spcPct val="80000"/>
              </a:lnSpc>
              <a:buNone/>
            </a:pPr>
            <a:endParaRPr lang="en-US" sz="3000" dirty="0"/>
          </a:p>
          <a:p>
            <a:pPr marL="0" indent="0">
              <a:buNone/>
            </a:pPr>
            <a:endParaRPr lang="en-US" sz="3200" dirty="0"/>
          </a:p>
          <a:p>
            <a:endParaRPr lang="en-US" dirty="0"/>
          </a:p>
        </p:txBody>
      </p:sp>
      <p:sp>
        <p:nvSpPr>
          <p:cNvPr id="1048792" name="Rectangle 2"/>
          <p:cNvSpPr txBox="1">
            <a:spLocks noChangeArrowheads="1"/>
          </p:cNvSpPr>
          <p:nvPr/>
        </p:nvSpPr>
        <p:spPr>
          <a:xfrm>
            <a:off x="8864183" y="0"/>
            <a:ext cx="3957404"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Surface</a:t>
            </a:r>
          </a:p>
        </p:txBody>
      </p:sp>
      <p:pic>
        <p:nvPicPr>
          <p:cNvPr id="2097185" name="Picture 4" descr="pittingg"/>
          <p:cNvPicPr>
            <a:picLocks noChangeAspect="1" noChangeArrowheads="1"/>
          </p:cNvPicPr>
          <p:nvPr/>
        </p:nvPicPr>
        <p:blipFill>
          <a:blip r:embed="rId3"/>
          <a:srcRect b="11666"/>
          <a:stretch>
            <a:fillRect/>
          </a:stretch>
        </p:blipFill>
        <p:spPr bwMode="auto">
          <a:xfrm>
            <a:off x="8393748" y="944381"/>
            <a:ext cx="3505200" cy="2594548"/>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185"/>
                                        </p:tgtEl>
                                        <p:attrNameLst>
                                          <p:attrName>style.visibility</p:attrName>
                                        </p:attrNameLst>
                                      </p:cBhvr>
                                      <p:to>
                                        <p:strVal val="visible"/>
                                      </p:to>
                                    </p:set>
                                    <p:anim calcmode="lin" valueType="num">
                                      <p:cBhvr additive="base">
                                        <p:cTn id="7" dur="500" fill="hold"/>
                                        <p:tgtEl>
                                          <p:spTgt spid="2097185"/>
                                        </p:tgtEl>
                                        <p:attrNameLst>
                                          <p:attrName>ppt_x</p:attrName>
                                        </p:attrNameLst>
                                      </p:cBhvr>
                                      <p:tavLst>
                                        <p:tav tm="0">
                                          <p:val>
                                            <p:strVal val="#ppt_x"/>
                                          </p:val>
                                        </p:tav>
                                        <p:tav tm="100000">
                                          <p:val>
                                            <p:strVal val="#ppt_x"/>
                                          </p:val>
                                        </p:tav>
                                      </p:tavLst>
                                    </p:anim>
                                    <p:anim calcmode="lin" valueType="num">
                                      <p:cBhvr additive="base">
                                        <p:cTn id="8" dur="500" fill="hold"/>
                                        <p:tgtEl>
                                          <p:spTgt spid="209718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pitting</a:t>
            </a:r>
          </a:p>
        </p:txBody>
      </p:sp>
      <p:sp>
        <p:nvSpPr>
          <p:cNvPr id="3" name="Content Placeholder 2"/>
          <p:cNvSpPr>
            <a:spLocks noGrp="1"/>
          </p:cNvSpPr>
          <p:nvPr>
            <p:ph idx="1"/>
          </p:nvPr>
        </p:nvSpPr>
        <p:spPr>
          <a:xfrm>
            <a:off x="913795" y="1828801"/>
            <a:ext cx="10353762" cy="4646950"/>
          </a:xfrm>
        </p:spPr>
        <p:txBody>
          <a:bodyPr>
            <a:normAutofit fontScale="85000" lnSpcReduction="20000"/>
          </a:bodyPr>
          <a:lstStyle/>
          <a:p>
            <a:r>
              <a:rPr lang="en-US" sz="3000" dirty="0"/>
              <a:t>Causes</a:t>
            </a:r>
          </a:p>
          <a:p>
            <a:pPr lvl="1"/>
            <a:r>
              <a:rPr lang="en-US" sz="3000" dirty="0"/>
              <a:t>Psoriasis </a:t>
            </a:r>
          </a:p>
          <a:p>
            <a:pPr lvl="1"/>
            <a:r>
              <a:rPr lang="en-US" sz="3000" dirty="0"/>
              <a:t>Alopecia </a:t>
            </a:r>
            <a:r>
              <a:rPr lang="en-US" sz="3000" dirty="0" err="1"/>
              <a:t>areata</a:t>
            </a:r>
            <a:endParaRPr lang="en-US" sz="3000" dirty="0"/>
          </a:p>
          <a:p>
            <a:pPr lvl="1"/>
            <a:r>
              <a:rPr lang="en-US" sz="3000" dirty="0"/>
              <a:t>Eczema</a:t>
            </a:r>
          </a:p>
          <a:p>
            <a:pPr lvl="1"/>
            <a:r>
              <a:rPr lang="en-US" sz="3000" dirty="0"/>
              <a:t>Occupational trauma</a:t>
            </a:r>
          </a:p>
          <a:p>
            <a:pPr lvl="1"/>
            <a:r>
              <a:rPr lang="en-US" sz="3000" dirty="0"/>
              <a:t>Parakeratosis </a:t>
            </a:r>
            <a:r>
              <a:rPr lang="en-US" sz="3000" dirty="0" err="1"/>
              <a:t>pustulosa</a:t>
            </a:r>
            <a:endParaRPr lang="en-US" sz="3000" dirty="0"/>
          </a:p>
          <a:p>
            <a:pPr lvl="1"/>
            <a:r>
              <a:rPr lang="en-US" sz="3000" dirty="0" err="1"/>
              <a:t>P.rosea,secondary</a:t>
            </a:r>
            <a:r>
              <a:rPr lang="en-US" sz="3000" dirty="0"/>
              <a:t> </a:t>
            </a:r>
            <a:r>
              <a:rPr lang="en-US" sz="3000" dirty="0" err="1"/>
              <a:t>syphilis,LP,sarcoidosis</a:t>
            </a:r>
            <a:endParaRPr lang="en-US" sz="3000" dirty="0"/>
          </a:p>
          <a:p>
            <a:pPr marL="457200" lvl="1" indent="0">
              <a:buNone/>
            </a:pPr>
            <a:endParaRPr lang="en-US" sz="3000" dirty="0"/>
          </a:p>
          <a:p>
            <a:pPr>
              <a:lnSpc>
                <a:spcPct val="80000"/>
              </a:lnSpc>
            </a:pPr>
            <a:r>
              <a:rPr lang="en-US" sz="3000" dirty="0"/>
              <a:t>Isolated large pit(</a:t>
            </a:r>
            <a:r>
              <a:rPr lang="en-US" sz="3000" b="1" dirty="0" err="1"/>
              <a:t>Elkonyxis</a:t>
            </a:r>
            <a:r>
              <a:rPr lang="en-US" sz="3000" dirty="0"/>
              <a:t>)</a:t>
            </a:r>
          </a:p>
          <a:p>
            <a:pPr lvl="1">
              <a:lnSpc>
                <a:spcPct val="80000"/>
              </a:lnSpc>
              <a:buFontTx/>
              <a:buNone/>
            </a:pPr>
            <a:r>
              <a:rPr lang="en-US" sz="3000" dirty="0"/>
              <a:t>Seen in </a:t>
            </a:r>
            <a:r>
              <a:rPr lang="en-US" sz="3000" dirty="0" err="1"/>
              <a:t>Reiters</a:t>
            </a:r>
            <a:r>
              <a:rPr lang="en-US" sz="3000" dirty="0"/>
              <a:t> </a:t>
            </a:r>
            <a:r>
              <a:rPr lang="en-US" sz="3000" dirty="0" err="1"/>
              <a:t>Disease,Psoriasis,Trauma</a:t>
            </a:r>
            <a:endParaRPr lang="en-US" sz="3000" dirty="0"/>
          </a:p>
          <a:p>
            <a:endParaRPr lang="en-US" dirty="0"/>
          </a:p>
        </p:txBody>
      </p:sp>
      <p:pic>
        <p:nvPicPr>
          <p:cNvPr id="5" name="Picture 2" descr="Disorders of nails | Clinical Gate">
            <a:extLst>
              <a:ext uri="{FF2B5EF4-FFF2-40B4-BE49-F238E27FC236}">
                <a16:creationId xmlns:a16="http://schemas.microsoft.com/office/drawing/2014/main" id="{0F2E862F-49E0-4112-B7B4-18970723A4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57550" y="1310004"/>
            <a:ext cx="3249314" cy="28958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5629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6" name="Title 1"/>
          <p:cNvSpPr>
            <a:spLocks noGrp="1"/>
          </p:cNvSpPr>
          <p:nvPr>
            <p:ph type="title"/>
          </p:nvPr>
        </p:nvSpPr>
        <p:spPr/>
        <p:txBody>
          <a:bodyPr/>
          <a:lstStyle/>
          <a:p>
            <a:r>
              <a:rPr lang="en-US" b="1" dirty="0" err="1">
                <a:solidFill>
                  <a:srgbClr val="FFC000"/>
                </a:solidFill>
              </a:rPr>
              <a:t>Trachyonychia</a:t>
            </a:r>
            <a:br>
              <a:rPr lang="en-US" b="1" dirty="0">
                <a:solidFill>
                  <a:srgbClr val="FFC000"/>
                </a:solidFill>
              </a:rPr>
            </a:br>
            <a:r>
              <a:rPr lang="en-US" dirty="0">
                <a:solidFill>
                  <a:srgbClr val="FFC000"/>
                </a:solidFill>
              </a:rPr>
              <a:t>(2O NAIL DYSTROPHY)</a:t>
            </a:r>
            <a:endParaRPr lang="en-US" b="1" dirty="0">
              <a:solidFill>
                <a:srgbClr val="FFC000"/>
              </a:solidFill>
            </a:endParaRPr>
          </a:p>
        </p:txBody>
      </p:sp>
      <p:sp>
        <p:nvSpPr>
          <p:cNvPr id="1048797" name="Content Placeholder 2"/>
          <p:cNvSpPr>
            <a:spLocks noGrp="1"/>
          </p:cNvSpPr>
          <p:nvPr>
            <p:ph idx="1"/>
          </p:nvPr>
        </p:nvSpPr>
        <p:spPr>
          <a:xfrm>
            <a:off x="232228" y="1603948"/>
            <a:ext cx="11959771" cy="5876144"/>
          </a:xfrm>
        </p:spPr>
        <p:txBody>
          <a:bodyPr>
            <a:normAutofit fontScale="55000" lnSpcReduction="20000"/>
          </a:bodyPr>
          <a:lstStyle/>
          <a:p>
            <a:endParaRPr lang="en-US" sz="3800" dirty="0"/>
          </a:p>
          <a:p>
            <a:r>
              <a:rPr lang="en-US" sz="3800" dirty="0"/>
              <a:t>Roughened surface of all nail plates</a:t>
            </a:r>
          </a:p>
          <a:p>
            <a:endParaRPr lang="en-US" sz="3800" dirty="0"/>
          </a:p>
          <a:p>
            <a:r>
              <a:rPr lang="en-US" sz="3800" dirty="0"/>
              <a:t>CAUSES:</a:t>
            </a:r>
          </a:p>
          <a:p>
            <a:pPr lvl="1"/>
            <a:r>
              <a:rPr lang="en-US" sz="3800" dirty="0"/>
              <a:t>Idiopathic 20 nail dystrophy</a:t>
            </a:r>
          </a:p>
          <a:p>
            <a:pPr lvl="1"/>
            <a:r>
              <a:rPr lang="en-US" sz="3800" dirty="0"/>
              <a:t>Alopecia </a:t>
            </a:r>
            <a:r>
              <a:rPr lang="en-US" sz="3800" dirty="0" err="1"/>
              <a:t>areata</a:t>
            </a:r>
            <a:r>
              <a:rPr lang="en-US" sz="3800" dirty="0"/>
              <a:t> </a:t>
            </a:r>
          </a:p>
          <a:p>
            <a:pPr lvl="1"/>
            <a:r>
              <a:rPr lang="en-US" sz="3800" dirty="0"/>
              <a:t>Psoriasis</a:t>
            </a:r>
          </a:p>
          <a:p>
            <a:pPr lvl="1"/>
            <a:r>
              <a:rPr lang="en-US" sz="3800" dirty="0"/>
              <a:t>Lichen planus</a:t>
            </a:r>
          </a:p>
          <a:p>
            <a:pPr lvl="1"/>
            <a:r>
              <a:rPr lang="en-US" sz="3800" dirty="0"/>
              <a:t>Chemicals</a:t>
            </a:r>
          </a:p>
          <a:p>
            <a:pPr lvl="1"/>
            <a:r>
              <a:rPr lang="en-US" sz="3800" dirty="0"/>
              <a:t>Pemphigus</a:t>
            </a:r>
          </a:p>
          <a:p>
            <a:pPr lvl="1"/>
            <a:r>
              <a:rPr lang="en-US" sz="3800" dirty="0"/>
              <a:t>Primary biliary cirrhosis</a:t>
            </a:r>
          </a:p>
          <a:p>
            <a:pPr lvl="1"/>
            <a:r>
              <a:rPr lang="en-US" sz="3800" dirty="0" err="1"/>
              <a:t>Icthyosis</a:t>
            </a:r>
            <a:r>
              <a:rPr lang="en-US" sz="3800" dirty="0"/>
              <a:t> vulgaris</a:t>
            </a:r>
          </a:p>
          <a:p>
            <a:pPr lvl="1"/>
            <a:r>
              <a:rPr lang="en-US" sz="3800" dirty="0"/>
              <a:t>Ectodermal dysplasia</a:t>
            </a:r>
          </a:p>
          <a:p>
            <a:pPr lvl="1"/>
            <a:endParaRPr lang="en-US" sz="2800" dirty="0"/>
          </a:p>
          <a:p>
            <a:pPr>
              <a:buFontTx/>
              <a:buNone/>
            </a:pPr>
            <a:r>
              <a:rPr lang="en-US" dirty="0"/>
              <a:t>             </a:t>
            </a:r>
          </a:p>
          <a:p>
            <a:endParaRPr lang="en-US" dirty="0"/>
          </a:p>
        </p:txBody>
      </p:sp>
      <p:sp>
        <p:nvSpPr>
          <p:cNvPr id="1048798" name="Rectangle 2"/>
          <p:cNvSpPr txBox="1">
            <a:spLocks noChangeArrowheads="1"/>
          </p:cNvSpPr>
          <p:nvPr/>
        </p:nvSpPr>
        <p:spPr>
          <a:xfrm>
            <a:off x="8864183" y="0"/>
            <a:ext cx="3957404"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Surface</a:t>
            </a:r>
          </a:p>
        </p:txBody>
      </p:sp>
      <p:pic>
        <p:nvPicPr>
          <p:cNvPr id="2097187" name="Picture 5" descr="trachunacia"/>
          <p:cNvPicPr>
            <a:picLocks noChangeAspect="1" noChangeArrowheads="1"/>
          </p:cNvPicPr>
          <p:nvPr/>
        </p:nvPicPr>
        <p:blipFill>
          <a:blip r:embed="rId3"/>
          <a:srcRect/>
          <a:stretch>
            <a:fillRect/>
          </a:stretch>
        </p:blipFill>
        <p:spPr bwMode="auto">
          <a:xfrm>
            <a:off x="7373258" y="2913357"/>
            <a:ext cx="4818742" cy="35651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797">
                                            <p:txEl>
                                              <p:pRg st="3" end="3"/>
                                            </p:txEl>
                                          </p:spTgt>
                                        </p:tgtEl>
                                        <p:attrNameLst>
                                          <p:attrName>style.visibility</p:attrName>
                                        </p:attrNameLst>
                                      </p:cBhvr>
                                      <p:to>
                                        <p:strVal val="visible"/>
                                      </p:to>
                                    </p:set>
                                    <p:anim calcmode="lin" valueType="num">
                                      <p:cBhvr additive="base">
                                        <p:cTn id="7" dur="500" fill="hold"/>
                                        <p:tgtEl>
                                          <p:spTgt spid="1048797">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797">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8797">
                                            <p:txEl>
                                              <p:pRg st="4" end="4"/>
                                            </p:txEl>
                                          </p:spTgt>
                                        </p:tgtEl>
                                        <p:attrNameLst>
                                          <p:attrName>style.visibility</p:attrName>
                                        </p:attrNameLst>
                                      </p:cBhvr>
                                      <p:to>
                                        <p:strVal val="visible"/>
                                      </p:to>
                                    </p:set>
                                    <p:anim calcmode="lin" valueType="num">
                                      <p:cBhvr additive="base">
                                        <p:cTn id="11" dur="500" fill="hold"/>
                                        <p:tgtEl>
                                          <p:spTgt spid="1048797">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8797">
                                            <p:txEl>
                                              <p:pRg st="4" end="4"/>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48797">
                                            <p:txEl>
                                              <p:pRg st="5" end="5"/>
                                            </p:txEl>
                                          </p:spTgt>
                                        </p:tgtEl>
                                        <p:attrNameLst>
                                          <p:attrName>style.visibility</p:attrName>
                                        </p:attrNameLst>
                                      </p:cBhvr>
                                      <p:to>
                                        <p:strVal val="visible"/>
                                      </p:to>
                                    </p:set>
                                    <p:anim calcmode="lin" valueType="num">
                                      <p:cBhvr additive="base">
                                        <p:cTn id="15" dur="500" fill="hold"/>
                                        <p:tgtEl>
                                          <p:spTgt spid="1048797">
                                            <p:txEl>
                                              <p:pRg st="5" end="5"/>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48797">
                                            <p:txEl>
                                              <p:pRg st="5" end="5"/>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48797">
                                            <p:txEl>
                                              <p:pRg st="6" end="6"/>
                                            </p:txEl>
                                          </p:spTgt>
                                        </p:tgtEl>
                                        <p:attrNameLst>
                                          <p:attrName>style.visibility</p:attrName>
                                        </p:attrNameLst>
                                      </p:cBhvr>
                                      <p:to>
                                        <p:strVal val="visible"/>
                                      </p:to>
                                    </p:set>
                                    <p:anim calcmode="lin" valueType="num">
                                      <p:cBhvr additive="base">
                                        <p:cTn id="19" dur="500" fill="hold"/>
                                        <p:tgtEl>
                                          <p:spTgt spid="1048797">
                                            <p:txEl>
                                              <p:pRg st="6" end="6"/>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797">
                                            <p:txEl>
                                              <p:pRg st="6" end="6"/>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8797">
                                            <p:txEl>
                                              <p:pRg st="7" end="7"/>
                                            </p:txEl>
                                          </p:spTgt>
                                        </p:tgtEl>
                                        <p:attrNameLst>
                                          <p:attrName>style.visibility</p:attrName>
                                        </p:attrNameLst>
                                      </p:cBhvr>
                                      <p:to>
                                        <p:strVal val="visible"/>
                                      </p:to>
                                    </p:set>
                                    <p:anim calcmode="lin" valueType="num">
                                      <p:cBhvr additive="base">
                                        <p:cTn id="23" dur="500" fill="hold"/>
                                        <p:tgtEl>
                                          <p:spTgt spid="1048797">
                                            <p:txEl>
                                              <p:pRg st="7" end="7"/>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48797">
                                            <p:txEl>
                                              <p:pRg st="7" end="7"/>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1048797">
                                            <p:txEl>
                                              <p:pRg st="8" end="8"/>
                                            </p:txEl>
                                          </p:spTgt>
                                        </p:tgtEl>
                                        <p:attrNameLst>
                                          <p:attrName>style.visibility</p:attrName>
                                        </p:attrNameLst>
                                      </p:cBhvr>
                                      <p:to>
                                        <p:strVal val="visible"/>
                                      </p:to>
                                    </p:set>
                                    <p:anim calcmode="lin" valueType="num">
                                      <p:cBhvr additive="base">
                                        <p:cTn id="27" dur="500" fill="hold"/>
                                        <p:tgtEl>
                                          <p:spTgt spid="1048797">
                                            <p:txEl>
                                              <p:pRg st="8" end="8"/>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1048797">
                                            <p:txEl>
                                              <p:pRg st="8" end="8"/>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48797">
                                            <p:txEl>
                                              <p:pRg st="9" end="9"/>
                                            </p:txEl>
                                          </p:spTgt>
                                        </p:tgtEl>
                                        <p:attrNameLst>
                                          <p:attrName>style.visibility</p:attrName>
                                        </p:attrNameLst>
                                      </p:cBhvr>
                                      <p:to>
                                        <p:strVal val="visible"/>
                                      </p:to>
                                    </p:set>
                                    <p:anim calcmode="lin" valueType="num">
                                      <p:cBhvr additive="base">
                                        <p:cTn id="31" dur="500" fill="hold"/>
                                        <p:tgtEl>
                                          <p:spTgt spid="1048797">
                                            <p:txEl>
                                              <p:pRg st="9" end="9"/>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048797">
                                            <p:txEl>
                                              <p:pRg st="9" end="9"/>
                                            </p:txEl>
                                          </p:spTgt>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048797">
                                            <p:txEl>
                                              <p:pRg st="10" end="10"/>
                                            </p:txEl>
                                          </p:spTgt>
                                        </p:tgtEl>
                                        <p:attrNameLst>
                                          <p:attrName>style.visibility</p:attrName>
                                        </p:attrNameLst>
                                      </p:cBhvr>
                                      <p:to>
                                        <p:strVal val="visible"/>
                                      </p:to>
                                    </p:set>
                                    <p:anim calcmode="lin" valueType="num">
                                      <p:cBhvr additive="base">
                                        <p:cTn id="35" dur="500" fill="hold"/>
                                        <p:tgtEl>
                                          <p:spTgt spid="1048797">
                                            <p:txEl>
                                              <p:pRg st="10" end="10"/>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1048797">
                                            <p:txEl>
                                              <p:pRg st="10" end="10"/>
                                            </p:txEl>
                                          </p:spTgt>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048797">
                                            <p:txEl>
                                              <p:pRg st="11" end="11"/>
                                            </p:txEl>
                                          </p:spTgt>
                                        </p:tgtEl>
                                        <p:attrNameLst>
                                          <p:attrName>style.visibility</p:attrName>
                                        </p:attrNameLst>
                                      </p:cBhvr>
                                      <p:to>
                                        <p:strVal val="visible"/>
                                      </p:to>
                                    </p:set>
                                    <p:anim calcmode="lin" valueType="num">
                                      <p:cBhvr additive="base">
                                        <p:cTn id="39" dur="500" fill="hold"/>
                                        <p:tgtEl>
                                          <p:spTgt spid="1048797">
                                            <p:txEl>
                                              <p:pRg st="11" end="11"/>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048797">
                                            <p:txEl>
                                              <p:pRg st="11" end="11"/>
                                            </p:txEl>
                                          </p:spTgt>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048797">
                                            <p:txEl>
                                              <p:pRg st="12" end="12"/>
                                            </p:txEl>
                                          </p:spTgt>
                                        </p:tgtEl>
                                        <p:attrNameLst>
                                          <p:attrName>style.visibility</p:attrName>
                                        </p:attrNameLst>
                                      </p:cBhvr>
                                      <p:to>
                                        <p:strVal val="visible"/>
                                      </p:to>
                                    </p:set>
                                    <p:anim calcmode="lin" valueType="num">
                                      <p:cBhvr additive="base">
                                        <p:cTn id="43" dur="500" fill="hold"/>
                                        <p:tgtEl>
                                          <p:spTgt spid="1048797">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048797">
                                            <p:txEl>
                                              <p:pRg st="12" end="12"/>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048797">
                                            <p:txEl>
                                              <p:pRg st="14" end="14"/>
                                            </p:txEl>
                                          </p:spTgt>
                                        </p:tgtEl>
                                        <p:attrNameLst>
                                          <p:attrName>style.visibility</p:attrName>
                                        </p:attrNameLst>
                                      </p:cBhvr>
                                      <p:to>
                                        <p:strVal val="visible"/>
                                      </p:to>
                                    </p:set>
                                    <p:anim calcmode="lin" valueType="num">
                                      <p:cBhvr additive="base">
                                        <p:cTn id="47" dur="500" fill="hold"/>
                                        <p:tgtEl>
                                          <p:spTgt spid="1048797">
                                            <p:txEl>
                                              <p:pRg st="14" end="1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1048797">
                                            <p:txEl>
                                              <p:pRg st="14" end="1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99" name="Title 1"/>
          <p:cNvSpPr>
            <a:spLocks noGrp="1"/>
          </p:cNvSpPr>
          <p:nvPr>
            <p:ph type="title"/>
          </p:nvPr>
        </p:nvSpPr>
        <p:spPr/>
        <p:txBody>
          <a:bodyPr/>
          <a:lstStyle/>
          <a:p>
            <a:r>
              <a:rPr lang="en-US" b="1" dirty="0" err="1">
                <a:solidFill>
                  <a:srgbClr val="FFC000"/>
                </a:solidFill>
              </a:rPr>
              <a:t>Onychoschizia</a:t>
            </a:r>
            <a:r>
              <a:rPr lang="en-US" b="1" dirty="0">
                <a:solidFill>
                  <a:srgbClr val="FFC000"/>
                </a:solidFill>
              </a:rPr>
              <a:t>/lamellar dystrophy</a:t>
            </a:r>
          </a:p>
        </p:txBody>
      </p:sp>
      <p:sp>
        <p:nvSpPr>
          <p:cNvPr id="1048800" name="Content Placeholder 2"/>
          <p:cNvSpPr>
            <a:spLocks noGrp="1"/>
          </p:cNvSpPr>
          <p:nvPr>
            <p:ph sz="half" idx="1"/>
          </p:nvPr>
        </p:nvSpPr>
        <p:spPr>
          <a:xfrm>
            <a:off x="913795" y="2088318"/>
            <a:ext cx="5106004" cy="4769681"/>
          </a:xfrm>
        </p:spPr>
        <p:txBody>
          <a:bodyPr>
            <a:normAutofit/>
          </a:bodyPr>
          <a:lstStyle/>
          <a:p>
            <a:r>
              <a:rPr lang="en-US" sz="2800" dirty="0"/>
              <a:t>Transverse splitting into layers at or near the free edge</a:t>
            </a:r>
          </a:p>
          <a:p>
            <a:endParaRPr lang="en-US" sz="3600" dirty="0"/>
          </a:p>
        </p:txBody>
      </p:sp>
      <p:pic>
        <p:nvPicPr>
          <p:cNvPr id="2097188" name="Picture 3"/>
          <p:cNvPicPr>
            <a:picLocks noGrp="1" noChangeAspect="1" noChangeArrowheads="1"/>
          </p:cNvPicPr>
          <p:nvPr>
            <p:ph sz="half" idx="2"/>
          </p:nvPr>
        </p:nvPicPr>
        <p:blipFill>
          <a:blip r:embed="rId3"/>
          <a:stretch>
            <a:fillRect/>
          </a:stretch>
        </p:blipFill>
        <p:spPr bwMode="auto">
          <a:xfrm>
            <a:off x="6961579" y="2288713"/>
            <a:ext cx="5094287" cy="3413879"/>
          </a:xfrm>
          <a:prstGeom prst="rect">
            <a:avLst/>
          </a:prstGeom>
          <a:noFill/>
          <a:ln w="9525">
            <a:noFill/>
            <a:miter lim="800000"/>
            <a:headEnd/>
            <a:tailEnd/>
          </a:ln>
          <a:effectLst/>
        </p:spPr>
      </p:pic>
      <p:sp>
        <p:nvSpPr>
          <p:cNvPr id="1048801" name="Rectangle 2"/>
          <p:cNvSpPr txBox="1">
            <a:spLocks noChangeArrowheads="1"/>
          </p:cNvSpPr>
          <p:nvPr/>
        </p:nvSpPr>
        <p:spPr>
          <a:xfrm>
            <a:off x="8864183" y="0"/>
            <a:ext cx="3957404" cy="88442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pPr>
            <a:br>
              <a:rPr kumimoji="0" lang="en-US" sz="1600" b="0" i="0" u="none" strike="noStrike" kern="1200" cap="none" spc="0" normalizeH="0" baseline="0" noProof="0" dirty="0">
                <a:ln>
                  <a:noFill/>
                </a:ln>
                <a:solidFill>
                  <a:schemeClr val="tx1"/>
                </a:solidFill>
                <a:effectLst/>
                <a:uLnTx/>
                <a:uFillTx/>
                <a:latin typeface="+mj-lt"/>
                <a:ea typeface="+mj-ea"/>
                <a:cs typeface="+mj-cs"/>
              </a:rPr>
            </a:br>
            <a:r>
              <a:rPr kumimoji="0" lang="en-US" sz="1800" b="0" i="0" u="none" strike="noStrike" kern="1200" cap="none" spc="0" normalizeH="0" baseline="0" noProof="0" dirty="0">
                <a:ln>
                  <a:noFill/>
                </a:ln>
                <a:effectLst/>
                <a:uLnTx/>
                <a:uFillTx/>
                <a:latin typeface="+mj-lt"/>
                <a:ea typeface="+mj-ea"/>
                <a:cs typeface="+mj-cs"/>
              </a:rPr>
              <a:t>ABNORMALITIES OF NAIL  Surface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97188"/>
                                        </p:tgtEl>
                                        <p:attrNameLst>
                                          <p:attrName>style.visibility</p:attrName>
                                        </p:attrNameLst>
                                      </p:cBhvr>
                                      <p:to>
                                        <p:strVal val="visible"/>
                                      </p:to>
                                    </p:set>
                                    <p:animEffect transition="in" filter="wipe(down)">
                                      <p:cBhvr>
                                        <p:cTn id="7" dur="500"/>
                                        <p:tgtEl>
                                          <p:spTgt spid="2097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C000"/>
                </a:solidFill>
              </a:rPr>
              <a:t>Onychoshizia</a:t>
            </a:r>
            <a:r>
              <a:rPr lang="en-US" dirty="0">
                <a:solidFill>
                  <a:srgbClr val="FFC000"/>
                </a:solidFill>
              </a:rPr>
              <a:t>/lamellar dystrophy</a:t>
            </a:r>
          </a:p>
        </p:txBody>
      </p:sp>
      <p:sp>
        <p:nvSpPr>
          <p:cNvPr id="3" name="Content Placeholder 2"/>
          <p:cNvSpPr>
            <a:spLocks noGrp="1"/>
          </p:cNvSpPr>
          <p:nvPr>
            <p:ph idx="1"/>
          </p:nvPr>
        </p:nvSpPr>
        <p:spPr/>
        <p:txBody>
          <a:bodyPr>
            <a:normAutofit fontScale="77500" lnSpcReduction="20000"/>
          </a:bodyPr>
          <a:lstStyle/>
          <a:p>
            <a:r>
              <a:rPr lang="en-US" sz="3600" dirty="0"/>
              <a:t>Causes</a:t>
            </a:r>
          </a:p>
          <a:p>
            <a:pPr lvl="1"/>
            <a:r>
              <a:rPr lang="en-US" sz="3600" dirty="0"/>
              <a:t>Frequent wetting and drying of the hands </a:t>
            </a:r>
          </a:p>
          <a:p>
            <a:pPr lvl="1"/>
            <a:r>
              <a:rPr lang="en-US" sz="3600" dirty="0"/>
              <a:t>Trauma</a:t>
            </a:r>
          </a:p>
          <a:p>
            <a:pPr lvl="1"/>
            <a:r>
              <a:rPr lang="en-US" sz="3600" dirty="0"/>
              <a:t>Nail cosmetics</a:t>
            </a:r>
          </a:p>
          <a:p>
            <a:pPr lvl="1"/>
            <a:r>
              <a:rPr lang="en-US" sz="3600" dirty="0"/>
              <a:t>Polycythemia</a:t>
            </a:r>
          </a:p>
          <a:p>
            <a:pPr lvl="1"/>
            <a:r>
              <a:rPr lang="en-US" sz="3600" dirty="0"/>
              <a:t>HIV infection</a:t>
            </a:r>
          </a:p>
          <a:p>
            <a:pPr lvl="1"/>
            <a:r>
              <a:rPr lang="en-US" sz="3600" dirty="0" err="1"/>
              <a:t>glucagonoma</a:t>
            </a:r>
            <a:endParaRPr lang="en-US" sz="3600" dirty="0"/>
          </a:p>
          <a:p>
            <a:endParaRPr lang="en-US" dirty="0"/>
          </a:p>
          <a:p>
            <a:endParaRPr lang="en-US" dirty="0"/>
          </a:p>
        </p:txBody>
      </p:sp>
      <p:pic>
        <p:nvPicPr>
          <p:cNvPr id="3074" name="Picture 2" descr="Split Fingernails (Onychoschizia): Symptoms, Causes &amp; Remedies in ...">
            <a:extLst>
              <a:ext uri="{FF2B5EF4-FFF2-40B4-BE49-F238E27FC236}">
                <a16:creationId xmlns:a16="http://schemas.microsoft.com/office/drawing/2014/main" id="{ED836C41-35F4-4088-ACA8-CD06298F9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1866" y="3679067"/>
            <a:ext cx="3657600" cy="2486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5174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2CCB-55D3-4098-A530-80D9931C1E43}"/>
              </a:ext>
            </a:extLst>
          </p:cNvPr>
          <p:cNvSpPr>
            <a:spLocks noGrp="1"/>
          </p:cNvSpPr>
          <p:nvPr>
            <p:ph type="title"/>
          </p:nvPr>
        </p:nvSpPr>
        <p:spPr/>
        <p:txBody>
          <a:bodyPr/>
          <a:lstStyle/>
          <a:p>
            <a:r>
              <a:rPr lang="en-US" dirty="0" err="1">
                <a:solidFill>
                  <a:srgbClr val="FFC000"/>
                </a:solidFill>
              </a:rPr>
              <a:t>Onychoshizia</a:t>
            </a:r>
            <a:r>
              <a:rPr lang="en-US" dirty="0">
                <a:solidFill>
                  <a:srgbClr val="FFC000"/>
                </a:solidFill>
              </a:rPr>
              <a:t>/lamellar dystrophy</a:t>
            </a:r>
            <a:endParaRPr lang="en-US" dirty="0"/>
          </a:p>
        </p:txBody>
      </p:sp>
      <p:sp>
        <p:nvSpPr>
          <p:cNvPr id="3" name="Content Placeholder 2">
            <a:extLst>
              <a:ext uri="{FF2B5EF4-FFF2-40B4-BE49-F238E27FC236}">
                <a16:creationId xmlns:a16="http://schemas.microsoft.com/office/drawing/2014/main" id="{81A571E1-57EB-4108-B70B-8E204CA810DB}"/>
              </a:ext>
            </a:extLst>
          </p:cNvPr>
          <p:cNvSpPr>
            <a:spLocks noGrp="1"/>
          </p:cNvSpPr>
          <p:nvPr>
            <p:ph idx="1"/>
          </p:nvPr>
        </p:nvSpPr>
        <p:spPr/>
        <p:txBody>
          <a:bodyPr>
            <a:normAutofit/>
          </a:bodyPr>
          <a:lstStyle/>
          <a:p>
            <a:r>
              <a:rPr lang="en-US" sz="2800" dirty="0"/>
              <a:t>Biotin</a:t>
            </a:r>
          </a:p>
          <a:p>
            <a:r>
              <a:rPr lang="en-US" sz="2800" dirty="0"/>
              <a:t>Retain hydration</a:t>
            </a:r>
          </a:p>
          <a:p>
            <a:pPr lvl="2"/>
            <a:r>
              <a:rPr lang="en-US" sz="2800" dirty="0" err="1"/>
              <a:t>Gloves,emollients,nail</a:t>
            </a:r>
            <a:r>
              <a:rPr lang="en-US" sz="2800" dirty="0"/>
              <a:t> varnish</a:t>
            </a:r>
          </a:p>
        </p:txBody>
      </p:sp>
    </p:spTree>
    <p:extLst>
      <p:ext uri="{BB962C8B-B14F-4D97-AF65-F5344CB8AC3E}">
        <p14:creationId xmlns:p14="http://schemas.microsoft.com/office/powerpoint/2010/main" val="19226154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5" name="Title 1"/>
          <p:cNvSpPr>
            <a:spLocks noGrp="1"/>
          </p:cNvSpPr>
          <p:nvPr>
            <p:ph type="title"/>
          </p:nvPr>
        </p:nvSpPr>
        <p:spPr/>
        <p:txBody>
          <a:bodyPr/>
          <a:lstStyle/>
          <a:p>
            <a:r>
              <a:rPr lang="en-US" b="1" dirty="0">
                <a:solidFill>
                  <a:srgbClr val="92D050"/>
                </a:solidFill>
              </a:rPr>
              <a:t>ABNORMALITIES OF NAIL COLOUR</a:t>
            </a:r>
          </a:p>
        </p:txBody>
      </p:sp>
      <p:sp>
        <p:nvSpPr>
          <p:cNvPr id="1048806" name="Content Placeholder 2"/>
          <p:cNvSpPr>
            <a:spLocks noGrp="1"/>
          </p:cNvSpPr>
          <p:nvPr>
            <p:ph idx="1"/>
          </p:nvPr>
        </p:nvSpPr>
        <p:spPr>
          <a:xfrm>
            <a:off x="913795" y="2096063"/>
            <a:ext cx="10353762" cy="4449879"/>
          </a:xfrm>
        </p:spPr>
        <p:txBody>
          <a:bodyPr>
            <a:normAutofit/>
          </a:bodyPr>
          <a:lstStyle/>
          <a:p>
            <a:r>
              <a:rPr lang="en-US" sz="2800" dirty="0"/>
              <a:t>Leukonychia</a:t>
            </a:r>
          </a:p>
          <a:p>
            <a:r>
              <a:rPr lang="en-US" sz="2800" dirty="0" err="1"/>
              <a:t>Colour</a:t>
            </a:r>
            <a:r>
              <a:rPr lang="en-US" sz="2800" dirty="0"/>
              <a:t> changes due to drugs</a:t>
            </a:r>
          </a:p>
          <a:p>
            <a:r>
              <a:rPr lang="en-US" sz="2800" dirty="0"/>
              <a:t>Yellow Nail Syndrome</a:t>
            </a:r>
          </a:p>
          <a:p>
            <a:r>
              <a:rPr lang="en-US" sz="2800" dirty="0"/>
              <a:t>Splinter </a:t>
            </a:r>
            <a:r>
              <a:rPr lang="en-US" sz="2800" dirty="0" err="1"/>
              <a:t>Haemorrhages</a:t>
            </a:r>
            <a:endParaRPr lang="en-US" sz="2800" dirty="0"/>
          </a:p>
          <a:p>
            <a:r>
              <a:rPr lang="en-US" sz="2800" dirty="0"/>
              <a:t>Red </a:t>
            </a:r>
            <a:r>
              <a:rPr lang="en-US" sz="2800" dirty="0" err="1"/>
              <a:t>Lunula</a:t>
            </a:r>
            <a:endParaRPr lang="en-US" sz="2800" dirty="0"/>
          </a:p>
          <a:p>
            <a:r>
              <a:rPr lang="en-US" sz="2800" dirty="0"/>
              <a:t>Longitudinal </a:t>
            </a:r>
            <a:r>
              <a:rPr lang="en-US" sz="2800" dirty="0" err="1"/>
              <a:t>erythronychia</a:t>
            </a:r>
            <a:endParaRPr lang="en-US" sz="2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46" name="Title 1"/>
          <p:cNvSpPr>
            <a:spLocks noGrp="1"/>
          </p:cNvSpPr>
          <p:nvPr>
            <p:ph type="title"/>
          </p:nvPr>
        </p:nvSpPr>
        <p:spPr/>
        <p:txBody>
          <a:bodyPr/>
          <a:lstStyle/>
          <a:p>
            <a:r>
              <a:rPr lang="en-US" b="1" dirty="0">
                <a:solidFill>
                  <a:srgbClr val="FFC000"/>
                </a:solidFill>
              </a:rPr>
              <a:t>COMPONENTS</a:t>
            </a:r>
            <a:r>
              <a:rPr lang="en-US" b="1" dirty="0"/>
              <a:t> </a:t>
            </a:r>
          </a:p>
        </p:txBody>
      </p:sp>
      <p:sp>
        <p:nvSpPr>
          <p:cNvPr id="1048647" name="Content Placeholder 2"/>
          <p:cNvSpPr>
            <a:spLocks noGrp="1"/>
          </p:cNvSpPr>
          <p:nvPr>
            <p:ph idx="1"/>
          </p:nvPr>
        </p:nvSpPr>
        <p:spPr/>
        <p:txBody>
          <a:bodyPr>
            <a:normAutofit lnSpcReduction="10000"/>
          </a:bodyPr>
          <a:lstStyle/>
          <a:p>
            <a:r>
              <a:rPr lang="en-US" sz="2800" dirty="0"/>
              <a:t>Nail matrix</a:t>
            </a:r>
          </a:p>
          <a:p>
            <a:r>
              <a:rPr lang="en-US" sz="2800" dirty="0"/>
              <a:t>Nail bed</a:t>
            </a:r>
          </a:p>
          <a:p>
            <a:r>
              <a:rPr lang="en-US" sz="2800" dirty="0"/>
              <a:t>Nail plate </a:t>
            </a:r>
          </a:p>
          <a:p>
            <a:r>
              <a:rPr lang="en-US" sz="2800" dirty="0"/>
              <a:t>Nail folds </a:t>
            </a:r>
          </a:p>
          <a:p>
            <a:r>
              <a:rPr lang="en-US" sz="2800" dirty="0" err="1"/>
              <a:t>Lunula</a:t>
            </a:r>
            <a:endParaRPr lang="en-US" sz="2800" dirty="0"/>
          </a:p>
          <a:p>
            <a:r>
              <a:rPr lang="en-US" sz="2800" dirty="0"/>
              <a:t>Cuticle</a:t>
            </a:r>
          </a:p>
          <a:p>
            <a:pPr>
              <a:buNone/>
            </a:pPr>
            <a:endParaRPr lang="en-US" dirty="0"/>
          </a:p>
        </p:txBody>
      </p:sp>
      <p:sp>
        <p:nvSpPr>
          <p:cNvPr id="1048648" name="Right Brace 3"/>
          <p:cNvSpPr/>
          <p:nvPr/>
        </p:nvSpPr>
        <p:spPr>
          <a:xfrm>
            <a:off x="4931764" y="1918741"/>
            <a:ext cx="629587" cy="31029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8649" name="TextBox 4"/>
          <p:cNvSpPr txBox="1"/>
          <p:nvPr/>
        </p:nvSpPr>
        <p:spPr>
          <a:xfrm>
            <a:off x="6130977" y="3102964"/>
            <a:ext cx="2938072" cy="646331"/>
          </a:xfrm>
          <a:prstGeom prst="rect">
            <a:avLst/>
          </a:prstGeom>
          <a:noFill/>
        </p:spPr>
        <p:txBody>
          <a:bodyPr wrap="square" rtlCol="0">
            <a:spAutoFit/>
          </a:bodyPr>
          <a:lstStyle/>
          <a:p>
            <a:r>
              <a:rPr lang="en-US" sz="3600" dirty="0"/>
              <a:t>NAIL UNIT</a:t>
            </a:r>
          </a:p>
        </p:txBody>
      </p:sp>
      <p:sp>
        <p:nvSpPr>
          <p:cNvPr id="1048650" name="TextBox 5"/>
          <p:cNvSpPr txBox="1"/>
          <p:nvPr/>
        </p:nvSpPr>
        <p:spPr>
          <a:xfrm>
            <a:off x="9343700" y="27783"/>
            <a:ext cx="3312826" cy="369332"/>
          </a:xfrm>
          <a:prstGeom prst="rect">
            <a:avLst/>
          </a:prstGeom>
          <a:noFill/>
        </p:spPr>
        <p:txBody>
          <a:bodyPr wrap="square" rtlCol="0">
            <a:spAutoFit/>
          </a:bodyPr>
          <a:lstStyle/>
          <a:p>
            <a:r>
              <a:rPr lang="en-US" dirty="0"/>
              <a:t>ANATOMY OF NAIL UNIT</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07" name="Title 1"/>
          <p:cNvSpPr>
            <a:spLocks noGrp="1"/>
          </p:cNvSpPr>
          <p:nvPr>
            <p:ph type="title"/>
          </p:nvPr>
        </p:nvSpPr>
        <p:spPr>
          <a:xfrm>
            <a:off x="402980" y="251642"/>
            <a:ext cx="10363200" cy="1214302"/>
          </a:xfrm>
        </p:spPr>
        <p:txBody>
          <a:bodyPr>
            <a:normAutofit/>
          </a:bodyPr>
          <a:lstStyle/>
          <a:p>
            <a:r>
              <a:rPr lang="en-US" sz="4400" b="1" dirty="0">
                <a:solidFill>
                  <a:srgbClr val="FFC000"/>
                </a:solidFill>
              </a:rPr>
              <a:t>leukonychia</a:t>
            </a:r>
          </a:p>
        </p:txBody>
      </p:sp>
      <p:sp>
        <p:nvSpPr>
          <p:cNvPr id="1048808" name="Content Placeholder 2"/>
          <p:cNvSpPr>
            <a:spLocks noGrp="1"/>
          </p:cNvSpPr>
          <p:nvPr>
            <p:ph idx="1"/>
          </p:nvPr>
        </p:nvSpPr>
        <p:spPr>
          <a:xfrm>
            <a:off x="211289" y="1927274"/>
            <a:ext cx="10916256" cy="4797084"/>
          </a:xfrm>
        </p:spPr>
        <p:txBody>
          <a:bodyPr>
            <a:noAutofit/>
          </a:bodyPr>
          <a:lstStyle/>
          <a:p>
            <a:r>
              <a:rPr lang="en-US" sz="2800" dirty="0"/>
              <a:t>White discoloration of the nail</a:t>
            </a:r>
          </a:p>
          <a:p>
            <a:r>
              <a:rPr lang="en-US" sz="2800" dirty="0"/>
              <a:t>Due to matrix dysfunction</a:t>
            </a:r>
          </a:p>
          <a:p>
            <a:pPr marL="0" indent="0">
              <a:buNone/>
            </a:pPr>
            <a:endParaRPr lang="en-US" sz="2800" dirty="0"/>
          </a:p>
          <a:p>
            <a:r>
              <a:rPr lang="en-US" sz="2800" b="1" dirty="0">
                <a:solidFill>
                  <a:srgbClr val="FFC000"/>
                </a:solidFill>
              </a:rPr>
              <a:t>Total leukonychia</a:t>
            </a:r>
            <a:endParaRPr lang="en-US" sz="2800" dirty="0">
              <a:solidFill>
                <a:srgbClr val="FFC000"/>
              </a:solidFill>
            </a:endParaRPr>
          </a:p>
          <a:p>
            <a:pPr lvl="2"/>
            <a:r>
              <a:rPr lang="en-US" sz="2800" dirty="0"/>
              <a:t>all nails are milky porcelain white</a:t>
            </a:r>
          </a:p>
        </p:txBody>
      </p:sp>
      <p:sp>
        <p:nvSpPr>
          <p:cNvPr id="1048809" name="Rectangle 4"/>
          <p:cNvSpPr/>
          <p:nvPr/>
        </p:nvSpPr>
        <p:spPr>
          <a:xfrm>
            <a:off x="8328075" y="0"/>
            <a:ext cx="4313896" cy="369332"/>
          </a:xfrm>
          <a:prstGeom prst="rect">
            <a:avLst/>
          </a:prstGeom>
        </p:spPr>
        <p:txBody>
          <a:bodyPr wrap="square">
            <a:spAutoFit/>
          </a:bodyPr>
          <a:lstStyle/>
          <a:p>
            <a:r>
              <a:rPr lang="en-US" dirty="0"/>
              <a:t>ABNORMALITIES OF NAIL COLOUR</a:t>
            </a:r>
          </a:p>
        </p:txBody>
      </p:sp>
      <p:pic>
        <p:nvPicPr>
          <p:cNvPr id="5" name="Picture 3" descr="C:\Users\Zohaib\Desktop\Untitled.png"/>
          <p:cNvPicPr>
            <a:picLocks noChangeAspect="1" noChangeArrowheads="1"/>
          </p:cNvPicPr>
          <p:nvPr/>
        </p:nvPicPr>
        <p:blipFill>
          <a:blip r:embed="rId2"/>
          <a:srcRect/>
          <a:stretch>
            <a:fillRect/>
          </a:stretch>
        </p:blipFill>
        <p:spPr bwMode="auto">
          <a:xfrm>
            <a:off x="7352775" y="1642576"/>
            <a:ext cx="4243156" cy="348406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3795" y="2096064"/>
            <a:ext cx="10353762" cy="4274756"/>
          </a:xfrm>
        </p:spPr>
        <p:txBody>
          <a:bodyPr>
            <a:normAutofit fontScale="92500" lnSpcReduction="20000"/>
          </a:bodyPr>
          <a:lstStyle/>
          <a:p>
            <a:r>
              <a:rPr lang="en-US" sz="2800" b="1" dirty="0">
                <a:solidFill>
                  <a:srgbClr val="FFC000"/>
                </a:solidFill>
              </a:rPr>
              <a:t>Subtotal leukonychia</a:t>
            </a:r>
          </a:p>
          <a:p>
            <a:pPr lvl="2"/>
            <a:r>
              <a:rPr lang="en-US" sz="2800" dirty="0"/>
              <a:t>proximal two-thirds are white, becoming pink distally. </a:t>
            </a:r>
          </a:p>
          <a:p>
            <a:pPr lvl="2"/>
            <a:r>
              <a:rPr lang="en-US" sz="2800" dirty="0"/>
              <a:t>attributed to a delay in keratin maturation</a:t>
            </a:r>
          </a:p>
          <a:p>
            <a:pPr lvl="2"/>
            <a:endParaRPr lang="en-US" sz="2800" b="1" dirty="0">
              <a:solidFill>
                <a:srgbClr val="FFC000"/>
              </a:solidFill>
            </a:endParaRPr>
          </a:p>
          <a:p>
            <a:pPr lvl="2"/>
            <a:endParaRPr lang="en-US" sz="2800" b="1" dirty="0">
              <a:solidFill>
                <a:srgbClr val="FFC000"/>
              </a:solidFill>
            </a:endParaRPr>
          </a:p>
          <a:p>
            <a:r>
              <a:rPr lang="en-US" sz="2800" b="1" dirty="0">
                <a:solidFill>
                  <a:srgbClr val="FFC000"/>
                </a:solidFill>
              </a:rPr>
              <a:t>Apparent leukonychia</a:t>
            </a:r>
          </a:p>
          <a:p>
            <a:pPr lvl="1"/>
            <a:r>
              <a:rPr lang="en-US" sz="2800" dirty="0"/>
              <a:t>changes in the nail bed are responsible for the white appearance</a:t>
            </a:r>
            <a:br>
              <a:rPr lang="en-US" sz="2800" dirty="0"/>
            </a:br>
            <a:r>
              <a:rPr lang="en-US" sz="2800" dirty="0" err="1"/>
              <a:t>anaemia</a:t>
            </a:r>
            <a:r>
              <a:rPr lang="en-US" sz="2800" dirty="0"/>
              <a:t>, </a:t>
            </a:r>
            <a:r>
              <a:rPr lang="en-US" sz="2800" dirty="0" err="1"/>
              <a:t>oedema</a:t>
            </a:r>
            <a:r>
              <a:rPr lang="en-US" sz="2800" dirty="0"/>
              <a:t> or vascular impairment</a:t>
            </a:r>
          </a:p>
          <a:p>
            <a:endParaRPr lang="en-US" sz="2800" dirty="0"/>
          </a:p>
        </p:txBody>
      </p:sp>
    </p:spTree>
    <p:extLst>
      <p:ext uri="{BB962C8B-B14F-4D97-AF65-F5344CB8AC3E}">
        <p14:creationId xmlns:p14="http://schemas.microsoft.com/office/powerpoint/2010/main" val="24256743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25000" lnSpcReduction="20000"/>
          </a:bodyPr>
          <a:lstStyle/>
          <a:p>
            <a:pPr marL="914400" lvl="2" indent="0">
              <a:buNone/>
            </a:pPr>
            <a:endParaRPr lang="en-US" sz="9600" b="1" dirty="0"/>
          </a:p>
          <a:p>
            <a:r>
              <a:rPr lang="en-US" sz="11200" b="1" dirty="0">
                <a:solidFill>
                  <a:srgbClr val="FFC000"/>
                </a:solidFill>
              </a:rPr>
              <a:t>Punctate leukonychia</a:t>
            </a:r>
          </a:p>
          <a:p>
            <a:pPr lvl="2"/>
            <a:r>
              <a:rPr lang="en-US" sz="9600" dirty="0"/>
              <a:t>white spots of 1–3 mm diameter</a:t>
            </a:r>
          </a:p>
          <a:p>
            <a:pPr lvl="2"/>
            <a:r>
              <a:rPr lang="en-US" sz="9600" dirty="0"/>
              <a:t>minor trauma (e.g. manicure)</a:t>
            </a:r>
          </a:p>
          <a:p>
            <a:pPr lvl="2"/>
            <a:r>
              <a:rPr lang="en-US" sz="9600" dirty="0"/>
              <a:t>Alopecia </a:t>
            </a:r>
            <a:r>
              <a:rPr lang="en-US" sz="9600" dirty="0" err="1"/>
              <a:t>areata</a:t>
            </a:r>
            <a:r>
              <a:rPr lang="en-US" sz="9600" dirty="0"/>
              <a:t>.</a:t>
            </a:r>
            <a:endParaRPr lang="en-US" sz="9600" b="1" dirty="0"/>
          </a:p>
          <a:p>
            <a:pPr lvl="2">
              <a:buNone/>
            </a:pPr>
            <a:endParaRPr lang="en-US" dirty="0"/>
          </a:p>
          <a:p>
            <a:endParaRPr lang="en-US" dirty="0"/>
          </a:p>
        </p:txBody>
      </p:sp>
      <p:sp>
        <p:nvSpPr>
          <p:cNvPr id="6" name="Content Placeholder 5"/>
          <p:cNvSpPr>
            <a:spLocks noGrp="1"/>
          </p:cNvSpPr>
          <p:nvPr>
            <p:ph sz="half" idx="2"/>
          </p:nvPr>
        </p:nvSpPr>
        <p:spPr/>
        <p:txBody>
          <a:bodyPr/>
          <a:lstStyle/>
          <a:p>
            <a:endParaRPr lang="en-US"/>
          </a:p>
        </p:txBody>
      </p:sp>
      <p:pic>
        <p:nvPicPr>
          <p:cNvPr id="7" name="Picture 4" descr="C:\Users\Zohaib\Desktop\punctate-leukonychia.JPG"/>
          <p:cNvPicPr>
            <a:picLocks noChangeAspect="1" noChangeArrowheads="1"/>
          </p:cNvPicPr>
          <p:nvPr/>
        </p:nvPicPr>
        <p:blipFill>
          <a:blip r:embed="rId2"/>
          <a:srcRect/>
          <a:stretch>
            <a:fillRect/>
          </a:stretch>
        </p:blipFill>
        <p:spPr bwMode="auto">
          <a:xfrm>
            <a:off x="5933239" y="2194578"/>
            <a:ext cx="5334317" cy="35966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488120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25000" lnSpcReduction="20000"/>
          </a:bodyPr>
          <a:lstStyle/>
          <a:p>
            <a:r>
              <a:rPr lang="en-US" sz="11200" b="1" dirty="0">
                <a:solidFill>
                  <a:srgbClr val="FFC000"/>
                </a:solidFill>
              </a:rPr>
              <a:t>Transverse leukonychia (</a:t>
            </a:r>
            <a:r>
              <a:rPr lang="en-US" sz="11200" b="1" dirty="0" err="1">
                <a:solidFill>
                  <a:srgbClr val="FFC000"/>
                </a:solidFill>
              </a:rPr>
              <a:t>Mees</a:t>
            </a:r>
            <a:r>
              <a:rPr lang="en-US" sz="11200" b="1" dirty="0">
                <a:solidFill>
                  <a:srgbClr val="FFC000"/>
                </a:solidFill>
              </a:rPr>
              <a:t>’ line)</a:t>
            </a:r>
          </a:p>
          <a:p>
            <a:pPr lvl="2"/>
            <a:r>
              <a:rPr lang="en-US" sz="9600" dirty="0"/>
              <a:t>1–2 mm wide transverse band in the arcuate form of the </a:t>
            </a:r>
            <a:r>
              <a:rPr lang="en-US" sz="9600" dirty="0" err="1"/>
              <a:t>lunula</a:t>
            </a:r>
            <a:endParaRPr lang="en-US" sz="9600" b="1" dirty="0"/>
          </a:p>
          <a:p>
            <a:pPr lvl="2"/>
            <a:r>
              <a:rPr lang="en-US" sz="9600" dirty="0"/>
              <a:t>chemotherapy </a:t>
            </a:r>
          </a:p>
          <a:p>
            <a:pPr lvl="2"/>
            <a:r>
              <a:rPr lang="en-US" sz="9600" dirty="0"/>
              <a:t>poisoning  </a:t>
            </a:r>
          </a:p>
          <a:p>
            <a:pPr lvl="2"/>
            <a:r>
              <a:rPr lang="en-US" sz="9600" dirty="0"/>
              <a:t>systemic infection</a:t>
            </a:r>
          </a:p>
          <a:p>
            <a:endParaRPr lang="en-US" dirty="0"/>
          </a:p>
        </p:txBody>
      </p:sp>
      <p:sp>
        <p:nvSpPr>
          <p:cNvPr id="4" name="Content Placeholder 3"/>
          <p:cNvSpPr>
            <a:spLocks noGrp="1"/>
          </p:cNvSpPr>
          <p:nvPr>
            <p:ph sz="half" idx="2"/>
          </p:nvPr>
        </p:nvSpPr>
        <p:spPr/>
        <p:txBody>
          <a:bodyPr>
            <a:normAutofit fontScale="25000" lnSpcReduction="20000"/>
          </a:bodyPr>
          <a:lstStyle/>
          <a:p>
            <a:endParaRPr lang="en-US"/>
          </a:p>
        </p:txBody>
      </p:sp>
      <p:pic>
        <p:nvPicPr>
          <p:cNvPr id="5" name="Picture 2" descr="C:\Users\Zohaib\Desktop\striate-leukonychia (1).JPG"/>
          <p:cNvPicPr>
            <a:picLocks noChangeAspect="1" noChangeArrowheads="1"/>
          </p:cNvPicPr>
          <p:nvPr/>
        </p:nvPicPr>
        <p:blipFill>
          <a:blip r:embed="rId3"/>
          <a:srcRect/>
          <a:stretch>
            <a:fillRect/>
          </a:stretch>
        </p:blipFill>
        <p:spPr bwMode="auto">
          <a:xfrm>
            <a:off x="6176549" y="2088318"/>
            <a:ext cx="5091007" cy="34130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82962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1048816" name="Content Placeholder 2"/>
          <p:cNvSpPr>
            <a:spLocks noGrp="1"/>
          </p:cNvSpPr>
          <p:nvPr>
            <p:ph sz="half" idx="1"/>
          </p:nvPr>
        </p:nvSpPr>
        <p:spPr/>
        <p:txBody>
          <a:bodyPr>
            <a:normAutofit fontScale="97500" lnSpcReduction="10000"/>
          </a:bodyPr>
          <a:lstStyle/>
          <a:p>
            <a:endParaRPr lang="en-US" sz="3000" b="1" dirty="0"/>
          </a:p>
          <a:p>
            <a:r>
              <a:rPr lang="en-US" sz="3300" b="1" dirty="0">
                <a:solidFill>
                  <a:srgbClr val="FFC000"/>
                </a:solidFill>
              </a:rPr>
              <a:t>Terry’s nail</a:t>
            </a:r>
          </a:p>
          <a:p>
            <a:pPr lvl="1"/>
            <a:r>
              <a:rPr lang="en-US" sz="2700" dirty="0"/>
              <a:t>The nail is proximally white and normal distally</a:t>
            </a:r>
          </a:p>
          <a:p>
            <a:pPr lvl="1"/>
            <a:r>
              <a:rPr lang="en-US" sz="2700" dirty="0"/>
              <a:t>Cirrhosis</a:t>
            </a:r>
          </a:p>
          <a:p>
            <a:pPr lvl="1"/>
            <a:r>
              <a:rPr lang="en-US" sz="2700" dirty="0"/>
              <a:t>Congestive cardiac failure</a:t>
            </a:r>
          </a:p>
          <a:p>
            <a:pPr lvl="1"/>
            <a:r>
              <a:rPr lang="en-US" sz="2700" dirty="0"/>
              <a:t>Diabetes</a:t>
            </a:r>
          </a:p>
          <a:p>
            <a:pPr lvl="2">
              <a:buNone/>
            </a:pPr>
            <a:endParaRPr lang="en-US" b="1" dirty="0"/>
          </a:p>
          <a:p>
            <a:endParaRPr lang="en-US" dirty="0"/>
          </a:p>
        </p:txBody>
      </p:sp>
      <p:sp>
        <p:nvSpPr>
          <p:cNvPr id="3" name="Content Placeholder 2"/>
          <p:cNvSpPr>
            <a:spLocks noGrp="1"/>
          </p:cNvSpPr>
          <p:nvPr>
            <p:ph sz="half" idx="2"/>
          </p:nvPr>
        </p:nvSpPr>
        <p:spPr/>
        <p:txBody>
          <a:bodyPr>
            <a:normAutofit fontScale="97500" lnSpcReduction="10000"/>
          </a:bodyPr>
          <a:lstStyle/>
          <a:p>
            <a:endParaRPr lang="en-US"/>
          </a:p>
        </p:txBody>
      </p:sp>
      <p:sp>
        <p:nvSpPr>
          <p:cNvPr id="1048817" name="Rectangle 3"/>
          <p:cNvSpPr/>
          <p:nvPr/>
        </p:nvSpPr>
        <p:spPr>
          <a:xfrm>
            <a:off x="8200571" y="0"/>
            <a:ext cx="4356889" cy="369332"/>
          </a:xfrm>
          <a:prstGeom prst="rect">
            <a:avLst/>
          </a:prstGeom>
        </p:spPr>
        <p:txBody>
          <a:bodyPr wrap="square">
            <a:spAutoFit/>
          </a:bodyPr>
          <a:lstStyle/>
          <a:p>
            <a:r>
              <a:rPr lang="en-US" dirty="0"/>
              <a:t>ABNORMALITIES OF NAIL COLOUR</a:t>
            </a:r>
          </a:p>
        </p:txBody>
      </p:sp>
      <p:pic>
        <p:nvPicPr>
          <p:cNvPr id="6" name="Picture 2" descr="C:\Users\Zohaib\Desktop\terry2.jpg"/>
          <p:cNvPicPr>
            <a:picLocks noChangeAspect="1" noChangeArrowheads="1"/>
          </p:cNvPicPr>
          <p:nvPr/>
        </p:nvPicPr>
        <p:blipFill>
          <a:blip r:embed="rId3"/>
          <a:srcRect/>
          <a:stretch>
            <a:fillRect/>
          </a:stretch>
        </p:blipFill>
        <p:spPr bwMode="auto">
          <a:xfrm>
            <a:off x="7865109" y="1360378"/>
            <a:ext cx="3299399" cy="2337984"/>
          </a:xfrm>
          <a:prstGeom prst="rect">
            <a:avLst/>
          </a:prstGeom>
          <a:noFill/>
        </p:spPr>
      </p:pic>
      <p:pic>
        <p:nvPicPr>
          <p:cNvPr id="5122" name="Picture 2" descr="Terry's nails">
            <a:extLst>
              <a:ext uri="{FF2B5EF4-FFF2-40B4-BE49-F238E27FC236}">
                <a16:creationId xmlns:a16="http://schemas.microsoft.com/office/drawing/2014/main" id="{36A4CF38-340D-4AA4-9444-A49BD1787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85959" y="4091111"/>
            <a:ext cx="4457700" cy="2505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normAutofit fontScale="85000" lnSpcReduction="20000"/>
          </a:bodyPr>
          <a:lstStyle/>
          <a:p>
            <a:pPr marL="457200" lvl="1" indent="0">
              <a:buNone/>
            </a:pPr>
            <a:endParaRPr lang="en-US" sz="2800" dirty="0"/>
          </a:p>
          <a:p>
            <a:r>
              <a:rPr lang="en-US" sz="3300" b="1" dirty="0" err="1">
                <a:solidFill>
                  <a:srgbClr val="FFC000"/>
                </a:solidFill>
              </a:rPr>
              <a:t>Muehrcke’s</a:t>
            </a:r>
            <a:r>
              <a:rPr lang="en-US" sz="3300" b="1" dirty="0">
                <a:solidFill>
                  <a:srgbClr val="FFC000"/>
                </a:solidFill>
              </a:rPr>
              <a:t> paired white bands</a:t>
            </a:r>
            <a:endParaRPr lang="en-US" sz="3300" dirty="0">
              <a:solidFill>
                <a:srgbClr val="FFC000"/>
              </a:solidFill>
            </a:endParaRPr>
          </a:p>
          <a:p>
            <a:pPr lvl="1"/>
            <a:r>
              <a:rPr lang="en-US" sz="2800" dirty="0"/>
              <a:t>parallel to the </a:t>
            </a:r>
            <a:r>
              <a:rPr lang="en-US" sz="2800" dirty="0" err="1"/>
              <a:t>lunula</a:t>
            </a:r>
            <a:r>
              <a:rPr lang="en-US" sz="2800" dirty="0"/>
              <a:t> </a:t>
            </a:r>
          </a:p>
          <a:p>
            <a:pPr lvl="1"/>
            <a:r>
              <a:rPr lang="en-US" sz="2800" dirty="0"/>
              <a:t>pink between two white lines</a:t>
            </a:r>
          </a:p>
          <a:p>
            <a:pPr lvl="1"/>
            <a:r>
              <a:rPr lang="en-US" sz="2800" dirty="0"/>
              <a:t>associated with </a:t>
            </a:r>
            <a:r>
              <a:rPr lang="en-US" sz="2800" dirty="0" err="1"/>
              <a:t>hypoalbuminaemia</a:t>
            </a:r>
            <a:endParaRPr lang="en-US" sz="2800" dirty="0"/>
          </a:p>
          <a:p>
            <a:pPr lvl="1"/>
            <a:r>
              <a:rPr lang="en-US" sz="2800" dirty="0"/>
              <a:t>reversible</a:t>
            </a:r>
          </a:p>
          <a:p>
            <a:endParaRPr lang="en-US" dirty="0"/>
          </a:p>
        </p:txBody>
      </p:sp>
      <p:sp>
        <p:nvSpPr>
          <p:cNvPr id="6" name="Content Placeholder 5"/>
          <p:cNvSpPr>
            <a:spLocks noGrp="1"/>
          </p:cNvSpPr>
          <p:nvPr>
            <p:ph sz="half" idx="2"/>
          </p:nvPr>
        </p:nvSpPr>
        <p:spPr/>
        <p:txBody>
          <a:bodyPr>
            <a:normAutofit fontScale="85000" lnSpcReduction="20000"/>
          </a:bodyPr>
          <a:lstStyle/>
          <a:p>
            <a:endParaRPr lang="en-US"/>
          </a:p>
        </p:txBody>
      </p:sp>
      <p:pic>
        <p:nvPicPr>
          <p:cNvPr id="7" name="Picture 4"/>
          <p:cNvPicPr>
            <a:picLocks noChangeAspect="1" noChangeArrowheads="1"/>
          </p:cNvPicPr>
          <p:nvPr/>
        </p:nvPicPr>
        <p:blipFill>
          <a:blip r:embed="rId3"/>
          <a:srcRect l="2577" t="3175" r="6871" b="3175"/>
          <a:stretch>
            <a:fillRect/>
          </a:stretch>
        </p:blipFill>
        <p:spPr bwMode="auto">
          <a:xfrm>
            <a:off x="6594400" y="2518349"/>
            <a:ext cx="2848131" cy="2248523"/>
          </a:xfrm>
          <a:prstGeom prst="rect">
            <a:avLst/>
          </a:prstGeom>
          <a:noFill/>
          <a:ln w="9525">
            <a:noFill/>
            <a:miter lim="800000"/>
            <a:headEnd/>
            <a:tailEnd/>
          </a:ln>
        </p:spPr>
      </p:pic>
      <p:pic>
        <p:nvPicPr>
          <p:cNvPr id="8" name="Picture 4" descr="C:\Users\Zohaib\Desktop\muck.jpg"/>
          <p:cNvPicPr>
            <a:picLocks noChangeAspect="1" noChangeArrowheads="1"/>
          </p:cNvPicPr>
          <p:nvPr/>
        </p:nvPicPr>
        <p:blipFill>
          <a:blip r:embed="rId4" cstate="print"/>
          <a:srcRect l="85733" b="50344"/>
          <a:stretch>
            <a:fillRect/>
          </a:stretch>
        </p:blipFill>
        <p:spPr bwMode="auto">
          <a:xfrm>
            <a:off x="9467392" y="2518349"/>
            <a:ext cx="1963712" cy="2293495"/>
          </a:xfrm>
          <a:prstGeom prst="rect">
            <a:avLst/>
          </a:prstGeom>
          <a:noFill/>
        </p:spPr>
      </p:pic>
    </p:spTree>
    <p:extLst>
      <p:ext uri="{BB962C8B-B14F-4D97-AF65-F5344CB8AC3E}">
        <p14:creationId xmlns:p14="http://schemas.microsoft.com/office/powerpoint/2010/main" val="17840392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normAutofit lnSpcReduction="10000"/>
          </a:bodyPr>
          <a:lstStyle/>
          <a:p>
            <a:r>
              <a:rPr lang="en-US" sz="3300" b="1" dirty="0">
                <a:solidFill>
                  <a:srgbClr val="FFC000"/>
                </a:solidFill>
              </a:rPr>
              <a:t>Half‐and‐half nails</a:t>
            </a:r>
          </a:p>
          <a:p>
            <a:pPr lvl="1"/>
            <a:r>
              <a:rPr lang="en-US" sz="2800" dirty="0"/>
              <a:t>Proximal portion of the nail white and the distal half red, pink or brown with a sharp line of demarcation between the two halves.</a:t>
            </a:r>
          </a:p>
          <a:p>
            <a:endParaRPr lang="en-US" dirty="0"/>
          </a:p>
        </p:txBody>
      </p:sp>
      <p:pic>
        <p:nvPicPr>
          <p:cNvPr id="7" name="Content Placeholder 6" descr="C:\Users\Zohaib\Desktop\tt.jpg"/>
          <p:cNvPicPr>
            <a:picLocks noGrp="1" noChangeAspect="1" noChangeArrowheads="1"/>
          </p:cNvPicPr>
          <p:nvPr>
            <p:ph sz="half" idx="2"/>
          </p:nvPr>
        </p:nvPicPr>
        <p:blipFill>
          <a:blip r:embed="rId2"/>
          <a:srcRect/>
          <a:stretch>
            <a:fillRect/>
          </a:stretch>
        </p:blipFill>
        <p:spPr bwMode="auto">
          <a:xfrm>
            <a:off x="7244524" y="2712842"/>
            <a:ext cx="4369587" cy="2870992"/>
          </a:xfrm>
          <a:prstGeom prst="rect">
            <a:avLst/>
          </a:prstGeom>
          <a:noFill/>
        </p:spPr>
      </p:pic>
    </p:spTree>
    <p:extLst>
      <p:ext uri="{BB962C8B-B14F-4D97-AF65-F5344CB8AC3E}">
        <p14:creationId xmlns:p14="http://schemas.microsoft.com/office/powerpoint/2010/main" val="20563759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C000"/>
                </a:solidFill>
              </a:rPr>
              <a:t>Colour</a:t>
            </a:r>
            <a:r>
              <a:rPr lang="en-US" dirty="0">
                <a:solidFill>
                  <a:srgbClr val="FFC000"/>
                </a:solidFill>
              </a:rPr>
              <a:t> changes due to drugs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795511771"/>
              </p:ext>
            </p:extLst>
          </p:nvPr>
        </p:nvGraphicFramePr>
        <p:xfrm>
          <a:off x="842937" y="2309246"/>
          <a:ext cx="10353676" cy="4293032"/>
        </p:xfrm>
        <a:graphic>
          <a:graphicData uri="http://schemas.openxmlformats.org/drawingml/2006/table">
            <a:tbl>
              <a:tblPr firstRow="1" bandRow="1">
                <a:tableStyleId>{5C22544A-7EE6-4342-B048-85BDC9FD1C3A}</a:tableStyleId>
              </a:tblPr>
              <a:tblGrid>
                <a:gridCol w="5176838">
                  <a:extLst>
                    <a:ext uri="{9D8B030D-6E8A-4147-A177-3AD203B41FA5}">
                      <a16:colId xmlns:a16="http://schemas.microsoft.com/office/drawing/2014/main" val="1368574261"/>
                    </a:ext>
                  </a:extLst>
                </a:gridCol>
                <a:gridCol w="5176838">
                  <a:extLst>
                    <a:ext uri="{9D8B030D-6E8A-4147-A177-3AD203B41FA5}">
                      <a16:colId xmlns:a16="http://schemas.microsoft.com/office/drawing/2014/main" val="3149171496"/>
                    </a:ext>
                  </a:extLst>
                </a:gridCol>
              </a:tblGrid>
              <a:tr h="536629">
                <a:tc>
                  <a:txBody>
                    <a:bodyPr/>
                    <a:lstStyle/>
                    <a:p>
                      <a:r>
                        <a:rPr lang="en-US" dirty="0"/>
                        <a:t>YELLOW</a:t>
                      </a:r>
                    </a:p>
                  </a:txBody>
                  <a:tcPr/>
                </a:tc>
                <a:tc>
                  <a:txBody>
                    <a:bodyPr/>
                    <a:lstStyle/>
                    <a:p>
                      <a:r>
                        <a:rPr lang="en-US" dirty="0"/>
                        <a:t>TETRACYCLINE</a:t>
                      </a:r>
                    </a:p>
                  </a:txBody>
                  <a:tcPr/>
                </a:tc>
                <a:extLst>
                  <a:ext uri="{0D108BD9-81ED-4DB2-BD59-A6C34878D82A}">
                    <a16:rowId xmlns:a16="http://schemas.microsoft.com/office/drawing/2014/main" val="3865925063"/>
                  </a:ext>
                </a:extLst>
              </a:tr>
              <a:tr h="536629">
                <a:tc>
                  <a:txBody>
                    <a:bodyPr/>
                    <a:lstStyle/>
                    <a:p>
                      <a:r>
                        <a:rPr lang="en-US" dirty="0"/>
                        <a:t>BLUE BLACK</a:t>
                      </a:r>
                    </a:p>
                  </a:txBody>
                  <a:tcPr/>
                </a:tc>
                <a:tc>
                  <a:txBody>
                    <a:bodyPr/>
                    <a:lstStyle/>
                    <a:p>
                      <a:r>
                        <a:rPr lang="en-US" dirty="0"/>
                        <a:t>CHLOROQUINE</a:t>
                      </a:r>
                    </a:p>
                  </a:txBody>
                  <a:tcPr/>
                </a:tc>
                <a:extLst>
                  <a:ext uri="{0D108BD9-81ED-4DB2-BD59-A6C34878D82A}">
                    <a16:rowId xmlns:a16="http://schemas.microsoft.com/office/drawing/2014/main" val="3095213594"/>
                  </a:ext>
                </a:extLst>
              </a:tr>
              <a:tr h="536629">
                <a:tc>
                  <a:txBody>
                    <a:bodyPr/>
                    <a:lstStyle/>
                    <a:p>
                      <a:r>
                        <a:rPr lang="en-US" dirty="0"/>
                        <a:t>BLUISH COLOUR</a:t>
                      </a:r>
                    </a:p>
                  </a:txBody>
                  <a:tcPr/>
                </a:tc>
                <a:tc>
                  <a:txBody>
                    <a:bodyPr/>
                    <a:lstStyle/>
                    <a:p>
                      <a:r>
                        <a:rPr lang="en-US" dirty="0"/>
                        <a:t>MEPACRINE</a:t>
                      </a:r>
                    </a:p>
                  </a:txBody>
                  <a:tcPr/>
                </a:tc>
                <a:extLst>
                  <a:ext uri="{0D108BD9-81ED-4DB2-BD59-A6C34878D82A}">
                    <a16:rowId xmlns:a16="http://schemas.microsoft.com/office/drawing/2014/main" val="2003428568"/>
                  </a:ext>
                </a:extLst>
              </a:tr>
              <a:tr h="536629">
                <a:tc>
                  <a:txBody>
                    <a:bodyPr/>
                    <a:lstStyle/>
                    <a:p>
                      <a:r>
                        <a:rPr lang="en-US" dirty="0"/>
                        <a:t>SLATE BLUE</a:t>
                      </a:r>
                    </a:p>
                  </a:txBody>
                  <a:tcPr/>
                </a:tc>
                <a:tc>
                  <a:txBody>
                    <a:bodyPr/>
                    <a:lstStyle/>
                    <a:p>
                      <a:r>
                        <a:rPr lang="en-US" dirty="0"/>
                        <a:t>ARGYRIA</a:t>
                      </a:r>
                    </a:p>
                  </a:txBody>
                  <a:tcPr/>
                </a:tc>
                <a:extLst>
                  <a:ext uri="{0D108BD9-81ED-4DB2-BD59-A6C34878D82A}">
                    <a16:rowId xmlns:a16="http://schemas.microsoft.com/office/drawing/2014/main" val="400798695"/>
                  </a:ext>
                </a:extLst>
              </a:tr>
              <a:tr h="536629">
                <a:tc>
                  <a:txBody>
                    <a:bodyPr/>
                    <a:lstStyle/>
                    <a:p>
                      <a:r>
                        <a:rPr lang="en-US" dirty="0"/>
                        <a:t>BLUE LUNULAE</a:t>
                      </a:r>
                    </a:p>
                  </a:txBody>
                  <a:tcPr/>
                </a:tc>
                <a:tc>
                  <a:txBody>
                    <a:bodyPr/>
                    <a:lstStyle/>
                    <a:p>
                      <a:r>
                        <a:rPr lang="en-US" dirty="0"/>
                        <a:t>HYDROXYUREA</a:t>
                      </a:r>
                    </a:p>
                  </a:txBody>
                  <a:tcPr/>
                </a:tc>
                <a:extLst>
                  <a:ext uri="{0D108BD9-81ED-4DB2-BD59-A6C34878D82A}">
                    <a16:rowId xmlns:a16="http://schemas.microsoft.com/office/drawing/2014/main" val="2091326212"/>
                  </a:ext>
                </a:extLst>
              </a:tr>
              <a:tr h="536629">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0010035"/>
                  </a:ext>
                </a:extLst>
              </a:tr>
              <a:tr h="536629">
                <a:tc>
                  <a:txBody>
                    <a:bodyPr/>
                    <a:lstStyle/>
                    <a:p>
                      <a:r>
                        <a:rPr lang="en-US" dirty="0"/>
                        <a:t>HYPERPIGMENTATIN</a:t>
                      </a:r>
                    </a:p>
                  </a:txBody>
                  <a:tcPr/>
                </a:tc>
                <a:tc>
                  <a:txBody>
                    <a:bodyPr/>
                    <a:lstStyle/>
                    <a:p>
                      <a:r>
                        <a:rPr lang="en-US" dirty="0"/>
                        <a:t>DOXORUBICIN</a:t>
                      </a:r>
                    </a:p>
                  </a:txBody>
                  <a:tcPr/>
                </a:tc>
                <a:extLst>
                  <a:ext uri="{0D108BD9-81ED-4DB2-BD59-A6C34878D82A}">
                    <a16:rowId xmlns:a16="http://schemas.microsoft.com/office/drawing/2014/main" val="3402989996"/>
                  </a:ext>
                </a:extLst>
              </a:tr>
              <a:tr h="536629">
                <a:tc>
                  <a:txBody>
                    <a:bodyPr/>
                    <a:lstStyle/>
                    <a:p>
                      <a:r>
                        <a:rPr lang="en-US" dirty="0"/>
                        <a:t>LONGITUDINAL</a:t>
                      </a:r>
                      <a:r>
                        <a:rPr lang="en-US" baseline="0" dirty="0"/>
                        <a:t> MELANONYCHIA</a:t>
                      </a:r>
                      <a:endParaRPr lang="en-US" dirty="0"/>
                    </a:p>
                  </a:txBody>
                  <a:tcPr/>
                </a:tc>
                <a:tc>
                  <a:txBody>
                    <a:bodyPr/>
                    <a:lstStyle/>
                    <a:p>
                      <a:r>
                        <a:rPr lang="en-US" dirty="0"/>
                        <a:t>ZIDOVUDINE</a:t>
                      </a:r>
                    </a:p>
                  </a:txBody>
                  <a:tcPr/>
                </a:tc>
                <a:extLst>
                  <a:ext uri="{0D108BD9-81ED-4DB2-BD59-A6C34878D82A}">
                    <a16:rowId xmlns:a16="http://schemas.microsoft.com/office/drawing/2014/main" val="2912064657"/>
                  </a:ext>
                </a:extLst>
              </a:tr>
            </a:tbl>
          </a:graphicData>
        </a:graphic>
      </p:graphicFrame>
    </p:spTree>
    <p:extLst>
      <p:ext uri="{BB962C8B-B14F-4D97-AF65-F5344CB8AC3E}">
        <p14:creationId xmlns:p14="http://schemas.microsoft.com/office/powerpoint/2010/main" val="18067621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Yellow nail syndrome</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917414089"/>
              </p:ext>
            </p:extLst>
          </p:nvPr>
        </p:nvGraphicFramePr>
        <p:xfrm>
          <a:off x="914400" y="2095500"/>
          <a:ext cx="10353675" cy="36957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797633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0" name="Title 3"/>
          <p:cNvSpPr>
            <a:spLocks noGrp="1"/>
          </p:cNvSpPr>
          <p:nvPr>
            <p:ph type="title"/>
          </p:nvPr>
        </p:nvSpPr>
        <p:spPr>
          <a:xfrm>
            <a:off x="913795" y="609601"/>
            <a:ext cx="10353761" cy="798286"/>
          </a:xfrm>
        </p:spPr>
        <p:txBody>
          <a:bodyPr/>
          <a:lstStyle/>
          <a:p>
            <a:r>
              <a:rPr lang="en-US" b="1" dirty="0">
                <a:solidFill>
                  <a:srgbClr val="FFC000"/>
                </a:solidFill>
              </a:rPr>
              <a:t>YELLOW NAIL SYNDROME</a:t>
            </a:r>
          </a:p>
        </p:txBody>
      </p:sp>
      <p:sp>
        <p:nvSpPr>
          <p:cNvPr id="1048831" name="Rectangle 3"/>
          <p:cNvSpPr>
            <a:spLocks noGrp="1" noChangeArrowheads="1"/>
          </p:cNvSpPr>
          <p:nvPr>
            <p:ph idx="1"/>
          </p:nvPr>
        </p:nvSpPr>
        <p:spPr>
          <a:xfrm>
            <a:off x="464457" y="1814285"/>
            <a:ext cx="7930036" cy="4849986"/>
          </a:xfrm>
        </p:spPr>
        <p:txBody>
          <a:bodyPr>
            <a:normAutofit/>
          </a:bodyPr>
          <a:lstStyle/>
          <a:p>
            <a:r>
              <a:rPr lang="en-US" sz="2400" dirty="0"/>
              <a:t>The nails are yellow due to  thickening, sometimes with a tinge of green</a:t>
            </a:r>
          </a:p>
          <a:p>
            <a:r>
              <a:rPr lang="en-US" sz="2400" dirty="0"/>
              <a:t>Obscured </a:t>
            </a:r>
            <a:r>
              <a:rPr lang="en-US" sz="2400" dirty="0" err="1"/>
              <a:t>lunula</a:t>
            </a:r>
            <a:endParaRPr lang="en-US" sz="2400" dirty="0"/>
          </a:p>
          <a:p>
            <a:r>
              <a:rPr lang="en-US" sz="2400" dirty="0"/>
              <a:t>Increased transverse  and longitudinal curvature </a:t>
            </a:r>
          </a:p>
          <a:p>
            <a:r>
              <a:rPr lang="en-US" sz="2400" dirty="0"/>
              <a:t>Loss of cuticle</a:t>
            </a:r>
          </a:p>
          <a:p>
            <a:r>
              <a:rPr lang="en-US" sz="2400" dirty="0"/>
              <a:t>Arrested nail growth is diagnostic</a:t>
            </a:r>
          </a:p>
          <a:p>
            <a:r>
              <a:rPr lang="en-US" sz="2400" dirty="0"/>
              <a:t>Nails grow at 0.1-0.25 mm/week</a:t>
            </a:r>
          </a:p>
          <a:p>
            <a:pPr marL="0" indent="0">
              <a:buNone/>
            </a:pPr>
            <a:endParaRPr lang="en-US" sz="2400" dirty="0"/>
          </a:p>
          <a:p>
            <a:pPr marL="0" indent="0">
              <a:buNone/>
            </a:pPr>
            <a:endParaRPr lang="en-US" dirty="0"/>
          </a:p>
          <a:p>
            <a:endParaRPr lang="en-US" dirty="0"/>
          </a:p>
        </p:txBody>
      </p:sp>
      <p:pic>
        <p:nvPicPr>
          <p:cNvPr id="2097196" name="Picture 5"/>
          <p:cNvPicPr>
            <a:picLocks noChangeAspect="1" noChangeArrowheads="1"/>
          </p:cNvPicPr>
          <p:nvPr/>
        </p:nvPicPr>
        <p:blipFill>
          <a:blip r:embed="rId3"/>
          <a:srcRect/>
          <a:stretch>
            <a:fillRect/>
          </a:stretch>
        </p:blipFill>
        <p:spPr bwMode="auto">
          <a:xfrm>
            <a:off x="8394492" y="2417244"/>
            <a:ext cx="3797508" cy="2566987"/>
          </a:xfrm>
          <a:prstGeom prst="rect">
            <a:avLst/>
          </a:prstGeom>
          <a:noFill/>
          <a:ln w="9525">
            <a:noFill/>
            <a:miter lim="800000"/>
            <a:headEnd/>
            <a:tailEnd/>
          </a:ln>
          <a:effectLst/>
        </p:spPr>
      </p:pic>
      <p:sp>
        <p:nvSpPr>
          <p:cNvPr id="1048832" name="Rectangle 4"/>
          <p:cNvSpPr/>
          <p:nvPr/>
        </p:nvSpPr>
        <p:spPr>
          <a:xfrm>
            <a:off x="8200571" y="0"/>
            <a:ext cx="4356889" cy="369332"/>
          </a:xfrm>
          <a:prstGeom prst="rect">
            <a:avLst/>
          </a:prstGeom>
        </p:spPr>
        <p:txBody>
          <a:bodyPr wrap="square">
            <a:spAutoFit/>
          </a:bodyPr>
          <a:lstStyle/>
          <a:p>
            <a:r>
              <a:rPr lang="en-US" dirty="0"/>
              <a:t>ABNORMALITIES OF NAIL COLOUR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54" name="TextBox 3"/>
          <p:cNvSpPr txBox="1"/>
          <p:nvPr/>
        </p:nvSpPr>
        <p:spPr>
          <a:xfrm>
            <a:off x="9312703" y="0"/>
            <a:ext cx="3312826" cy="369332"/>
          </a:xfrm>
          <a:prstGeom prst="rect">
            <a:avLst/>
          </a:prstGeom>
          <a:noFill/>
        </p:spPr>
        <p:txBody>
          <a:bodyPr wrap="square" rtlCol="0">
            <a:spAutoFit/>
          </a:bodyPr>
          <a:lstStyle/>
          <a:p>
            <a:r>
              <a:rPr lang="en-US" dirty="0"/>
              <a:t>ANATOMY OF NAIL UNIT</a:t>
            </a:r>
          </a:p>
        </p:txBody>
      </p:sp>
      <p:sp>
        <p:nvSpPr>
          <p:cNvPr id="6" name="Title 5">
            <a:extLst>
              <a:ext uri="{FF2B5EF4-FFF2-40B4-BE49-F238E27FC236}">
                <a16:creationId xmlns:a16="http://schemas.microsoft.com/office/drawing/2014/main" id="{BF0A3013-12F4-4714-83A0-6FA53C789B79}"/>
              </a:ext>
            </a:extLst>
          </p:cNvPr>
          <p:cNvSpPr>
            <a:spLocks noGrp="1"/>
          </p:cNvSpPr>
          <p:nvPr>
            <p:ph type="title"/>
          </p:nvPr>
        </p:nvSpPr>
        <p:spPr/>
        <p:txBody>
          <a:bodyPr/>
          <a:lstStyle/>
          <a:p>
            <a:endParaRPr lang="en-US"/>
          </a:p>
        </p:txBody>
      </p:sp>
      <p:sp>
        <p:nvSpPr>
          <p:cNvPr id="1048655" name="Content Placeholder 4"/>
          <p:cNvSpPr>
            <a:spLocks noGrp="1"/>
          </p:cNvSpPr>
          <p:nvPr>
            <p:ph sz="half" idx="1"/>
          </p:nvPr>
        </p:nvSpPr>
        <p:spPr>
          <a:xfrm>
            <a:off x="913795" y="1428750"/>
            <a:ext cx="5106004" cy="5429249"/>
          </a:xfrm>
        </p:spPr>
        <p:txBody>
          <a:bodyPr>
            <a:normAutofit fontScale="85000" lnSpcReduction="20000"/>
          </a:bodyPr>
          <a:lstStyle/>
          <a:p>
            <a:r>
              <a:rPr lang="en-US" sz="3200" b="1" dirty="0">
                <a:solidFill>
                  <a:srgbClr val="FFC000"/>
                </a:solidFill>
              </a:rPr>
              <a:t>Nail Matrix</a:t>
            </a:r>
          </a:p>
          <a:p>
            <a:pPr lvl="1"/>
            <a:r>
              <a:rPr lang="en-US" sz="2800" dirty="0"/>
              <a:t>production of the cells that become the nail plate.</a:t>
            </a:r>
          </a:p>
          <a:p>
            <a:pPr lvl="1"/>
            <a:r>
              <a:rPr lang="en-US" sz="2800" dirty="0"/>
              <a:t>No granular layer</a:t>
            </a:r>
          </a:p>
          <a:p>
            <a:pPr lvl="1"/>
            <a:r>
              <a:rPr lang="en-GB" sz="2800" dirty="0"/>
              <a:t>contains blood vessels and nerves</a:t>
            </a:r>
          </a:p>
          <a:p>
            <a:pPr lvl="1"/>
            <a:r>
              <a:rPr lang="en-GB" sz="2800" dirty="0"/>
              <a:t>If the matrix is damaged the nail will grow deformed</a:t>
            </a:r>
          </a:p>
          <a:p>
            <a:pPr marL="457200" lvl="1" indent="0">
              <a:buNone/>
            </a:pPr>
            <a:endParaRPr lang="en-GB" sz="2800" dirty="0"/>
          </a:p>
          <a:p>
            <a:r>
              <a:rPr lang="en-GB" sz="3200" b="1" dirty="0">
                <a:solidFill>
                  <a:srgbClr val="FFC000"/>
                </a:solidFill>
              </a:rPr>
              <a:t>Nail Bed</a:t>
            </a:r>
          </a:p>
          <a:p>
            <a:pPr lvl="1"/>
            <a:r>
              <a:rPr lang="en-GB" sz="2800" dirty="0"/>
              <a:t>continuation of the matrix</a:t>
            </a:r>
            <a:r>
              <a:rPr lang="en-US" sz="2800" dirty="0"/>
              <a:t> &amp; the </a:t>
            </a:r>
            <a:r>
              <a:rPr lang="en-GB" sz="2800" dirty="0"/>
              <a:t>the nail plate rests on</a:t>
            </a:r>
          </a:p>
          <a:p>
            <a:pPr marL="457200" lvl="1" indent="0">
              <a:buNone/>
            </a:pPr>
            <a:endParaRPr lang="en-GB" sz="2800" dirty="0"/>
          </a:p>
          <a:p>
            <a:endParaRPr lang="en-US" sz="3200" b="1" dirty="0"/>
          </a:p>
        </p:txBody>
      </p:sp>
      <p:sp>
        <p:nvSpPr>
          <p:cNvPr id="7" name="Content Placeholder 6">
            <a:extLst>
              <a:ext uri="{FF2B5EF4-FFF2-40B4-BE49-F238E27FC236}">
                <a16:creationId xmlns:a16="http://schemas.microsoft.com/office/drawing/2014/main" id="{83EEE39D-AFC0-4246-A1F3-5F39417E4FA0}"/>
              </a:ext>
            </a:extLst>
          </p:cNvPr>
          <p:cNvSpPr>
            <a:spLocks noGrp="1"/>
          </p:cNvSpPr>
          <p:nvPr>
            <p:ph sz="half" idx="2"/>
          </p:nvPr>
        </p:nvSpPr>
        <p:spPr/>
        <p:txBody>
          <a:bodyPr>
            <a:normAutofit fontScale="85000" lnSpcReduction="20000"/>
          </a:bodyPr>
          <a:lstStyle/>
          <a:p>
            <a:endParaRPr lang="en-US"/>
          </a:p>
        </p:txBody>
      </p:sp>
      <p:pic>
        <p:nvPicPr>
          <p:cNvPr id="4" name="Picture 4">
            <a:extLst>
              <a:ext uri="{FF2B5EF4-FFF2-40B4-BE49-F238E27FC236}">
                <a16:creationId xmlns:a16="http://schemas.microsoft.com/office/drawing/2014/main" id="{103ABC42-920F-4908-8FBB-2E5BCDE4A3F0}"/>
              </a:ext>
            </a:extLst>
          </p:cNvPr>
          <p:cNvPicPr>
            <a:picLocks noChangeAspect="1" noChangeArrowheads="1"/>
          </p:cNvPicPr>
          <p:nvPr/>
        </p:nvPicPr>
        <p:blipFill>
          <a:blip r:embed="rId3"/>
          <a:stretch>
            <a:fillRect/>
          </a:stretch>
        </p:blipFill>
        <p:spPr bwMode="auto">
          <a:xfrm>
            <a:off x="6172203" y="2392641"/>
            <a:ext cx="5523692" cy="309423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655">
                                            <p:txEl>
                                              <p:pRg st="0" end="0"/>
                                            </p:txEl>
                                          </p:spTgt>
                                        </p:tgtEl>
                                        <p:attrNameLst>
                                          <p:attrName>style.visibility</p:attrName>
                                        </p:attrNameLst>
                                      </p:cBhvr>
                                      <p:to>
                                        <p:strVal val="visible"/>
                                      </p:to>
                                    </p:set>
                                    <p:anim calcmode="lin" valueType="num">
                                      <p:cBhvr additive="base">
                                        <p:cTn id="7" dur="500" fill="hold"/>
                                        <p:tgtEl>
                                          <p:spTgt spid="10486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65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8655">
                                            <p:txEl>
                                              <p:pRg st="1" end="1"/>
                                            </p:txEl>
                                          </p:spTgt>
                                        </p:tgtEl>
                                        <p:attrNameLst>
                                          <p:attrName>style.visibility</p:attrName>
                                        </p:attrNameLst>
                                      </p:cBhvr>
                                      <p:to>
                                        <p:strVal val="visible"/>
                                      </p:to>
                                    </p:set>
                                    <p:anim calcmode="lin" valueType="num">
                                      <p:cBhvr additive="base">
                                        <p:cTn id="11" dur="500" fill="hold"/>
                                        <p:tgtEl>
                                          <p:spTgt spid="104865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865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048655">
                                            <p:txEl>
                                              <p:pRg st="2" end="2"/>
                                            </p:txEl>
                                          </p:spTgt>
                                        </p:tgtEl>
                                        <p:attrNameLst>
                                          <p:attrName>style.visibility</p:attrName>
                                        </p:attrNameLst>
                                      </p:cBhvr>
                                      <p:to>
                                        <p:strVal val="visible"/>
                                      </p:to>
                                    </p:set>
                                    <p:anim calcmode="lin" valueType="num">
                                      <p:cBhvr additive="base">
                                        <p:cTn id="15" dur="500" fill="hold"/>
                                        <p:tgtEl>
                                          <p:spTgt spid="104865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048655">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048655">
                                            <p:txEl>
                                              <p:pRg st="3" end="3"/>
                                            </p:txEl>
                                          </p:spTgt>
                                        </p:tgtEl>
                                        <p:attrNameLst>
                                          <p:attrName>style.visibility</p:attrName>
                                        </p:attrNameLst>
                                      </p:cBhvr>
                                      <p:to>
                                        <p:strVal val="visible"/>
                                      </p:to>
                                    </p:set>
                                    <p:anim calcmode="lin" valueType="num">
                                      <p:cBhvr additive="base">
                                        <p:cTn id="19" dur="500" fill="hold"/>
                                        <p:tgtEl>
                                          <p:spTgt spid="104865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048655">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1048655">
                                            <p:txEl>
                                              <p:pRg st="4" end="4"/>
                                            </p:txEl>
                                          </p:spTgt>
                                        </p:tgtEl>
                                        <p:attrNameLst>
                                          <p:attrName>style.visibility</p:attrName>
                                        </p:attrNameLst>
                                      </p:cBhvr>
                                      <p:to>
                                        <p:strVal val="visible"/>
                                      </p:to>
                                    </p:set>
                                    <p:anim calcmode="lin" valueType="num">
                                      <p:cBhvr additive="base">
                                        <p:cTn id="23" dur="500" fill="hold"/>
                                        <p:tgtEl>
                                          <p:spTgt spid="1048655">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104865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048655">
                                            <p:txEl>
                                              <p:pRg st="6" end="6"/>
                                            </p:txEl>
                                          </p:spTgt>
                                        </p:tgtEl>
                                        <p:attrNameLst>
                                          <p:attrName>style.visibility</p:attrName>
                                        </p:attrNameLst>
                                      </p:cBhvr>
                                      <p:to>
                                        <p:strVal val="visible"/>
                                      </p:to>
                                    </p:set>
                                    <p:animEffect transition="in" filter="barn(inVertical)">
                                      <p:cBhvr>
                                        <p:cTn id="29" dur="500"/>
                                        <p:tgtEl>
                                          <p:spTgt spid="1048655">
                                            <p:txEl>
                                              <p:pRg st="6" end="6"/>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1048655">
                                            <p:txEl>
                                              <p:pRg st="7" end="7"/>
                                            </p:txEl>
                                          </p:spTgt>
                                        </p:tgtEl>
                                        <p:attrNameLst>
                                          <p:attrName>style.visibility</p:attrName>
                                        </p:attrNameLst>
                                      </p:cBhvr>
                                      <p:to>
                                        <p:strVal val="visible"/>
                                      </p:to>
                                    </p:set>
                                    <p:animEffect transition="in" filter="barn(inVertical)">
                                      <p:cBhvr>
                                        <p:cTn id="32" dur="500"/>
                                        <p:tgtEl>
                                          <p:spTgt spid="104865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3" name="Title 1"/>
          <p:cNvSpPr>
            <a:spLocks noGrp="1"/>
          </p:cNvSpPr>
          <p:nvPr>
            <p:ph type="title"/>
          </p:nvPr>
        </p:nvSpPr>
        <p:spPr>
          <a:xfrm>
            <a:off x="404734" y="365125"/>
            <a:ext cx="10949066" cy="1133891"/>
          </a:xfrm>
        </p:spPr>
        <p:txBody>
          <a:bodyPr>
            <a:normAutofit fontScale="90000"/>
          </a:bodyPr>
          <a:lstStyle/>
          <a:p>
            <a:br>
              <a:rPr lang="en-US" b="1" dirty="0">
                <a:solidFill>
                  <a:srgbClr val="FF0000"/>
                </a:solidFill>
              </a:rPr>
            </a:br>
            <a:r>
              <a:rPr lang="en-US" sz="4000" b="1" dirty="0">
                <a:solidFill>
                  <a:srgbClr val="FFC000"/>
                </a:solidFill>
              </a:rPr>
              <a:t>YELLOW NAIL SYNDROME</a:t>
            </a:r>
            <a:br>
              <a:rPr lang="en-US" b="1" dirty="0">
                <a:solidFill>
                  <a:srgbClr val="FF0000"/>
                </a:solidFill>
              </a:rPr>
            </a:br>
            <a:r>
              <a:rPr lang="en-US" sz="3100" b="1" dirty="0"/>
              <a:t>Associations</a:t>
            </a:r>
            <a:br>
              <a:rPr lang="en-US" sz="3100" b="1" dirty="0">
                <a:solidFill>
                  <a:srgbClr val="FF0000"/>
                </a:solidFill>
              </a:rPr>
            </a:br>
            <a:endParaRPr lang="en-US" sz="3100" dirty="0"/>
          </a:p>
        </p:txBody>
      </p:sp>
      <p:sp>
        <p:nvSpPr>
          <p:cNvPr id="1048834" name="Content Placeholder 2"/>
          <p:cNvSpPr>
            <a:spLocks noGrp="1"/>
          </p:cNvSpPr>
          <p:nvPr>
            <p:ph idx="1"/>
          </p:nvPr>
        </p:nvSpPr>
        <p:spPr>
          <a:xfrm>
            <a:off x="-269823" y="1573967"/>
            <a:ext cx="8274572" cy="5060431"/>
          </a:xfrm>
        </p:spPr>
        <p:txBody>
          <a:bodyPr>
            <a:normAutofit fontScale="85000" lnSpcReduction="20000"/>
          </a:bodyPr>
          <a:lstStyle/>
          <a:p>
            <a:pPr lvl="1"/>
            <a:r>
              <a:rPr lang="en-US" sz="2800" b="1" dirty="0"/>
              <a:t>Lymphedema</a:t>
            </a:r>
          </a:p>
          <a:p>
            <a:pPr lvl="3"/>
            <a:r>
              <a:rPr lang="en-US" sz="2800" dirty="0"/>
              <a:t>most frequently affects the legs</a:t>
            </a:r>
          </a:p>
          <a:p>
            <a:pPr lvl="3"/>
            <a:r>
              <a:rPr lang="en-US" sz="2800" dirty="0"/>
              <a:t>Less often it affects the face or hands</a:t>
            </a:r>
          </a:p>
          <a:p>
            <a:pPr lvl="3"/>
            <a:r>
              <a:rPr lang="en-US" sz="2800" dirty="0"/>
              <a:t>occasionally it is universal.</a:t>
            </a:r>
          </a:p>
          <a:p>
            <a:pPr marL="1371600" lvl="3" indent="0">
              <a:buNone/>
            </a:pPr>
            <a:endParaRPr lang="en-US" sz="2800" dirty="0"/>
          </a:p>
          <a:p>
            <a:pPr lvl="1"/>
            <a:r>
              <a:rPr lang="en-US" sz="2800" b="1" dirty="0"/>
              <a:t>Respiratory or nasal sinus disease</a:t>
            </a:r>
          </a:p>
          <a:p>
            <a:pPr lvl="3"/>
            <a:r>
              <a:rPr lang="en-US" sz="2800" dirty="0"/>
              <a:t>Recurrent pleural effusions. Chronic bronchitis, bronchiectasis</a:t>
            </a:r>
          </a:p>
          <a:p>
            <a:pPr marL="1371600" lvl="3" indent="0">
              <a:buNone/>
            </a:pPr>
            <a:endParaRPr lang="en-US" sz="2800" dirty="0"/>
          </a:p>
          <a:p>
            <a:pPr lvl="1"/>
            <a:r>
              <a:rPr lang="en-US" sz="2800" b="1" dirty="0"/>
              <a:t>Others</a:t>
            </a:r>
          </a:p>
          <a:p>
            <a:pPr lvl="3"/>
            <a:r>
              <a:rPr lang="en-US" sz="2800" dirty="0"/>
              <a:t>malignant </a:t>
            </a:r>
            <a:r>
              <a:rPr lang="en-US" sz="2800" dirty="0" err="1"/>
              <a:t>neoplasms</a:t>
            </a:r>
            <a:r>
              <a:rPr lang="en-US" sz="2800" dirty="0"/>
              <a:t>, d-penicillamine therapy,  </a:t>
            </a:r>
            <a:r>
              <a:rPr lang="en-US" sz="2800" dirty="0" err="1"/>
              <a:t>nephrotic</a:t>
            </a:r>
            <a:r>
              <a:rPr lang="en-US" sz="2800" dirty="0"/>
              <a:t> syndrome</a:t>
            </a:r>
          </a:p>
          <a:p>
            <a:endParaRPr lang="en-US" dirty="0"/>
          </a:p>
        </p:txBody>
      </p:sp>
      <p:sp>
        <p:nvSpPr>
          <p:cNvPr id="1048835" name="Rectangle 5"/>
          <p:cNvSpPr/>
          <p:nvPr/>
        </p:nvSpPr>
        <p:spPr>
          <a:xfrm>
            <a:off x="8200571" y="0"/>
            <a:ext cx="4441399" cy="369332"/>
          </a:xfrm>
          <a:prstGeom prst="rect">
            <a:avLst/>
          </a:prstGeom>
        </p:spPr>
        <p:txBody>
          <a:bodyPr wrap="square">
            <a:spAutoFit/>
          </a:bodyPr>
          <a:lstStyle/>
          <a:p>
            <a:r>
              <a:rPr lang="en-US" dirty="0"/>
              <a:t>ABNORMALITIES OF NAIL COLOUR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6" name="Title 1"/>
          <p:cNvSpPr>
            <a:spLocks noGrp="1"/>
          </p:cNvSpPr>
          <p:nvPr>
            <p:ph type="title"/>
          </p:nvPr>
        </p:nvSpPr>
        <p:spPr>
          <a:xfrm>
            <a:off x="794479" y="509665"/>
            <a:ext cx="10593049" cy="1124264"/>
          </a:xfrm>
        </p:spPr>
        <p:txBody>
          <a:bodyPr>
            <a:normAutofit/>
          </a:bodyPr>
          <a:lstStyle/>
          <a:p>
            <a:r>
              <a:rPr lang="en-US" b="1" dirty="0">
                <a:solidFill>
                  <a:srgbClr val="FFC000"/>
                </a:solidFill>
              </a:rPr>
              <a:t>YELLOW NAIL SYNDROME</a:t>
            </a:r>
            <a:br>
              <a:rPr lang="en-US" b="1" dirty="0"/>
            </a:br>
            <a:r>
              <a:rPr lang="en-US" b="1" dirty="0"/>
              <a:t>TREATMENT</a:t>
            </a:r>
          </a:p>
        </p:txBody>
      </p:sp>
      <p:sp>
        <p:nvSpPr>
          <p:cNvPr id="1048837" name="Content Placeholder 2"/>
          <p:cNvSpPr>
            <a:spLocks noGrp="1"/>
          </p:cNvSpPr>
          <p:nvPr>
            <p:ph idx="1"/>
          </p:nvPr>
        </p:nvSpPr>
        <p:spPr>
          <a:xfrm>
            <a:off x="1219200" y="2539999"/>
            <a:ext cx="10363200" cy="3479799"/>
          </a:xfrm>
        </p:spPr>
        <p:txBody>
          <a:bodyPr/>
          <a:lstStyle/>
          <a:p>
            <a:r>
              <a:rPr lang="en-US" sz="3200" dirty="0"/>
              <a:t>oral and Topical vitamin E </a:t>
            </a:r>
          </a:p>
          <a:p>
            <a:r>
              <a:rPr lang="en-US" sz="3200" dirty="0"/>
              <a:t>oral zinc</a:t>
            </a:r>
          </a:p>
          <a:p>
            <a:r>
              <a:rPr lang="en-US" sz="3200" b="1" dirty="0"/>
              <a:t>Prednisolone</a:t>
            </a:r>
          </a:p>
          <a:p>
            <a:r>
              <a:rPr lang="en-US" sz="3200" dirty="0"/>
              <a:t>systemic antifungal</a:t>
            </a:r>
          </a:p>
          <a:p>
            <a:pPr lvl="1"/>
            <a:r>
              <a:rPr lang="en-US" sz="3200" dirty="0"/>
              <a:t>itraconazole, fluconazole</a:t>
            </a:r>
          </a:p>
          <a:p>
            <a:endParaRPr lang="en-US" dirty="0"/>
          </a:p>
        </p:txBody>
      </p:sp>
      <p:sp>
        <p:nvSpPr>
          <p:cNvPr id="1048838" name="Rectangle 3"/>
          <p:cNvSpPr/>
          <p:nvPr/>
        </p:nvSpPr>
        <p:spPr>
          <a:xfrm>
            <a:off x="8204591" y="151525"/>
            <a:ext cx="3751579" cy="358140"/>
          </a:xfrm>
          <a:prstGeom prst="rect">
            <a:avLst/>
          </a:prstGeom>
        </p:spPr>
        <p:txBody>
          <a:bodyPr wrap="none">
            <a:spAutoFit/>
          </a:bodyPr>
          <a:lstStyle/>
          <a:p>
            <a:r>
              <a:rPr lang="en-US" dirty="0"/>
              <a:t>ABNORMALITIES OF NAIL COLOUR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39" name="Title 2"/>
          <p:cNvSpPr>
            <a:spLocks noGrp="1"/>
          </p:cNvSpPr>
          <p:nvPr>
            <p:ph type="title"/>
          </p:nvPr>
        </p:nvSpPr>
        <p:spPr>
          <a:xfrm>
            <a:off x="304800" y="274638"/>
            <a:ext cx="9303657" cy="1143000"/>
          </a:xfrm>
        </p:spPr>
        <p:txBody>
          <a:bodyPr/>
          <a:lstStyle/>
          <a:p>
            <a:r>
              <a:rPr lang="en-US" b="1" dirty="0">
                <a:solidFill>
                  <a:srgbClr val="FFC000"/>
                </a:solidFill>
              </a:rPr>
              <a:t>Splinter </a:t>
            </a:r>
            <a:r>
              <a:rPr lang="en-US" b="1" dirty="0" err="1">
                <a:solidFill>
                  <a:srgbClr val="FFC000"/>
                </a:solidFill>
              </a:rPr>
              <a:t>Haemorrhages</a:t>
            </a:r>
            <a:endParaRPr lang="en-US" dirty="0">
              <a:solidFill>
                <a:srgbClr val="FFC000"/>
              </a:solidFill>
            </a:endParaRPr>
          </a:p>
        </p:txBody>
      </p:sp>
      <p:sp>
        <p:nvSpPr>
          <p:cNvPr id="1048840" name="Content Placeholder 3"/>
          <p:cNvSpPr>
            <a:spLocks noGrp="1"/>
          </p:cNvSpPr>
          <p:nvPr>
            <p:ph idx="1"/>
          </p:nvPr>
        </p:nvSpPr>
        <p:spPr>
          <a:xfrm>
            <a:off x="508000" y="1447799"/>
            <a:ext cx="11074400" cy="5207833"/>
          </a:xfrm>
        </p:spPr>
        <p:txBody>
          <a:bodyPr>
            <a:normAutofit/>
          </a:bodyPr>
          <a:lstStyle/>
          <a:p>
            <a:r>
              <a:rPr lang="en-US" sz="2400" dirty="0"/>
              <a:t>Longitudinal haemorrhages in the nail bed</a:t>
            </a:r>
          </a:p>
        </p:txBody>
      </p:sp>
      <p:sp>
        <p:nvSpPr>
          <p:cNvPr id="1048841" name="Content Placeholder 2"/>
          <p:cNvSpPr txBox="1"/>
          <p:nvPr/>
        </p:nvSpPr>
        <p:spPr>
          <a:xfrm>
            <a:off x="568376" y="2443395"/>
            <a:ext cx="6836764" cy="3583665"/>
          </a:xfrm>
          <a:prstGeom prst="rect">
            <a:avLst/>
          </a:prstGeom>
        </p:spPr>
        <p:txBody>
          <a:bodyPr vert="horz" lIns="91440" tIns="45720" rIns="91440" bIns="45720" rtlCol="0">
            <a:normAutofit fontScale="89286" lnSpcReduction="10000"/>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r>
              <a:rPr kumimoji="0" lang="en-US" sz="2800" b="0" i="0" u="none" strike="noStrike" kern="1200" cap="none" spc="0" normalizeH="0" baseline="0" noProof="0" dirty="0">
                <a:ln>
                  <a:noFill/>
                </a:ln>
                <a:solidFill>
                  <a:schemeClr val="tx1"/>
                </a:solidFill>
                <a:effectLst/>
                <a:uLnTx/>
                <a:uFillTx/>
                <a:latin typeface="+mn-lt"/>
                <a:ea typeface="+mn-ea"/>
                <a:cs typeface="+mn-cs"/>
              </a:rPr>
              <a:t>Trauma</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r>
              <a:rPr kumimoji="0" lang="en-US" sz="2800" b="0" i="0" u="none" strike="noStrike" kern="1200" cap="none" spc="0" normalizeH="0" baseline="0" noProof="0" dirty="0">
                <a:ln>
                  <a:noFill/>
                </a:ln>
                <a:solidFill>
                  <a:schemeClr val="tx1"/>
                </a:solidFill>
                <a:effectLst/>
                <a:uLnTx/>
                <a:uFillTx/>
                <a:latin typeface="+mn-lt"/>
                <a:ea typeface="+mn-ea"/>
                <a:cs typeface="+mn-cs"/>
              </a:rPr>
              <a:t>psoriasis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r>
              <a:rPr kumimoji="0" lang="en-US" sz="2800" b="0" i="0" u="none" strike="noStrike" kern="1200" cap="none" spc="0" normalizeH="0" baseline="0" noProof="0" dirty="0">
                <a:ln>
                  <a:noFill/>
                </a:ln>
                <a:solidFill>
                  <a:schemeClr val="tx1"/>
                </a:solidFill>
                <a:effectLst/>
                <a:uLnTx/>
                <a:uFillTx/>
                <a:latin typeface="+mn-lt"/>
                <a:ea typeface="+mn-ea"/>
                <a:cs typeface="+mn-cs"/>
              </a:rPr>
              <a:t>dermatitis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r>
              <a:rPr kumimoji="0" lang="en-US" sz="2800" b="0" i="0" u="none" strike="noStrike" kern="1200" cap="none" spc="0" normalizeH="0" baseline="0" noProof="0" dirty="0">
                <a:ln>
                  <a:noFill/>
                </a:ln>
                <a:solidFill>
                  <a:schemeClr val="tx1"/>
                </a:solidFill>
                <a:effectLst/>
                <a:uLnTx/>
                <a:uFillTx/>
                <a:latin typeface="+mn-lt"/>
                <a:ea typeface="+mn-ea"/>
                <a:cs typeface="+mn-cs"/>
              </a:rPr>
              <a:t>fungal infection of the nails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r>
              <a:rPr kumimoji="0" lang="en-US" sz="2800" b="0" i="0" u="none" strike="noStrike" kern="1200" cap="none" spc="0" normalizeH="0" baseline="0" noProof="0" dirty="0">
                <a:ln>
                  <a:noFill/>
                </a:ln>
                <a:solidFill>
                  <a:schemeClr val="tx1"/>
                </a:solidFill>
                <a:effectLst/>
                <a:uLnTx/>
                <a:uFillTx/>
                <a:latin typeface="+mn-lt"/>
                <a:ea typeface="+mn-ea"/>
                <a:cs typeface="+mn-cs"/>
              </a:rPr>
              <a:t>Bacterial </a:t>
            </a:r>
            <a:r>
              <a:rPr kumimoji="0" lang="en-US" sz="2800" b="0" i="0" u="none" strike="noStrike" kern="1200" cap="none" spc="0" normalizeH="0" baseline="0" noProof="0" dirty="0" err="1">
                <a:ln>
                  <a:noFill/>
                </a:ln>
                <a:solidFill>
                  <a:schemeClr val="tx1"/>
                </a:solidFill>
                <a:effectLst/>
                <a:uLnTx/>
                <a:uFillTx/>
                <a:latin typeface="+mn-lt"/>
                <a:ea typeface="+mn-ea"/>
                <a:cs typeface="+mn-cs"/>
              </a:rPr>
              <a:t>endocarditis</a:t>
            </a:r>
            <a:endParaRPr kumimoji="0" lang="en-US" sz="2800" b="0" i="0" u="none" strike="noStrike" kern="1200" cap="none" spc="0" normalizeH="0" baseline="0" noProof="0" dirty="0">
              <a:ln>
                <a:noFill/>
              </a:ln>
              <a:solidFill>
                <a:schemeClr val="tx1"/>
              </a:solidFill>
              <a:effectLst/>
              <a:uLnTx/>
              <a:uFillTx/>
              <a:latin typeface="+mn-lt"/>
              <a:ea typeface="+mn-ea"/>
              <a:cs typeface="+mn-cs"/>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pPr>
            <a:r>
              <a:rPr kumimoji="0" lang="en-US" sz="2800" b="0" i="0" u="none" strike="noStrike" kern="1200" cap="none" spc="0" normalizeH="0" baseline="0" noProof="0" dirty="0" err="1">
                <a:ln>
                  <a:noFill/>
                </a:ln>
                <a:solidFill>
                  <a:schemeClr val="tx1"/>
                </a:solidFill>
                <a:effectLst/>
                <a:uLnTx/>
                <a:uFillTx/>
                <a:latin typeface="+mn-lt"/>
                <a:ea typeface="+mn-ea"/>
                <a:cs typeface="+mn-cs"/>
              </a:rPr>
              <a:t>antiphospholipid</a:t>
            </a:r>
            <a:r>
              <a:rPr kumimoji="0" lang="en-US" sz="2800" b="0" i="0" u="none" strike="noStrike" kern="1200" cap="none" spc="0" normalizeH="0" baseline="0" noProof="0" dirty="0">
                <a:ln>
                  <a:noFill/>
                </a:ln>
                <a:solidFill>
                  <a:schemeClr val="tx1"/>
                </a:solidFill>
                <a:effectLst/>
                <a:uLnTx/>
                <a:uFillTx/>
                <a:latin typeface="+mn-lt"/>
                <a:ea typeface="+mn-ea"/>
                <a:cs typeface="+mn-cs"/>
              </a:rPr>
              <a:t> syndrome</a:t>
            </a:r>
          </a:p>
        </p:txBody>
      </p:sp>
      <p:sp>
        <p:nvSpPr>
          <p:cNvPr id="1048842" name="Rectangle 7"/>
          <p:cNvSpPr/>
          <p:nvPr/>
        </p:nvSpPr>
        <p:spPr>
          <a:xfrm>
            <a:off x="5366479" y="2983043"/>
            <a:ext cx="2293495" cy="5246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Distal</a:t>
            </a:r>
          </a:p>
        </p:txBody>
      </p:sp>
      <p:sp>
        <p:nvSpPr>
          <p:cNvPr id="1048843" name="Right Brace 8"/>
          <p:cNvSpPr/>
          <p:nvPr/>
        </p:nvSpPr>
        <p:spPr>
          <a:xfrm>
            <a:off x="4572000" y="2203554"/>
            <a:ext cx="764498" cy="209862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8844" name="Right Brace 9"/>
          <p:cNvSpPr/>
          <p:nvPr/>
        </p:nvSpPr>
        <p:spPr>
          <a:xfrm>
            <a:off x="4586988" y="4886793"/>
            <a:ext cx="662065" cy="103432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48845" name="Rectangle 10"/>
          <p:cNvSpPr/>
          <p:nvPr/>
        </p:nvSpPr>
        <p:spPr>
          <a:xfrm>
            <a:off x="5336499" y="5171607"/>
            <a:ext cx="2323476" cy="46469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C00000"/>
                </a:solidFill>
              </a:rPr>
              <a:t>Proximal</a:t>
            </a:r>
          </a:p>
        </p:txBody>
      </p:sp>
      <p:pic>
        <p:nvPicPr>
          <p:cNvPr id="2097199" name="Picture 2"/>
          <p:cNvPicPr>
            <a:picLocks noChangeAspect="1" noChangeArrowheads="1"/>
          </p:cNvPicPr>
          <p:nvPr/>
        </p:nvPicPr>
        <p:blipFill>
          <a:blip r:embed="rId2"/>
          <a:srcRect/>
          <a:stretch>
            <a:fillRect/>
          </a:stretch>
        </p:blipFill>
        <p:spPr bwMode="auto">
          <a:xfrm>
            <a:off x="8474440" y="3946733"/>
            <a:ext cx="3717560" cy="2911267"/>
          </a:xfrm>
          <a:prstGeom prst="rect">
            <a:avLst/>
          </a:prstGeom>
          <a:noFill/>
          <a:ln w="9525">
            <a:noFill/>
            <a:miter lim="800000"/>
            <a:headEnd/>
            <a:tailEnd/>
          </a:ln>
          <a:effectLst/>
        </p:spPr>
      </p:pic>
      <p:pic>
        <p:nvPicPr>
          <p:cNvPr id="2097200" name="Picture 2"/>
          <p:cNvPicPr>
            <a:picLocks noChangeAspect="1" noChangeArrowheads="1"/>
          </p:cNvPicPr>
          <p:nvPr/>
        </p:nvPicPr>
        <p:blipFill>
          <a:blip r:embed="rId3"/>
          <a:srcRect/>
          <a:stretch>
            <a:fillRect/>
          </a:stretch>
        </p:blipFill>
        <p:spPr bwMode="auto">
          <a:xfrm>
            <a:off x="8414479" y="854442"/>
            <a:ext cx="3777521" cy="2825646"/>
          </a:xfrm>
          <a:prstGeom prst="rect">
            <a:avLst/>
          </a:prstGeom>
          <a:noFill/>
          <a:ln w="9525">
            <a:noFill/>
            <a:miter lim="800000"/>
            <a:headEnd/>
            <a:tailEnd/>
          </a:ln>
          <a:effectLst/>
        </p:spPr>
      </p:pic>
      <p:sp>
        <p:nvSpPr>
          <p:cNvPr id="1048846" name="Rectangle 13"/>
          <p:cNvSpPr/>
          <p:nvPr/>
        </p:nvSpPr>
        <p:spPr>
          <a:xfrm>
            <a:off x="8223641" y="19686"/>
            <a:ext cx="3751579" cy="358140"/>
          </a:xfrm>
          <a:prstGeom prst="rect">
            <a:avLst/>
          </a:prstGeom>
        </p:spPr>
        <p:txBody>
          <a:bodyPr wrap="none">
            <a:spAutoFit/>
          </a:bodyPr>
          <a:lstStyle/>
          <a:p>
            <a:r>
              <a:rPr lang="en-US" dirty="0"/>
              <a:t>ABNORMALITIES OF NAIL COLOUR</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47" name="Title 1"/>
          <p:cNvSpPr>
            <a:spLocks noGrp="1"/>
          </p:cNvSpPr>
          <p:nvPr>
            <p:ph type="title"/>
          </p:nvPr>
        </p:nvSpPr>
        <p:spPr>
          <a:xfrm>
            <a:off x="913794" y="358140"/>
            <a:ext cx="7525667" cy="859436"/>
          </a:xfrm>
        </p:spPr>
        <p:txBody>
          <a:bodyPr/>
          <a:lstStyle/>
          <a:p>
            <a:r>
              <a:rPr lang="en-US" b="1" dirty="0">
                <a:solidFill>
                  <a:srgbClr val="FFC000"/>
                </a:solidFill>
              </a:rPr>
              <a:t>Red </a:t>
            </a:r>
            <a:r>
              <a:rPr lang="en-US" b="1" dirty="0" err="1">
                <a:solidFill>
                  <a:srgbClr val="FFC000"/>
                </a:solidFill>
              </a:rPr>
              <a:t>Lunula</a:t>
            </a:r>
            <a:endParaRPr lang="en-US" b="1" dirty="0">
              <a:solidFill>
                <a:srgbClr val="FFC000"/>
              </a:solidFill>
            </a:endParaRPr>
          </a:p>
        </p:txBody>
      </p:sp>
      <p:sp>
        <p:nvSpPr>
          <p:cNvPr id="1048848" name="Content Placeholder 2"/>
          <p:cNvSpPr>
            <a:spLocks noGrp="1"/>
          </p:cNvSpPr>
          <p:nvPr>
            <p:ph sz="half" idx="1"/>
          </p:nvPr>
        </p:nvSpPr>
        <p:spPr>
          <a:xfrm>
            <a:off x="913794" y="1424066"/>
            <a:ext cx="5501519" cy="5216577"/>
          </a:xfrm>
        </p:spPr>
        <p:txBody>
          <a:bodyPr>
            <a:normAutofit fontScale="92500" lnSpcReduction="10000"/>
          </a:bodyPr>
          <a:lstStyle/>
          <a:p>
            <a:r>
              <a:rPr lang="en-US" sz="2400" dirty="0"/>
              <a:t>Erythema of all or part of the </a:t>
            </a:r>
            <a:r>
              <a:rPr lang="en-US" sz="2400" dirty="0" err="1"/>
              <a:t>lunula</a:t>
            </a:r>
            <a:endParaRPr lang="en-US" sz="2400" dirty="0"/>
          </a:p>
          <a:p>
            <a:pPr marL="0" indent="0">
              <a:buNone/>
            </a:pPr>
            <a:endParaRPr lang="en-US" sz="2400" dirty="0"/>
          </a:p>
          <a:p>
            <a:r>
              <a:rPr lang="en-US" sz="2400" dirty="0"/>
              <a:t>May affect all digits</a:t>
            </a:r>
          </a:p>
          <a:p>
            <a:pPr marL="0" indent="0">
              <a:buNone/>
            </a:pPr>
            <a:endParaRPr lang="en-US" sz="2400" dirty="0"/>
          </a:p>
          <a:p>
            <a:r>
              <a:rPr lang="en-US" sz="2400" dirty="0"/>
              <a:t>Most prominent in the thumb</a:t>
            </a:r>
          </a:p>
          <a:p>
            <a:pPr marL="0" indent="0">
              <a:buNone/>
            </a:pPr>
            <a:endParaRPr lang="en-US" sz="2400" dirty="0"/>
          </a:p>
          <a:p>
            <a:r>
              <a:rPr lang="en-US" sz="2400" dirty="0"/>
              <a:t>Subungual </a:t>
            </a:r>
            <a:r>
              <a:rPr lang="en-US" sz="2400" dirty="0" err="1"/>
              <a:t>tumour</a:t>
            </a:r>
            <a:r>
              <a:rPr lang="en-US" sz="2400" dirty="0"/>
              <a:t> such as a </a:t>
            </a:r>
            <a:r>
              <a:rPr lang="en-US" sz="2400" dirty="0" err="1"/>
              <a:t>myxoid</a:t>
            </a:r>
            <a:r>
              <a:rPr lang="en-US" sz="2400" dirty="0"/>
              <a:t> cyst or glomus </a:t>
            </a:r>
            <a:r>
              <a:rPr lang="en-US" sz="2400" dirty="0" err="1"/>
              <a:t>tumour</a:t>
            </a:r>
            <a:endParaRPr lang="en-US" sz="2400" dirty="0"/>
          </a:p>
          <a:p>
            <a:pPr marL="0" indent="0">
              <a:buNone/>
            </a:pPr>
            <a:endParaRPr lang="en-US" sz="2400" dirty="0"/>
          </a:p>
          <a:p>
            <a:r>
              <a:rPr lang="en-US" sz="2400" dirty="0"/>
              <a:t>Dotted red </a:t>
            </a:r>
            <a:r>
              <a:rPr lang="en-US" sz="2400" dirty="0" err="1"/>
              <a:t>lunula</a:t>
            </a:r>
            <a:r>
              <a:rPr lang="en-US" sz="2400" dirty="0"/>
              <a:t> in psoriasis and alopecia </a:t>
            </a:r>
            <a:r>
              <a:rPr lang="en-US" sz="2400" dirty="0" err="1"/>
              <a:t>areata</a:t>
            </a:r>
            <a:endParaRPr lang="en-US" sz="2400" dirty="0"/>
          </a:p>
          <a:p>
            <a:endParaRPr lang="en-US" dirty="0"/>
          </a:p>
        </p:txBody>
      </p:sp>
      <p:pic>
        <p:nvPicPr>
          <p:cNvPr id="2097201" name="Picture 2" descr="C:\Users\Zohaib\Desktop\red-lunula-768x653.jpg"/>
          <p:cNvPicPr>
            <a:picLocks noGrp="1" noChangeAspect="1" noChangeArrowheads="1"/>
          </p:cNvPicPr>
          <p:nvPr>
            <p:ph sz="half" idx="2"/>
          </p:nvPr>
        </p:nvPicPr>
        <p:blipFill>
          <a:blip r:embed="rId3"/>
          <a:stretch>
            <a:fillRect/>
          </a:stretch>
        </p:blipFill>
        <p:spPr bwMode="auto">
          <a:xfrm>
            <a:off x="7638385" y="2233101"/>
            <a:ext cx="4355885" cy="3703637"/>
          </a:xfrm>
          <a:prstGeom prst="rect">
            <a:avLst/>
          </a:prstGeom>
          <a:noFill/>
        </p:spPr>
      </p:pic>
      <p:sp>
        <p:nvSpPr>
          <p:cNvPr id="1048849" name="Rectangle 6"/>
          <p:cNvSpPr/>
          <p:nvPr/>
        </p:nvSpPr>
        <p:spPr>
          <a:xfrm>
            <a:off x="8242691" y="0"/>
            <a:ext cx="3751579" cy="358140"/>
          </a:xfrm>
          <a:prstGeom prst="rect">
            <a:avLst/>
          </a:prstGeom>
        </p:spPr>
        <p:txBody>
          <a:bodyPr wrap="none">
            <a:spAutoFit/>
          </a:bodyPr>
          <a:lstStyle/>
          <a:p>
            <a:r>
              <a:rPr lang="en-US" dirty="0"/>
              <a:t>ABNORMALITIES OF NAIL COLOUR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0" name="Title 1"/>
          <p:cNvSpPr>
            <a:spLocks noGrp="1"/>
          </p:cNvSpPr>
          <p:nvPr>
            <p:ph type="title"/>
          </p:nvPr>
        </p:nvSpPr>
        <p:spPr>
          <a:xfrm>
            <a:off x="0" y="358140"/>
            <a:ext cx="10353761" cy="1326321"/>
          </a:xfrm>
        </p:spPr>
        <p:txBody>
          <a:bodyPr/>
          <a:lstStyle/>
          <a:p>
            <a:r>
              <a:rPr lang="en-US" b="1" dirty="0">
                <a:solidFill>
                  <a:srgbClr val="FFC000"/>
                </a:solidFill>
              </a:rPr>
              <a:t>Longitudinal </a:t>
            </a:r>
            <a:r>
              <a:rPr lang="en-US" b="1" dirty="0" err="1">
                <a:solidFill>
                  <a:srgbClr val="FFC000"/>
                </a:solidFill>
              </a:rPr>
              <a:t>Erythronychia</a:t>
            </a:r>
            <a:endParaRPr lang="en-US" b="1" dirty="0">
              <a:solidFill>
                <a:srgbClr val="FFC000"/>
              </a:solidFill>
            </a:endParaRPr>
          </a:p>
        </p:txBody>
      </p:sp>
      <p:sp>
        <p:nvSpPr>
          <p:cNvPr id="1048851" name="Content Placeholder 2"/>
          <p:cNvSpPr>
            <a:spLocks noGrp="1"/>
          </p:cNvSpPr>
          <p:nvPr>
            <p:ph sz="half" idx="1"/>
          </p:nvPr>
        </p:nvSpPr>
        <p:spPr>
          <a:xfrm>
            <a:off x="913795" y="2088319"/>
            <a:ext cx="5106004" cy="4567314"/>
          </a:xfrm>
        </p:spPr>
        <p:txBody>
          <a:bodyPr>
            <a:normAutofit fontScale="85000" lnSpcReduction="20000"/>
          </a:bodyPr>
          <a:lstStyle/>
          <a:p>
            <a:r>
              <a:rPr lang="en-US" sz="3000" dirty="0"/>
              <a:t>A longitudinal red streak in the nail</a:t>
            </a:r>
          </a:p>
          <a:p>
            <a:pPr marL="0" indent="0">
              <a:buNone/>
            </a:pPr>
            <a:endParaRPr lang="en-US" sz="3000" dirty="0"/>
          </a:p>
          <a:p>
            <a:r>
              <a:rPr lang="en-US" sz="3000" dirty="0"/>
              <a:t>Seen in </a:t>
            </a:r>
          </a:p>
          <a:p>
            <a:pPr lvl="1"/>
            <a:r>
              <a:rPr lang="en-US" sz="3000" dirty="0"/>
              <a:t>Lichen </a:t>
            </a:r>
            <a:r>
              <a:rPr lang="en-US" sz="3000" dirty="0" err="1"/>
              <a:t>planus</a:t>
            </a:r>
            <a:endParaRPr lang="en-US" sz="3000" dirty="0"/>
          </a:p>
          <a:p>
            <a:pPr lvl="1"/>
            <a:r>
              <a:rPr lang="en-US" sz="3000" dirty="0" err="1"/>
              <a:t>Darier</a:t>
            </a:r>
            <a:r>
              <a:rPr lang="en-US" sz="3000" dirty="0"/>
              <a:t> disease</a:t>
            </a:r>
          </a:p>
          <a:p>
            <a:pPr lvl="1"/>
            <a:r>
              <a:rPr lang="en-US" sz="3000" dirty="0" err="1"/>
              <a:t>Langerhan</a:t>
            </a:r>
            <a:r>
              <a:rPr lang="en-US" sz="3000" dirty="0"/>
              <a:t> cell </a:t>
            </a:r>
            <a:r>
              <a:rPr lang="en-US" sz="3000" dirty="0" err="1"/>
              <a:t>histiocytosis</a:t>
            </a:r>
            <a:endParaRPr lang="en-US" sz="3000" dirty="0"/>
          </a:p>
          <a:p>
            <a:pPr lvl="1"/>
            <a:r>
              <a:rPr lang="en-US" sz="3000" dirty="0"/>
              <a:t>Psoriasis</a:t>
            </a:r>
          </a:p>
          <a:p>
            <a:pPr lvl="1"/>
            <a:r>
              <a:rPr lang="en-US" sz="3000" dirty="0"/>
              <a:t>Focal tumors</a:t>
            </a:r>
          </a:p>
          <a:p>
            <a:pPr lvl="1"/>
            <a:endParaRPr lang="en-US" dirty="0"/>
          </a:p>
          <a:p>
            <a:pPr lvl="1"/>
            <a:endParaRPr lang="en-US" dirty="0"/>
          </a:p>
        </p:txBody>
      </p:sp>
      <p:pic>
        <p:nvPicPr>
          <p:cNvPr id="2097202" name="Picture 2"/>
          <p:cNvPicPr>
            <a:picLocks noGrp="1" noChangeAspect="1" noChangeArrowheads="1"/>
          </p:cNvPicPr>
          <p:nvPr>
            <p:ph sz="half" idx="2"/>
          </p:nvPr>
        </p:nvPicPr>
        <p:blipFill>
          <a:blip r:embed="rId3"/>
          <a:stretch>
            <a:fillRect/>
          </a:stretch>
        </p:blipFill>
        <p:spPr bwMode="auto">
          <a:xfrm>
            <a:off x="7518115" y="2087563"/>
            <a:ext cx="2405633" cy="3703637"/>
          </a:xfrm>
          <a:prstGeom prst="rect">
            <a:avLst/>
          </a:prstGeom>
          <a:noFill/>
          <a:ln w="9525">
            <a:noFill/>
            <a:miter lim="800000"/>
            <a:headEnd/>
            <a:tailEnd/>
          </a:ln>
          <a:effectLst/>
        </p:spPr>
      </p:pic>
      <p:sp>
        <p:nvSpPr>
          <p:cNvPr id="1048852" name="Rectangle 4"/>
          <p:cNvSpPr/>
          <p:nvPr/>
        </p:nvSpPr>
        <p:spPr>
          <a:xfrm>
            <a:off x="8242691" y="0"/>
            <a:ext cx="3751579" cy="358140"/>
          </a:xfrm>
          <a:prstGeom prst="rect">
            <a:avLst/>
          </a:prstGeom>
        </p:spPr>
        <p:txBody>
          <a:bodyPr wrap="none">
            <a:spAutoFit/>
          </a:bodyPr>
          <a:lstStyle/>
          <a:p>
            <a:r>
              <a:rPr lang="en-US" dirty="0"/>
              <a:t>ABNORMALITIES OF NAIL COLOUR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851">
                                            <p:txEl>
                                              <p:pRg st="2" end="2"/>
                                            </p:txEl>
                                          </p:spTgt>
                                        </p:tgtEl>
                                        <p:attrNameLst>
                                          <p:attrName>style.visibility</p:attrName>
                                        </p:attrNameLst>
                                      </p:cBhvr>
                                      <p:to>
                                        <p:strVal val="visible"/>
                                      </p:to>
                                    </p:set>
                                    <p:animEffect transition="in" filter="fade">
                                      <p:cBhvr>
                                        <p:cTn id="7" dur="500"/>
                                        <p:tgtEl>
                                          <p:spTgt spid="1048851">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8851">
                                            <p:txEl>
                                              <p:pRg st="3" end="3"/>
                                            </p:txEl>
                                          </p:spTgt>
                                        </p:tgtEl>
                                        <p:attrNameLst>
                                          <p:attrName>style.visibility</p:attrName>
                                        </p:attrNameLst>
                                      </p:cBhvr>
                                      <p:to>
                                        <p:strVal val="visible"/>
                                      </p:to>
                                    </p:set>
                                    <p:animEffect transition="in" filter="fade">
                                      <p:cBhvr>
                                        <p:cTn id="10" dur="500"/>
                                        <p:tgtEl>
                                          <p:spTgt spid="1048851">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48851">
                                            <p:txEl>
                                              <p:pRg st="4" end="4"/>
                                            </p:txEl>
                                          </p:spTgt>
                                        </p:tgtEl>
                                        <p:attrNameLst>
                                          <p:attrName>style.visibility</p:attrName>
                                        </p:attrNameLst>
                                      </p:cBhvr>
                                      <p:to>
                                        <p:strVal val="visible"/>
                                      </p:to>
                                    </p:set>
                                    <p:animEffect transition="in" filter="fade">
                                      <p:cBhvr>
                                        <p:cTn id="13" dur="500"/>
                                        <p:tgtEl>
                                          <p:spTgt spid="1048851">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48851">
                                            <p:txEl>
                                              <p:pRg st="5" end="5"/>
                                            </p:txEl>
                                          </p:spTgt>
                                        </p:tgtEl>
                                        <p:attrNameLst>
                                          <p:attrName>style.visibility</p:attrName>
                                        </p:attrNameLst>
                                      </p:cBhvr>
                                      <p:to>
                                        <p:strVal val="visible"/>
                                      </p:to>
                                    </p:set>
                                    <p:animEffect transition="in" filter="fade">
                                      <p:cBhvr>
                                        <p:cTn id="16" dur="500"/>
                                        <p:tgtEl>
                                          <p:spTgt spid="1048851">
                                            <p:txEl>
                                              <p:pRg st="5" end="5"/>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48851">
                                            <p:txEl>
                                              <p:pRg st="6" end="6"/>
                                            </p:txEl>
                                          </p:spTgt>
                                        </p:tgtEl>
                                        <p:attrNameLst>
                                          <p:attrName>style.visibility</p:attrName>
                                        </p:attrNameLst>
                                      </p:cBhvr>
                                      <p:to>
                                        <p:strVal val="visible"/>
                                      </p:to>
                                    </p:set>
                                    <p:animEffect transition="in" filter="fade">
                                      <p:cBhvr>
                                        <p:cTn id="19" dur="500"/>
                                        <p:tgtEl>
                                          <p:spTgt spid="1048851">
                                            <p:txEl>
                                              <p:pRg st="6" end="6"/>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48851">
                                            <p:txEl>
                                              <p:pRg st="7" end="7"/>
                                            </p:txEl>
                                          </p:spTgt>
                                        </p:tgtEl>
                                        <p:attrNameLst>
                                          <p:attrName>style.visibility</p:attrName>
                                        </p:attrNameLst>
                                      </p:cBhvr>
                                      <p:to>
                                        <p:strVal val="visible"/>
                                      </p:to>
                                    </p:set>
                                    <p:animEffect transition="in" filter="fade">
                                      <p:cBhvr>
                                        <p:cTn id="22" dur="500"/>
                                        <p:tgtEl>
                                          <p:spTgt spid="10488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3" name="Title 1"/>
          <p:cNvSpPr>
            <a:spLocks noGrp="1"/>
          </p:cNvSpPr>
          <p:nvPr>
            <p:ph type="title"/>
          </p:nvPr>
        </p:nvSpPr>
        <p:spPr/>
        <p:txBody>
          <a:bodyPr/>
          <a:lstStyle/>
          <a:p>
            <a:r>
              <a:rPr lang="en-US" b="1" dirty="0">
                <a:solidFill>
                  <a:srgbClr val="00B050"/>
                </a:solidFill>
              </a:rPr>
              <a:t>TRAUMATIC NAIL DISORDERS</a:t>
            </a:r>
            <a:endParaRPr lang="en-US" dirty="0">
              <a:solidFill>
                <a:srgbClr val="00B050"/>
              </a:solidFill>
            </a:endParaRPr>
          </a:p>
        </p:txBody>
      </p:sp>
      <p:sp>
        <p:nvSpPr>
          <p:cNvPr id="1048854" name="Content Placeholder 2"/>
          <p:cNvSpPr>
            <a:spLocks noGrp="1"/>
          </p:cNvSpPr>
          <p:nvPr>
            <p:ph idx="1"/>
          </p:nvPr>
        </p:nvSpPr>
        <p:spPr/>
        <p:txBody>
          <a:bodyPr>
            <a:normAutofit/>
          </a:bodyPr>
          <a:lstStyle/>
          <a:p>
            <a:r>
              <a:rPr lang="en-US" sz="2800" dirty="0"/>
              <a:t>Subungual </a:t>
            </a:r>
            <a:r>
              <a:rPr lang="en-US" sz="2800" dirty="0" err="1"/>
              <a:t>haematoma</a:t>
            </a:r>
            <a:endParaRPr lang="en-US" sz="2800" dirty="0"/>
          </a:p>
          <a:p>
            <a:pPr marL="0" indent="0">
              <a:buNone/>
            </a:pPr>
            <a:endParaRPr lang="en-US" sz="2800" dirty="0"/>
          </a:p>
          <a:p>
            <a:r>
              <a:rPr lang="en-US" sz="2800" dirty="0" err="1"/>
              <a:t>Onychogryphosis</a:t>
            </a:r>
            <a:r>
              <a:rPr lang="en-US" sz="2800" dirty="0"/>
              <a:t>.</a:t>
            </a:r>
          </a:p>
          <a:p>
            <a:pPr marL="0" indent="0">
              <a:buNone/>
            </a:pPr>
            <a:endParaRPr lang="en-US" sz="2800" dirty="0"/>
          </a:p>
          <a:p>
            <a:r>
              <a:rPr lang="en-US" sz="2800" dirty="0" err="1"/>
              <a:t>Ingrowing</a:t>
            </a:r>
            <a:r>
              <a:rPr lang="en-US" sz="2800" dirty="0"/>
              <a:t> toenail</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5" name="Title 1"/>
          <p:cNvSpPr>
            <a:spLocks noGrp="1"/>
          </p:cNvSpPr>
          <p:nvPr>
            <p:ph type="title"/>
          </p:nvPr>
        </p:nvSpPr>
        <p:spPr>
          <a:xfrm>
            <a:off x="702733" y="459143"/>
            <a:ext cx="10353761" cy="1326321"/>
          </a:xfrm>
        </p:spPr>
        <p:txBody>
          <a:bodyPr/>
          <a:lstStyle/>
          <a:p>
            <a:r>
              <a:rPr lang="en-US" b="1" dirty="0" err="1">
                <a:solidFill>
                  <a:srgbClr val="FFC000"/>
                </a:solidFill>
              </a:rPr>
              <a:t>Subungual</a:t>
            </a:r>
            <a:r>
              <a:rPr lang="en-US" b="1" dirty="0">
                <a:solidFill>
                  <a:srgbClr val="FFC000"/>
                </a:solidFill>
              </a:rPr>
              <a:t> </a:t>
            </a:r>
            <a:r>
              <a:rPr lang="en-US" b="1" dirty="0" err="1">
                <a:solidFill>
                  <a:srgbClr val="FFC000"/>
                </a:solidFill>
              </a:rPr>
              <a:t>haematoma</a:t>
            </a:r>
            <a:endParaRPr lang="en-US" b="1" dirty="0">
              <a:solidFill>
                <a:srgbClr val="FFC000"/>
              </a:solidFill>
            </a:endParaRPr>
          </a:p>
        </p:txBody>
      </p:sp>
      <p:sp>
        <p:nvSpPr>
          <p:cNvPr id="1048856" name="Content Placeholder 2"/>
          <p:cNvSpPr>
            <a:spLocks noGrp="1"/>
          </p:cNvSpPr>
          <p:nvPr>
            <p:ph sz="half" idx="1"/>
          </p:nvPr>
        </p:nvSpPr>
        <p:spPr>
          <a:xfrm>
            <a:off x="838199" y="2153675"/>
            <a:ext cx="7151557" cy="4561918"/>
          </a:xfrm>
        </p:spPr>
        <p:txBody>
          <a:bodyPr>
            <a:noAutofit/>
          </a:bodyPr>
          <a:lstStyle/>
          <a:p>
            <a:r>
              <a:rPr lang="en-US" sz="2800" dirty="0"/>
              <a:t>Collection of blood underneath a nail</a:t>
            </a:r>
          </a:p>
          <a:p>
            <a:pPr marL="0" indent="0">
              <a:buNone/>
            </a:pPr>
            <a:endParaRPr lang="en-US" sz="2800" dirty="0"/>
          </a:p>
          <a:p>
            <a:r>
              <a:rPr lang="en-US" sz="2800" dirty="0"/>
              <a:t>Characterized by reddish-black discoloration</a:t>
            </a:r>
          </a:p>
          <a:p>
            <a:pPr marL="0" indent="0">
              <a:buNone/>
            </a:pPr>
            <a:endParaRPr lang="en-US" sz="2800" dirty="0"/>
          </a:p>
          <a:p>
            <a:r>
              <a:rPr lang="en-US" sz="2800" dirty="0"/>
              <a:t>May or may not associated with pain</a:t>
            </a:r>
          </a:p>
          <a:p>
            <a:pPr marL="0" indent="0">
              <a:buNone/>
            </a:pPr>
            <a:endParaRPr lang="en-US" sz="2800" dirty="0"/>
          </a:p>
        </p:txBody>
      </p:sp>
      <p:pic>
        <p:nvPicPr>
          <p:cNvPr id="2097203" name="Picture 3" descr="C:\Users\Zohaib\Desktop\Hematomasubungual (1).png"/>
          <p:cNvPicPr>
            <a:picLocks noGrp="1" noChangeAspect="1" noChangeArrowheads="1"/>
          </p:cNvPicPr>
          <p:nvPr>
            <p:ph sz="half" idx="2"/>
          </p:nvPr>
        </p:nvPicPr>
        <p:blipFill>
          <a:blip r:embed="rId2"/>
          <a:stretch>
            <a:fillRect/>
          </a:stretch>
        </p:blipFill>
        <p:spPr bwMode="auto">
          <a:xfrm>
            <a:off x="8382476" y="2153675"/>
            <a:ext cx="3809524" cy="3695238"/>
          </a:xfrm>
          <a:prstGeom prst="rect">
            <a:avLst/>
          </a:prstGeom>
          <a:noFill/>
        </p:spPr>
      </p:pic>
      <p:sp>
        <p:nvSpPr>
          <p:cNvPr id="1048857" name="Rectangle 2"/>
          <p:cNvSpPr txBox="1">
            <a:spLocks noChangeArrowheads="1"/>
          </p:cNvSpPr>
          <p:nvPr/>
        </p:nvSpPr>
        <p:spPr>
          <a:xfrm>
            <a:off x="8514413" y="-167172"/>
            <a:ext cx="3797508" cy="884420"/>
          </a:xfrm>
          <a:prstGeom prst="rect">
            <a:avLst/>
          </a:prstGeom>
        </p:spPr>
        <p:txBody>
          <a:bodyPr vert="horz" lIns="91440" tIns="45720" rIns="91440" bIns="45720" rtlCol="0" anchor="ctr">
            <a:normAutofit/>
          </a:bodyPr>
          <a:lstStyle/>
          <a:p>
            <a:pPr lvl="0">
              <a:lnSpc>
                <a:spcPct val="90000"/>
              </a:lnSpc>
              <a:spcBef>
                <a:spcPct val="0"/>
              </a:spcBef>
            </a:pPr>
            <a:r>
              <a:rPr lang="en-US" dirty="0">
                <a:latin typeface="+mj-lt"/>
              </a:rPr>
              <a:t>TRAUMATIC NAIL DISORDERS</a:t>
            </a:r>
            <a:endParaRPr kumimoji="0" lang="en-US" i="0" u="none" strike="noStrike" kern="1200" cap="none" spc="0" normalizeH="0" baseline="0" noProof="0" dirty="0">
              <a:ln>
                <a:noFill/>
              </a:ln>
              <a:effectLst/>
              <a:uLnTx/>
              <a:uFillTx/>
              <a:latin typeface="+mj-lt"/>
              <a:ea typeface="+mj-ea"/>
              <a:cs typeface="+mj-cs"/>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C000"/>
                </a:solidFill>
              </a:rPr>
              <a:t>SUBUNGUAL HAEMATOMA</a:t>
            </a:r>
          </a:p>
        </p:txBody>
      </p:sp>
      <p:sp>
        <p:nvSpPr>
          <p:cNvPr id="6" name="Content Placeholder 5"/>
          <p:cNvSpPr>
            <a:spLocks noGrp="1"/>
          </p:cNvSpPr>
          <p:nvPr>
            <p:ph idx="1"/>
          </p:nvPr>
        </p:nvSpPr>
        <p:spPr/>
        <p:txBody>
          <a:bodyPr/>
          <a:lstStyle/>
          <a:p>
            <a:r>
              <a:rPr lang="en-US" sz="2800" dirty="0"/>
              <a:t>Treatment </a:t>
            </a:r>
          </a:p>
          <a:p>
            <a:pPr lvl="1"/>
            <a:r>
              <a:rPr lang="en-US" sz="2800" dirty="0"/>
              <a:t>draining </a:t>
            </a:r>
            <a:r>
              <a:rPr lang="en-US" sz="2800" dirty="0" err="1"/>
              <a:t>haematoma</a:t>
            </a:r>
            <a:endParaRPr lang="en-US" sz="2800" dirty="0"/>
          </a:p>
          <a:p>
            <a:pPr lvl="1"/>
            <a:r>
              <a:rPr lang="en-US" sz="2800" dirty="0"/>
              <a:t>Nail removal(if &gt;50% of nail is affected)</a:t>
            </a:r>
          </a:p>
          <a:p>
            <a:pPr marL="0" indent="0">
              <a:buNone/>
            </a:pPr>
            <a:endParaRPr lang="en-US" dirty="0"/>
          </a:p>
        </p:txBody>
      </p:sp>
    </p:spTree>
    <p:extLst>
      <p:ext uri="{BB962C8B-B14F-4D97-AF65-F5344CB8AC3E}">
        <p14:creationId xmlns:p14="http://schemas.microsoft.com/office/powerpoint/2010/main" val="4255098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58" name="Title 1"/>
          <p:cNvSpPr>
            <a:spLocks noGrp="1"/>
          </p:cNvSpPr>
          <p:nvPr>
            <p:ph type="title"/>
          </p:nvPr>
        </p:nvSpPr>
        <p:spPr>
          <a:xfrm>
            <a:off x="778934" y="359764"/>
            <a:ext cx="10353761" cy="1326321"/>
          </a:xfrm>
        </p:spPr>
        <p:txBody>
          <a:bodyPr/>
          <a:lstStyle/>
          <a:p>
            <a:r>
              <a:rPr lang="en-US" b="1" dirty="0" err="1">
                <a:solidFill>
                  <a:srgbClr val="FFC000"/>
                </a:solidFill>
              </a:rPr>
              <a:t>Onychogryphosis</a:t>
            </a:r>
            <a:endParaRPr lang="en-US" b="1" dirty="0">
              <a:solidFill>
                <a:srgbClr val="FFC000"/>
              </a:solidFill>
            </a:endParaRPr>
          </a:p>
        </p:txBody>
      </p:sp>
      <p:pic>
        <p:nvPicPr>
          <p:cNvPr id="2097204" name="Picture 4" descr="onyc"/>
          <p:cNvPicPr>
            <a:picLocks noGrp="1" noChangeAspect="1" noChangeArrowheads="1"/>
          </p:cNvPicPr>
          <p:nvPr>
            <p:ph idx="1"/>
          </p:nvPr>
        </p:nvPicPr>
        <p:blipFill>
          <a:blip r:embed="rId3"/>
          <a:stretch>
            <a:fillRect/>
          </a:stretch>
        </p:blipFill>
        <p:spPr bwMode="auto">
          <a:xfrm>
            <a:off x="8187785" y="1708879"/>
            <a:ext cx="3399612" cy="3376485"/>
          </a:xfrm>
          <a:prstGeom prst="rect">
            <a:avLst/>
          </a:prstGeom>
          <a:noFill/>
        </p:spPr>
      </p:pic>
      <p:sp>
        <p:nvSpPr>
          <p:cNvPr id="1048859" name="Content Placeholder 6"/>
          <p:cNvSpPr>
            <a:spLocks noGrp="1"/>
          </p:cNvSpPr>
          <p:nvPr>
            <p:ph sz="half" idx="4294967295"/>
          </p:nvPr>
        </p:nvSpPr>
        <p:spPr>
          <a:xfrm>
            <a:off x="629587" y="1708879"/>
            <a:ext cx="6903327" cy="5025750"/>
          </a:xfrm>
        </p:spPr>
        <p:txBody>
          <a:bodyPr>
            <a:normAutofit lnSpcReduction="10000"/>
          </a:bodyPr>
          <a:lstStyle/>
          <a:p>
            <a:r>
              <a:rPr lang="en-US" sz="2800" dirty="0"/>
              <a:t>The nail is thickened, distorted and twisted</a:t>
            </a:r>
          </a:p>
          <a:p>
            <a:r>
              <a:rPr lang="en-US" sz="2800" dirty="0"/>
              <a:t>Affects great toenail</a:t>
            </a:r>
          </a:p>
          <a:p>
            <a:pPr marL="0" indent="0">
              <a:buNone/>
            </a:pPr>
            <a:endParaRPr lang="en-US" sz="2800" dirty="0"/>
          </a:p>
          <a:p>
            <a:r>
              <a:rPr lang="en-US" sz="2800" dirty="0"/>
              <a:t>Predisposing factors </a:t>
            </a:r>
          </a:p>
          <a:p>
            <a:pPr lvl="1"/>
            <a:r>
              <a:rPr lang="en-US" sz="2800" dirty="0"/>
              <a:t>elderly and neglected individuals</a:t>
            </a:r>
          </a:p>
          <a:p>
            <a:pPr lvl="1"/>
            <a:r>
              <a:rPr lang="en-US" sz="2800" dirty="0"/>
              <a:t>Trauma and biomechanical foot problems</a:t>
            </a:r>
          </a:p>
          <a:p>
            <a:pPr lvl="1"/>
            <a:r>
              <a:rPr lang="en-US" sz="2800" dirty="0"/>
              <a:t>chronic untreated onychomycosis </a:t>
            </a:r>
          </a:p>
        </p:txBody>
      </p:sp>
      <p:sp>
        <p:nvSpPr>
          <p:cNvPr id="1048860" name="Rectangle 2"/>
          <p:cNvSpPr txBox="1">
            <a:spLocks noChangeArrowheads="1"/>
          </p:cNvSpPr>
          <p:nvPr/>
        </p:nvSpPr>
        <p:spPr>
          <a:xfrm>
            <a:off x="8394492" y="-22794"/>
            <a:ext cx="3797508" cy="719528"/>
          </a:xfrm>
          <a:prstGeom prst="rect">
            <a:avLst/>
          </a:prstGeom>
        </p:spPr>
        <p:txBody>
          <a:bodyPr vert="horz" lIns="91440" tIns="45720" rIns="91440" bIns="45720" rtlCol="0" anchor="ctr">
            <a:normAutofit/>
          </a:bodyPr>
          <a:lstStyle/>
          <a:p>
            <a:pPr lvl="0">
              <a:lnSpc>
                <a:spcPct val="90000"/>
              </a:lnSpc>
              <a:spcBef>
                <a:spcPct val="0"/>
              </a:spcBef>
            </a:pPr>
            <a:r>
              <a:rPr lang="en-US" dirty="0">
                <a:latin typeface="+mj-lt"/>
              </a:rPr>
              <a:t>TRAUMATIC NAIL DISORDERS</a:t>
            </a:r>
            <a:endParaRPr kumimoji="0" lang="en-US" i="0" u="none" strike="noStrike" kern="1200" cap="none" spc="0" normalizeH="0" baseline="0" noProof="0" dirty="0">
              <a:ln>
                <a:noFill/>
              </a:ln>
              <a:effectLst/>
              <a:uLnTx/>
              <a:uFillTx/>
              <a:latin typeface="+mj-lt"/>
              <a:ea typeface="+mj-ea"/>
              <a:cs typeface="+mj-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48859">
                                            <p:txEl>
                                              <p:pRg st="3" end="3"/>
                                            </p:txEl>
                                          </p:spTgt>
                                        </p:tgtEl>
                                        <p:attrNameLst>
                                          <p:attrName>style.visibility</p:attrName>
                                        </p:attrNameLst>
                                      </p:cBhvr>
                                      <p:to>
                                        <p:strVal val="visible"/>
                                      </p:to>
                                    </p:set>
                                    <p:animEffect transition="in" filter="fade">
                                      <p:cBhvr>
                                        <p:cTn id="7" dur="1000"/>
                                        <p:tgtEl>
                                          <p:spTgt spid="1048859">
                                            <p:txEl>
                                              <p:pRg st="3" end="3"/>
                                            </p:txEl>
                                          </p:spTgt>
                                        </p:tgtEl>
                                      </p:cBhvr>
                                    </p:animEffect>
                                    <p:anim calcmode="lin" valueType="num">
                                      <p:cBhvr>
                                        <p:cTn id="8" dur="1000" fill="hold"/>
                                        <p:tgtEl>
                                          <p:spTgt spid="1048859">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1048859">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48859">
                                            <p:txEl>
                                              <p:pRg st="4" end="4"/>
                                            </p:txEl>
                                          </p:spTgt>
                                        </p:tgtEl>
                                        <p:attrNameLst>
                                          <p:attrName>style.visibility</p:attrName>
                                        </p:attrNameLst>
                                      </p:cBhvr>
                                      <p:to>
                                        <p:strVal val="visible"/>
                                      </p:to>
                                    </p:set>
                                    <p:animEffect transition="in" filter="fade">
                                      <p:cBhvr>
                                        <p:cTn id="12" dur="1000"/>
                                        <p:tgtEl>
                                          <p:spTgt spid="1048859">
                                            <p:txEl>
                                              <p:pRg st="4" end="4"/>
                                            </p:txEl>
                                          </p:spTgt>
                                        </p:tgtEl>
                                      </p:cBhvr>
                                    </p:animEffect>
                                    <p:anim calcmode="lin" valueType="num">
                                      <p:cBhvr>
                                        <p:cTn id="13" dur="1000" fill="hold"/>
                                        <p:tgtEl>
                                          <p:spTgt spid="1048859">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1048859">
                                            <p:txEl>
                                              <p:pRg st="4" end="4"/>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48859">
                                            <p:txEl>
                                              <p:pRg st="5" end="5"/>
                                            </p:txEl>
                                          </p:spTgt>
                                        </p:tgtEl>
                                        <p:attrNameLst>
                                          <p:attrName>style.visibility</p:attrName>
                                        </p:attrNameLst>
                                      </p:cBhvr>
                                      <p:to>
                                        <p:strVal val="visible"/>
                                      </p:to>
                                    </p:set>
                                    <p:animEffect transition="in" filter="fade">
                                      <p:cBhvr>
                                        <p:cTn id="17" dur="1000"/>
                                        <p:tgtEl>
                                          <p:spTgt spid="1048859">
                                            <p:txEl>
                                              <p:pRg st="5" end="5"/>
                                            </p:txEl>
                                          </p:spTgt>
                                        </p:tgtEl>
                                      </p:cBhvr>
                                    </p:animEffect>
                                    <p:anim calcmode="lin" valueType="num">
                                      <p:cBhvr>
                                        <p:cTn id="18" dur="1000" fill="hold"/>
                                        <p:tgtEl>
                                          <p:spTgt spid="1048859">
                                            <p:txEl>
                                              <p:pRg st="5" end="5"/>
                                            </p:txEl>
                                          </p:spTgt>
                                        </p:tgtEl>
                                        <p:attrNameLst>
                                          <p:attrName>ppt_x</p:attrName>
                                        </p:attrNameLst>
                                      </p:cBhvr>
                                      <p:tavLst>
                                        <p:tav tm="0">
                                          <p:val>
                                            <p:strVal val="#ppt_x"/>
                                          </p:val>
                                        </p:tav>
                                        <p:tav tm="100000">
                                          <p:val>
                                            <p:strVal val="#ppt_x"/>
                                          </p:val>
                                        </p:tav>
                                      </p:tavLst>
                                    </p:anim>
                                    <p:anim calcmode="lin" valueType="num">
                                      <p:cBhvr>
                                        <p:cTn id="19" dur="1000" fill="hold"/>
                                        <p:tgtEl>
                                          <p:spTgt spid="1048859">
                                            <p:txEl>
                                              <p:pRg st="5" end="5"/>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48859">
                                            <p:txEl>
                                              <p:pRg st="6" end="6"/>
                                            </p:txEl>
                                          </p:spTgt>
                                        </p:tgtEl>
                                        <p:attrNameLst>
                                          <p:attrName>style.visibility</p:attrName>
                                        </p:attrNameLst>
                                      </p:cBhvr>
                                      <p:to>
                                        <p:strVal val="visible"/>
                                      </p:to>
                                    </p:set>
                                    <p:animEffect transition="in" filter="fade">
                                      <p:cBhvr>
                                        <p:cTn id="22" dur="1000"/>
                                        <p:tgtEl>
                                          <p:spTgt spid="1048859">
                                            <p:txEl>
                                              <p:pRg st="6" end="6"/>
                                            </p:txEl>
                                          </p:spTgt>
                                        </p:tgtEl>
                                      </p:cBhvr>
                                    </p:animEffect>
                                    <p:anim calcmode="lin" valueType="num">
                                      <p:cBhvr>
                                        <p:cTn id="23" dur="1000" fill="hold"/>
                                        <p:tgtEl>
                                          <p:spTgt spid="1048859">
                                            <p:txEl>
                                              <p:pRg st="6" end="6"/>
                                            </p:txEl>
                                          </p:spTgt>
                                        </p:tgtEl>
                                        <p:attrNameLst>
                                          <p:attrName>ppt_x</p:attrName>
                                        </p:attrNameLst>
                                      </p:cBhvr>
                                      <p:tavLst>
                                        <p:tav tm="0">
                                          <p:val>
                                            <p:strVal val="#ppt_x"/>
                                          </p:val>
                                        </p:tav>
                                        <p:tav tm="100000">
                                          <p:val>
                                            <p:strVal val="#ppt_x"/>
                                          </p:val>
                                        </p:tav>
                                      </p:tavLst>
                                    </p:anim>
                                    <p:anim calcmode="lin" valueType="num">
                                      <p:cBhvr>
                                        <p:cTn id="24" dur="1000" fill="hold"/>
                                        <p:tgtEl>
                                          <p:spTgt spid="104885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solidFill>
                  <a:srgbClr val="FFC000"/>
                </a:solidFill>
              </a:rPr>
              <a:t>onychogryphosis</a:t>
            </a:r>
            <a:endParaRPr lang="en-US" dirty="0">
              <a:solidFill>
                <a:srgbClr val="FFC000"/>
              </a:solidFill>
            </a:endParaRPr>
          </a:p>
        </p:txBody>
      </p:sp>
      <p:sp>
        <p:nvSpPr>
          <p:cNvPr id="3" name="Content Placeholder 2"/>
          <p:cNvSpPr>
            <a:spLocks noGrp="1"/>
          </p:cNvSpPr>
          <p:nvPr>
            <p:ph idx="1"/>
          </p:nvPr>
        </p:nvSpPr>
        <p:spPr/>
        <p:txBody>
          <a:bodyPr/>
          <a:lstStyle/>
          <a:p>
            <a:r>
              <a:rPr lang="en-US" sz="2400" dirty="0"/>
              <a:t>Treatment</a:t>
            </a:r>
          </a:p>
          <a:p>
            <a:pPr lvl="1"/>
            <a:r>
              <a:rPr lang="en-US" sz="2400" dirty="0"/>
              <a:t>Surgical removal (good circulation)</a:t>
            </a:r>
          </a:p>
          <a:p>
            <a:pPr lvl="1"/>
            <a:r>
              <a:rPr lang="en-US" sz="2400" dirty="0"/>
              <a:t>palliative (regular paring and trimming</a:t>
            </a:r>
            <a:endParaRPr lang="en-US" dirty="0"/>
          </a:p>
        </p:txBody>
      </p:sp>
    </p:spTree>
    <p:extLst>
      <p:ext uri="{BB962C8B-B14F-4D97-AF65-F5344CB8AC3E}">
        <p14:creationId xmlns:p14="http://schemas.microsoft.com/office/powerpoint/2010/main" val="38975052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C6012D-5BAD-4A72-81F3-286854840D1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83910D3-A956-4506-A389-CA3F7C33C349}"/>
              </a:ext>
            </a:extLst>
          </p:cNvPr>
          <p:cNvSpPr>
            <a:spLocks noGrp="1"/>
          </p:cNvSpPr>
          <p:nvPr>
            <p:ph sz="half" idx="1"/>
          </p:nvPr>
        </p:nvSpPr>
        <p:spPr/>
        <p:txBody>
          <a:bodyPr>
            <a:normAutofit lnSpcReduction="10000"/>
          </a:bodyPr>
          <a:lstStyle/>
          <a:p>
            <a:r>
              <a:rPr lang="en-GB" sz="3200" b="1" dirty="0">
                <a:solidFill>
                  <a:srgbClr val="FFC000"/>
                </a:solidFill>
              </a:rPr>
              <a:t>Nail Plate</a:t>
            </a:r>
          </a:p>
          <a:p>
            <a:pPr lvl="1"/>
            <a:r>
              <a:rPr lang="en-US" sz="2800" dirty="0"/>
              <a:t>hard keratin</a:t>
            </a:r>
          </a:p>
          <a:p>
            <a:pPr lvl="1"/>
            <a:r>
              <a:rPr lang="en-US" sz="2800" dirty="0"/>
              <a:t>Its free edge crosses the finger</a:t>
            </a:r>
          </a:p>
          <a:p>
            <a:pPr lvl="1"/>
            <a:r>
              <a:rPr lang="en-US" sz="2800" dirty="0"/>
              <a:t>dead, flattened cells</a:t>
            </a:r>
          </a:p>
          <a:p>
            <a:pPr lvl="1"/>
            <a:r>
              <a:rPr lang="en-US" sz="2800" dirty="0"/>
              <a:t>Pink because of the underlying capillaries</a:t>
            </a:r>
          </a:p>
          <a:p>
            <a:endParaRPr lang="en-GB" sz="3200" b="1" dirty="0"/>
          </a:p>
          <a:p>
            <a:endParaRPr lang="en-US" dirty="0"/>
          </a:p>
        </p:txBody>
      </p:sp>
      <p:pic>
        <p:nvPicPr>
          <p:cNvPr id="6" name="Picture 4">
            <a:extLst>
              <a:ext uri="{FF2B5EF4-FFF2-40B4-BE49-F238E27FC236}">
                <a16:creationId xmlns:a16="http://schemas.microsoft.com/office/drawing/2014/main" id="{1761EFEF-F2AE-414C-8A3D-553B5B6DEC33}"/>
              </a:ext>
            </a:extLst>
          </p:cNvPr>
          <p:cNvPicPr>
            <a:picLocks noGrp="1" noChangeAspect="1" noChangeArrowheads="1"/>
          </p:cNvPicPr>
          <p:nvPr>
            <p:ph sz="half" idx="2"/>
          </p:nvPr>
        </p:nvPicPr>
        <p:blipFill>
          <a:blip r:embed="rId3"/>
          <a:stretch>
            <a:fillRect/>
          </a:stretch>
        </p:blipFill>
        <p:spPr bwMode="auto">
          <a:xfrm>
            <a:off x="6544741" y="2720334"/>
            <a:ext cx="4352381" cy="3070866"/>
          </a:xfrm>
          <a:prstGeom prst="rect">
            <a:avLst/>
          </a:prstGeom>
          <a:noFill/>
          <a:ln w="9525">
            <a:noFill/>
            <a:miter lim="800000"/>
            <a:headEnd/>
            <a:tailEnd/>
          </a:ln>
        </p:spPr>
      </p:pic>
    </p:spTree>
    <p:extLst>
      <p:ext uri="{BB962C8B-B14F-4D97-AF65-F5344CB8AC3E}">
        <p14:creationId xmlns:p14="http://schemas.microsoft.com/office/powerpoint/2010/main" val="3478948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solidFill>
                  <a:srgbClr val="FFC000"/>
                </a:solidFill>
              </a:rPr>
              <a:t>Ingrowing toenail (</a:t>
            </a:r>
            <a:r>
              <a:rPr lang="en-US" dirty="0" err="1">
                <a:solidFill>
                  <a:srgbClr val="FFC000"/>
                </a:solidFill>
              </a:rPr>
              <a:t>Onychocryptosis</a:t>
            </a:r>
            <a:r>
              <a:rPr lang="en-US" dirty="0"/>
              <a:t>)</a:t>
            </a:r>
          </a:p>
        </p:txBody>
      </p:sp>
      <p:sp>
        <p:nvSpPr>
          <p:cNvPr id="6" name="Content Placeholder 5"/>
          <p:cNvSpPr>
            <a:spLocks noGrp="1"/>
          </p:cNvSpPr>
          <p:nvPr>
            <p:ph idx="1"/>
          </p:nvPr>
        </p:nvSpPr>
        <p:spPr>
          <a:xfrm>
            <a:off x="913795" y="2096063"/>
            <a:ext cx="10353762" cy="4536965"/>
          </a:xfrm>
        </p:spPr>
        <p:txBody>
          <a:bodyPr>
            <a:normAutofit lnSpcReduction="10000"/>
          </a:bodyPr>
          <a:lstStyle/>
          <a:p>
            <a:r>
              <a:rPr lang="en-US" sz="2400" dirty="0"/>
              <a:t>The lateral nail fold of the great toe is penetrated by the edge of the nail plate</a:t>
            </a:r>
          </a:p>
          <a:p>
            <a:endParaRPr lang="en-US" sz="2400" dirty="0"/>
          </a:p>
          <a:p>
            <a:r>
              <a:rPr lang="en-US" sz="2400" dirty="0"/>
              <a:t>Causes</a:t>
            </a:r>
          </a:p>
          <a:p>
            <a:pPr lvl="1"/>
            <a:r>
              <a:rPr lang="en-US" sz="2400" dirty="0"/>
              <a:t>compression of the toe from the side due to ill-fitting footwear</a:t>
            </a:r>
          </a:p>
          <a:p>
            <a:pPr lvl="1"/>
            <a:r>
              <a:rPr lang="en-US" sz="2400" dirty="0"/>
              <a:t>cutting the toenails in a half‐circle instead of straight across</a:t>
            </a:r>
          </a:p>
          <a:p>
            <a:pPr lvl="1"/>
            <a:r>
              <a:rPr lang="en-US" sz="2400" dirty="0"/>
              <a:t>abnormally long great toe and prominent lateral nail folds</a:t>
            </a:r>
          </a:p>
          <a:p>
            <a:pPr lvl="1"/>
            <a:r>
              <a:rPr lang="en-US" sz="2400" dirty="0"/>
              <a:t>Sport</a:t>
            </a:r>
          </a:p>
          <a:p>
            <a:pPr lvl="1"/>
            <a:r>
              <a:rPr lang="en-US" sz="2400" dirty="0"/>
              <a:t>crawling, ‘</a:t>
            </a:r>
            <a:r>
              <a:rPr lang="en-US" sz="2400" dirty="0" err="1"/>
              <a:t>pedalling</a:t>
            </a:r>
            <a:r>
              <a:rPr lang="en-US" sz="2400" dirty="0"/>
              <a:t>’ or wearing undersized ‘jumpsuits</a:t>
            </a:r>
            <a:r>
              <a:rPr lang="en-US" dirty="0"/>
              <a:t>	</a:t>
            </a:r>
          </a:p>
          <a:p>
            <a:endParaRPr lang="en-US" dirty="0"/>
          </a:p>
        </p:txBody>
      </p:sp>
    </p:spTree>
    <p:extLst>
      <p:ext uri="{BB962C8B-B14F-4D97-AF65-F5344CB8AC3E}">
        <p14:creationId xmlns:p14="http://schemas.microsoft.com/office/powerpoint/2010/main" val="22112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Effect transition="in" filter="fade">
                                      <p:cBhvr>
                                        <p:cTn id="7" dur="500"/>
                                        <p:tgtEl>
                                          <p:spTgt spid="6">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3" end="3"/>
                                            </p:txEl>
                                          </p:spTgt>
                                        </p:tgtEl>
                                        <p:attrNameLst>
                                          <p:attrName>style.visibility</p:attrName>
                                        </p:attrNameLst>
                                      </p:cBhvr>
                                      <p:to>
                                        <p:strVal val="visible"/>
                                      </p:to>
                                    </p:set>
                                    <p:animEffect transition="in" filter="fade">
                                      <p:cBhvr>
                                        <p:cTn id="10" dur="500"/>
                                        <p:tgtEl>
                                          <p:spTgt spid="6">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animEffect transition="in" filter="fade">
                                      <p:cBhvr>
                                        <p:cTn id="15" dur="500"/>
                                        <p:tgtEl>
                                          <p:spTgt spid="6">
                                            <p:txEl>
                                              <p:pRg st="4" end="4"/>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xEl>
                                              <p:pRg st="5" end="5"/>
                                            </p:txEl>
                                          </p:spTgt>
                                        </p:tgtEl>
                                        <p:attrNameLst>
                                          <p:attrName>style.visibility</p:attrName>
                                        </p:attrNameLst>
                                      </p:cBhvr>
                                      <p:to>
                                        <p:strVal val="visible"/>
                                      </p:to>
                                    </p:set>
                                    <p:animEffect transition="in" filter="fade">
                                      <p:cBhvr>
                                        <p:cTn id="20" dur="500"/>
                                        <p:tgtEl>
                                          <p:spTgt spid="6">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6" end="6"/>
                                            </p:txEl>
                                          </p:spTgt>
                                        </p:tgtEl>
                                        <p:attrNameLst>
                                          <p:attrName>style.visibility</p:attrName>
                                        </p:attrNameLst>
                                      </p:cBhvr>
                                      <p:to>
                                        <p:strVal val="visible"/>
                                      </p:to>
                                    </p:set>
                                    <p:animEffect transition="in" filter="fade">
                                      <p:cBhvr>
                                        <p:cTn id="25" dur="500"/>
                                        <p:tgtEl>
                                          <p:spTgt spid="6">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6">
                                            <p:txEl>
                                              <p:pRg st="7" end="7"/>
                                            </p:txEl>
                                          </p:spTgt>
                                        </p:tgtEl>
                                        <p:attrNameLst>
                                          <p:attrName>style.visibility</p:attrName>
                                        </p:attrNameLst>
                                      </p:cBhvr>
                                      <p:to>
                                        <p:strVal val="visible"/>
                                      </p:to>
                                    </p:set>
                                    <p:animEffect transition="in" filter="fade">
                                      <p:cBhvr>
                                        <p:cTn id="30"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Clinical features</a:t>
            </a:r>
          </a:p>
        </p:txBody>
      </p:sp>
      <p:sp>
        <p:nvSpPr>
          <p:cNvPr id="3" name="Content Placeholder 2"/>
          <p:cNvSpPr>
            <a:spLocks noGrp="1"/>
          </p:cNvSpPr>
          <p:nvPr>
            <p:ph idx="1"/>
          </p:nvPr>
        </p:nvSpPr>
        <p:spPr/>
        <p:txBody>
          <a:bodyPr/>
          <a:lstStyle/>
          <a:p>
            <a:r>
              <a:rPr lang="en-US" sz="2800" dirty="0"/>
              <a:t>Pain and redness, shortly followed by swelling and pus </a:t>
            </a:r>
          </a:p>
          <a:p>
            <a:endParaRPr lang="en-US" sz="2800" dirty="0"/>
          </a:p>
          <a:p>
            <a:r>
              <a:rPr lang="en-US" sz="2800" dirty="0"/>
              <a:t>Granulation tissue formation</a:t>
            </a:r>
          </a:p>
        </p:txBody>
      </p:sp>
      <p:sp>
        <p:nvSpPr>
          <p:cNvPr id="4" name="Rectangle 1"/>
          <p:cNvSpPr>
            <a:spLocks noChangeArrowheads="1"/>
          </p:cNvSpPr>
          <p:nvPr/>
        </p:nvSpPr>
        <p:spPr bwMode="auto">
          <a:xfrm>
            <a:off x="0" y="-279544"/>
            <a:ext cx="404846" cy="559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28528" tIns="126960" rIns="9144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tabLst/>
            </a:pPr>
            <a:r>
              <a:rPr kumimoji="0" lang="en-US" altLang="en-US" sz="2800" b="0" i="0" u="none" strike="noStrike" cap="none" normalizeH="0" baseline="0" dirty="0">
                <a:ln>
                  <a:noFill/>
                </a:ln>
                <a:solidFill>
                  <a:schemeClr val="tx1"/>
                </a:solidFill>
                <a:effectLst/>
                <a:latin typeface="Calibri" panose="020F0502020204030204" pitchFamily="34" charset="0"/>
                <a:ea typeface="+mn-ea"/>
                <a:cs typeface="+mn-cs"/>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5" name="Picture 2"/>
          <p:cNvPicPr>
            <a:picLocks noChangeAspect="1" noChangeArrowheads="1"/>
          </p:cNvPicPr>
          <p:nvPr/>
        </p:nvPicPr>
        <p:blipFill>
          <a:blip r:embed="rId3"/>
          <a:stretch>
            <a:fillRect/>
          </a:stretch>
        </p:blipFill>
        <p:spPr bwMode="auto">
          <a:xfrm>
            <a:off x="8348093" y="3069471"/>
            <a:ext cx="3505200" cy="3657600"/>
          </a:xfrm>
          <a:prstGeom prst="rect">
            <a:avLst/>
          </a:prstGeom>
          <a:noFill/>
          <a:ln w="9525">
            <a:noFill/>
            <a:miter lim="800000"/>
            <a:headEnd/>
            <a:tailEnd/>
          </a:ln>
          <a:effectLst/>
        </p:spPr>
      </p:pic>
    </p:spTree>
    <p:extLst>
      <p:ext uri="{BB962C8B-B14F-4D97-AF65-F5344CB8AC3E}">
        <p14:creationId xmlns:p14="http://schemas.microsoft.com/office/powerpoint/2010/main" val="108283831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75772"/>
            <a:ext cx="10353761" cy="1326321"/>
          </a:xfrm>
        </p:spPr>
        <p:txBody>
          <a:bodyPr/>
          <a:lstStyle/>
          <a:p>
            <a:r>
              <a:rPr lang="en-US" dirty="0">
                <a:solidFill>
                  <a:srgbClr val="FFC000"/>
                </a:solidFill>
              </a:rPr>
              <a:t>MANAGEMENT</a:t>
            </a:r>
          </a:p>
        </p:txBody>
      </p:sp>
      <p:sp>
        <p:nvSpPr>
          <p:cNvPr id="3" name="Content Placeholder 2"/>
          <p:cNvSpPr>
            <a:spLocks noGrp="1"/>
          </p:cNvSpPr>
          <p:nvPr>
            <p:ph idx="1"/>
          </p:nvPr>
        </p:nvSpPr>
        <p:spPr>
          <a:xfrm>
            <a:off x="913795" y="1451429"/>
            <a:ext cx="10537976" cy="5820228"/>
          </a:xfrm>
        </p:spPr>
        <p:txBody>
          <a:bodyPr>
            <a:normAutofit fontScale="25000" lnSpcReduction="20000"/>
          </a:bodyPr>
          <a:lstStyle/>
          <a:p>
            <a:pPr marL="457200" lvl="1" indent="0">
              <a:buNone/>
            </a:pPr>
            <a:endParaRPr lang="en-US" sz="5900" dirty="0"/>
          </a:p>
          <a:p>
            <a:pPr lvl="1"/>
            <a:r>
              <a:rPr lang="en-US" sz="9600" dirty="0"/>
              <a:t>Wear shoes sufficiently wide, high and pliable to remove lateral pressure</a:t>
            </a:r>
          </a:p>
          <a:p>
            <a:pPr marL="457200" lvl="1" indent="0">
              <a:buNone/>
            </a:pPr>
            <a:endParaRPr lang="en-US" sz="9600" dirty="0"/>
          </a:p>
          <a:p>
            <a:pPr lvl="1"/>
            <a:r>
              <a:rPr lang="en-US" sz="9600" dirty="0"/>
              <a:t>Correct Any abnormality of foot/toe function </a:t>
            </a:r>
          </a:p>
          <a:p>
            <a:pPr marL="457200" lvl="1" indent="0">
              <a:buNone/>
            </a:pPr>
            <a:endParaRPr lang="en-US" sz="9600" dirty="0"/>
          </a:p>
          <a:p>
            <a:pPr lvl="1"/>
            <a:r>
              <a:rPr lang="en-US" sz="9600" dirty="0"/>
              <a:t>Cut the nail straight across</a:t>
            </a:r>
          </a:p>
          <a:p>
            <a:pPr lvl="1"/>
            <a:endParaRPr lang="en-US" sz="9600" dirty="0"/>
          </a:p>
          <a:p>
            <a:pPr lvl="1"/>
            <a:r>
              <a:rPr lang="en-US" sz="9600" dirty="0"/>
              <a:t>Topical  antiseptics and  insert a </a:t>
            </a:r>
            <a:r>
              <a:rPr lang="en-US" sz="9600" dirty="0" err="1"/>
              <a:t>pledget</a:t>
            </a:r>
            <a:r>
              <a:rPr lang="en-US" sz="9600" dirty="0"/>
              <a:t> of cotton‐wool under the edge of the nail. </a:t>
            </a:r>
          </a:p>
          <a:p>
            <a:pPr lvl="1"/>
            <a:endParaRPr lang="en-US" sz="9600" dirty="0"/>
          </a:p>
          <a:p>
            <a:pPr lvl="1"/>
            <a:r>
              <a:rPr lang="en-US" sz="9600" dirty="0"/>
              <a:t> Twice‐daily warm water baths followed by careful drying and powdering </a:t>
            </a:r>
          </a:p>
          <a:p>
            <a:pPr lvl="1"/>
            <a:endParaRPr lang="en-US" sz="5900" dirty="0"/>
          </a:p>
        </p:txBody>
      </p:sp>
    </p:spTree>
    <p:extLst>
      <p:ext uri="{BB962C8B-B14F-4D97-AF65-F5344CB8AC3E}">
        <p14:creationId xmlns:p14="http://schemas.microsoft.com/office/powerpoint/2010/main" val="83365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wipe(down)">
                                      <p:cBhvr>
                                        <p:cTn id="14" dur="500"/>
                                        <p:tgtEl>
                                          <p:spTgt spid="3">
                                            <p:txEl>
                                              <p:pRg st="5" end="5"/>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Effect transition="in" filter="barn(inVertical)">
                                      <p:cBhvr>
                                        <p:cTn id="19" dur="500"/>
                                        <p:tgtEl>
                                          <p:spTgt spid="3">
                                            <p:txEl>
                                              <p:pRg st="7" end="7"/>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9" end="9"/>
                                            </p:txEl>
                                          </p:spTgt>
                                        </p:tgtEl>
                                        <p:attrNameLst>
                                          <p:attrName>style.visibility</p:attrName>
                                        </p:attrNameLst>
                                      </p:cBhvr>
                                      <p:to>
                                        <p:strVal val="visible"/>
                                      </p:to>
                                    </p:set>
                                    <p:animEffect transition="in" filter="fade">
                                      <p:cBhvr>
                                        <p:cTn id="24"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MANAGEMENT</a:t>
            </a:r>
          </a:p>
        </p:txBody>
      </p:sp>
      <p:sp>
        <p:nvSpPr>
          <p:cNvPr id="3" name="Content Placeholder 2"/>
          <p:cNvSpPr>
            <a:spLocks noGrp="1"/>
          </p:cNvSpPr>
          <p:nvPr>
            <p:ph idx="1"/>
          </p:nvPr>
        </p:nvSpPr>
        <p:spPr>
          <a:xfrm>
            <a:off x="1058938" y="2125093"/>
            <a:ext cx="10353762" cy="4319250"/>
          </a:xfrm>
        </p:spPr>
        <p:txBody>
          <a:bodyPr>
            <a:normAutofit fontScale="40000" lnSpcReduction="20000"/>
          </a:bodyPr>
          <a:lstStyle/>
          <a:p>
            <a:pPr lvl="1"/>
            <a:r>
              <a:rPr lang="en-US" sz="6000" dirty="0"/>
              <a:t>Potent topical corticosteroids</a:t>
            </a:r>
          </a:p>
          <a:p>
            <a:pPr marL="457200" lvl="1" indent="0">
              <a:buNone/>
            </a:pPr>
            <a:endParaRPr lang="en-US" sz="6000" dirty="0"/>
          </a:p>
          <a:p>
            <a:pPr lvl="1"/>
            <a:r>
              <a:rPr lang="en-US" sz="6000" dirty="0"/>
              <a:t>Systemic antibiotics (more severe infection  with local cellulitis )</a:t>
            </a:r>
          </a:p>
          <a:p>
            <a:pPr lvl="1">
              <a:buNone/>
            </a:pPr>
            <a:endParaRPr lang="en-US" sz="6000" dirty="0"/>
          </a:p>
          <a:p>
            <a:pPr lvl="1"/>
            <a:r>
              <a:rPr lang="en-US" sz="6000" dirty="0"/>
              <a:t>Cauterization with a silver nitrate stick(for granulation tissue)</a:t>
            </a:r>
          </a:p>
          <a:p>
            <a:pPr lvl="1"/>
            <a:endParaRPr lang="en-US" sz="6000" dirty="0"/>
          </a:p>
          <a:p>
            <a:pPr lvl="1"/>
            <a:r>
              <a:rPr lang="en-US" sz="6000" dirty="0"/>
              <a:t>Nail removal</a:t>
            </a:r>
          </a:p>
          <a:p>
            <a:pPr marL="457200" lvl="1" indent="0">
              <a:buNone/>
            </a:pPr>
            <a:endParaRPr lang="en-US" sz="6000" dirty="0"/>
          </a:p>
          <a:p>
            <a:pPr lvl="1"/>
            <a:r>
              <a:rPr lang="en-US" sz="6000" dirty="0" err="1"/>
              <a:t>Phenolization</a:t>
            </a:r>
            <a:r>
              <a:rPr lang="en-US" sz="6000" dirty="0"/>
              <a:t> of the relevant part of the matrix </a:t>
            </a:r>
          </a:p>
          <a:p>
            <a:endParaRPr lang="en-US" sz="7000" dirty="0"/>
          </a:p>
          <a:p>
            <a:endParaRPr lang="en-US" dirty="0"/>
          </a:p>
        </p:txBody>
      </p:sp>
    </p:spTree>
    <p:extLst>
      <p:ext uri="{BB962C8B-B14F-4D97-AF65-F5344CB8AC3E}">
        <p14:creationId xmlns:p14="http://schemas.microsoft.com/office/powerpoint/2010/main" val="2594108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8" end="8"/>
                                            </p:txEl>
                                          </p:spTgt>
                                        </p:tgtEl>
                                        <p:attrNameLst>
                                          <p:attrName>style.visibility</p:attrName>
                                        </p:attrNameLst>
                                      </p:cBhvr>
                                      <p:to>
                                        <p:strVal val="visible"/>
                                      </p:to>
                                    </p:set>
                                    <p:animEffect transition="in" filter="fade">
                                      <p:cBhvr>
                                        <p:cTn id="2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4" name="Title 1"/>
          <p:cNvSpPr>
            <a:spLocks noGrp="1"/>
          </p:cNvSpPr>
          <p:nvPr>
            <p:ph type="title"/>
          </p:nvPr>
        </p:nvSpPr>
        <p:spPr/>
        <p:txBody>
          <a:bodyPr/>
          <a:lstStyle/>
          <a:p>
            <a:r>
              <a:rPr lang="en-US" b="1" dirty="0">
                <a:solidFill>
                  <a:srgbClr val="00B050"/>
                </a:solidFill>
              </a:rPr>
              <a:t>INFECTIONS OF NAIL APPARATUS</a:t>
            </a:r>
          </a:p>
        </p:txBody>
      </p:sp>
      <p:sp>
        <p:nvSpPr>
          <p:cNvPr id="1048865" name="Content Placeholder 4"/>
          <p:cNvSpPr>
            <a:spLocks noGrp="1"/>
          </p:cNvSpPr>
          <p:nvPr>
            <p:ph idx="1"/>
          </p:nvPr>
        </p:nvSpPr>
        <p:spPr/>
        <p:txBody>
          <a:bodyPr>
            <a:normAutofit/>
          </a:bodyPr>
          <a:lstStyle/>
          <a:p>
            <a:r>
              <a:rPr lang="en-US" sz="2800" dirty="0" err="1"/>
              <a:t>Paronychia</a:t>
            </a:r>
            <a:endParaRPr lang="en-US" sz="2800" dirty="0"/>
          </a:p>
          <a:p>
            <a:r>
              <a:rPr lang="en-US" sz="2800" dirty="0" err="1"/>
              <a:t>Subungual</a:t>
            </a:r>
            <a:r>
              <a:rPr lang="en-US" sz="2800" dirty="0"/>
              <a:t> abscess</a:t>
            </a:r>
          </a:p>
          <a:p>
            <a:r>
              <a:rPr lang="en-US" sz="2800" dirty="0"/>
              <a:t>Hang Nail</a:t>
            </a:r>
          </a:p>
          <a:p>
            <a:r>
              <a:rPr lang="en-US" sz="2800" dirty="0" err="1"/>
              <a:t>Onychomycosis</a:t>
            </a:r>
            <a:endParaRPr lang="en-US" sz="2800"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6" name="Title 1"/>
          <p:cNvSpPr>
            <a:spLocks noGrp="1"/>
          </p:cNvSpPr>
          <p:nvPr>
            <p:ph type="title"/>
          </p:nvPr>
        </p:nvSpPr>
        <p:spPr/>
        <p:txBody>
          <a:bodyPr/>
          <a:lstStyle/>
          <a:p>
            <a:r>
              <a:rPr lang="en-US" b="1" dirty="0" err="1">
                <a:solidFill>
                  <a:srgbClr val="FFC000"/>
                </a:solidFill>
              </a:rPr>
              <a:t>Paronychia</a:t>
            </a:r>
            <a:endParaRPr lang="en-US" b="1" dirty="0">
              <a:solidFill>
                <a:srgbClr val="FFC000"/>
              </a:solidFill>
            </a:endParaRPr>
          </a:p>
        </p:txBody>
      </p:sp>
      <p:sp>
        <p:nvSpPr>
          <p:cNvPr id="1048867" name="Content Placeholder 2"/>
          <p:cNvSpPr>
            <a:spLocks noGrp="1"/>
          </p:cNvSpPr>
          <p:nvPr>
            <p:ph idx="1"/>
          </p:nvPr>
        </p:nvSpPr>
        <p:spPr/>
        <p:txBody>
          <a:bodyPr>
            <a:normAutofit fontScale="92500" lnSpcReduction="10000"/>
          </a:bodyPr>
          <a:lstStyle/>
          <a:p>
            <a:r>
              <a:rPr lang="en-US" sz="3200" dirty="0"/>
              <a:t> Inflammation of the skin around a finger or toenail</a:t>
            </a:r>
          </a:p>
          <a:p>
            <a:pPr>
              <a:buNone/>
            </a:pPr>
            <a:endParaRPr lang="en-US" sz="3200" dirty="0"/>
          </a:p>
          <a:p>
            <a:pPr lvl="1"/>
            <a:r>
              <a:rPr lang="en-US" sz="3200" dirty="0"/>
              <a:t>Acute </a:t>
            </a:r>
            <a:r>
              <a:rPr lang="en-US" sz="3200" dirty="0" err="1"/>
              <a:t>paronychia</a:t>
            </a:r>
            <a:endParaRPr lang="en-US" sz="3200" dirty="0"/>
          </a:p>
          <a:p>
            <a:pPr lvl="1"/>
            <a:r>
              <a:rPr lang="en-US" sz="3200" dirty="0"/>
              <a:t>Chronic </a:t>
            </a:r>
            <a:r>
              <a:rPr lang="en-US" sz="3200" dirty="0" err="1"/>
              <a:t>paronychia</a:t>
            </a:r>
            <a:endParaRPr lang="en-US" sz="3200" dirty="0"/>
          </a:p>
          <a:p>
            <a:pPr lvl="1"/>
            <a:r>
              <a:rPr lang="en-US" sz="3200" dirty="0"/>
              <a:t>Herpetic whitlow</a:t>
            </a:r>
          </a:p>
          <a:p>
            <a:pPr lvl="1"/>
            <a:r>
              <a:rPr lang="en-US" sz="3200" dirty="0"/>
              <a:t>Drug‐induced paronychia</a:t>
            </a:r>
          </a:p>
          <a:p>
            <a:pPr lvl="1"/>
            <a:endParaRPr lang="en-US" sz="3200" dirty="0"/>
          </a:p>
        </p:txBody>
      </p:sp>
      <p:sp>
        <p:nvSpPr>
          <p:cNvPr id="1048868"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69" name="Title 3"/>
          <p:cNvSpPr>
            <a:spLocks noGrp="1"/>
          </p:cNvSpPr>
          <p:nvPr>
            <p:ph type="title"/>
          </p:nvPr>
        </p:nvSpPr>
        <p:spPr>
          <a:xfrm>
            <a:off x="838200" y="365126"/>
            <a:ext cx="8494486" cy="766988"/>
          </a:xfrm>
        </p:spPr>
        <p:txBody>
          <a:bodyPr>
            <a:normAutofit fontScale="90000"/>
          </a:bodyPr>
          <a:lstStyle/>
          <a:p>
            <a:br>
              <a:rPr lang="en-US" b="1" dirty="0"/>
            </a:br>
            <a:r>
              <a:rPr lang="en-US" sz="3600" b="1" dirty="0">
                <a:solidFill>
                  <a:srgbClr val="FFC000"/>
                </a:solidFill>
              </a:rPr>
              <a:t>Acute </a:t>
            </a:r>
            <a:r>
              <a:rPr lang="en-US" sz="3600" b="1" dirty="0" err="1">
                <a:solidFill>
                  <a:srgbClr val="FFC000"/>
                </a:solidFill>
              </a:rPr>
              <a:t>Paronychia</a:t>
            </a:r>
            <a:endParaRPr lang="en-US" sz="3600" b="1" dirty="0">
              <a:solidFill>
                <a:srgbClr val="FFC000"/>
              </a:solidFill>
            </a:endParaRPr>
          </a:p>
        </p:txBody>
      </p:sp>
      <p:sp>
        <p:nvSpPr>
          <p:cNvPr id="1048870" name="Content Placeholder 2"/>
          <p:cNvSpPr>
            <a:spLocks noGrp="1"/>
          </p:cNvSpPr>
          <p:nvPr>
            <p:ph sz="half" idx="1"/>
          </p:nvPr>
        </p:nvSpPr>
        <p:spPr>
          <a:xfrm>
            <a:off x="838200" y="1509486"/>
            <a:ext cx="7166548" cy="5101175"/>
          </a:xfrm>
        </p:spPr>
        <p:txBody>
          <a:bodyPr>
            <a:normAutofit/>
          </a:bodyPr>
          <a:lstStyle/>
          <a:p>
            <a:pPr marL="228600" lvl="1">
              <a:spcBef>
                <a:spcPts val="1000"/>
              </a:spcBef>
            </a:pPr>
            <a:r>
              <a:rPr lang="en-US" sz="2400" dirty="0"/>
              <a:t>&lt; 6 weeks duration</a:t>
            </a:r>
          </a:p>
          <a:p>
            <a:pPr marL="228600" lvl="1">
              <a:spcBef>
                <a:spcPts val="1000"/>
              </a:spcBef>
            </a:pPr>
            <a:r>
              <a:rPr lang="en-US" sz="2400" dirty="0"/>
              <a:t>Usually staphylococcal infection</a:t>
            </a:r>
          </a:p>
          <a:p>
            <a:pPr marL="228600" lvl="1">
              <a:spcBef>
                <a:spcPts val="1000"/>
              </a:spcBef>
            </a:pPr>
            <a:r>
              <a:rPr lang="en-US" sz="2400" dirty="0"/>
              <a:t>herpes virus ,</a:t>
            </a:r>
            <a:r>
              <a:rPr lang="en-US" sz="2400" dirty="0" err="1"/>
              <a:t>orf</a:t>
            </a:r>
            <a:r>
              <a:rPr lang="en-US" sz="2400" dirty="0"/>
              <a:t> </a:t>
            </a:r>
            <a:r>
              <a:rPr lang="en-US" sz="2400" dirty="0" err="1"/>
              <a:t>virus,fungi</a:t>
            </a:r>
            <a:r>
              <a:rPr lang="en-US" sz="2400" dirty="0"/>
              <a:t> </a:t>
            </a:r>
            <a:endParaRPr lang="en-US" sz="2400" b="1" i="1" dirty="0"/>
          </a:p>
          <a:p>
            <a:r>
              <a:rPr lang="en-US" sz="2400" dirty="0"/>
              <a:t>result from local injuries, splits, splinters or nail biting</a:t>
            </a:r>
          </a:p>
          <a:p>
            <a:pPr marL="228600" lvl="1">
              <a:spcBef>
                <a:spcPts val="1000"/>
              </a:spcBef>
            </a:pPr>
            <a:r>
              <a:rPr lang="en-US" sz="2400" dirty="0"/>
              <a:t>Affects single digit</a:t>
            </a:r>
          </a:p>
          <a:p>
            <a:r>
              <a:rPr lang="en-US" sz="2400" dirty="0"/>
              <a:t>Pain, redness and swelling</a:t>
            </a:r>
          </a:p>
          <a:p>
            <a:endParaRPr lang="en-US" dirty="0"/>
          </a:p>
        </p:txBody>
      </p:sp>
      <p:pic>
        <p:nvPicPr>
          <p:cNvPr id="2097206" name="Picture 4"/>
          <p:cNvPicPr>
            <a:picLocks noGrp="1" noChangeAspect="1" noChangeArrowheads="1"/>
          </p:cNvPicPr>
          <p:nvPr>
            <p:ph sz="half" idx="2"/>
          </p:nvPr>
        </p:nvPicPr>
        <p:blipFill>
          <a:blip r:embed="rId3"/>
          <a:stretch>
            <a:fillRect/>
          </a:stretch>
        </p:blipFill>
        <p:spPr bwMode="auto">
          <a:xfrm>
            <a:off x="9003378" y="1655123"/>
            <a:ext cx="2777728" cy="3703637"/>
          </a:xfrm>
          <a:prstGeom prst="rect">
            <a:avLst/>
          </a:prstGeom>
          <a:noFill/>
          <a:ln w="9525">
            <a:noFill/>
            <a:miter lim="800000"/>
            <a:headEnd/>
            <a:tailEnd/>
          </a:ln>
          <a:effectLst/>
        </p:spPr>
      </p:pic>
      <p:sp>
        <p:nvSpPr>
          <p:cNvPr id="1048871" name="TextBox 4"/>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06"/>
                                        </p:tgtEl>
                                        <p:attrNameLst>
                                          <p:attrName>style.visibility</p:attrName>
                                        </p:attrNameLst>
                                      </p:cBhvr>
                                      <p:to>
                                        <p:strVal val="visible"/>
                                      </p:to>
                                    </p:set>
                                    <p:anim calcmode="lin" valueType="num">
                                      <p:cBhvr additive="base">
                                        <p:cTn id="7" dur="500" fill="hold"/>
                                        <p:tgtEl>
                                          <p:spTgt spid="2097206"/>
                                        </p:tgtEl>
                                        <p:attrNameLst>
                                          <p:attrName>ppt_x</p:attrName>
                                        </p:attrNameLst>
                                      </p:cBhvr>
                                      <p:tavLst>
                                        <p:tav tm="0">
                                          <p:val>
                                            <p:strVal val="#ppt_x"/>
                                          </p:val>
                                        </p:tav>
                                        <p:tav tm="100000">
                                          <p:val>
                                            <p:strVal val="#ppt_x"/>
                                          </p:val>
                                        </p:tav>
                                      </p:tavLst>
                                    </p:anim>
                                    <p:anim calcmode="lin" valueType="num">
                                      <p:cBhvr additive="base">
                                        <p:cTn id="8" dur="500" fill="hold"/>
                                        <p:tgtEl>
                                          <p:spTgt spid="2097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2" name="Title 1"/>
          <p:cNvSpPr>
            <a:spLocks noGrp="1"/>
          </p:cNvSpPr>
          <p:nvPr>
            <p:ph type="title"/>
          </p:nvPr>
        </p:nvSpPr>
        <p:spPr>
          <a:xfrm>
            <a:off x="838200" y="365125"/>
            <a:ext cx="10515600" cy="939019"/>
          </a:xfrm>
        </p:spPr>
        <p:txBody>
          <a:bodyPr/>
          <a:lstStyle/>
          <a:p>
            <a:r>
              <a:rPr lang="en-US" b="1" dirty="0">
                <a:solidFill>
                  <a:srgbClr val="FFC000"/>
                </a:solidFill>
              </a:rPr>
              <a:t>Chronic </a:t>
            </a:r>
            <a:r>
              <a:rPr lang="en-US" b="1" dirty="0" err="1">
                <a:solidFill>
                  <a:srgbClr val="FFC000"/>
                </a:solidFill>
              </a:rPr>
              <a:t>Paronychia</a:t>
            </a:r>
            <a:endParaRPr lang="en-US" b="1" dirty="0">
              <a:solidFill>
                <a:srgbClr val="FFC000"/>
              </a:solidFill>
            </a:endParaRPr>
          </a:p>
        </p:txBody>
      </p:sp>
      <p:sp>
        <p:nvSpPr>
          <p:cNvPr id="1048873" name="Content Placeholder 4"/>
          <p:cNvSpPr>
            <a:spLocks noGrp="1"/>
          </p:cNvSpPr>
          <p:nvPr>
            <p:ph idx="1"/>
          </p:nvPr>
        </p:nvSpPr>
        <p:spPr>
          <a:xfrm>
            <a:off x="838200" y="1528996"/>
            <a:ext cx="10515600" cy="5191117"/>
          </a:xfrm>
        </p:spPr>
        <p:txBody>
          <a:bodyPr>
            <a:normAutofit fontScale="94444" lnSpcReduction="10000"/>
          </a:bodyPr>
          <a:lstStyle/>
          <a:p>
            <a:r>
              <a:rPr lang="en-US" sz="2800" dirty="0"/>
              <a:t>&gt;6weeks duration</a:t>
            </a:r>
          </a:p>
          <a:p>
            <a:r>
              <a:rPr lang="en-US" sz="2800" b="1" dirty="0"/>
              <a:t>Etiological factors</a:t>
            </a:r>
          </a:p>
          <a:p>
            <a:pPr lvl="2"/>
            <a:r>
              <a:rPr lang="en-US" sz="2800" dirty="0"/>
              <a:t>Wet work or caustic materials</a:t>
            </a:r>
          </a:p>
          <a:p>
            <a:pPr lvl="2"/>
            <a:r>
              <a:rPr lang="en-US" sz="2800" dirty="0"/>
              <a:t>Domestic workers, bar staff, canteen workers</a:t>
            </a:r>
          </a:p>
          <a:p>
            <a:pPr lvl="2"/>
            <a:r>
              <a:rPr lang="en-US" sz="2800" dirty="0"/>
              <a:t>Background of atopy or psoriasis</a:t>
            </a:r>
          </a:p>
          <a:p>
            <a:pPr lvl="2"/>
            <a:r>
              <a:rPr lang="en-US" sz="2800" dirty="0"/>
              <a:t>Thumb sucking</a:t>
            </a:r>
          </a:p>
          <a:p>
            <a:pPr lvl="2"/>
            <a:r>
              <a:rPr lang="en-US" sz="2800" dirty="0"/>
              <a:t>Organisms</a:t>
            </a:r>
          </a:p>
          <a:p>
            <a:pPr lvl="3"/>
            <a:r>
              <a:rPr lang="en-US" sz="2800" dirty="0" err="1"/>
              <a:t>S.aureus</a:t>
            </a:r>
            <a:r>
              <a:rPr lang="en-US" sz="2800" dirty="0"/>
              <a:t> or </a:t>
            </a:r>
            <a:r>
              <a:rPr lang="en-US" sz="2800" dirty="0" err="1"/>
              <a:t>epidermidis</a:t>
            </a:r>
            <a:r>
              <a:rPr lang="en-US" sz="2800" dirty="0"/>
              <a:t>, Proteus </a:t>
            </a:r>
            <a:r>
              <a:rPr lang="en-US" sz="2800" dirty="0" err="1"/>
              <a:t>vulgaris</a:t>
            </a:r>
            <a:r>
              <a:rPr lang="en-US" sz="2800" dirty="0"/>
              <a:t>, </a:t>
            </a:r>
            <a:r>
              <a:rPr lang="en-US" sz="2800" dirty="0" err="1"/>
              <a:t>E.coli</a:t>
            </a:r>
            <a:r>
              <a:rPr lang="en-US" sz="2800" dirty="0"/>
              <a:t> , Pseudomonas </a:t>
            </a:r>
            <a:r>
              <a:rPr lang="en-US" sz="2800" dirty="0" err="1"/>
              <a:t>aeruginosa</a:t>
            </a:r>
            <a:r>
              <a:rPr lang="en-US" sz="2800" dirty="0"/>
              <a:t>,</a:t>
            </a:r>
          </a:p>
          <a:p>
            <a:pPr lvl="3"/>
            <a:r>
              <a:rPr lang="en-US" sz="2800" dirty="0"/>
              <a:t>Candida </a:t>
            </a:r>
            <a:r>
              <a:rPr lang="en-US" sz="2800" dirty="0" err="1"/>
              <a:t>albicans</a:t>
            </a:r>
            <a:r>
              <a:rPr lang="en-US" sz="2800" dirty="0"/>
              <a:t> </a:t>
            </a:r>
          </a:p>
          <a:p>
            <a:pPr lvl="3">
              <a:buNone/>
            </a:pPr>
            <a:endParaRPr lang="en-US" dirty="0"/>
          </a:p>
          <a:p>
            <a:endParaRPr lang="en-US" dirty="0"/>
          </a:p>
        </p:txBody>
      </p:sp>
      <p:sp>
        <p:nvSpPr>
          <p:cNvPr id="1048874"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873">
                                            <p:txEl>
                                              <p:pRg st="2" end="2"/>
                                            </p:txEl>
                                          </p:spTgt>
                                        </p:tgtEl>
                                        <p:attrNameLst>
                                          <p:attrName>style.visibility</p:attrName>
                                        </p:attrNameLst>
                                      </p:cBhvr>
                                      <p:to>
                                        <p:strVal val="visible"/>
                                      </p:to>
                                    </p:set>
                                    <p:animEffect transition="in" filter="wipe(down)">
                                      <p:cBhvr>
                                        <p:cTn id="7" dur="500"/>
                                        <p:tgtEl>
                                          <p:spTgt spid="104887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48873">
                                            <p:txEl>
                                              <p:pRg st="3" end="3"/>
                                            </p:txEl>
                                          </p:spTgt>
                                        </p:tgtEl>
                                        <p:attrNameLst>
                                          <p:attrName>style.visibility</p:attrName>
                                        </p:attrNameLst>
                                      </p:cBhvr>
                                      <p:to>
                                        <p:strVal val="visible"/>
                                      </p:to>
                                    </p:set>
                                    <p:animEffect transition="in" filter="wipe(down)">
                                      <p:cBhvr>
                                        <p:cTn id="12" dur="500"/>
                                        <p:tgtEl>
                                          <p:spTgt spid="104887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48873">
                                            <p:txEl>
                                              <p:pRg st="4" end="4"/>
                                            </p:txEl>
                                          </p:spTgt>
                                        </p:tgtEl>
                                        <p:attrNameLst>
                                          <p:attrName>style.visibility</p:attrName>
                                        </p:attrNameLst>
                                      </p:cBhvr>
                                      <p:to>
                                        <p:strVal val="visible"/>
                                      </p:to>
                                    </p:set>
                                    <p:animEffect transition="in" filter="wipe(down)">
                                      <p:cBhvr>
                                        <p:cTn id="17" dur="500"/>
                                        <p:tgtEl>
                                          <p:spTgt spid="104887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48873">
                                            <p:txEl>
                                              <p:pRg st="5" end="5"/>
                                            </p:txEl>
                                          </p:spTgt>
                                        </p:tgtEl>
                                        <p:attrNameLst>
                                          <p:attrName>style.visibility</p:attrName>
                                        </p:attrNameLst>
                                      </p:cBhvr>
                                      <p:to>
                                        <p:strVal val="visible"/>
                                      </p:to>
                                    </p:set>
                                    <p:animEffect transition="in" filter="wipe(down)">
                                      <p:cBhvr>
                                        <p:cTn id="22" dur="500"/>
                                        <p:tgtEl>
                                          <p:spTgt spid="104887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48873">
                                            <p:txEl>
                                              <p:pRg st="6" end="6"/>
                                            </p:txEl>
                                          </p:spTgt>
                                        </p:tgtEl>
                                        <p:attrNameLst>
                                          <p:attrName>style.visibility</p:attrName>
                                        </p:attrNameLst>
                                      </p:cBhvr>
                                      <p:to>
                                        <p:strVal val="visible"/>
                                      </p:to>
                                    </p:set>
                                    <p:animEffect transition="in" filter="wipe(down)">
                                      <p:cBhvr>
                                        <p:cTn id="27" dur="500"/>
                                        <p:tgtEl>
                                          <p:spTgt spid="1048873">
                                            <p:txEl>
                                              <p:pRg st="6" end="6"/>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048873">
                                            <p:txEl>
                                              <p:pRg st="7" end="7"/>
                                            </p:txEl>
                                          </p:spTgt>
                                        </p:tgtEl>
                                        <p:attrNameLst>
                                          <p:attrName>style.visibility</p:attrName>
                                        </p:attrNameLst>
                                      </p:cBhvr>
                                      <p:to>
                                        <p:strVal val="visible"/>
                                      </p:to>
                                    </p:set>
                                    <p:animEffect transition="in" filter="wipe(down)">
                                      <p:cBhvr>
                                        <p:cTn id="30" dur="500"/>
                                        <p:tgtEl>
                                          <p:spTgt spid="1048873">
                                            <p:txEl>
                                              <p:pRg st="7" end="7"/>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1048873">
                                            <p:txEl>
                                              <p:pRg st="8" end="8"/>
                                            </p:txEl>
                                          </p:spTgt>
                                        </p:tgtEl>
                                        <p:attrNameLst>
                                          <p:attrName>style.visibility</p:attrName>
                                        </p:attrNameLst>
                                      </p:cBhvr>
                                      <p:to>
                                        <p:strVal val="visible"/>
                                      </p:to>
                                    </p:set>
                                    <p:animEffect transition="in" filter="wipe(down)">
                                      <p:cBhvr>
                                        <p:cTn id="33" dur="500"/>
                                        <p:tgtEl>
                                          <p:spTgt spid="104887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5" name="Rectangle 2"/>
          <p:cNvSpPr>
            <a:spLocks noGrp="1" noChangeArrowheads="1"/>
          </p:cNvSpPr>
          <p:nvPr>
            <p:ph type="title"/>
          </p:nvPr>
        </p:nvSpPr>
        <p:spPr>
          <a:xfrm>
            <a:off x="553387" y="329784"/>
            <a:ext cx="8275820" cy="884419"/>
          </a:xfrm>
        </p:spPr>
        <p:txBody>
          <a:bodyPr>
            <a:normAutofit fontScale="90000"/>
          </a:bodyPr>
          <a:lstStyle/>
          <a:p>
            <a:r>
              <a:rPr lang="en-US" b="1" dirty="0"/>
              <a:t> </a:t>
            </a:r>
            <a:r>
              <a:rPr lang="en-US" sz="3600" b="1" dirty="0">
                <a:solidFill>
                  <a:srgbClr val="FFC000"/>
                </a:solidFill>
              </a:rPr>
              <a:t>Chronic </a:t>
            </a:r>
            <a:r>
              <a:rPr lang="en-US" sz="3600" b="1" dirty="0" err="1">
                <a:solidFill>
                  <a:srgbClr val="FFC000"/>
                </a:solidFill>
              </a:rPr>
              <a:t>Paronychia</a:t>
            </a:r>
            <a:br>
              <a:rPr lang="en-US" sz="3600" dirty="0"/>
            </a:br>
            <a:endParaRPr lang="en-US" sz="3600" dirty="0"/>
          </a:p>
        </p:txBody>
      </p:sp>
      <p:sp>
        <p:nvSpPr>
          <p:cNvPr id="1048876" name="Rectangle 3"/>
          <p:cNvSpPr>
            <a:spLocks noGrp="1" noChangeArrowheads="1"/>
          </p:cNvSpPr>
          <p:nvPr>
            <p:ph sz="half" idx="1"/>
          </p:nvPr>
        </p:nvSpPr>
        <p:spPr>
          <a:xfrm>
            <a:off x="464695" y="1364106"/>
            <a:ext cx="6535712" cy="5756222"/>
          </a:xfrm>
        </p:spPr>
        <p:txBody>
          <a:bodyPr>
            <a:noAutofit/>
          </a:bodyPr>
          <a:lstStyle/>
          <a:p>
            <a:r>
              <a:rPr lang="en-US" sz="2800" dirty="0"/>
              <a:t>Nail changes</a:t>
            </a:r>
            <a:r>
              <a:rPr lang="en-US" dirty="0"/>
              <a:t>:</a:t>
            </a:r>
          </a:p>
          <a:p>
            <a:pPr lvl="1"/>
            <a:r>
              <a:rPr lang="en-US" sz="2400" dirty="0"/>
              <a:t>Index &amp; Middle finger of right hand</a:t>
            </a:r>
          </a:p>
          <a:p>
            <a:pPr lvl="1"/>
            <a:r>
              <a:rPr lang="en-US" sz="2400" dirty="0"/>
              <a:t>Middle finger of left hand</a:t>
            </a:r>
          </a:p>
          <a:p>
            <a:pPr lvl="1"/>
            <a:r>
              <a:rPr lang="en-US" sz="2400" dirty="0"/>
              <a:t>Swelling at base of one or more nail</a:t>
            </a:r>
          </a:p>
          <a:p>
            <a:pPr lvl="1"/>
            <a:r>
              <a:rPr lang="en-US" sz="2400" dirty="0"/>
              <a:t>Cuticle is lost</a:t>
            </a:r>
          </a:p>
          <a:p>
            <a:pPr lvl="1"/>
            <a:r>
              <a:rPr lang="en-US" sz="2400" dirty="0"/>
              <a:t>Puss below nail fold</a:t>
            </a:r>
          </a:p>
          <a:p>
            <a:pPr lvl="1"/>
            <a:r>
              <a:rPr lang="en-US" sz="2400" dirty="0"/>
              <a:t>Nail growth disturbed</a:t>
            </a:r>
          </a:p>
          <a:p>
            <a:pPr lvl="1"/>
            <a:r>
              <a:rPr lang="en-US" sz="2400" dirty="0"/>
              <a:t>Nail discoloration</a:t>
            </a:r>
          </a:p>
          <a:p>
            <a:pPr lvl="1"/>
            <a:r>
              <a:rPr lang="en-US" sz="2400" dirty="0"/>
              <a:t>Nail dystrophy</a:t>
            </a:r>
          </a:p>
          <a:p>
            <a:pPr>
              <a:buFontTx/>
              <a:buNone/>
            </a:pPr>
            <a:endParaRPr lang="en-US" dirty="0"/>
          </a:p>
          <a:p>
            <a:pPr>
              <a:buFontTx/>
              <a:buNone/>
            </a:pPr>
            <a:r>
              <a:rPr lang="en-US" dirty="0"/>
              <a:t>                </a:t>
            </a:r>
          </a:p>
          <a:p>
            <a:pPr>
              <a:buFontTx/>
              <a:buNone/>
            </a:pPr>
            <a:r>
              <a:rPr lang="en-US" dirty="0"/>
              <a:t>           </a:t>
            </a:r>
          </a:p>
          <a:p>
            <a:pPr>
              <a:buFontTx/>
              <a:buNone/>
            </a:pPr>
            <a:endParaRPr lang="en-US" dirty="0"/>
          </a:p>
        </p:txBody>
      </p:sp>
      <p:pic>
        <p:nvPicPr>
          <p:cNvPr id="2097207" name="Picture 2"/>
          <p:cNvPicPr>
            <a:picLocks noGrp="1" noChangeAspect="1" noChangeArrowheads="1"/>
          </p:cNvPicPr>
          <p:nvPr>
            <p:ph sz="half" idx="2"/>
          </p:nvPr>
        </p:nvPicPr>
        <p:blipFill>
          <a:blip r:embed="rId3"/>
          <a:srcRect/>
          <a:stretch>
            <a:fillRect/>
          </a:stretch>
        </p:blipFill>
        <p:spPr bwMode="auto">
          <a:xfrm>
            <a:off x="8169639" y="817230"/>
            <a:ext cx="4022361" cy="2950369"/>
          </a:xfrm>
          <a:prstGeom prst="rect">
            <a:avLst/>
          </a:prstGeom>
          <a:noFill/>
          <a:ln w="9525">
            <a:noFill/>
            <a:miter lim="800000"/>
            <a:headEnd/>
            <a:tailEnd/>
          </a:ln>
          <a:effectLst/>
        </p:spPr>
      </p:pic>
      <p:sp>
        <p:nvSpPr>
          <p:cNvPr id="1048877"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pic>
        <p:nvPicPr>
          <p:cNvPr id="2097208" name="Picture 3"/>
          <p:cNvPicPr>
            <a:picLocks noChangeAspect="1" noChangeArrowheads="1"/>
          </p:cNvPicPr>
          <p:nvPr/>
        </p:nvPicPr>
        <p:blipFill>
          <a:blip r:embed="rId4"/>
          <a:srcRect/>
          <a:stretch>
            <a:fillRect/>
          </a:stretch>
        </p:blipFill>
        <p:spPr bwMode="auto">
          <a:xfrm>
            <a:off x="8184630" y="3749805"/>
            <a:ext cx="4007370" cy="3108195"/>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08"/>
                                        </p:tgtEl>
                                        <p:attrNameLst>
                                          <p:attrName>style.visibility</p:attrName>
                                        </p:attrNameLst>
                                      </p:cBhvr>
                                      <p:to>
                                        <p:strVal val="visible"/>
                                      </p:to>
                                    </p:set>
                                    <p:anim calcmode="lin" valueType="num">
                                      <p:cBhvr additive="base">
                                        <p:cTn id="7" dur="500" fill="hold"/>
                                        <p:tgtEl>
                                          <p:spTgt spid="2097208"/>
                                        </p:tgtEl>
                                        <p:attrNameLst>
                                          <p:attrName>ppt_x</p:attrName>
                                        </p:attrNameLst>
                                      </p:cBhvr>
                                      <p:tavLst>
                                        <p:tav tm="0">
                                          <p:val>
                                            <p:strVal val="#ppt_x"/>
                                          </p:val>
                                        </p:tav>
                                        <p:tav tm="100000">
                                          <p:val>
                                            <p:strVal val="#ppt_x"/>
                                          </p:val>
                                        </p:tav>
                                      </p:tavLst>
                                    </p:anim>
                                    <p:anim calcmode="lin" valueType="num">
                                      <p:cBhvr additive="base">
                                        <p:cTn id="8" dur="500" fill="hold"/>
                                        <p:tgtEl>
                                          <p:spTgt spid="20972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1" name="Title 1"/>
          <p:cNvSpPr>
            <a:spLocks noGrp="1"/>
          </p:cNvSpPr>
          <p:nvPr>
            <p:ph type="title"/>
          </p:nvPr>
        </p:nvSpPr>
        <p:spPr>
          <a:xfrm>
            <a:off x="478436" y="185243"/>
            <a:ext cx="10515600" cy="1325563"/>
          </a:xfrm>
        </p:spPr>
        <p:txBody>
          <a:bodyPr/>
          <a:lstStyle/>
          <a:p>
            <a:r>
              <a:rPr lang="en-US" b="1" dirty="0">
                <a:solidFill>
                  <a:srgbClr val="FFC000"/>
                </a:solidFill>
              </a:rPr>
              <a:t>Herpetic whitlow</a:t>
            </a:r>
          </a:p>
        </p:txBody>
      </p:sp>
      <p:sp>
        <p:nvSpPr>
          <p:cNvPr id="1048882" name="Content Placeholder 2"/>
          <p:cNvSpPr>
            <a:spLocks noGrp="1"/>
          </p:cNvSpPr>
          <p:nvPr>
            <p:ph sz="half" idx="1"/>
          </p:nvPr>
        </p:nvSpPr>
        <p:spPr>
          <a:xfrm>
            <a:off x="284813" y="1825624"/>
            <a:ext cx="8874177" cy="5032375"/>
          </a:xfrm>
        </p:spPr>
        <p:txBody>
          <a:bodyPr>
            <a:noAutofit/>
          </a:bodyPr>
          <a:lstStyle/>
          <a:p>
            <a:r>
              <a:rPr lang="en-US" sz="2800" dirty="0"/>
              <a:t>Due to inoculation of the herpes simplex virus from herpes stomatitis or herpes labialis</a:t>
            </a:r>
          </a:p>
          <a:p>
            <a:r>
              <a:rPr lang="en-US" sz="2800" dirty="0"/>
              <a:t>Presents as single or grouped painful blisters close to the nail</a:t>
            </a:r>
          </a:p>
          <a:p>
            <a:r>
              <a:rPr lang="en-US" sz="2800" dirty="0"/>
              <a:t>Clear at </a:t>
            </a:r>
            <a:r>
              <a:rPr lang="en-US" sz="2800" dirty="0" err="1"/>
              <a:t>first,become</a:t>
            </a:r>
            <a:r>
              <a:rPr lang="en-US" sz="2800" dirty="0"/>
              <a:t> purulent, rupture and replaced by crusts </a:t>
            </a:r>
          </a:p>
          <a:p>
            <a:r>
              <a:rPr lang="en-US" sz="2800" dirty="0"/>
              <a:t>Children under 2 years</a:t>
            </a:r>
          </a:p>
          <a:p>
            <a:r>
              <a:rPr lang="en-US" sz="2800" dirty="0"/>
              <a:t>Takes 3 weeks to resolve</a:t>
            </a:r>
          </a:p>
        </p:txBody>
      </p:sp>
      <p:pic>
        <p:nvPicPr>
          <p:cNvPr id="2097209" name="Picture 2"/>
          <p:cNvPicPr>
            <a:picLocks noGrp="1" noChangeAspect="1" noChangeArrowheads="1"/>
          </p:cNvPicPr>
          <p:nvPr>
            <p:ph sz="half" idx="2"/>
          </p:nvPr>
        </p:nvPicPr>
        <p:blipFill>
          <a:blip r:embed="rId2"/>
          <a:stretch>
            <a:fillRect/>
          </a:stretch>
        </p:blipFill>
        <p:spPr bwMode="auto">
          <a:xfrm>
            <a:off x="9429971" y="2149475"/>
            <a:ext cx="2506220" cy="3703637"/>
          </a:xfrm>
          <a:prstGeom prst="rect">
            <a:avLst/>
          </a:prstGeom>
          <a:noFill/>
          <a:ln w="9525">
            <a:noFill/>
            <a:miter lim="800000"/>
            <a:headEnd/>
            <a:tailEnd/>
          </a:ln>
          <a:effectLst/>
        </p:spPr>
      </p:pic>
      <p:sp>
        <p:nvSpPr>
          <p:cNvPr id="1048883"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97209"/>
                                        </p:tgtEl>
                                        <p:attrNameLst>
                                          <p:attrName>style.visibility</p:attrName>
                                        </p:attrNameLst>
                                      </p:cBhvr>
                                      <p:to>
                                        <p:strVal val="visible"/>
                                      </p:to>
                                    </p:set>
                                    <p:animEffect transition="in" filter="wipe(down)">
                                      <p:cBhvr>
                                        <p:cTn id="7" dur="500"/>
                                        <p:tgtEl>
                                          <p:spTgt spid="2097209"/>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1048882">
                                            <p:txEl>
                                              <p:pRg st="1" end="1"/>
                                            </p:txEl>
                                          </p:spTgt>
                                        </p:tgtEl>
                                        <p:attrNameLst>
                                          <p:attrName>style.visibility</p:attrName>
                                        </p:attrNameLst>
                                      </p:cBhvr>
                                      <p:to>
                                        <p:strVal val="visible"/>
                                      </p:to>
                                    </p:set>
                                    <p:anim calcmode="lin" valueType="num">
                                      <p:cBhvr>
                                        <p:cTn id="12" dur="1000" fill="hold"/>
                                        <p:tgtEl>
                                          <p:spTgt spid="1048882">
                                            <p:txEl>
                                              <p:pRg st="1" end="1"/>
                                            </p:txEl>
                                          </p:spTgt>
                                        </p:tgtEl>
                                        <p:attrNameLst>
                                          <p:attrName>ppt_w</p:attrName>
                                        </p:attrNameLst>
                                      </p:cBhvr>
                                      <p:tavLst>
                                        <p:tav tm="0">
                                          <p:val>
                                            <p:fltVal val="0"/>
                                          </p:val>
                                        </p:tav>
                                        <p:tav tm="100000">
                                          <p:val>
                                            <p:strVal val="#ppt_w"/>
                                          </p:val>
                                        </p:tav>
                                      </p:tavLst>
                                    </p:anim>
                                    <p:anim calcmode="lin" valueType="num">
                                      <p:cBhvr>
                                        <p:cTn id="13" dur="1000" fill="hold"/>
                                        <p:tgtEl>
                                          <p:spTgt spid="1048882">
                                            <p:txEl>
                                              <p:pRg st="1" end="1"/>
                                            </p:txEl>
                                          </p:spTgt>
                                        </p:tgtEl>
                                        <p:attrNameLst>
                                          <p:attrName>ppt_h</p:attrName>
                                        </p:attrNameLst>
                                      </p:cBhvr>
                                      <p:tavLst>
                                        <p:tav tm="0">
                                          <p:val>
                                            <p:fltVal val="0"/>
                                          </p:val>
                                        </p:tav>
                                        <p:tav tm="100000">
                                          <p:val>
                                            <p:strVal val="#ppt_h"/>
                                          </p:val>
                                        </p:tav>
                                      </p:tavLst>
                                    </p:anim>
                                    <p:anim calcmode="lin" valueType="num">
                                      <p:cBhvr>
                                        <p:cTn id="14" dur="1000" fill="hold"/>
                                        <p:tgtEl>
                                          <p:spTgt spid="1048882">
                                            <p:txEl>
                                              <p:pRg st="1" end="1"/>
                                            </p:txEl>
                                          </p:spTgt>
                                        </p:tgtEl>
                                        <p:attrNameLst>
                                          <p:attrName>style.rotation</p:attrName>
                                        </p:attrNameLst>
                                      </p:cBhvr>
                                      <p:tavLst>
                                        <p:tav tm="0">
                                          <p:val>
                                            <p:fltVal val="90"/>
                                          </p:val>
                                        </p:tav>
                                        <p:tav tm="100000">
                                          <p:val>
                                            <p:fltVal val="0"/>
                                          </p:val>
                                        </p:tav>
                                      </p:tavLst>
                                    </p:anim>
                                    <p:animEffect transition="in" filter="fade">
                                      <p:cBhvr>
                                        <p:cTn id="15" dur="1000"/>
                                        <p:tgtEl>
                                          <p:spTgt spid="1048882">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048882">
                                            <p:txEl>
                                              <p:pRg st="2" end="2"/>
                                            </p:txEl>
                                          </p:spTgt>
                                        </p:tgtEl>
                                        <p:attrNameLst>
                                          <p:attrName>style.visibility</p:attrName>
                                        </p:attrNameLst>
                                      </p:cBhvr>
                                      <p:to>
                                        <p:strVal val="visible"/>
                                      </p:to>
                                    </p:set>
                                    <p:animEffect transition="in" filter="fade">
                                      <p:cBhvr>
                                        <p:cTn id="20" dur="1000"/>
                                        <p:tgtEl>
                                          <p:spTgt spid="1048882">
                                            <p:txEl>
                                              <p:pRg st="2" end="2"/>
                                            </p:txEl>
                                          </p:spTgt>
                                        </p:tgtEl>
                                      </p:cBhvr>
                                    </p:animEffect>
                                    <p:anim calcmode="lin" valueType="num">
                                      <p:cBhvr>
                                        <p:cTn id="21" dur="1000" fill="hold"/>
                                        <p:tgtEl>
                                          <p:spTgt spid="1048882">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04888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48882">
                                            <p:txEl>
                                              <p:pRg st="3" end="3"/>
                                            </p:txEl>
                                          </p:spTgt>
                                        </p:tgtEl>
                                        <p:attrNameLst>
                                          <p:attrName>style.visibility</p:attrName>
                                        </p:attrNameLst>
                                      </p:cBhvr>
                                      <p:to>
                                        <p:strVal val="visible"/>
                                      </p:to>
                                    </p:set>
                                    <p:animEffect transition="in" filter="wipe(down)">
                                      <p:cBhvr>
                                        <p:cTn id="27" dur="500"/>
                                        <p:tgtEl>
                                          <p:spTgt spid="104888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048882">
                                            <p:txEl>
                                              <p:pRg st="4" end="4"/>
                                            </p:txEl>
                                          </p:spTgt>
                                        </p:tgtEl>
                                        <p:attrNameLst>
                                          <p:attrName>style.visibility</p:attrName>
                                        </p:attrNameLst>
                                      </p:cBhvr>
                                      <p:to>
                                        <p:strVal val="visible"/>
                                      </p:to>
                                    </p:set>
                                    <p:animEffect transition="in" filter="randombar(horizontal)">
                                      <p:cBhvr>
                                        <p:cTn id="32" dur="500"/>
                                        <p:tgtEl>
                                          <p:spTgt spid="104888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E4D068-5B0A-4127-84FF-FDE698FFFF7F}"/>
              </a:ext>
            </a:extLst>
          </p:cNvPr>
          <p:cNvSpPr>
            <a:spLocks noGrp="1"/>
          </p:cNvSpPr>
          <p:nvPr>
            <p:ph type="title"/>
          </p:nvPr>
        </p:nvSpPr>
        <p:spPr/>
        <p:txBody>
          <a:bodyPr/>
          <a:lstStyle/>
          <a:p>
            <a:endParaRPr lang="en-US"/>
          </a:p>
        </p:txBody>
      </p:sp>
      <p:sp>
        <p:nvSpPr>
          <p:cNvPr id="1048659" name="Content Placeholder 2"/>
          <p:cNvSpPr>
            <a:spLocks noGrp="1"/>
          </p:cNvSpPr>
          <p:nvPr>
            <p:ph sz="half" idx="1"/>
          </p:nvPr>
        </p:nvSpPr>
        <p:spPr>
          <a:xfrm>
            <a:off x="913795" y="2088319"/>
            <a:ext cx="5106004" cy="4455356"/>
          </a:xfrm>
        </p:spPr>
        <p:txBody>
          <a:bodyPr>
            <a:normAutofit fontScale="85000" lnSpcReduction="10000"/>
          </a:bodyPr>
          <a:lstStyle/>
          <a:p>
            <a:r>
              <a:rPr lang="en-US" sz="3200" b="1" dirty="0">
                <a:solidFill>
                  <a:srgbClr val="FFC000"/>
                </a:solidFill>
              </a:rPr>
              <a:t>Nail Folds</a:t>
            </a:r>
          </a:p>
          <a:p>
            <a:pPr lvl="1"/>
            <a:r>
              <a:rPr lang="en-US" sz="2800" dirty="0"/>
              <a:t>hard skin overlapping the base(proximal) &amp; sides of the nail (lateral folds),together they comprises </a:t>
            </a:r>
            <a:r>
              <a:rPr lang="en-US" sz="2800" dirty="0" err="1"/>
              <a:t>paronychium</a:t>
            </a:r>
            <a:r>
              <a:rPr lang="en-US" sz="2800" dirty="0"/>
              <a:t>.</a:t>
            </a:r>
          </a:p>
          <a:p>
            <a:pPr marL="457200" lvl="1" indent="0">
              <a:buNone/>
            </a:pPr>
            <a:endParaRPr lang="en-US" sz="2800" dirty="0"/>
          </a:p>
          <a:p>
            <a:r>
              <a:rPr lang="en-US" sz="3200" b="1" dirty="0" err="1">
                <a:solidFill>
                  <a:srgbClr val="FFC000"/>
                </a:solidFill>
              </a:rPr>
              <a:t>Lunula</a:t>
            </a:r>
            <a:r>
              <a:rPr lang="en-US" sz="3200" b="1" dirty="0"/>
              <a:t> </a:t>
            </a:r>
          </a:p>
          <a:p>
            <a:pPr lvl="1"/>
            <a:r>
              <a:rPr lang="en-US" sz="2800" dirty="0"/>
              <a:t>visible part of the matrix, the whitish crescent-shape</a:t>
            </a:r>
            <a:r>
              <a:rPr lang="en-US" sz="2800" b="1" dirty="0"/>
              <a:t>.</a:t>
            </a:r>
          </a:p>
          <a:p>
            <a:pPr marL="457200" lvl="1" indent="0">
              <a:buNone/>
            </a:pPr>
            <a:endParaRPr lang="en-US" dirty="0"/>
          </a:p>
          <a:p>
            <a:endParaRPr lang="en-US" sz="3200" b="1" dirty="0"/>
          </a:p>
          <a:p>
            <a:endParaRPr lang="en-US" dirty="0"/>
          </a:p>
        </p:txBody>
      </p:sp>
      <p:sp>
        <p:nvSpPr>
          <p:cNvPr id="3" name="Content Placeholder 2">
            <a:extLst>
              <a:ext uri="{FF2B5EF4-FFF2-40B4-BE49-F238E27FC236}">
                <a16:creationId xmlns:a16="http://schemas.microsoft.com/office/drawing/2014/main" id="{4B8907F8-C07C-4875-B429-C5DB52EF93A7}"/>
              </a:ext>
            </a:extLst>
          </p:cNvPr>
          <p:cNvSpPr>
            <a:spLocks noGrp="1"/>
          </p:cNvSpPr>
          <p:nvPr>
            <p:ph sz="half" idx="2"/>
          </p:nvPr>
        </p:nvSpPr>
        <p:spPr/>
        <p:txBody>
          <a:bodyPr>
            <a:normAutofit fontScale="85000" lnSpcReduction="10000"/>
          </a:bodyPr>
          <a:lstStyle/>
          <a:p>
            <a:endParaRPr lang="en-US"/>
          </a:p>
        </p:txBody>
      </p:sp>
      <p:sp>
        <p:nvSpPr>
          <p:cNvPr id="1048660" name="TextBox 3"/>
          <p:cNvSpPr txBox="1"/>
          <p:nvPr/>
        </p:nvSpPr>
        <p:spPr>
          <a:xfrm>
            <a:off x="9371140" y="0"/>
            <a:ext cx="3132944" cy="369332"/>
          </a:xfrm>
          <a:prstGeom prst="rect">
            <a:avLst/>
          </a:prstGeom>
          <a:noFill/>
        </p:spPr>
        <p:txBody>
          <a:bodyPr wrap="square" rtlCol="0">
            <a:spAutoFit/>
          </a:bodyPr>
          <a:lstStyle/>
          <a:p>
            <a:r>
              <a:rPr lang="en-US" dirty="0"/>
              <a:t>ANATOMY OF NAIL UNIT</a:t>
            </a:r>
          </a:p>
        </p:txBody>
      </p:sp>
      <p:pic>
        <p:nvPicPr>
          <p:cNvPr id="4" name="Picture 2" descr="finger nail anatomy | Nail disorders, Nail tech school, Nail ...">
            <a:extLst>
              <a:ext uri="{FF2B5EF4-FFF2-40B4-BE49-F238E27FC236}">
                <a16:creationId xmlns:a16="http://schemas.microsoft.com/office/drawing/2014/main" id="{00DCF0AE-6FEA-4C0B-BE12-57880435A0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5018" b="18818"/>
          <a:stretch/>
        </p:blipFill>
        <p:spPr bwMode="auto">
          <a:xfrm>
            <a:off x="7220904" y="2088319"/>
            <a:ext cx="3466146" cy="427615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59">
                                            <p:txEl>
                                              <p:pRg st="0" end="0"/>
                                            </p:txEl>
                                          </p:spTgt>
                                        </p:tgtEl>
                                        <p:attrNameLst>
                                          <p:attrName>style.visibility</p:attrName>
                                        </p:attrNameLst>
                                      </p:cBhvr>
                                      <p:to>
                                        <p:strVal val="visible"/>
                                      </p:to>
                                    </p:set>
                                    <p:animEffect transition="in" filter="wipe(down)">
                                      <p:cBhvr>
                                        <p:cTn id="7" dur="500"/>
                                        <p:tgtEl>
                                          <p:spTgt spid="1048659">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59">
                                            <p:txEl>
                                              <p:pRg st="1" end="1"/>
                                            </p:txEl>
                                          </p:spTgt>
                                        </p:tgtEl>
                                        <p:attrNameLst>
                                          <p:attrName>style.visibility</p:attrName>
                                        </p:attrNameLst>
                                      </p:cBhvr>
                                      <p:to>
                                        <p:strVal val="visible"/>
                                      </p:to>
                                    </p:set>
                                    <p:animEffect transition="in" filter="wipe(down)">
                                      <p:cBhvr>
                                        <p:cTn id="10" dur="500"/>
                                        <p:tgtEl>
                                          <p:spTgt spid="1048659">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048659">
                                            <p:txEl>
                                              <p:pRg st="3" end="3"/>
                                            </p:txEl>
                                          </p:spTgt>
                                        </p:tgtEl>
                                        <p:attrNameLst>
                                          <p:attrName>style.visibility</p:attrName>
                                        </p:attrNameLst>
                                      </p:cBhvr>
                                      <p:to>
                                        <p:strVal val="visible"/>
                                      </p:to>
                                    </p:set>
                                    <p:animEffect transition="in" filter="fade">
                                      <p:cBhvr>
                                        <p:cTn id="15" dur="1000"/>
                                        <p:tgtEl>
                                          <p:spTgt spid="1048659">
                                            <p:txEl>
                                              <p:pRg st="3" end="3"/>
                                            </p:txEl>
                                          </p:spTgt>
                                        </p:tgtEl>
                                      </p:cBhvr>
                                    </p:animEffect>
                                    <p:anim calcmode="lin" valueType="num">
                                      <p:cBhvr>
                                        <p:cTn id="16" dur="1000" fill="hold"/>
                                        <p:tgtEl>
                                          <p:spTgt spid="1048659">
                                            <p:txEl>
                                              <p:pRg st="3" end="3"/>
                                            </p:txEl>
                                          </p:spTgt>
                                        </p:tgtEl>
                                        <p:attrNameLst>
                                          <p:attrName>ppt_x</p:attrName>
                                        </p:attrNameLst>
                                      </p:cBhvr>
                                      <p:tavLst>
                                        <p:tav tm="0">
                                          <p:val>
                                            <p:strVal val="#ppt_x"/>
                                          </p:val>
                                        </p:tav>
                                        <p:tav tm="100000">
                                          <p:val>
                                            <p:strVal val="#ppt_x"/>
                                          </p:val>
                                        </p:tav>
                                      </p:tavLst>
                                    </p:anim>
                                    <p:anim calcmode="lin" valueType="num">
                                      <p:cBhvr>
                                        <p:cTn id="17" dur="1000" fill="hold"/>
                                        <p:tgtEl>
                                          <p:spTgt spid="1048659">
                                            <p:txEl>
                                              <p:pRg st="3" end="3"/>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48659">
                                            <p:txEl>
                                              <p:pRg st="4" end="4"/>
                                            </p:txEl>
                                          </p:spTgt>
                                        </p:tgtEl>
                                        <p:attrNameLst>
                                          <p:attrName>style.visibility</p:attrName>
                                        </p:attrNameLst>
                                      </p:cBhvr>
                                      <p:to>
                                        <p:strVal val="visible"/>
                                      </p:to>
                                    </p:set>
                                    <p:animEffect transition="in" filter="fade">
                                      <p:cBhvr>
                                        <p:cTn id="20" dur="1000"/>
                                        <p:tgtEl>
                                          <p:spTgt spid="1048659">
                                            <p:txEl>
                                              <p:pRg st="4" end="4"/>
                                            </p:txEl>
                                          </p:spTgt>
                                        </p:tgtEl>
                                      </p:cBhvr>
                                    </p:animEffect>
                                    <p:anim calcmode="lin" valueType="num">
                                      <p:cBhvr>
                                        <p:cTn id="21" dur="1000" fill="hold"/>
                                        <p:tgtEl>
                                          <p:spTgt spid="1048659">
                                            <p:txEl>
                                              <p:pRg st="4" end="4"/>
                                            </p:txEl>
                                          </p:spTgt>
                                        </p:tgtEl>
                                        <p:attrNameLst>
                                          <p:attrName>ppt_x</p:attrName>
                                        </p:attrNameLst>
                                      </p:cBhvr>
                                      <p:tavLst>
                                        <p:tav tm="0">
                                          <p:val>
                                            <p:strVal val="#ppt_x"/>
                                          </p:val>
                                        </p:tav>
                                        <p:tav tm="100000">
                                          <p:val>
                                            <p:strVal val="#ppt_x"/>
                                          </p:val>
                                        </p:tav>
                                      </p:tavLst>
                                    </p:anim>
                                    <p:anim calcmode="lin" valueType="num">
                                      <p:cBhvr>
                                        <p:cTn id="22" dur="1000" fill="hold"/>
                                        <p:tgtEl>
                                          <p:spTgt spid="104865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84" name="Title 1"/>
          <p:cNvSpPr>
            <a:spLocks noGrp="1"/>
          </p:cNvSpPr>
          <p:nvPr>
            <p:ph type="title"/>
          </p:nvPr>
        </p:nvSpPr>
        <p:spPr/>
        <p:txBody>
          <a:bodyPr/>
          <a:lstStyle/>
          <a:p>
            <a:pPr lvl="1" algn="l" rtl="0">
              <a:lnSpc>
                <a:spcPct val="90000"/>
              </a:lnSpc>
              <a:spcBef>
                <a:spcPct val="0"/>
              </a:spcBef>
            </a:pPr>
            <a:r>
              <a:rPr lang="en-US" sz="3200" b="1" dirty="0">
                <a:solidFill>
                  <a:srgbClr val="FFC000"/>
                </a:solidFill>
              </a:rPr>
              <a:t>DRUG‐INDUCED PARONYCHIA</a:t>
            </a:r>
            <a:br>
              <a:rPr lang="en-US" sz="3200" b="1" dirty="0">
                <a:solidFill>
                  <a:srgbClr val="FFC000"/>
                </a:solidFill>
              </a:rPr>
            </a:br>
            <a:endParaRPr lang="en-US" b="1" dirty="0">
              <a:solidFill>
                <a:srgbClr val="FFC000"/>
              </a:solidFill>
            </a:endParaRPr>
          </a:p>
        </p:txBody>
      </p:sp>
      <p:sp>
        <p:nvSpPr>
          <p:cNvPr id="1048885" name="Content Placeholder 2"/>
          <p:cNvSpPr>
            <a:spLocks noGrp="1"/>
          </p:cNvSpPr>
          <p:nvPr>
            <p:ph sz="half" idx="1"/>
          </p:nvPr>
        </p:nvSpPr>
        <p:spPr/>
        <p:txBody>
          <a:bodyPr>
            <a:normAutofit fontScale="77500" lnSpcReduction="20000"/>
          </a:bodyPr>
          <a:lstStyle/>
          <a:p>
            <a:r>
              <a:rPr lang="en-US" sz="3200" dirty="0" err="1"/>
              <a:t>Isotretinoin</a:t>
            </a:r>
            <a:endParaRPr lang="en-US" sz="3200" dirty="0"/>
          </a:p>
          <a:p>
            <a:r>
              <a:rPr lang="en-US" sz="3200" dirty="0"/>
              <a:t>Methotrexate</a:t>
            </a:r>
          </a:p>
          <a:p>
            <a:r>
              <a:rPr lang="en-US" sz="3200" dirty="0" err="1"/>
              <a:t>ciclosporin</a:t>
            </a:r>
            <a:endParaRPr lang="en-US" sz="3200" dirty="0"/>
          </a:p>
          <a:p>
            <a:r>
              <a:rPr lang="en-US" sz="3200" dirty="0" err="1"/>
              <a:t>Lamivudine</a:t>
            </a:r>
            <a:endParaRPr lang="en-US" sz="3200" dirty="0"/>
          </a:p>
          <a:p>
            <a:r>
              <a:rPr lang="en-US" sz="3200" dirty="0" err="1"/>
              <a:t>Capecitabine</a:t>
            </a:r>
            <a:endParaRPr lang="en-US" sz="3200" dirty="0"/>
          </a:p>
          <a:p>
            <a:r>
              <a:rPr lang="en-US" sz="3200" dirty="0"/>
              <a:t>Doxorubicin</a:t>
            </a:r>
          </a:p>
          <a:p>
            <a:r>
              <a:rPr lang="en-US" sz="3200" dirty="0" err="1"/>
              <a:t>Docetaxel</a:t>
            </a:r>
            <a:endParaRPr lang="en-US" sz="3200" dirty="0"/>
          </a:p>
          <a:p>
            <a:pPr>
              <a:buNone/>
            </a:pPr>
            <a:endParaRPr lang="en-US" dirty="0"/>
          </a:p>
          <a:p>
            <a:endParaRPr lang="en-US" dirty="0"/>
          </a:p>
          <a:p>
            <a:endParaRPr lang="en-US" dirty="0"/>
          </a:p>
        </p:txBody>
      </p:sp>
      <p:pic>
        <p:nvPicPr>
          <p:cNvPr id="2097211" name="Picture 2" descr="C:\Users\Zohaib\Desktop\ca1011chemo_paronychia_205869.jpg"/>
          <p:cNvPicPr>
            <a:picLocks noGrp="1" noChangeAspect="1" noChangeArrowheads="1"/>
          </p:cNvPicPr>
          <p:nvPr>
            <p:ph sz="half" idx="2"/>
          </p:nvPr>
        </p:nvPicPr>
        <p:blipFill>
          <a:blip r:embed="rId3"/>
          <a:stretch>
            <a:fillRect/>
          </a:stretch>
        </p:blipFill>
        <p:spPr bwMode="auto">
          <a:xfrm>
            <a:off x="6911446" y="1888467"/>
            <a:ext cx="5094287" cy="3313357"/>
          </a:xfrm>
          <a:prstGeom prst="rect">
            <a:avLst/>
          </a:prstGeom>
          <a:noFill/>
        </p:spPr>
      </p:pic>
      <p:sp>
        <p:nvSpPr>
          <p:cNvPr id="1048886" name="TextBox 3"/>
          <p:cNvSpPr txBox="1"/>
          <p:nvPr/>
        </p:nvSpPr>
        <p:spPr>
          <a:xfrm>
            <a:off x="9026855" y="0"/>
            <a:ext cx="3362793" cy="624840"/>
          </a:xfrm>
          <a:prstGeom prst="rect">
            <a:avLst/>
          </a:prstGeom>
          <a:noFill/>
        </p:spPr>
        <p:txBody>
          <a:bodyPr wrap="square" rtlCol="0">
            <a:spAutoFit/>
          </a:bodyPr>
          <a:lstStyle/>
          <a:p>
            <a:r>
              <a:rPr lang="en-US" dirty="0"/>
              <a:t>INFECTIONS OF NAIL APPARATUS</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8890" name="Title 1"/>
          <p:cNvSpPr>
            <a:spLocks noGrp="1"/>
          </p:cNvSpPr>
          <p:nvPr>
            <p:ph type="title"/>
          </p:nvPr>
        </p:nvSpPr>
        <p:spPr/>
        <p:txBody>
          <a:bodyPr/>
          <a:lstStyle/>
          <a:p>
            <a:r>
              <a:rPr lang="en-US" b="1" dirty="0">
                <a:solidFill>
                  <a:srgbClr val="FFC000"/>
                </a:solidFill>
              </a:rPr>
              <a:t>Diagnosis (</a:t>
            </a:r>
            <a:r>
              <a:rPr lang="en-US" b="1" dirty="0" err="1">
                <a:solidFill>
                  <a:srgbClr val="FFC000"/>
                </a:solidFill>
              </a:rPr>
              <a:t>Paronychia</a:t>
            </a:r>
            <a:r>
              <a:rPr lang="en-US" b="1" dirty="0">
                <a:solidFill>
                  <a:srgbClr val="FFC000"/>
                </a:solidFill>
              </a:rPr>
              <a:t>)</a:t>
            </a:r>
          </a:p>
        </p:txBody>
      </p:sp>
      <p:sp>
        <p:nvSpPr>
          <p:cNvPr id="1048891" name="Content Placeholder 2"/>
          <p:cNvSpPr>
            <a:spLocks noGrp="1"/>
          </p:cNvSpPr>
          <p:nvPr>
            <p:ph idx="1"/>
          </p:nvPr>
        </p:nvSpPr>
        <p:spPr>
          <a:xfrm>
            <a:off x="913795" y="2096064"/>
            <a:ext cx="10353762" cy="4609536"/>
          </a:xfrm>
        </p:spPr>
        <p:txBody>
          <a:bodyPr>
            <a:normAutofit/>
          </a:bodyPr>
          <a:lstStyle/>
          <a:p>
            <a:r>
              <a:rPr lang="en-US" sz="2800" dirty="0"/>
              <a:t>Clinical</a:t>
            </a:r>
          </a:p>
          <a:p>
            <a:pPr fontAlgn="base"/>
            <a:r>
              <a:rPr lang="en-US" sz="2800" dirty="0"/>
              <a:t>Gram stain microscopy</a:t>
            </a:r>
          </a:p>
          <a:p>
            <a:pPr fontAlgn="base"/>
            <a:r>
              <a:rPr lang="en-US" sz="2800" dirty="0"/>
              <a:t>Potassium hydroxide</a:t>
            </a:r>
          </a:p>
          <a:p>
            <a:pPr fontAlgn="base"/>
            <a:r>
              <a:rPr lang="en-US" sz="2800" dirty="0"/>
              <a:t>Bacterial culture  </a:t>
            </a:r>
          </a:p>
          <a:p>
            <a:pPr fontAlgn="base"/>
            <a:r>
              <a:rPr lang="en-US" sz="2800" dirty="0"/>
              <a:t>Viral swabs</a:t>
            </a:r>
          </a:p>
          <a:p>
            <a:pPr fontAlgn="base"/>
            <a:r>
              <a:rPr lang="en-US" sz="2800" dirty="0" err="1"/>
              <a:t>Tzanck</a:t>
            </a:r>
            <a:r>
              <a:rPr lang="en-US" sz="2800" dirty="0"/>
              <a:t> smears</a:t>
            </a:r>
          </a:p>
          <a:p>
            <a:pPr fontAlgn="base"/>
            <a:r>
              <a:rPr lang="en-US" sz="2800" dirty="0"/>
              <a:t>Nail clippings for culture</a:t>
            </a:r>
          </a:p>
          <a:p>
            <a:endParaRPr lang="en-US" sz="2800" dirty="0"/>
          </a:p>
        </p:txBody>
      </p:sp>
      <p:sp>
        <p:nvSpPr>
          <p:cNvPr id="1048892"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3" name="Title 1"/>
          <p:cNvSpPr>
            <a:spLocks noGrp="1"/>
          </p:cNvSpPr>
          <p:nvPr>
            <p:ph type="title"/>
          </p:nvPr>
        </p:nvSpPr>
        <p:spPr/>
        <p:txBody>
          <a:bodyPr/>
          <a:lstStyle/>
          <a:p>
            <a:r>
              <a:rPr lang="en-US" dirty="0">
                <a:solidFill>
                  <a:srgbClr val="FFC000"/>
                </a:solidFill>
              </a:rPr>
              <a:t>MANAGEMENT</a:t>
            </a:r>
            <a:r>
              <a:rPr lang="en-US" b="1" dirty="0"/>
              <a:t>(Paronychia)</a:t>
            </a:r>
            <a:r>
              <a:rPr lang="en-US" dirty="0"/>
              <a:t> </a:t>
            </a:r>
          </a:p>
        </p:txBody>
      </p:sp>
      <p:sp>
        <p:nvSpPr>
          <p:cNvPr id="1048894" name="Content Placeholder 2"/>
          <p:cNvSpPr>
            <a:spLocks noGrp="1"/>
          </p:cNvSpPr>
          <p:nvPr>
            <p:ph idx="1"/>
          </p:nvPr>
        </p:nvSpPr>
        <p:spPr>
          <a:xfrm>
            <a:off x="913795" y="2096063"/>
            <a:ext cx="10353762" cy="4653079"/>
          </a:xfrm>
        </p:spPr>
        <p:txBody>
          <a:bodyPr>
            <a:normAutofit fontScale="92500" lnSpcReduction="10000"/>
          </a:bodyPr>
          <a:lstStyle/>
          <a:p>
            <a:r>
              <a:rPr lang="en-US" sz="2800" dirty="0"/>
              <a:t>Keep the hands dry and warm</a:t>
            </a:r>
          </a:p>
          <a:p>
            <a:pPr fontAlgn="base"/>
            <a:r>
              <a:rPr lang="en-US" sz="2800" dirty="0"/>
              <a:t>Avoid wet work, or use totally waterproof gloves</a:t>
            </a:r>
          </a:p>
          <a:p>
            <a:pPr fontAlgn="base"/>
            <a:r>
              <a:rPr lang="en-US" sz="2800" dirty="0"/>
              <a:t>Keep fingernails clean</a:t>
            </a:r>
          </a:p>
          <a:p>
            <a:pPr fontAlgn="base"/>
            <a:r>
              <a:rPr lang="en-US" sz="2800" dirty="0"/>
              <a:t>Topical antiseptics .</a:t>
            </a:r>
          </a:p>
          <a:p>
            <a:pPr fontAlgn="base"/>
            <a:r>
              <a:rPr lang="en-US" sz="2800" dirty="0"/>
              <a:t>Oral antibiotics /Antiviral /</a:t>
            </a:r>
            <a:r>
              <a:rPr lang="en-US" sz="2800" dirty="0" err="1"/>
              <a:t>Antifungals</a:t>
            </a:r>
            <a:endParaRPr lang="en-US" sz="2800" dirty="0"/>
          </a:p>
          <a:p>
            <a:pPr fontAlgn="base"/>
            <a:r>
              <a:rPr lang="en-US" sz="2800" dirty="0"/>
              <a:t>Topical/</a:t>
            </a:r>
            <a:r>
              <a:rPr lang="en-US" sz="2800" dirty="0" err="1"/>
              <a:t>intalesional</a:t>
            </a:r>
            <a:r>
              <a:rPr lang="en-US" sz="2800" dirty="0"/>
              <a:t> corticosteroids with antimicrobials</a:t>
            </a:r>
          </a:p>
          <a:p>
            <a:pPr fontAlgn="base"/>
            <a:r>
              <a:rPr lang="en-US" sz="2800" dirty="0"/>
              <a:t>Surgical incision and drainage</a:t>
            </a:r>
          </a:p>
          <a:p>
            <a:pPr fontAlgn="base"/>
            <a:r>
              <a:rPr lang="en-US" sz="2800" dirty="0"/>
              <a:t>Nail removal</a:t>
            </a:r>
          </a:p>
          <a:p>
            <a:pPr fontAlgn="base"/>
            <a:endParaRPr lang="en-US" dirty="0"/>
          </a:p>
          <a:p>
            <a:endParaRPr lang="en-US" dirty="0"/>
          </a:p>
        </p:txBody>
      </p:sp>
      <p:sp>
        <p:nvSpPr>
          <p:cNvPr id="1048895"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894">
                                            <p:txEl>
                                              <p:pRg st="3" end="3"/>
                                            </p:txEl>
                                          </p:spTgt>
                                        </p:tgtEl>
                                        <p:attrNameLst>
                                          <p:attrName>style.visibility</p:attrName>
                                        </p:attrNameLst>
                                      </p:cBhvr>
                                      <p:to>
                                        <p:strVal val="visible"/>
                                      </p:to>
                                    </p:set>
                                    <p:animEffect transition="in" filter="fade">
                                      <p:cBhvr>
                                        <p:cTn id="7" dur="500"/>
                                        <p:tgtEl>
                                          <p:spTgt spid="1048894">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8894">
                                            <p:txEl>
                                              <p:pRg st="4" end="4"/>
                                            </p:txEl>
                                          </p:spTgt>
                                        </p:tgtEl>
                                        <p:attrNameLst>
                                          <p:attrName>style.visibility</p:attrName>
                                        </p:attrNameLst>
                                      </p:cBhvr>
                                      <p:to>
                                        <p:strVal val="visible"/>
                                      </p:to>
                                    </p:set>
                                    <p:animEffect transition="in" filter="fade">
                                      <p:cBhvr>
                                        <p:cTn id="10" dur="500"/>
                                        <p:tgtEl>
                                          <p:spTgt spid="1048894">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48894">
                                            <p:txEl>
                                              <p:pRg st="5" end="5"/>
                                            </p:txEl>
                                          </p:spTgt>
                                        </p:tgtEl>
                                        <p:attrNameLst>
                                          <p:attrName>style.visibility</p:attrName>
                                        </p:attrNameLst>
                                      </p:cBhvr>
                                      <p:to>
                                        <p:strVal val="visible"/>
                                      </p:to>
                                    </p:set>
                                    <p:animEffect transition="in" filter="fade">
                                      <p:cBhvr>
                                        <p:cTn id="13" dur="500"/>
                                        <p:tgtEl>
                                          <p:spTgt spid="1048894">
                                            <p:txEl>
                                              <p:pRg st="5" end="5"/>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48894">
                                            <p:txEl>
                                              <p:pRg st="6" end="6"/>
                                            </p:txEl>
                                          </p:spTgt>
                                        </p:tgtEl>
                                        <p:attrNameLst>
                                          <p:attrName>style.visibility</p:attrName>
                                        </p:attrNameLst>
                                      </p:cBhvr>
                                      <p:to>
                                        <p:strVal val="visible"/>
                                      </p:to>
                                    </p:set>
                                    <p:animEffect transition="in" filter="fade">
                                      <p:cBhvr>
                                        <p:cTn id="18" dur="500"/>
                                        <p:tgtEl>
                                          <p:spTgt spid="1048894">
                                            <p:txEl>
                                              <p:pRg st="6" end="6"/>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048894">
                                            <p:txEl>
                                              <p:pRg st="7" end="7"/>
                                            </p:txEl>
                                          </p:spTgt>
                                        </p:tgtEl>
                                        <p:attrNameLst>
                                          <p:attrName>style.visibility</p:attrName>
                                        </p:attrNameLst>
                                      </p:cBhvr>
                                      <p:to>
                                        <p:strVal val="visible"/>
                                      </p:to>
                                    </p:set>
                                    <p:animEffect transition="in" filter="fade">
                                      <p:cBhvr>
                                        <p:cTn id="21" dur="500"/>
                                        <p:tgtEl>
                                          <p:spTgt spid="104889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99" name="Title 1"/>
          <p:cNvSpPr>
            <a:spLocks noGrp="1"/>
          </p:cNvSpPr>
          <p:nvPr>
            <p:ph type="title"/>
          </p:nvPr>
        </p:nvSpPr>
        <p:spPr/>
        <p:txBody>
          <a:bodyPr/>
          <a:lstStyle/>
          <a:p>
            <a:r>
              <a:rPr lang="en-US" b="1" dirty="0" err="1">
                <a:solidFill>
                  <a:srgbClr val="FFC000"/>
                </a:solidFill>
              </a:rPr>
              <a:t>Subungual</a:t>
            </a:r>
            <a:r>
              <a:rPr lang="en-US" b="1" dirty="0">
                <a:solidFill>
                  <a:srgbClr val="FFC000"/>
                </a:solidFill>
              </a:rPr>
              <a:t> abscess</a:t>
            </a:r>
          </a:p>
        </p:txBody>
      </p:sp>
      <p:pic>
        <p:nvPicPr>
          <p:cNvPr id="2097212" name="Picture 2"/>
          <p:cNvPicPr>
            <a:picLocks noGrp="1" noChangeAspect="1" noChangeArrowheads="1"/>
          </p:cNvPicPr>
          <p:nvPr>
            <p:ph sz="half" idx="1"/>
          </p:nvPr>
        </p:nvPicPr>
        <p:blipFill>
          <a:blip r:embed="rId3"/>
          <a:stretch>
            <a:fillRect/>
          </a:stretch>
        </p:blipFill>
        <p:spPr bwMode="auto">
          <a:xfrm>
            <a:off x="8561053" y="2335659"/>
            <a:ext cx="2706503" cy="3703637"/>
          </a:xfrm>
          <a:prstGeom prst="rect">
            <a:avLst/>
          </a:prstGeom>
          <a:noFill/>
          <a:ln w="9525">
            <a:noFill/>
            <a:miter lim="800000"/>
            <a:headEnd/>
            <a:tailEnd/>
          </a:ln>
          <a:effectLst/>
        </p:spPr>
      </p:pic>
      <p:sp>
        <p:nvSpPr>
          <p:cNvPr id="1048900" name="Content Placeholder 5"/>
          <p:cNvSpPr>
            <a:spLocks noGrp="1"/>
          </p:cNvSpPr>
          <p:nvPr>
            <p:ph sz="half" idx="2"/>
          </p:nvPr>
        </p:nvSpPr>
        <p:spPr>
          <a:xfrm>
            <a:off x="348343" y="2101019"/>
            <a:ext cx="6319157" cy="4544710"/>
          </a:xfrm>
        </p:spPr>
        <p:txBody>
          <a:bodyPr>
            <a:noAutofit/>
          </a:bodyPr>
          <a:lstStyle/>
          <a:p>
            <a:r>
              <a:rPr lang="en-US" sz="2400" dirty="0"/>
              <a:t>Pockets of pus directly beneath the nail plate without coexisting paronychia</a:t>
            </a:r>
          </a:p>
          <a:p>
            <a:r>
              <a:rPr lang="en-US" sz="2400" dirty="0"/>
              <a:t>Throbbing pain</a:t>
            </a:r>
          </a:p>
          <a:p>
            <a:r>
              <a:rPr lang="en-US" sz="2400" dirty="0"/>
              <a:t>Yellow discoloration of the nail</a:t>
            </a:r>
          </a:p>
          <a:p>
            <a:r>
              <a:rPr lang="en-US" sz="2400" dirty="0"/>
              <a:t>Distal </a:t>
            </a:r>
            <a:r>
              <a:rPr lang="en-US" sz="2400" dirty="0" err="1"/>
              <a:t>onycholysis</a:t>
            </a:r>
            <a:endParaRPr lang="en-US" sz="2400" dirty="0"/>
          </a:p>
          <a:p>
            <a:r>
              <a:rPr lang="en-US" sz="2400" dirty="0"/>
              <a:t>Treatment</a:t>
            </a:r>
          </a:p>
          <a:p>
            <a:pPr lvl="1"/>
            <a:r>
              <a:rPr lang="en-US" sz="2400" dirty="0"/>
              <a:t>Pus drainage</a:t>
            </a:r>
          </a:p>
          <a:p>
            <a:pPr lvl="1"/>
            <a:r>
              <a:rPr lang="en-US" sz="2400" dirty="0"/>
              <a:t>Partial nail avulsion</a:t>
            </a:r>
          </a:p>
          <a:p>
            <a:pPr lvl="1"/>
            <a:r>
              <a:rPr lang="en-US" sz="2400" dirty="0"/>
              <a:t>Antibiotic therapy</a:t>
            </a:r>
          </a:p>
          <a:p>
            <a:pPr lvl="1"/>
            <a:endParaRPr lang="en-US" sz="2400" dirty="0"/>
          </a:p>
        </p:txBody>
      </p:sp>
      <p:sp>
        <p:nvSpPr>
          <p:cNvPr id="1048901"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900">
                                            <p:txEl>
                                              <p:pRg st="4" end="4"/>
                                            </p:txEl>
                                          </p:spTgt>
                                        </p:tgtEl>
                                        <p:attrNameLst>
                                          <p:attrName>style.visibility</p:attrName>
                                        </p:attrNameLst>
                                      </p:cBhvr>
                                      <p:to>
                                        <p:strVal val="visible"/>
                                      </p:to>
                                    </p:set>
                                    <p:animEffect transition="in" filter="fade">
                                      <p:cBhvr>
                                        <p:cTn id="7" dur="500"/>
                                        <p:tgtEl>
                                          <p:spTgt spid="1048900">
                                            <p:txEl>
                                              <p:pRg st="4" end="4"/>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8900">
                                            <p:txEl>
                                              <p:pRg st="5" end="5"/>
                                            </p:txEl>
                                          </p:spTgt>
                                        </p:tgtEl>
                                        <p:attrNameLst>
                                          <p:attrName>style.visibility</p:attrName>
                                        </p:attrNameLst>
                                      </p:cBhvr>
                                      <p:to>
                                        <p:strVal val="visible"/>
                                      </p:to>
                                    </p:set>
                                    <p:animEffect transition="in" filter="fade">
                                      <p:cBhvr>
                                        <p:cTn id="10" dur="500"/>
                                        <p:tgtEl>
                                          <p:spTgt spid="1048900">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48900">
                                            <p:txEl>
                                              <p:pRg st="6" end="6"/>
                                            </p:txEl>
                                          </p:spTgt>
                                        </p:tgtEl>
                                        <p:attrNameLst>
                                          <p:attrName>style.visibility</p:attrName>
                                        </p:attrNameLst>
                                      </p:cBhvr>
                                      <p:to>
                                        <p:strVal val="visible"/>
                                      </p:to>
                                    </p:set>
                                    <p:animEffect transition="in" filter="fade">
                                      <p:cBhvr>
                                        <p:cTn id="13" dur="500"/>
                                        <p:tgtEl>
                                          <p:spTgt spid="1048900">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48900">
                                            <p:txEl>
                                              <p:pRg st="7" end="7"/>
                                            </p:txEl>
                                          </p:spTgt>
                                        </p:tgtEl>
                                        <p:attrNameLst>
                                          <p:attrName>style.visibility</p:attrName>
                                        </p:attrNameLst>
                                      </p:cBhvr>
                                      <p:to>
                                        <p:strVal val="visible"/>
                                      </p:to>
                                    </p:set>
                                    <p:animEffect transition="in" filter="fade">
                                      <p:cBhvr>
                                        <p:cTn id="16" dur="500"/>
                                        <p:tgtEl>
                                          <p:spTgt spid="104890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05" name="Title 1"/>
          <p:cNvSpPr>
            <a:spLocks noGrp="1"/>
          </p:cNvSpPr>
          <p:nvPr>
            <p:ph type="title"/>
          </p:nvPr>
        </p:nvSpPr>
        <p:spPr>
          <a:xfrm>
            <a:off x="913795" y="312938"/>
            <a:ext cx="7475462" cy="740229"/>
          </a:xfrm>
        </p:spPr>
        <p:txBody>
          <a:bodyPr>
            <a:normAutofit/>
          </a:bodyPr>
          <a:lstStyle/>
          <a:p>
            <a:r>
              <a:rPr lang="en-US" b="1" dirty="0">
                <a:solidFill>
                  <a:srgbClr val="FFC000"/>
                </a:solidFill>
              </a:rPr>
              <a:t>Hangnails</a:t>
            </a:r>
          </a:p>
        </p:txBody>
      </p:sp>
      <p:pic>
        <p:nvPicPr>
          <p:cNvPr id="2097213" name="Picture 2"/>
          <p:cNvPicPr>
            <a:picLocks noGrp="1" noChangeAspect="1" noChangeArrowheads="1"/>
          </p:cNvPicPr>
          <p:nvPr>
            <p:ph sz="half" idx="1"/>
          </p:nvPr>
        </p:nvPicPr>
        <p:blipFill>
          <a:blip r:embed="rId3"/>
          <a:stretch>
            <a:fillRect/>
          </a:stretch>
        </p:blipFill>
        <p:spPr bwMode="auto">
          <a:xfrm>
            <a:off x="8759609" y="522282"/>
            <a:ext cx="2325674" cy="3703637"/>
          </a:xfrm>
          <a:prstGeom prst="rect">
            <a:avLst/>
          </a:prstGeom>
          <a:noFill/>
          <a:ln w="9525">
            <a:noFill/>
            <a:miter lim="800000"/>
            <a:headEnd/>
            <a:tailEnd/>
          </a:ln>
          <a:effectLst/>
        </p:spPr>
      </p:pic>
      <p:sp>
        <p:nvSpPr>
          <p:cNvPr id="1048906" name="Content Placeholder 5"/>
          <p:cNvSpPr>
            <a:spLocks noGrp="1"/>
          </p:cNvSpPr>
          <p:nvPr>
            <p:ph sz="half" idx="2"/>
          </p:nvPr>
        </p:nvSpPr>
        <p:spPr>
          <a:xfrm>
            <a:off x="275770" y="1451429"/>
            <a:ext cx="8113487" cy="5297714"/>
          </a:xfrm>
        </p:spPr>
        <p:txBody>
          <a:bodyPr>
            <a:normAutofit fontScale="92857"/>
          </a:bodyPr>
          <a:lstStyle/>
          <a:p>
            <a:r>
              <a:rPr lang="en-US" sz="2800" dirty="0"/>
              <a:t>Small horny epidermis that have split away from the lateral nail fold.</a:t>
            </a:r>
          </a:p>
          <a:p>
            <a:r>
              <a:rPr lang="en-US" sz="2800" dirty="0"/>
              <a:t>Due to nail biting/irritants</a:t>
            </a:r>
          </a:p>
          <a:p>
            <a:r>
              <a:rPr lang="en-US" sz="2800" dirty="0"/>
              <a:t>hard pointed distal end and an adherent base</a:t>
            </a:r>
          </a:p>
          <a:p>
            <a:r>
              <a:rPr lang="en-US" sz="2800" dirty="0"/>
              <a:t>Pain due to inflammation</a:t>
            </a:r>
          </a:p>
          <a:p>
            <a:r>
              <a:rPr lang="en-US" sz="2800" dirty="0"/>
              <a:t>May lead to paronychia </a:t>
            </a:r>
          </a:p>
        </p:txBody>
      </p:sp>
      <p:sp>
        <p:nvSpPr>
          <p:cNvPr id="1048907"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pic>
        <p:nvPicPr>
          <p:cNvPr id="1026" name="Picture 2" descr="Hangnails Images, Stock Photos &amp; Vectors | Shutterstock">
            <a:extLst>
              <a:ext uri="{FF2B5EF4-FFF2-40B4-BE49-F238E27FC236}">
                <a16:creationId xmlns:a16="http://schemas.microsoft.com/office/drawing/2014/main" id="{5A944E0F-B405-45AB-A14A-88158F6948B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452" r="22369" b="20501"/>
          <a:stretch/>
        </p:blipFill>
        <p:spPr bwMode="auto">
          <a:xfrm>
            <a:off x="8275355" y="4538339"/>
            <a:ext cx="3640875" cy="19882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48906">
                                            <p:txEl>
                                              <p:pRg st="1" end="1"/>
                                            </p:txEl>
                                          </p:spTgt>
                                        </p:tgtEl>
                                        <p:attrNameLst>
                                          <p:attrName>style.visibility</p:attrName>
                                        </p:attrNameLst>
                                      </p:cBhvr>
                                      <p:to>
                                        <p:strVal val="visible"/>
                                      </p:to>
                                    </p:set>
                                    <p:animEffect transition="in" filter="randombar(horizontal)">
                                      <p:cBhvr>
                                        <p:cTn id="7" dur="500"/>
                                        <p:tgtEl>
                                          <p:spTgt spid="104890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48906">
                                            <p:txEl>
                                              <p:pRg st="2" end="2"/>
                                            </p:txEl>
                                          </p:spTgt>
                                        </p:tgtEl>
                                        <p:attrNameLst>
                                          <p:attrName>style.visibility</p:attrName>
                                        </p:attrNameLst>
                                      </p:cBhvr>
                                      <p:to>
                                        <p:strVal val="visible"/>
                                      </p:to>
                                    </p:set>
                                    <p:animEffect transition="in" filter="randombar(horizontal)">
                                      <p:cBhvr>
                                        <p:cTn id="12" dur="500"/>
                                        <p:tgtEl>
                                          <p:spTgt spid="104890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48906">
                                            <p:txEl>
                                              <p:pRg st="3" end="3"/>
                                            </p:txEl>
                                          </p:spTgt>
                                        </p:tgtEl>
                                        <p:attrNameLst>
                                          <p:attrName>style.visibility</p:attrName>
                                        </p:attrNameLst>
                                      </p:cBhvr>
                                      <p:to>
                                        <p:strVal val="visible"/>
                                      </p:to>
                                    </p:set>
                                    <p:animEffect transition="in" filter="randombar(horizontal)">
                                      <p:cBhvr>
                                        <p:cTn id="17" dur="500"/>
                                        <p:tgtEl>
                                          <p:spTgt spid="104890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48906">
                                            <p:txEl>
                                              <p:pRg st="4" end="4"/>
                                            </p:txEl>
                                          </p:spTgt>
                                        </p:tgtEl>
                                        <p:attrNameLst>
                                          <p:attrName>style.visibility</p:attrName>
                                        </p:attrNameLst>
                                      </p:cBhvr>
                                      <p:to>
                                        <p:strVal val="visible"/>
                                      </p:to>
                                    </p:set>
                                    <p:animEffect transition="in" filter="randombar(horizontal)">
                                      <p:cBhvr>
                                        <p:cTn id="22" dur="500"/>
                                        <p:tgtEl>
                                          <p:spTgt spid="104890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Management(hang nails)</a:t>
            </a:r>
          </a:p>
        </p:txBody>
      </p:sp>
      <p:sp>
        <p:nvSpPr>
          <p:cNvPr id="3" name="Content Placeholder 2"/>
          <p:cNvSpPr>
            <a:spLocks noGrp="1"/>
          </p:cNvSpPr>
          <p:nvPr>
            <p:ph idx="1"/>
          </p:nvPr>
        </p:nvSpPr>
        <p:spPr/>
        <p:txBody>
          <a:bodyPr/>
          <a:lstStyle/>
          <a:p>
            <a:pPr marL="0" indent="0">
              <a:buNone/>
            </a:pPr>
            <a:endParaRPr lang="en-US" dirty="0"/>
          </a:p>
          <a:p>
            <a:pPr lvl="1"/>
            <a:r>
              <a:rPr lang="en-US" sz="2800" dirty="0"/>
              <a:t>Snip off </a:t>
            </a:r>
          </a:p>
          <a:p>
            <a:pPr lvl="1"/>
            <a:r>
              <a:rPr lang="en-US" sz="2800" dirty="0" err="1"/>
              <a:t>Mupirocin</a:t>
            </a:r>
            <a:r>
              <a:rPr lang="en-US" sz="2800" dirty="0"/>
              <a:t> or </a:t>
            </a:r>
            <a:r>
              <a:rPr lang="en-US" sz="2800" dirty="0" err="1"/>
              <a:t>fusidic</a:t>
            </a:r>
            <a:r>
              <a:rPr lang="en-US" sz="2800" dirty="0"/>
              <a:t> acid ointment</a:t>
            </a:r>
          </a:p>
          <a:p>
            <a:endParaRPr lang="en-US" dirty="0"/>
          </a:p>
        </p:txBody>
      </p:sp>
    </p:spTree>
    <p:extLst>
      <p:ext uri="{BB962C8B-B14F-4D97-AF65-F5344CB8AC3E}">
        <p14:creationId xmlns:p14="http://schemas.microsoft.com/office/powerpoint/2010/main" val="18120307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1" name="Title 1"/>
          <p:cNvSpPr>
            <a:spLocks noGrp="1"/>
          </p:cNvSpPr>
          <p:nvPr>
            <p:ph type="title"/>
          </p:nvPr>
        </p:nvSpPr>
        <p:spPr/>
        <p:txBody>
          <a:bodyPr/>
          <a:lstStyle/>
          <a:p>
            <a:r>
              <a:rPr lang="en-US" b="1" dirty="0" err="1">
                <a:solidFill>
                  <a:srgbClr val="FFC000"/>
                </a:solidFill>
              </a:rPr>
              <a:t>Onychomycosis</a:t>
            </a:r>
            <a:endParaRPr lang="en-US" b="1" dirty="0">
              <a:solidFill>
                <a:srgbClr val="FFC000"/>
              </a:solidFill>
            </a:endParaRPr>
          </a:p>
        </p:txBody>
      </p:sp>
      <p:sp>
        <p:nvSpPr>
          <p:cNvPr id="1048912" name="Content Placeholder 2"/>
          <p:cNvSpPr>
            <a:spLocks noGrp="1"/>
          </p:cNvSpPr>
          <p:nvPr>
            <p:ph idx="1"/>
          </p:nvPr>
        </p:nvSpPr>
        <p:spPr/>
        <p:txBody>
          <a:bodyPr>
            <a:normAutofit/>
          </a:bodyPr>
          <a:lstStyle/>
          <a:p>
            <a:pPr marL="0" indent="0">
              <a:buNone/>
            </a:pPr>
            <a:endParaRPr lang="en-US" dirty="0"/>
          </a:p>
          <a:p>
            <a:pPr lvl="1" fontAlgn="base"/>
            <a:r>
              <a:rPr lang="en-US" sz="2800" dirty="0" err="1"/>
              <a:t>Dermatophytes</a:t>
            </a:r>
            <a:r>
              <a:rPr lang="en-US" sz="2800" dirty="0"/>
              <a:t> such as </a:t>
            </a:r>
            <a:r>
              <a:rPr lang="en-US" sz="2800" dirty="0" err="1"/>
              <a:t>Trichophyton</a:t>
            </a:r>
            <a:r>
              <a:rPr lang="en-US" sz="2800" dirty="0"/>
              <a:t> </a:t>
            </a:r>
            <a:r>
              <a:rPr lang="en-US" sz="2800" dirty="0" err="1"/>
              <a:t>rubrum</a:t>
            </a:r>
            <a:r>
              <a:rPr lang="en-US" sz="2800" dirty="0"/>
              <a:t> (T </a:t>
            </a:r>
            <a:r>
              <a:rPr lang="en-US" sz="2800" dirty="0" err="1"/>
              <a:t>rubrum</a:t>
            </a:r>
            <a:r>
              <a:rPr lang="en-US" sz="2800" dirty="0"/>
              <a:t>), T. </a:t>
            </a:r>
            <a:r>
              <a:rPr lang="en-US" sz="2800" dirty="0" err="1"/>
              <a:t>interdigitale</a:t>
            </a:r>
            <a:endParaRPr lang="en-US" sz="2800" dirty="0"/>
          </a:p>
          <a:p>
            <a:pPr lvl="1" fontAlgn="base"/>
            <a:r>
              <a:rPr lang="en-US" sz="2800" dirty="0"/>
              <a:t>Yeasts such as Candida </a:t>
            </a:r>
            <a:r>
              <a:rPr lang="en-US" sz="2800" dirty="0" err="1"/>
              <a:t>albicans</a:t>
            </a:r>
            <a:r>
              <a:rPr lang="en-US" sz="2800" dirty="0"/>
              <a:t>.</a:t>
            </a:r>
          </a:p>
          <a:p>
            <a:pPr lvl="1" fontAlgn="base"/>
            <a:r>
              <a:rPr lang="en-US" sz="2800" dirty="0"/>
              <a:t>Moulds especially </a:t>
            </a:r>
            <a:r>
              <a:rPr lang="en-US" sz="2800" dirty="0" err="1"/>
              <a:t>Scopulariopsis</a:t>
            </a:r>
            <a:r>
              <a:rPr lang="en-US" sz="2800" dirty="0"/>
              <a:t> </a:t>
            </a:r>
            <a:r>
              <a:rPr lang="en-US" sz="2800" dirty="0" err="1"/>
              <a:t>brevicaulis</a:t>
            </a:r>
            <a:r>
              <a:rPr lang="en-US" sz="2800" dirty="0"/>
              <a:t> and </a:t>
            </a:r>
            <a:r>
              <a:rPr lang="en-US" sz="2800" dirty="0" err="1"/>
              <a:t>Fusarium</a:t>
            </a:r>
            <a:r>
              <a:rPr lang="en-US" sz="2800" dirty="0"/>
              <a:t> species</a:t>
            </a:r>
          </a:p>
          <a:p>
            <a:pPr lvl="1"/>
            <a:endParaRPr lang="en-US" dirty="0"/>
          </a:p>
        </p:txBody>
      </p:sp>
      <p:sp>
        <p:nvSpPr>
          <p:cNvPr id="1048913"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4" name="Title 1"/>
          <p:cNvSpPr>
            <a:spLocks noGrp="1"/>
          </p:cNvSpPr>
          <p:nvPr>
            <p:ph type="title"/>
          </p:nvPr>
        </p:nvSpPr>
        <p:spPr>
          <a:xfrm>
            <a:off x="838200" y="365126"/>
            <a:ext cx="10515600" cy="983990"/>
          </a:xfrm>
        </p:spPr>
        <p:txBody>
          <a:bodyPr/>
          <a:lstStyle/>
          <a:p>
            <a:r>
              <a:rPr lang="en-US" b="1" dirty="0" err="1">
                <a:solidFill>
                  <a:srgbClr val="FFC000"/>
                </a:solidFill>
              </a:rPr>
              <a:t>Onychomycosis</a:t>
            </a:r>
            <a:endParaRPr lang="en-US" dirty="0">
              <a:solidFill>
                <a:srgbClr val="FFC000"/>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32812127"/>
              </p:ext>
            </p:extLst>
          </p:nvPr>
        </p:nvGraphicFramePr>
        <p:xfrm>
          <a:off x="838200" y="1304144"/>
          <a:ext cx="10515600" cy="53601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8916"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17" name="Title 1"/>
          <p:cNvSpPr>
            <a:spLocks noGrp="1"/>
          </p:cNvSpPr>
          <p:nvPr>
            <p:ph type="title"/>
          </p:nvPr>
        </p:nvSpPr>
        <p:spPr/>
        <p:txBody>
          <a:bodyPr>
            <a:normAutofit/>
          </a:bodyPr>
          <a:lstStyle/>
          <a:p>
            <a:r>
              <a:rPr lang="en-US" b="1" dirty="0">
                <a:solidFill>
                  <a:srgbClr val="FFC000"/>
                </a:solidFill>
              </a:rPr>
              <a:t>Distal and lateral </a:t>
            </a:r>
            <a:r>
              <a:rPr lang="en-US" b="1" dirty="0" err="1">
                <a:solidFill>
                  <a:srgbClr val="FFC000"/>
                </a:solidFill>
              </a:rPr>
              <a:t>subungual</a:t>
            </a:r>
            <a:r>
              <a:rPr lang="en-US" b="1" dirty="0">
                <a:solidFill>
                  <a:srgbClr val="FFC000"/>
                </a:solidFill>
              </a:rPr>
              <a:t> </a:t>
            </a:r>
            <a:r>
              <a:rPr lang="en-US" b="1" dirty="0" err="1">
                <a:solidFill>
                  <a:srgbClr val="FFC000"/>
                </a:solidFill>
              </a:rPr>
              <a:t>onychomycosis</a:t>
            </a:r>
            <a:endParaRPr lang="en-US" b="1" dirty="0">
              <a:solidFill>
                <a:srgbClr val="FFC000"/>
              </a:solidFill>
            </a:endParaRPr>
          </a:p>
        </p:txBody>
      </p:sp>
      <p:sp>
        <p:nvSpPr>
          <p:cNvPr id="1048918" name="Content Placeholder 2"/>
          <p:cNvSpPr>
            <a:spLocks noGrp="1"/>
          </p:cNvSpPr>
          <p:nvPr>
            <p:ph idx="1"/>
          </p:nvPr>
        </p:nvSpPr>
        <p:spPr>
          <a:xfrm>
            <a:off x="838200" y="1825624"/>
            <a:ext cx="6926705" cy="4770047"/>
          </a:xfrm>
        </p:spPr>
        <p:txBody>
          <a:bodyPr>
            <a:normAutofit lnSpcReduction="10000"/>
          </a:bodyPr>
          <a:lstStyle/>
          <a:p>
            <a:r>
              <a:rPr lang="en-US" sz="2400" dirty="0"/>
              <a:t>Most common pattern</a:t>
            </a:r>
          </a:p>
          <a:p>
            <a:endParaRPr lang="en-US" sz="2400" dirty="0"/>
          </a:p>
          <a:p>
            <a:r>
              <a:rPr lang="en-US" sz="2400" dirty="0"/>
              <a:t>White or yellow streak or a patch of discoloration</a:t>
            </a:r>
          </a:p>
          <a:p>
            <a:endParaRPr lang="en-US" sz="2400" dirty="0"/>
          </a:p>
          <a:p>
            <a:r>
              <a:rPr lang="en-US" sz="2400" dirty="0"/>
              <a:t>at the free edge of the nail plate, often near the lateral nail fold</a:t>
            </a:r>
          </a:p>
          <a:p>
            <a:endParaRPr lang="en-US" sz="2400" dirty="0"/>
          </a:p>
          <a:p>
            <a:r>
              <a:rPr lang="en-US" sz="2400" dirty="0"/>
              <a:t>Become darker brown or black </a:t>
            </a:r>
          </a:p>
          <a:p>
            <a:endParaRPr lang="en-US" sz="2400" dirty="0"/>
          </a:p>
          <a:p>
            <a:endParaRPr lang="en-US" dirty="0"/>
          </a:p>
        </p:txBody>
      </p:sp>
      <p:sp>
        <p:nvSpPr>
          <p:cNvPr id="1048919"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pic>
        <p:nvPicPr>
          <p:cNvPr id="2097214" name="Picture 2"/>
          <p:cNvPicPr>
            <a:picLocks noChangeAspect="1" noChangeArrowheads="1"/>
          </p:cNvPicPr>
          <p:nvPr/>
        </p:nvPicPr>
        <p:blipFill>
          <a:blip r:embed="rId3"/>
          <a:stretch>
            <a:fillRect/>
          </a:stretch>
        </p:blipFill>
        <p:spPr bwMode="auto">
          <a:xfrm>
            <a:off x="7984760" y="2163581"/>
            <a:ext cx="4207240" cy="3787514"/>
          </a:xfrm>
          <a:prstGeom prst="rect">
            <a:avLst/>
          </a:prstGeom>
          <a:noFill/>
          <a:ln w="9525">
            <a:noFill/>
            <a:miter lim="800000"/>
            <a:headEnd/>
            <a:tailEnd/>
          </a:ln>
          <a:effec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3" name="Title 1"/>
          <p:cNvSpPr>
            <a:spLocks noGrp="1"/>
          </p:cNvSpPr>
          <p:nvPr>
            <p:ph type="title"/>
          </p:nvPr>
        </p:nvSpPr>
        <p:spPr/>
        <p:txBody>
          <a:bodyPr>
            <a:normAutofit/>
          </a:bodyPr>
          <a:lstStyle/>
          <a:p>
            <a:r>
              <a:rPr lang="en-US" b="1" dirty="0">
                <a:solidFill>
                  <a:srgbClr val="FFC000"/>
                </a:solidFill>
              </a:rPr>
              <a:t>Superficial white onychomycosis</a:t>
            </a:r>
          </a:p>
        </p:txBody>
      </p:sp>
      <p:sp>
        <p:nvSpPr>
          <p:cNvPr id="1048924" name="Content Placeholder 2"/>
          <p:cNvSpPr>
            <a:spLocks noGrp="1"/>
          </p:cNvSpPr>
          <p:nvPr>
            <p:ph sz="half" idx="1"/>
          </p:nvPr>
        </p:nvSpPr>
        <p:spPr>
          <a:xfrm>
            <a:off x="609600" y="2699657"/>
            <a:ext cx="6604000" cy="3426507"/>
          </a:xfrm>
        </p:spPr>
        <p:txBody>
          <a:bodyPr>
            <a:normAutofit/>
          </a:bodyPr>
          <a:lstStyle/>
          <a:p>
            <a:r>
              <a:rPr lang="en-US" sz="2800" dirty="0"/>
              <a:t>Less common</a:t>
            </a:r>
          </a:p>
          <a:p>
            <a:r>
              <a:rPr lang="en-US" sz="2800" dirty="0"/>
              <a:t>Powdery white patches</a:t>
            </a:r>
          </a:p>
          <a:p>
            <a:r>
              <a:rPr lang="en-US" sz="2800" dirty="0"/>
              <a:t>Easier to treat </a:t>
            </a:r>
          </a:p>
        </p:txBody>
      </p:sp>
      <p:sp>
        <p:nvSpPr>
          <p:cNvPr id="1048925" name="TextBox 4"/>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pic>
        <p:nvPicPr>
          <p:cNvPr id="2050" name="Picture 2" descr="White superficial onychomycosis | Gulf South Foot &amp; Ankle">
            <a:extLst>
              <a:ext uri="{FF2B5EF4-FFF2-40B4-BE49-F238E27FC236}">
                <a16:creationId xmlns:a16="http://schemas.microsoft.com/office/drawing/2014/main" id="{74732391-7E65-47DA-B034-BBD40183FE4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38" t="29472" r="43576"/>
          <a:stretch/>
        </p:blipFill>
        <p:spPr bwMode="auto">
          <a:xfrm>
            <a:off x="6502213" y="2335659"/>
            <a:ext cx="4436533" cy="2996142"/>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a:extLst>
              <a:ext uri="{FF2B5EF4-FFF2-40B4-BE49-F238E27FC236}">
                <a16:creationId xmlns:a16="http://schemas.microsoft.com/office/drawing/2014/main" id="{9613013F-A180-44A6-97CD-934B87E8964C}"/>
              </a:ext>
            </a:extLst>
          </p:cNvPr>
          <p:cNvSpPr>
            <a:spLocks noGrp="1"/>
          </p:cNvSpPr>
          <p:nvPr>
            <p:ph sz="half" idx="2"/>
          </p:nvPr>
        </p:nvSpPr>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8FAF5B-AE1A-4663-8FB5-B3B72C086C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5B61905-3BE5-47E0-823B-A9A98C758F97}"/>
              </a:ext>
            </a:extLst>
          </p:cNvPr>
          <p:cNvSpPr>
            <a:spLocks noGrp="1"/>
          </p:cNvSpPr>
          <p:nvPr>
            <p:ph sz="half" idx="1"/>
          </p:nvPr>
        </p:nvSpPr>
        <p:spPr/>
        <p:txBody>
          <a:bodyPr/>
          <a:lstStyle/>
          <a:p>
            <a:r>
              <a:rPr lang="en-US" sz="3200" b="1" dirty="0">
                <a:solidFill>
                  <a:srgbClr val="FFC000"/>
                </a:solidFill>
              </a:rPr>
              <a:t>Cuticle</a:t>
            </a:r>
          </a:p>
          <a:p>
            <a:pPr lvl="1"/>
            <a:r>
              <a:rPr lang="en-US" sz="2800" dirty="0"/>
              <a:t>skin fold at the proximal end of the nail</a:t>
            </a:r>
            <a:endParaRPr lang="en-US" sz="2800" b="1" dirty="0"/>
          </a:p>
          <a:p>
            <a:pPr lvl="1"/>
            <a:r>
              <a:rPr lang="en-US" sz="2800" dirty="0" err="1"/>
              <a:t>Modifed</a:t>
            </a:r>
            <a:r>
              <a:rPr lang="en-US" sz="2800" dirty="0"/>
              <a:t> stratum corneum, protect at base of nail</a:t>
            </a:r>
          </a:p>
          <a:p>
            <a:endParaRPr lang="en-US" dirty="0"/>
          </a:p>
        </p:txBody>
      </p:sp>
      <p:pic>
        <p:nvPicPr>
          <p:cNvPr id="6" name="Picture 2" descr="finger nail anatomy | Nail disorders, Nail tech school, Nail ...">
            <a:extLst>
              <a:ext uri="{FF2B5EF4-FFF2-40B4-BE49-F238E27FC236}">
                <a16:creationId xmlns:a16="http://schemas.microsoft.com/office/drawing/2014/main" id="{458D1A21-6743-4301-A2E8-1E93A23925DD}"/>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r="55018" b="18818"/>
          <a:stretch/>
        </p:blipFill>
        <p:spPr bwMode="auto">
          <a:xfrm>
            <a:off x="7422107" y="2087563"/>
            <a:ext cx="3522118" cy="4627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905223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6" name="Title 1"/>
          <p:cNvSpPr>
            <a:spLocks noGrp="1"/>
          </p:cNvSpPr>
          <p:nvPr>
            <p:ph type="title"/>
          </p:nvPr>
        </p:nvSpPr>
        <p:spPr/>
        <p:txBody>
          <a:bodyPr>
            <a:normAutofit/>
          </a:bodyPr>
          <a:lstStyle/>
          <a:p>
            <a:r>
              <a:rPr lang="en-US" b="1" dirty="0">
                <a:solidFill>
                  <a:srgbClr val="FFC000"/>
                </a:solidFill>
              </a:rPr>
              <a:t>Proximal </a:t>
            </a:r>
            <a:r>
              <a:rPr lang="en-US" b="1" dirty="0" err="1">
                <a:solidFill>
                  <a:srgbClr val="FFC000"/>
                </a:solidFill>
              </a:rPr>
              <a:t>Subungual</a:t>
            </a:r>
            <a:r>
              <a:rPr lang="en-US" b="1" dirty="0">
                <a:solidFill>
                  <a:srgbClr val="FFC000"/>
                </a:solidFill>
              </a:rPr>
              <a:t> </a:t>
            </a:r>
            <a:r>
              <a:rPr lang="en-US" b="1" dirty="0" err="1">
                <a:solidFill>
                  <a:srgbClr val="FFC000"/>
                </a:solidFill>
              </a:rPr>
              <a:t>Onychomycosis</a:t>
            </a:r>
            <a:endParaRPr lang="en-US" b="1" dirty="0">
              <a:solidFill>
                <a:srgbClr val="FFC000"/>
              </a:solidFill>
            </a:endParaRPr>
          </a:p>
        </p:txBody>
      </p:sp>
      <p:sp>
        <p:nvSpPr>
          <p:cNvPr id="1048927" name="Content Placeholder 2"/>
          <p:cNvSpPr>
            <a:spLocks noGrp="1"/>
          </p:cNvSpPr>
          <p:nvPr>
            <p:ph sz="half" idx="1"/>
          </p:nvPr>
        </p:nvSpPr>
        <p:spPr>
          <a:xfrm>
            <a:off x="913794" y="2088319"/>
            <a:ext cx="5704719" cy="4276193"/>
          </a:xfrm>
        </p:spPr>
        <p:txBody>
          <a:bodyPr>
            <a:normAutofit fontScale="96429"/>
          </a:bodyPr>
          <a:lstStyle/>
          <a:p>
            <a:r>
              <a:rPr lang="en-US" sz="2900" dirty="0"/>
              <a:t>Particularly associated with AIDS patients</a:t>
            </a:r>
          </a:p>
          <a:p>
            <a:pPr>
              <a:buNone/>
            </a:pPr>
            <a:endParaRPr lang="en-US" dirty="0"/>
          </a:p>
          <a:p>
            <a:r>
              <a:rPr lang="en-US" sz="3600" dirty="0"/>
              <a:t>T. </a:t>
            </a:r>
            <a:r>
              <a:rPr lang="en-US" sz="3100" dirty="0"/>
              <a:t>rubrum-most common cause</a:t>
            </a:r>
          </a:p>
        </p:txBody>
      </p:sp>
      <p:sp>
        <p:nvSpPr>
          <p:cNvPr id="1048928" name="TextBox 4"/>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
        <p:nvSpPr>
          <p:cNvPr id="2" name="Content Placeholder 1">
            <a:extLst>
              <a:ext uri="{FF2B5EF4-FFF2-40B4-BE49-F238E27FC236}">
                <a16:creationId xmlns:a16="http://schemas.microsoft.com/office/drawing/2014/main" id="{4DB4549E-B436-4D7C-BACE-EEEBF9F43D9D}"/>
              </a:ext>
            </a:extLst>
          </p:cNvPr>
          <p:cNvSpPr>
            <a:spLocks noGrp="1"/>
          </p:cNvSpPr>
          <p:nvPr>
            <p:ph sz="half" idx="2"/>
          </p:nvPr>
        </p:nvSpPr>
        <p:spPr/>
        <p:txBody>
          <a:bodyPr>
            <a:normAutofit fontScale="96429"/>
          </a:bodyPr>
          <a:lstStyle/>
          <a:p>
            <a:endParaRPr lang="en-US"/>
          </a:p>
        </p:txBody>
      </p:sp>
      <p:pic>
        <p:nvPicPr>
          <p:cNvPr id="1026" name="Picture 2" descr="Proximal Subungual Onychomycosis | Plastic Surgery Key">
            <a:extLst>
              <a:ext uri="{FF2B5EF4-FFF2-40B4-BE49-F238E27FC236}">
                <a16:creationId xmlns:a16="http://schemas.microsoft.com/office/drawing/2014/main" id="{1D03D593-2192-49A8-969F-5E29F859AF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52831" y="2158584"/>
            <a:ext cx="3514725" cy="35623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25" name="Title 1"/>
          <p:cNvSpPr>
            <a:spLocks noGrp="1"/>
          </p:cNvSpPr>
          <p:nvPr>
            <p:ph type="title"/>
          </p:nvPr>
        </p:nvSpPr>
        <p:spPr/>
        <p:txBody>
          <a:bodyPr/>
          <a:lstStyle/>
          <a:p>
            <a:r>
              <a:rPr lang="en-US" b="1" dirty="0" err="1">
                <a:solidFill>
                  <a:srgbClr val="FFC000"/>
                </a:solidFill>
              </a:rPr>
              <a:t>Endonyx</a:t>
            </a:r>
            <a:r>
              <a:rPr lang="en-US" b="1" dirty="0">
                <a:solidFill>
                  <a:srgbClr val="FFC000"/>
                </a:solidFill>
              </a:rPr>
              <a:t> </a:t>
            </a:r>
            <a:r>
              <a:rPr lang="en-US" b="1" dirty="0" err="1">
                <a:solidFill>
                  <a:srgbClr val="FFC000"/>
                </a:solidFill>
              </a:rPr>
              <a:t>Onychomycosis</a:t>
            </a:r>
            <a:endParaRPr lang="en-US" b="1" dirty="0">
              <a:solidFill>
                <a:srgbClr val="FFC000"/>
              </a:solidFill>
            </a:endParaRPr>
          </a:p>
        </p:txBody>
      </p:sp>
      <p:sp>
        <p:nvSpPr>
          <p:cNvPr id="1048626" name="Content Placeholder 2"/>
          <p:cNvSpPr>
            <a:spLocks noGrp="1"/>
          </p:cNvSpPr>
          <p:nvPr>
            <p:ph sz="half" idx="1"/>
          </p:nvPr>
        </p:nvSpPr>
        <p:spPr>
          <a:xfrm>
            <a:off x="913795" y="2088319"/>
            <a:ext cx="5106004" cy="4160081"/>
          </a:xfrm>
        </p:spPr>
        <p:txBody>
          <a:bodyPr>
            <a:normAutofit fontScale="92500" lnSpcReduction="20000"/>
          </a:bodyPr>
          <a:lstStyle/>
          <a:p>
            <a:r>
              <a:rPr lang="en-US" sz="2800" dirty="0"/>
              <a:t>pits and lamellar splits on nail</a:t>
            </a:r>
          </a:p>
          <a:p>
            <a:r>
              <a:rPr lang="en-US" sz="2800" dirty="0"/>
              <a:t>invasion occurs from the top surface, but penetrates deeply into the nail plate</a:t>
            </a:r>
          </a:p>
          <a:p>
            <a:r>
              <a:rPr lang="en-US" sz="2800" dirty="0"/>
              <a:t>caused by</a:t>
            </a:r>
          </a:p>
          <a:p>
            <a:pPr lvl="1"/>
            <a:r>
              <a:rPr lang="en-US" sz="2800" b="1" dirty="0">
                <a:solidFill>
                  <a:schemeClr val="tx1"/>
                </a:solidFill>
              </a:rPr>
              <a:t>dermatophytes that cause endothrix scalp infections, notably </a:t>
            </a:r>
            <a:r>
              <a:rPr lang="en-US" sz="2800" b="1" i="1" dirty="0">
                <a:solidFill>
                  <a:schemeClr val="tx1"/>
                </a:solidFill>
              </a:rPr>
              <a:t>T.soudanense</a:t>
            </a:r>
            <a:endParaRPr lang="en-US" sz="2800" b="1" dirty="0">
              <a:solidFill>
                <a:schemeClr val="tx1"/>
              </a:solidFill>
            </a:endParaRPr>
          </a:p>
        </p:txBody>
      </p:sp>
      <p:sp>
        <p:nvSpPr>
          <p:cNvPr id="3" name="Content Placeholder 2">
            <a:extLst>
              <a:ext uri="{FF2B5EF4-FFF2-40B4-BE49-F238E27FC236}">
                <a16:creationId xmlns:a16="http://schemas.microsoft.com/office/drawing/2014/main" id="{81A0CB5A-1802-4FEF-9BC2-9CD4229FF34F}"/>
              </a:ext>
            </a:extLst>
          </p:cNvPr>
          <p:cNvSpPr>
            <a:spLocks noGrp="1"/>
          </p:cNvSpPr>
          <p:nvPr>
            <p:ph sz="half" idx="2"/>
          </p:nvPr>
        </p:nvSpPr>
        <p:spPr/>
        <p:txBody>
          <a:bodyPr>
            <a:normAutofit fontScale="92500" lnSpcReduction="20000"/>
          </a:bodyPr>
          <a:lstStyle/>
          <a:p>
            <a:endParaRPr lang="en-US"/>
          </a:p>
        </p:txBody>
      </p:sp>
      <p:sp>
        <p:nvSpPr>
          <p:cNvPr id="1048627"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
        <p:nvSpPr>
          <p:cNvPr id="2" name="AutoShape 2" descr="Figure 1: Milky white discoloration of the nail plate without surface change in endonyx onychomycosis&#10;">
            <a:extLst>
              <a:ext uri="{FF2B5EF4-FFF2-40B4-BE49-F238E27FC236}">
                <a16:creationId xmlns:a16="http://schemas.microsoft.com/office/drawing/2014/main" id="{623DD9C0-8B55-4AD0-8756-FCE786DAD2B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2" name="Picture 4" descr="Figure 1: Milky white discoloration of the nail plate without surface change in endonyx onychomycosis&#10;">
            <a:extLst>
              <a:ext uri="{FF2B5EF4-FFF2-40B4-BE49-F238E27FC236}">
                <a16:creationId xmlns:a16="http://schemas.microsoft.com/office/drawing/2014/main" id="{47B28E80-D464-4DF8-B489-271006148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7234" y="1866796"/>
            <a:ext cx="5212544" cy="39127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7" name="Title 1"/>
          <p:cNvSpPr>
            <a:spLocks noGrp="1"/>
          </p:cNvSpPr>
          <p:nvPr>
            <p:ph type="title"/>
          </p:nvPr>
        </p:nvSpPr>
        <p:spPr/>
        <p:txBody>
          <a:bodyPr>
            <a:normAutofit/>
          </a:bodyPr>
          <a:lstStyle/>
          <a:p>
            <a:r>
              <a:rPr lang="en-US" b="1" dirty="0">
                <a:solidFill>
                  <a:srgbClr val="FFC000"/>
                </a:solidFill>
              </a:rPr>
              <a:t>Totally dystrophic onychomycosis</a:t>
            </a:r>
          </a:p>
        </p:txBody>
      </p:sp>
      <p:sp>
        <p:nvSpPr>
          <p:cNvPr id="1048618" name="Content Placeholder 2"/>
          <p:cNvSpPr>
            <a:spLocks noGrp="1"/>
          </p:cNvSpPr>
          <p:nvPr>
            <p:ph idx="1"/>
          </p:nvPr>
        </p:nvSpPr>
        <p:spPr>
          <a:xfrm>
            <a:off x="609600" y="1905000"/>
            <a:ext cx="8229600" cy="4550736"/>
          </a:xfrm>
        </p:spPr>
        <p:txBody>
          <a:bodyPr>
            <a:normAutofit/>
          </a:bodyPr>
          <a:lstStyle/>
          <a:p>
            <a:r>
              <a:rPr lang="en-US" sz="2800" dirty="0"/>
              <a:t>Nail plate is completely destroyed.</a:t>
            </a:r>
          </a:p>
          <a:p>
            <a:r>
              <a:rPr lang="en-US" sz="2800" dirty="0"/>
              <a:t>final common pathway for severe infection</a:t>
            </a:r>
          </a:p>
        </p:txBody>
      </p:sp>
      <p:pic>
        <p:nvPicPr>
          <p:cNvPr id="2097154" name="Picture 2"/>
          <p:cNvPicPr>
            <a:picLocks noChangeAspect="1" noChangeArrowheads="1"/>
          </p:cNvPicPr>
          <p:nvPr/>
        </p:nvPicPr>
        <p:blipFill>
          <a:blip r:embed="rId2"/>
          <a:srcRect/>
          <a:stretch>
            <a:fillRect/>
          </a:stretch>
        </p:blipFill>
        <p:spPr bwMode="auto">
          <a:xfrm>
            <a:off x="8331200" y="1935920"/>
            <a:ext cx="3860800" cy="4617279"/>
          </a:xfrm>
          <a:prstGeom prst="rect">
            <a:avLst/>
          </a:prstGeom>
          <a:noFill/>
          <a:ln w="9525">
            <a:noFill/>
            <a:miter lim="800000"/>
            <a:headEnd/>
            <a:tailEnd/>
          </a:ln>
          <a:effectLst/>
        </p:spPr>
      </p:pic>
      <p:sp>
        <p:nvSpPr>
          <p:cNvPr id="1048619" name="TextBox 4"/>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9" name="Title 1"/>
          <p:cNvSpPr>
            <a:spLocks noGrp="1"/>
          </p:cNvSpPr>
          <p:nvPr>
            <p:ph type="title"/>
          </p:nvPr>
        </p:nvSpPr>
        <p:spPr/>
        <p:txBody>
          <a:bodyPr>
            <a:normAutofit/>
          </a:bodyPr>
          <a:lstStyle/>
          <a:p>
            <a:r>
              <a:rPr lang="en-US" b="1" dirty="0" err="1">
                <a:solidFill>
                  <a:srgbClr val="FFC000"/>
                </a:solidFill>
              </a:rPr>
              <a:t>Onychomycosis</a:t>
            </a:r>
            <a:br>
              <a:rPr lang="en-US" b="1" dirty="0"/>
            </a:br>
            <a:r>
              <a:rPr lang="en-US" b="1" dirty="0"/>
              <a:t>Treatment</a:t>
            </a:r>
          </a:p>
        </p:txBody>
      </p:sp>
      <p:sp>
        <p:nvSpPr>
          <p:cNvPr id="1048600" name="Content Placeholder 2"/>
          <p:cNvSpPr>
            <a:spLocks noGrp="1"/>
          </p:cNvSpPr>
          <p:nvPr>
            <p:ph sz="half" idx="1"/>
          </p:nvPr>
        </p:nvSpPr>
        <p:spPr>
          <a:xfrm>
            <a:off x="913795" y="2088319"/>
            <a:ext cx="5546966" cy="4612284"/>
          </a:xfrm>
        </p:spPr>
        <p:txBody>
          <a:bodyPr>
            <a:normAutofit fontScale="92857" lnSpcReduction="10000"/>
          </a:bodyPr>
          <a:lstStyle/>
          <a:p>
            <a:pPr marL="0" indent="0">
              <a:buNone/>
            </a:pPr>
            <a:r>
              <a:rPr lang="en-US" b="1" dirty="0"/>
              <a:t>  First line </a:t>
            </a:r>
          </a:p>
          <a:p>
            <a:r>
              <a:rPr lang="en-US" dirty="0"/>
              <a:t> </a:t>
            </a:r>
            <a:r>
              <a:rPr lang="en-US" sz="2300" dirty="0"/>
              <a:t>Oral </a:t>
            </a:r>
            <a:r>
              <a:rPr lang="en-US" sz="2300" dirty="0" err="1"/>
              <a:t>terbinafine</a:t>
            </a:r>
            <a:r>
              <a:rPr lang="en-US" sz="2300" dirty="0"/>
              <a:t>  250 mg/day for</a:t>
            </a:r>
          </a:p>
          <a:p>
            <a:pPr>
              <a:buNone/>
            </a:pPr>
            <a:r>
              <a:rPr lang="en-US" sz="2300" dirty="0"/>
              <a:t>                                    6 weeks for fingernails</a:t>
            </a:r>
          </a:p>
          <a:p>
            <a:pPr>
              <a:buNone/>
            </a:pPr>
            <a:r>
              <a:rPr lang="en-US" sz="2300" dirty="0"/>
              <a:t>                                    3 months for toenails</a:t>
            </a:r>
          </a:p>
          <a:p>
            <a:pPr>
              <a:buNone/>
            </a:pPr>
            <a:r>
              <a:rPr lang="en-US" sz="2300" i="1" dirty="0"/>
              <a:t>                     </a:t>
            </a:r>
            <a:r>
              <a:rPr lang="en-US" sz="2300" i="1" u="sng" dirty="0"/>
              <a:t>OR</a:t>
            </a:r>
          </a:p>
          <a:p>
            <a:r>
              <a:rPr lang="en-US" sz="2300" dirty="0"/>
              <a:t> </a:t>
            </a:r>
            <a:r>
              <a:rPr lang="en-US" sz="2300" dirty="0" err="1"/>
              <a:t>Itraconazole</a:t>
            </a:r>
            <a:r>
              <a:rPr lang="en-US" sz="2300" dirty="0"/>
              <a:t>  400 mg/day for 1 week/month</a:t>
            </a:r>
          </a:p>
          <a:p>
            <a:pPr>
              <a:buNone/>
            </a:pPr>
            <a:r>
              <a:rPr lang="en-US" sz="2300" dirty="0"/>
              <a:t>                                   2–3 months for fingernails</a:t>
            </a:r>
          </a:p>
          <a:p>
            <a:pPr>
              <a:buNone/>
            </a:pPr>
            <a:r>
              <a:rPr lang="en-US" sz="2300" dirty="0"/>
              <a:t>                                   3–4 months for toenails</a:t>
            </a:r>
          </a:p>
        </p:txBody>
      </p:sp>
      <p:sp>
        <p:nvSpPr>
          <p:cNvPr id="3" name="Content Placeholder 2"/>
          <p:cNvSpPr>
            <a:spLocks noGrp="1"/>
          </p:cNvSpPr>
          <p:nvPr>
            <p:ph sz="half" idx="2"/>
          </p:nvPr>
        </p:nvSpPr>
        <p:spPr>
          <a:xfrm>
            <a:off x="6685613" y="2088319"/>
            <a:ext cx="5081666" cy="4612284"/>
          </a:xfrm>
        </p:spPr>
        <p:txBody>
          <a:bodyPr>
            <a:normAutofit fontScale="92857" lnSpcReduction="10000"/>
          </a:bodyPr>
          <a:lstStyle/>
          <a:p>
            <a:pPr>
              <a:buNone/>
            </a:pPr>
            <a:r>
              <a:rPr lang="en-US" sz="2400" b="1" dirty="0">
                <a:latin typeface="Calibri" pitchFamily="34" charset="0"/>
              </a:rPr>
              <a:t>Second line</a:t>
            </a:r>
          </a:p>
          <a:p>
            <a:pPr>
              <a:buNone/>
            </a:pPr>
            <a:r>
              <a:rPr lang="en-US" sz="2400" dirty="0">
                <a:latin typeface="Calibri" pitchFamily="34" charset="0"/>
              </a:rPr>
              <a:t>• </a:t>
            </a:r>
            <a:r>
              <a:rPr lang="en-US" sz="2600" dirty="0" err="1"/>
              <a:t>Griseofulvin</a:t>
            </a:r>
            <a:r>
              <a:rPr lang="en-US" sz="2600" dirty="0"/>
              <a:t> dose 1 g for 4–8 months (longer for toenails)</a:t>
            </a:r>
          </a:p>
          <a:p>
            <a:pPr>
              <a:buNone/>
            </a:pPr>
            <a:endParaRPr lang="en-US" sz="2400" dirty="0"/>
          </a:p>
          <a:p>
            <a:pPr marL="0" indent="0">
              <a:buNone/>
            </a:pPr>
            <a:endParaRPr lang="en-US" sz="2400" dirty="0"/>
          </a:p>
          <a:p>
            <a:endParaRPr lang="en-US" sz="2400" dirty="0"/>
          </a:p>
        </p:txBody>
      </p:sp>
      <p:sp>
        <p:nvSpPr>
          <p:cNvPr id="1048601" name="TextBox 3"/>
          <p:cNvSpPr txBox="1"/>
          <p:nvPr/>
        </p:nvSpPr>
        <p:spPr>
          <a:xfrm>
            <a:off x="8829207" y="209862"/>
            <a:ext cx="3362793" cy="624840"/>
          </a:xfrm>
          <a:prstGeom prst="rect">
            <a:avLst/>
          </a:prstGeom>
          <a:noFill/>
        </p:spPr>
        <p:txBody>
          <a:bodyPr wrap="square" rtlCol="0">
            <a:spAutoFit/>
          </a:bodyPr>
          <a:lstStyle/>
          <a:p>
            <a:r>
              <a:rPr lang="en-US" dirty="0"/>
              <a:t>INFECTIONS OF NAIL APPARATUS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600">
                                            <p:txEl>
                                              <p:pRg st="0" end="0"/>
                                            </p:txEl>
                                          </p:spTgt>
                                        </p:tgtEl>
                                        <p:attrNameLst>
                                          <p:attrName>style.visibility</p:attrName>
                                        </p:attrNameLst>
                                      </p:cBhvr>
                                      <p:to>
                                        <p:strVal val="visible"/>
                                      </p:to>
                                    </p:set>
                                    <p:animEffect transition="in" filter="fade">
                                      <p:cBhvr>
                                        <p:cTn id="7" dur="500"/>
                                        <p:tgtEl>
                                          <p:spTgt spid="1048600">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8600">
                                            <p:txEl>
                                              <p:pRg st="1" end="1"/>
                                            </p:txEl>
                                          </p:spTgt>
                                        </p:tgtEl>
                                        <p:attrNameLst>
                                          <p:attrName>style.visibility</p:attrName>
                                        </p:attrNameLst>
                                      </p:cBhvr>
                                      <p:to>
                                        <p:strVal val="visible"/>
                                      </p:to>
                                    </p:set>
                                    <p:animEffect transition="in" filter="fade">
                                      <p:cBhvr>
                                        <p:cTn id="10" dur="500"/>
                                        <p:tgtEl>
                                          <p:spTgt spid="1048600">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48600">
                                            <p:txEl>
                                              <p:pRg st="2" end="2"/>
                                            </p:txEl>
                                          </p:spTgt>
                                        </p:tgtEl>
                                        <p:attrNameLst>
                                          <p:attrName>style.visibility</p:attrName>
                                        </p:attrNameLst>
                                      </p:cBhvr>
                                      <p:to>
                                        <p:strVal val="visible"/>
                                      </p:to>
                                    </p:set>
                                    <p:animEffect transition="in" filter="fade">
                                      <p:cBhvr>
                                        <p:cTn id="13" dur="500"/>
                                        <p:tgtEl>
                                          <p:spTgt spid="1048600">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48600">
                                            <p:txEl>
                                              <p:pRg st="3" end="3"/>
                                            </p:txEl>
                                          </p:spTgt>
                                        </p:tgtEl>
                                        <p:attrNameLst>
                                          <p:attrName>style.visibility</p:attrName>
                                        </p:attrNameLst>
                                      </p:cBhvr>
                                      <p:to>
                                        <p:strVal val="visible"/>
                                      </p:to>
                                    </p:set>
                                    <p:animEffect transition="in" filter="fade">
                                      <p:cBhvr>
                                        <p:cTn id="16" dur="500"/>
                                        <p:tgtEl>
                                          <p:spTgt spid="1048600">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48600">
                                            <p:txEl>
                                              <p:pRg st="4" end="4"/>
                                            </p:txEl>
                                          </p:spTgt>
                                        </p:tgtEl>
                                        <p:attrNameLst>
                                          <p:attrName>style.visibility</p:attrName>
                                        </p:attrNameLst>
                                      </p:cBhvr>
                                      <p:to>
                                        <p:strVal val="visible"/>
                                      </p:to>
                                    </p:set>
                                    <p:animEffect transition="in" filter="fade">
                                      <p:cBhvr>
                                        <p:cTn id="19" dur="500"/>
                                        <p:tgtEl>
                                          <p:spTgt spid="1048600">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048600">
                                            <p:txEl>
                                              <p:pRg st="5" end="5"/>
                                            </p:txEl>
                                          </p:spTgt>
                                        </p:tgtEl>
                                        <p:attrNameLst>
                                          <p:attrName>style.visibility</p:attrName>
                                        </p:attrNameLst>
                                      </p:cBhvr>
                                      <p:to>
                                        <p:strVal val="visible"/>
                                      </p:to>
                                    </p:set>
                                    <p:animEffect transition="in" filter="fade">
                                      <p:cBhvr>
                                        <p:cTn id="22" dur="500"/>
                                        <p:tgtEl>
                                          <p:spTgt spid="1048600">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048600">
                                            <p:txEl>
                                              <p:pRg st="6" end="6"/>
                                            </p:txEl>
                                          </p:spTgt>
                                        </p:tgtEl>
                                        <p:attrNameLst>
                                          <p:attrName>style.visibility</p:attrName>
                                        </p:attrNameLst>
                                      </p:cBhvr>
                                      <p:to>
                                        <p:strVal val="visible"/>
                                      </p:to>
                                    </p:set>
                                    <p:animEffect transition="in" filter="fade">
                                      <p:cBhvr>
                                        <p:cTn id="25" dur="500"/>
                                        <p:tgtEl>
                                          <p:spTgt spid="1048600">
                                            <p:txEl>
                                              <p:pRg st="6" end="6"/>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048600">
                                            <p:txEl>
                                              <p:pRg st="7" end="7"/>
                                            </p:txEl>
                                          </p:spTgt>
                                        </p:tgtEl>
                                        <p:attrNameLst>
                                          <p:attrName>style.visibility</p:attrName>
                                        </p:attrNameLst>
                                      </p:cBhvr>
                                      <p:to>
                                        <p:strVal val="visible"/>
                                      </p:to>
                                    </p:set>
                                    <p:animEffect transition="in" filter="fade">
                                      <p:cBhvr>
                                        <p:cTn id="28" dur="500"/>
                                        <p:tgtEl>
                                          <p:spTgt spid="1048600">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fade">
                                      <p:cBhvr>
                                        <p:cTn id="33" dur="500"/>
                                        <p:tgtEl>
                                          <p:spTgt spid="3">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fade">
                                      <p:cBhvr>
                                        <p:cTn id="3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87" name="Title 1"/>
          <p:cNvSpPr>
            <a:spLocks noGrp="1"/>
          </p:cNvSpPr>
          <p:nvPr>
            <p:ph type="title"/>
          </p:nvPr>
        </p:nvSpPr>
        <p:spPr>
          <a:xfrm>
            <a:off x="613347" y="0"/>
            <a:ext cx="10515600" cy="1325563"/>
          </a:xfrm>
        </p:spPr>
        <p:txBody>
          <a:bodyPr>
            <a:normAutofit/>
          </a:bodyPr>
          <a:lstStyle/>
          <a:p>
            <a:r>
              <a:rPr lang="en-US" b="1" dirty="0"/>
              <a:t>PSYCHOLOGICAL NAIL DISORDERS</a:t>
            </a:r>
          </a:p>
        </p:txBody>
      </p:sp>
      <p:sp>
        <p:nvSpPr>
          <p:cNvPr id="1048588" name="Content Placeholder 2"/>
          <p:cNvSpPr>
            <a:spLocks noGrp="1"/>
          </p:cNvSpPr>
          <p:nvPr>
            <p:ph sz="half" idx="1"/>
          </p:nvPr>
        </p:nvSpPr>
        <p:spPr>
          <a:xfrm>
            <a:off x="284813" y="1364104"/>
            <a:ext cx="8784236" cy="5341495"/>
          </a:xfrm>
        </p:spPr>
        <p:txBody>
          <a:bodyPr>
            <a:normAutofit fontScale="96429" lnSpcReduction="10000"/>
          </a:bodyPr>
          <a:lstStyle/>
          <a:p>
            <a:r>
              <a:rPr lang="en-US" sz="2500" b="1" dirty="0" err="1"/>
              <a:t>Onychophagia</a:t>
            </a:r>
            <a:endParaRPr lang="en-US" sz="2500" b="1" dirty="0"/>
          </a:p>
          <a:p>
            <a:pPr lvl="1"/>
            <a:r>
              <a:rPr lang="en-US" sz="2500" dirty="0"/>
              <a:t>biting off the nail plate, soft tissues of the nail bed and the cuticle</a:t>
            </a:r>
          </a:p>
          <a:p>
            <a:r>
              <a:rPr lang="en-US" sz="2500" b="1" dirty="0" err="1"/>
              <a:t>Onychotillomania</a:t>
            </a:r>
            <a:endParaRPr lang="en-US" sz="2500" b="1" dirty="0"/>
          </a:p>
          <a:p>
            <a:pPr lvl="1"/>
            <a:r>
              <a:rPr lang="en-US" sz="2500" dirty="0"/>
              <a:t>habit of picking or otherwise manipulating the nails</a:t>
            </a:r>
            <a:endParaRPr lang="en-US" sz="2500" b="1" dirty="0"/>
          </a:p>
          <a:p>
            <a:r>
              <a:rPr lang="en-US" sz="2500" dirty="0"/>
              <a:t>Nails are </a:t>
            </a:r>
            <a:r>
              <a:rPr lang="en-US" sz="2500" dirty="0" err="1"/>
              <a:t>short,ragged</a:t>
            </a:r>
            <a:r>
              <a:rPr lang="en-US" sz="2500" dirty="0"/>
              <a:t> free </a:t>
            </a:r>
            <a:r>
              <a:rPr lang="en-US" sz="2500" dirty="0" err="1"/>
              <a:t>edges,roughened</a:t>
            </a:r>
            <a:r>
              <a:rPr lang="en-US" sz="2500" dirty="0"/>
              <a:t> surface, </a:t>
            </a:r>
            <a:r>
              <a:rPr lang="en-US" sz="2500" dirty="0" err="1"/>
              <a:t>paronychia,pterygium</a:t>
            </a:r>
            <a:endParaRPr lang="en-US" sz="2500" dirty="0"/>
          </a:p>
          <a:p>
            <a:r>
              <a:rPr lang="en-US" sz="2500" dirty="0"/>
              <a:t>Treatment </a:t>
            </a:r>
          </a:p>
          <a:p>
            <a:pPr lvl="1"/>
            <a:r>
              <a:rPr lang="en-US" sz="2500" dirty="0"/>
              <a:t>Trim nails</a:t>
            </a:r>
          </a:p>
          <a:p>
            <a:pPr lvl="1"/>
            <a:r>
              <a:rPr lang="en-US" sz="2500" dirty="0"/>
              <a:t>Bitter-taste application</a:t>
            </a:r>
          </a:p>
          <a:p>
            <a:pPr lvl="1"/>
            <a:r>
              <a:rPr lang="en-US" sz="2500" dirty="0"/>
              <a:t>Oral </a:t>
            </a:r>
            <a:r>
              <a:rPr lang="en-US" sz="2500" dirty="0" err="1"/>
              <a:t>pimozide</a:t>
            </a:r>
            <a:endParaRPr lang="en-US" sz="2500" dirty="0"/>
          </a:p>
          <a:p>
            <a:pPr lvl="1">
              <a:buNone/>
            </a:pPr>
            <a:endParaRPr lang="en-US" sz="2800" b="1" dirty="0"/>
          </a:p>
        </p:txBody>
      </p:sp>
      <p:pic>
        <p:nvPicPr>
          <p:cNvPr id="2097152" name="Picture 2" descr="C:\Users\Zohaib\Desktop\bitten.jpg"/>
          <p:cNvPicPr>
            <a:picLocks noGrp="1" noChangeAspect="1" noChangeArrowheads="1"/>
          </p:cNvPicPr>
          <p:nvPr>
            <p:ph sz="half" idx="2"/>
          </p:nvPr>
        </p:nvPicPr>
        <p:blipFill>
          <a:blip r:embed="rId3"/>
          <a:stretch>
            <a:fillRect/>
          </a:stretch>
        </p:blipFill>
        <p:spPr bwMode="auto">
          <a:xfrm>
            <a:off x="9084039" y="4226946"/>
            <a:ext cx="2781300" cy="2478654"/>
          </a:xfrm>
          <a:prstGeom prst="rect">
            <a:avLst/>
          </a:prstGeom>
          <a:noFill/>
        </p:spPr>
      </p:pic>
      <p:pic>
        <p:nvPicPr>
          <p:cNvPr id="2097153" name="Picture 3" descr="C:\Users\Zohaib\Desktop\chewed.jpg"/>
          <p:cNvPicPr>
            <a:picLocks noChangeAspect="1" noChangeArrowheads="1"/>
          </p:cNvPicPr>
          <p:nvPr/>
        </p:nvPicPr>
        <p:blipFill>
          <a:blip r:embed="rId4"/>
          <a:srcRect/>
          <a:stretch>
            <a:fillRect/>
          </a:stretch>
        </p:blipFill>
        <p:spPr bwMode="auto">
          <a:xfrm>
            <a:off x="8920708" y="1602269"/>
            <a:ext cx="3107961" cy="246173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588">
                                            <p:txEl>
                                              <p:pRg st="0" end="0"/>
                                            </p:txEl>
                                          </p:spTgt>
                                        </p:tgtEl>
                                        <p:attrNameLst>
                                          <p:attrName>style.visibility</p:attrName>
                                        </p:attrNameLst>
                                      </p:cBhvr>
                                      <p:to>
                                        <p:strVal val="visible"/>
                                      </p:to>
                                    </p:set>
                                    <p:animEffect transition="in" filter="fade">
                                      <p:cBhvr>
                                        <p:cTn id="7" dur="500"/>
                                        <p:tgtEl>
                                          <p:spTgt spid="1048588">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8588">
                                            <p:txEl>
                                              <p:pRg st="1" end="1"/>
                                            </p:txEl>
                                          </p:spTgt>
                                        </p:tgtEl>
                                        <p:attrNameLst>
                                          <p:attrName>style.visibility</p:attrName>
                                        </p:attrNameLst>
                                      </p:cBhvr>
                                      <p:to>
                                        <p:strVal val="visible"/>
                                      </p:to>
                                    </p:set>
                                    <p:animEffect transition="in" filter="fade">
                                      <p:cBhvr>
                                        <p:cTn id="10" dur="500"/>
                                        <p:tgtEl>
                                          <p:spTgt spid="1048588">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48588">
                                            <p:txEl>
                                              <p:pRg st="2" end="2"/>
                                            </p:txEl>
                                          </p:spTgt>
                                        </p:tgtEl>
                                        <p:attrNameLst>
                                          <p:attrName>style.visibility</p:attrName>
                                        </p:attrNameLst>
                                      </p:cBhvr>
                                      <p:to>
                                        <p:strVal val="visible"/>
                                      </p:to>
                                    </p:set>
                                    <p:animEffect transition="in" filter="fade">
                                      <p:cBhvr>
                                        <p:cTn id="15" dur="500"/>
                                        <p:tgtEl>
                                          <p:spTgt spid="1048588">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048588">
                                            <p:txEl>
                                              <p:pRg st="3" end="3"/>
                                            </p:txEl>
                                          </p:spTgt>
                                        </p:tgtEl>
                                        <p:attrNameLst>
                                          <p:attrName>style.visibility</p:attrName>
                                        </p:attrNameLst>
                                      </p:cBhvr>
                                      <p:to>
                                        <p:strVal val="visible"/>
                                      </p:to>
                                    </p:set>
                                    <p:animEffect transition="in" filter="fade">
                                      <p:cBhvr>
                                        <p:cTn id="18" dur="500"/>
                                        <p:tgtEl>
                                          <p:spTgt spid="1048588">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48588">
                                            <p:txEl>
                                              <p:pRg st="4" end="4"/>
                                            </p:txEl>
                                          </p:spTgt>
                                        </p:tgtEl>
                                        <p:attrNameLst>
                                          <p:attrName>style.visibility</p:attrName>
                                        </p:attrNameLst>
                                      </p:cBhvr>
                                      <p:to>
                                        <p:strVal val="visible"/>
                                      </p:to>
                                    </p:set>
                                    <p:animEffect transition="in" filter="fade">
                                      <p:cBhvr>
                                        <p:cTn id="23" dur="500"/>
                                        <p:tgtEl>
                                          <p:spTgt spid="1048588">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48588">
                                            <p:txEl>
                                              <p:pRg st="5" end="5"/>
                                            </p:txEl>
                                          </p:spTgt>
                                        </p:tgtEl>
                                        <p:attrNameLst>
                                          <p:attrName>style.visibility</p:attrName>
                                        </p:attrNameLst>
                                      </p:cBhvr>
                                      <p:to>
                                        <p:strVal val="visible"/>
                                      </p:to>
                                    </p:set>
                                    <p:animEffect transition="in" filter="fade">
                                      <p:cBhvr>
                                        <p:cTn id="28" dur="500"/>
                                        <p:tgtEl>
                                          <p:spTgt spid="1048588">
                                            <p:txEl>
                                              <p:pRg st="5" end="5"/>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048588">
                                            <p:txEl>
                                              <p:pRg st="6" end="6"/>
                                            </p:txEl>
                                          </p:spTgt>
                                        </p:tgtEl>
                                        <p:attrNameLst>
                                          <p:attrName>style.visibility</p:attrName>
                                        </p:attrNameLst>
                                      </p:cBhvr>
                                      <p:to>
                                        <p:strVal val="visible"/>
                                      </p:to>
                                    </p:set>
                                    <p:animEffect transition="in" filter="fade">
                                      <p:cBhvr>
                                        <p:cTn id="31" dur="500"/>
                                        <p:tgtEl>
                                          <p:spTgt spid="1048588">
                                            <p:txEl>
                                              <p:pRg st="6" end="6"/>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048588">
                                            <p:txEl>
                                              <p:pRg st="7" end="7"/>
                                            </p:txEl>
                                          </p:spTgt>
                                        </p:tgtEl>
                                        <p:attrNameLst>
                                          <p:attrName>style.visibility</p:attrName>
                                        </p:attrNameLst>
                                      </p:cBhvr>
                                      <p:to>
                                        <p:strVal val="visible"/>
                                      </p:to>
                                    </p:set>
                                    <p:animEffect transition="in" filter="fade">
                                      <p:cBhvr>
                                        <p:cTn id="34" dur="500"/>
                                        <p:tgtEl>
                                          <p:spTgt spid="1048588">
                                            <p:txEl>
                                              <p:pRg st="7" end="7"/>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1048588">
                                            <p:txEl>
                                              <p:pRg st="8" end="8"/>
                                            </p:txEl>
                                          </p:spTgt>
                                        </p:tgtEl>
                                        <p:attrNameLst>
                                          <p:attrName>style.visibility</p:attrName>
                                        </p:attrNameLst>
                                      </p:cBhvr>
                                      <p:to>
                                        <p:strVal val="visible"/>
                                      </p:to>
                                    </p:set>
                                    <p:animEffect transition="in" filter="fade">
                                      <p:cBhvr>
                                        <p:cTn id="37" dur="500"/>
                                        <p:tgtEl>
                                          <p:spTgt spid="1048588">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97" name="Rectangle 2"/>
          <p:cNvSpPr>
            <a:spLocks noGrp="1" noChangeArrowheads="1"/>
          </p:cNvSpPr>
          <p:nvPr>
            <p:ph type="title"/>
          </p:nvPr>
        </p:nvSpPr>
        <p:spPr>
          <a:xfrm>
            <a:off x="609600" y="304800"/>
            <a:ext cx="10972800" cy="1143000"/>
          </a:xfrm>
        </p:spPr>
        <p:txBody>
          <a:bodyPr>
            <a:normAutofit/>
          </a:bodyPr>
          <a:lstStyle/>
          <a:p>
            <a:r>
              <a:rPr lang="en-US" b="1" dirty="0">
                <a:solidFill>
                  <a:srgbClr val="00B050"/>
                </a:solidFill>
              </a:rPr>
              <a:t>DERMATOSIS AFFECTING NAIL</a:t>
            </a:r>
          </a:p>
        </p:txBody>
      </p:sp>
      <p:sp>
        <p:nvSpPr>
          <p:cNvPr id="1048598" name="Rectangle 3"/>
          <p:cNvSpPr>
            <a:spLocks noGrp="1" noChangeArrowheads="1"/>
          </p:cNvSpPr>
          <p:nvPr>
            <p:ph idx="1"/>
          </p:nvPr>
        </p:nvSpPr>
        <p:spPr>
          <a:xfrm>
            <a:off x="406400" y="1828801"/>
            <a:ext cx="10972800" cy="4530725"/>
          </a:xfrm>
        </p:spPr>
        <p:txBody>
          <a:bodyPr/>
          <a:lstStyle/>
          <a:p>
            <a:r>
              <a:rPr lang="en-US" dirty="0"/>
              <a:t> </a:t>
            </a:r>
            <a:r>
              <a:rPr lang="en-US" sz="2800" dirty="0"/>
              <a:t>PSORIASIS</a:t>
            </a:r>
          </a:p>
          <a:p>
            <a:r>
              <a:rPr lang="en-US" sz="2800" dirty="0"/>
              <a:t> DARIERS DISEASE</a:t>
            </a:r>
          </a:p>
          <a:p>
            <a:r>
              <a:rPr lang="en-US" sz="2800" dirty="0"/>
              <a:t> ECZEMA</a:t>
            </a:r>
          </a:p>
          <a:p>
            <a:r>
              <a:rPr lang="en-US" sz="2800" dirty="0"/>
              <a:t> LICHEN PLANUS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10" name="Title 3"/>
          <p:cNvSpPr>
            <a:spLocks noGrp="1"/>
          </p:cNvSpPr>
          <p:nvPr>
            <p:ph type="title"/>
          </p:nvPr>
        </p:nvSpPr>
        <p:spPr>
          <a:xfrm>
            <a:off x="913795" y="167640"/>
            <a:ext cx="10353761" cy="1187935"/>
          </a:xfrm>
        </p:spPr>
        <p:txBody>
          <a:bodyPr/>
          <a:lstStyle/>
          <a:p>
            <a:r>
              <a:rPr lang="en-US" b="1" dirty="0">
                <a:solidFill>
                  <a:srgbClr val="FFC000"/>
                </a:solidFill>
              </a:rPr>
              <a:t>Psoriasis</a:t>
            </a:r>
            <a:endParaRPr lang="en-US" dirty="0">
              <a:solidFill>
                <a:srgbClr val="FFC000"/>
              </a:solidFill>
            </a:endParaRPr>
          </a:p>
        </p:txBody>
      </p:sp>
      <p:sp>
        <p:nvSpPr>
          <p:cNvPr id="3" name="Content Placeholder 2"/>
          <p:cNvSpPr>
            <a:spLocks noGrp="1"/>
          </p:cNvSpPr>
          <p:nvPr>
            <p:ph idx="1"/>
          </p:nvPr>
        </p:nvSpPr>
        <p:spPr/>
        <p:txBody>
          <a:bodyPr/>
          <a:lstStyle/>
          <a:p>
            <a:endParaRPr lang="en-US"/>
          </a:p>
        </p:txBody>
      </p:sp>
      <p:sp>
        <p:nvSpPr>
          <p:cNvPr id="1048612" name="Content Placeholder 5"/>
          <p:cNvSpPr>
            <a:spLocks noGrp="1"/>
          </p:cNvSpPr>
          <p:nvPr>
            <p:ph sz="half" idx="4294967295"/>
          </p:nvPr>
        </p:nvSpPr>
        <p:spPr>
          <a:xfrm>
            <a:off x="0" y="2803525"/>
            <a:ext cx="5157788" cy="3386138"/>
          </a:xfrm>
        </p:spPr>
        <p:txBody>
          <a:bodyPr>
            <a:normAutofit/>
          </a:bodyPr>
          <a:lstStyle/>
          <a:p>
            <a:pPr marL="0" indent="0">
              <a:buNone/>
            </a:pPr>
            <a:endParaRPr lang="en-US" sz="3200" dirty="0"/>
          </a:p>
        </p:txBody>
      </p:sp>
      <p:sp>
        <p:nvSpPr>
          <p:cNvPr id="1048614" name="Content Placeholder 7"/>
          <p:cNvSpPr>
            <a:spLocks noGrp="1"/>
          </p:cNvSpPr>
          <p:nvPr>
            <p:ph sz="quarter" idx="4294967295"/>
          </p:nvPr>
        </p:nvSpPr>
        <p:spPr>
          <a:xfrm>
            <a:off x="7008813" y="2803525"/>
            <a:ext cx="5183187" cy="3386138"/>
          </a:xfrm>
        </p:spPr>
        <p:txBody>
          <a:bodyPr>
            <a:normAutofit/>
          </a:bodyPr>
          <a:lstStyle/>
          <a:p>
            <a:pPr marL="0" indent="0">
              <a:buNone/>
            </a:pPr>
            <a:endParaRPr lang="en-US" sz="3200" dirty="0"/>
          </a:p>
        </p:txBody>
      </p:sp>
      <p:sp>
        <p:nvSpPr>
          <p:cNvPr id="1048615" name="Rectangle 6"/>
          <p:cNvSpPr/>
          <p:nvPr/>
        </p:nvSpPr>
        <p:spPr>
          <a:xfrm>
            <a:off x="1086975" y="1355574"/>
            <a:ext cx="6363135" cy="461665"/>
          </a:xfrm>
          <a:prstGeom prst="rect">
            <a:avLst/>
          </a:prstGeom>
        </p:spPr>
        <p:txBody>
          <a:bodyPr wrap="square">
            <a:spAutoFit/>
          </a:bodyPr>
          <a:lstStyle/>
          <a:p>
            <a:r>
              <a:rPr lang="en-US" sz="2400" dirty="0">
                <a:cs typeface="Times New Roman" pitchFamily="18" charset="0"/>
              </a:rPr>
              <a:t>50% patients Nail involvement </a:t>
            </a:r>
          </a:p>
        </p:txBody>
      </p:sp>
      <p:sp>
        <p:nvSpPr>
          <p:cNvPr id="1048616" name="Rectangle 7"/>
          <p:cNvSpPr/>
          <p:nvPr/>
        </p:nvSpPr>
        <p:spPr>
          <a:xfrm>
            <a:off x="8396116" y="26372"/>
            <a:ext cx="2959272" cy="369332"/>
          </a:xfrm>
          <a:prstGeom prst="rect">
            <a:avLst/>
          </a:prstGeom>
        </p:spPr>
        <p:txBody>
          <a:bodyPr wrap="none">
            <a:spAutoFit/>
          </a:bodyPr>
          <a:lstStyle/>
          <a:p>
            <a:r>
              <a:rPr lang="en-US" dirty="0">
                <a:latin typeface="+mj-lt"/>
              </a:rPr>
              <a:t>DERMATOSIS AFFECTING NAIL</a:t>
            </a:r>
          </a:p>
        </p:txBody>
      </p:sp>
      <p:graphicFrame>
        <p:nvGraphicFramePr>
          <p:cNvPr id="2" name="Table 1"/>
          <p:cNvGraphicFramePr>
            <a:graphicFrameLocks noGrp="1"/>
          </p:cNvGraphicFramePr>
          <p:nvPr>
            <p:extLst>
              <p:ext uri="{D42A27DB-BD31-4B8C-83A1-F6EECF244321}">
                <p14:modId xmlns:p14="http://schemas.microsoft.com/office/powerpoint/2010/main" val="4229754211"/>
              </p:ext>
            </p:extLst>
          </p:nvPr>
        </p:nvGraphicFramePr>
        <p:xfrm>
          <a:off x="449943" y="2149817"/>
          <a:ext cx="11132457" cy="4110602"/>
        </p:xfrm>
        <a:graphic>
          <a:graphicData uri="http://schemas.openxmlformats.org/drawingml/2006/table">
            <a:tbl>
              <a:tblPr firstRow="1" bandRow="1">
                <a:tableStyleId>{5C22544A-7EE6-4342-B048-85BDC9FD1C3A}</a:tableStyleId>
              </a:tblPr>
              <a:tblGrid>
                <a:gridCol w="3710819">
                  <a:extLst>
                    <a:ext uri="{9D8B030D-6E8A-4147-A177-3AD203B41FA5}">
                      <a16:colId xmlns:a16="http://schemas.microsoft.com/office/drawing/2014/main" val="2131914017"/>
                    </a:ext>
                  </a:extLst>
                </a:gridCol>
                <a:gridCol w="3710819">
                  <a:extLst>
                    <a:ext uri="{9D8B030D-6E8A-4147-A177-3AD203B41FA5}">
                      <a16:colId xmlns:a16="http://schemas.microsoft.com/office/drawing/2014/main" val="3829304575"/>
                    </a:ext>
                  </a:extLst>
                </a:gridCol>
                <a:gridCol w="3710819">
                  <a:extLst>
                    <a:ext uri="{9D8B030D-6E8A-4147-A177-3AD203B41FA5}">
                      <a16:colId xmlns:a16="http://schemas.microsoft.com/office/drawing/2014/main" val="3079705695"/>
                    </a:ext>
                  </a:extLst>
                </a:gridCol>
              </a:tblGrid>
              <a:tr h="1300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NAIL MATRIX</a:t>
                      </a:r>
                    </a:p>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t>NAIL BED OR HYPONYCHIUM</a:t>
                      </a:r>
                    </a:p>
                    <a:p>
                      <a:endParaRPr lang="en-US" sz="2800" dirty="0"/>
                    </a:p>
                  </a:txBody>
                  <a:tcPr/>
                </a:tc>
                <a:tc>
                  <a:txBody>
                    <a:bodyPr/>
                    <a:lstStyle/>
                    <a:p>
                      <a:r>
                        <a:rPr lang="en-US" sz="2800" dirty="0"/>
                        <a:t>OTHER</a:t>
                      </a:r>
                    </a:p>
                  </a:txBody>
                  <a:tcPr/>
                </a:tc>
                <a:extLst>
                  <a:ext uri="{0D108BD9-81ED-4DB2-BD59-A6C34878D82A}">
                    <a16:rowId xmlns:a16="http://schemas.microsoft.com/office/drawing/2014/main" val="3938626318"/>
                  </a:ext>
                </a:extLst>
              </a:tr>
              <a:tr h="527565">
                <a:tc>
                  <a:txBody>
                    <a:bodyPr/>
                    <a:lstStyle/>
                    <a:p>
                      <a:r>
                        <a:rPr lang="en-US" sz="2400" dirty="0"/>
                        <a:t>Pits</a:t>
                      </a:r>
                    </a:p>
                  </a:txBody>
                  <a:tcPr/>
                </a:tc>
                <a:tc>
                  <a:txBody>
                    <a:bodyPr/>
                    <a:lstStyle/>
                    <a:p>
                      <a:r>
                        <a:rPr lang="en-US" sz="2400" dirty="0" err="1"/>
                        <a:t>Onycholysis</a:t>
                      </a:r>
                      <a:r>
                        <a:rPr lang="en-US" sz="2400" dirty="0"/>
                        <a:t>/oily spots</a:t>
                      </a:r>
                    </a:p>
                  </a:txBody>
                  <a:tcPr/>
                </a:tc>
                <a:tc>
                  <a:txBody>
                    <a:bodyPr/>
                    <a:lstStyle/>
                    <a:p>
                      <a:r>
                        <a:rPr lang="en-US" sz="2400" dirty="0"/>
                        <a:t>Nail discoloration</a:t>
                      </a:r>
                    </a:p>
                  </a:txBody>
                  <a:tcPr/>
                </a:tc>
                <a:extLst>
                  <a:ext uri="{0D108BD9-81ED-4DB2-BD59-A6C34878D82A}">
                    <a16:rowId xmlns:a16="http://schemas.microsoft.com/office/drawing/2014/main" val="2533196723"/>
                  </a:ext>
                </a:extLst>
              </a:tr>
              <a:tr h="130084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Transverse furrows/grooves</a:t>
                      </a:r>
                    </a:p>
                    <a:p>
                      <a:endParaRPr lang="en-US" sz="2400" dirty="0"/>
                    </a:p>
                  </a:txBody>
                  <a:tcPr/>
                </a:tc>
                <a:tc>
                  <a:txBody>
                    <a:bodyPr/>
                    <a:lstStyle/>
                    <a:p>
                      <a:r>
                        <a:rPr lang="en-US" sz="2400" dirty="0"/>
                        <a:t>Subungual</a:t>
                      </a:r>
                      <a:r>
                        <a:rPr lang="en-US" sz="2400" baseline="0" dirty="0"/>
                        <a:t> hyperkeratosis</a:t>
                      </a:r>
                      <a:endParaRPr lang="en-US" sz="2400" dirty="0"/>
                    </a:p>
                  </a:txBody>
                  <a:tcPr/>
                </a:tc>
                <a:tc>
                  <a:txBody>
                    <a:bodyPr/>
                    <a:lstStyle/>
                    <a:p>
                      <a:r>
                        <a:rPr lang="en-US" sz="2400" dirty="0"/>
                        <a:t>Acute and chronic paronychia</a:t>
                      </a:r>
                    </a:p>
                  </a:txBody>
                  <a:tcPr/>
                </a:tc>
                <a:extLst>
                  <a:ext uri="{0D108BD9-81ED-4DB2-BD59-A6C34878D82A}">
                    <a16:rowId xmlns:a16="http://schemas.microsoft.com/office/drawing/2014/main" val="3201688"/>
                  </a:ext>
                </a:extLst>
              </a:tr>
              <a:tr h="910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t>Crumbling nail plate</a:t>
                      </a:r>
                    </a:p>
                    <a:p>
                      <a:endParaRPr lang="en-US" sz="2400" dirty="0"/>
                    </a:p>
                  </a:txBody>
                  <a:tcPr/>
                </a:tc>
                <a:tc>
                  <a:txBody>
                    <a:bodyPr/>
                    <a:lstStyle/>
                    <a:p>
                      <a:r>
                        <a:rPr lang="en-US" sz="2400" dirty="0"/>
                        <a:t>Splinter </a:t>
                      </a:r>
                      <a:r>
                        <a:rPr lang="en-US" sz="2400" dirty="0" err="1"/>
                        <a:t>haemorrhages</a:t>
                      </a:r>
                      <a:endParaRPr lang="en-US" sz="2400" dirty="0"/>
                    </a:p>
                  </a:txBody>
                  <a:tcPr/>
                </a:tc>
                <a:tc>
                  <a:txBody>
                    <a:bodyPr/>
                    <a:lstStyle/>
                    <a:p>
                      <a:endParaRPr lang="en-US" sz="2400" dirty="0"/>
                    </a:p>
                  </a:txBody>
                  <a:tcPr/>
                </a:tc>
                <a:extLst>
                  <a:ext uri="{0D108BD9-81ED-4DB2-BD59-A6C34878D82A}">
                    <a16:rowId xmlns:a16="http://schemas.microsoft.com/office/drawing/2014/main" val="2691126657"/>
                  </a:ext>
                </a:extLst>
              </a:tr>
            </a:tbl>
          </a:graphicData>
        </a:graphic>
      </p:graphicFrame>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7155" name="Picture 4"/>
          <p:cNvPicPr>
            <a:picLocks noChangeAspect="1" noChangeArrowheads="1"/>
          </p:cNvPicPr>
          <p:nvPr/>
        </p:nvPicPr>
        <p:blipFill>
          <a:blip r:embed="rId3"/>
          <a:srcRect/>
          <a:stretch>
            <a:fillRect/>
          </a:stretch>
        </p:blipFill>
        <p:spPr bwMode="auto">
          <a:xfrm>
            <a:off x="7600012" y="1905001"/>
            <a:ext cx="4591987" cy="2581275"/>
          </a:xfrm>
          <a:prstGeom prst="rect">
            <a:avLst/>
          </a:prstGeom>
          <a:noFill/>
        </p:spPr>
      </p:pic>
      <p:pic>
        <p:nvPicPr>
          <p:cNvPr id="2097156" name="Picture 5" descr="Psoriasis nail pitting"/>
          <p:cNvPicPr>
            <a:picLocks noGrp="1" noChangeAspect="1" noChangeArrowheads="1"/>
          </p:cNvPicPr>
          <p:nvPr>
            <p:ph idx="1"/>
          </p:nvPr>
        </p:nvPicPr>
        <p:blipFill>
          <a:blip r:embed="rId4"/>
          <a:srcRect/>
          <a:stretch>
            <a:fillRect/>
          </a:stretch>
        </p:blipFill>
        <p:spPr>
          <a:xfrm>
            <a:off x="1" y="1905000"/>
            <a:ext cx="3702569" cy="2571750"/>
          </a:xfrm>
          <a:noFill/>
        </p:spPr>
      </p:pic>
      <p:pic>
        <p:nvPicPr>
          <p:cNvPr id="2097157" name="Picture 6"/>
          <p:cNvPicPr>
            <a:picLocks noChangeAspect="1" noChangeArrowheads="1"/>
          </p:cNvPicPr>
          <p:nvPr/>
        </p:nvPicPr>
        <p:blipFill>
          <a:blip r:embed="rId5"/>
          <a:srcRect/>
          <a:stretch>
            <a:fillRect/>
          </a:stretch>
        </p:blipFill>
        <p:spPr bwMode="auto">
          <a:xfrm>
            <a:off x="3815830" y="1927018"/>
            <a:ext cx="3724222" cy="2525061"/>
          </a:xfrm>
          <a:prstGeom prst="rect">
            <a:avLst/>
          </a:prstGeom>
          <a:noFill/>
        </p:spPr>
      </p:pic>
      <p:sp>
        <p:nvSpPr>
          <p:cNvPr id="1048620" name="Text Box 7"/>
          <p:cNvSpPr txBox="1">
            <a:spLocks noChangeArrowheads="1"/>
          </p:cNvSpPr>
          <p:nvPr/>
        </p:nvSpPr>
        <p:spPr bwMode="auto">
          <a:xfrm>
            <a:off x="10093377" y="292309"/>
            <a:ext cx="2098623" cy="369332"/>
          </a:xfrm>
          <a:prstGeom prst="rect">
            <a:avLst/>
          </a:prstGeom>
          <a:noFill/>
          <a:ln w="9525">
            <a:noFill/>
            <a:miter lim="800000"/>
            <a:headEnd/>
            <a:tailEnd/>
          </a:ln>
          <a:effectLst/>
        </p:spPr>
        <p:txBody>
          <a:bodyPr wrap="square">
            <a:spAutoFit/>
          </a:bodyPr>
          <a:lstStyle/>
          <a:p>
            <a:pPr algn="ctr" eaLnBrk="0" hangingPunct="0">
              <a:spcBef>
                <a:spcPct val="50000"/>
              </a:spcBef>
            </a:pPr>
            <a:r>
              <a:rPr lang="en-US" dirty="0"/>
              <a:t>PSORIASIS</a:t>
            </a:r>
          </a:p>
        </p:txBody>
      </p:sp>
      <p:sp>
        <p:nvSpPr>
          <p:cNvPr id="1048621" name="Rectangle 6"/>
          <p:cNvSpPr/>
          <p:nvPr/>
        </p:nvSpPr>
        <p:spPr>
          <a:xfrm>
            <a:off x="8416369" y="0"/>
            <a:ext cx="2959272" cy="369332"/>
          </a:xfrm>
          <a:prstGeom prst="rect">
            <a:avLst/>
          </a:prstGeom>
        </p:spPr>
        <p:txBody>
          <a:bodyPr wrap="none">
            <a:spAutoFit/>
          </a:bodyPr>
          <a:lstStyle/>
          <a:p>
            <a:r>
              <a:rPr lang="en-US" dirty="0">
                <a:latin typeface="+mj-lt"/>
              </a:rPr>
              <a:t>DERMATOSIS AFFECTING NAIL</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29" name="Title 1"/>
          <p:cNvSpPr>
            <a:spLocks noGrp="1"/>
          </p:cNvSpPr>
          <p:nvPr>
            <p:ph type="title"/>
          </p:nvPr>
        </p:nvSpPr>
        <p:spPr/>
        <p:txBody>
          <a:bodyPr/>
          <a:lstStyle/>
          <a:p>
            <a:r>
              <a:rPr lang="en-US" b="1" dirty="0" err="1">
                <a:solidFill>
                  <a:srgbClr val="FFC000"/>
                </a:solidFill>
              </a:rPr>
              <a:t>Acropustulosis</a:t>
            </a:r>
            <a:endParaRPr lang="en-US" dirty="0">
              <a:solidFill>
                <a:srgbClr val="FFC000"/>
              </a:solidFill>
            </a:endParaRPr>
          </a:p>
        </p:txBody>
      </p:sp>
      <p:sp>
        <p:nvSpPr>
          <p:cNvPr id="1048930" name="Content Placeholder 2"/>
          <p:cNvSpPr>
            <a:spLocks noGrp="1"/>
          </p:cNvSpPr>
          <p:nvPr>
            <p:ph idx="1"/>
          </p:nvPr>
        </p:nvSpPr>
        <p:spPr>
          <a:xfrm>
            <a:off x="913795" y="2096063"/>
            <a:ext cx="10353762" cy="4551479"/>
          </a:xfrm>
        </p:spPr>
        <p:txBody>
          <a:bodyPr>
            <a:normAutofit/>
          </a:bodyPr>
          <a:lstStyle/>
          <a:p>
            <a:r>
              <a:rPr lang="en-US" sz="2800" dirty="0"/>
              <a:t>Component of:</a:t>
            </a:r>
          </a:p>
          <a:p>
            <a:pPr lvl="1"/>
            <a:r>
              <a:rPr lang="en-US" sz="2800" dirty="0" err="1"/>
              <a:t>pustular</a:t>
            </a:r>
            <a:r>
              <a:rPr lang="en-US" sz="2800" dirty="0"/>
              <a:t> psoriasis</a:t>
            </a:r>
          </a:p>
          <a:p>
            <a:pPr lvl="1"/>
            <a:r>
              <a:rPr lang="en-US" sz="2800" dirty="0" err="1"/>
              <a:t>Palmoplantar</a:t>
            </a:r>
            <a:r>
              <a:rPr lang="en-US" sz="2800" dirty="0"/>
              <a:t> </a:t>
            </a:r>
            <a:r>
              <a:rPr lang="en-US" sz="2800" dirty="0" err="1"/>
              <a:t>pustulosis</a:t>
            </a:r>
            <a:r>
              <a:rPr lang="en-US" sz="2800" dirty="0"/>
              <a:t> </a:t>
            </a:r>
          </a:p>
          <a:p>
            <a:pPr lvl="1"/>
            <a:r>
              <a:rPr lang="en-US" sz="2800" dirty="0"/>
              <a:t>acrodermatitis continua of </a:t>
            </a:r>
            <a:r>
              <a:rPr lang="en-US" sz="2800" dirty="0" err="1"/>
              <a:t>Hallopeau</a:t>
            </a:r>
            <a:r>
              <a:rPr lang="en-US" sz="2800" dirty="0"/>
              <a:t> </a:t>
            </a:r>
          </a:p>
          <a:p>
            <a:pPr marL="457200" lvl="1" indent="0">
              <a:buNone/>
            </a:pPr>
            <a:r>
              <a:rPr lang="en-US" sz="2800" dirty="0"/>
              <a:t> </a:t>
            </a:r>
          </a:p>
          <a:p>
            <a:r>
              <a:rPr lang="en-US" sz="2400" dirty="0"/>
              <a:t>Sterile pustules in the nail bed and matrix</a:t>
            </a:r>
          </a:p>
          <a:p>
            <a:r>
              <a:rPr lang="en-US" sz="2400" dirty="0"/>
              <a:t>nail plate may be lifted off</a:t>
            </a:r>
          </a:p>
        </p:txBody>
      </p:sp>
      <p:pic>
        <p:nvPicPr>
          <p:cNvPr id="2097217" name="Picture 2"/>
          <p:cNvPicPr>
            <a:picLocks noChangeAspect="1" noChangeArrowheads="1"/>
          </p:cNvPicPr>
          <p:nvPr/>
        </p:nvPicPr>
        <p:blipFill>
          <a:blip r:embed="rId3"/>
          <a:srcRect/>
          <a:stretch>
            <a:fillRect/>
          </a:stretch>
        </p:blipFill>
        <p:spPr bwMode="auto">
          <a:xfrm>
            <a:off x="8987852" y="1829784"/>
            <a:ext cx="3204148" cy="4227695"/>
          </a:xfrm>
          <a:prstGeom prst="rect">
            <a:avLst/>
          </a:prstGeom>
          <a:noFill/>
          <a:ln w="9525">
            <a:noFill/>
            <a:miter lim="800000"/>
            <a:headEnd/>
            <a:tailEnd/>
          </a:ln>
          <a:effectLst/>
        </p:spPr>
      </p:pic>
      <p:sp>
        <p:nvSpPr>
          <p:cNvPr id="1048931" name="Rectangle 4"/>
          <p:cNvSpPr/>
          <p:nvPr/>
        </p:nvSpPr>
        <p:spPr>
          <a:xfrm>
            <a:off x="8414514" y="74114"/>
            <a:ext cx="2959272" cy="369332"/>
          </a:xfrm>
          <a:prstGeom prst="rect">
            <a:avLst/>
          </a:prstGeom>
        </p:spPr>
        <p:txBody>
          <a:bodyPr wrap="none">
            <a:spAutoFit/>
          </a:bodyPr>
          <a:lstStyle/>
          <a:p>
            <a:r>
              <a:rPr lang="en-US" dirty="0">
                <a:latin typeface="+mj-lt"/>
              </a:rPr>
              <a:t>DERMATOSIS AFFECTING NAIL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48930">
                                            <p:txEl>
                                              <p:pRg st="5" end="5"/>
                                            </p:txEl>
                                          </p:spTgt>
                                        </p:tgtEl>
                                        <p:attrNameLst>
                                          <p:attrName>style.visibility</p:attrName>
                                        </p:attrNameLst>
                                      </p:cBhvr>
                                      <p:to>
                                        <p:strVal val="visible"/>
                                      </p:to>
                                    </p:set>
                                    <p:anim calcmode="lin" valueType="num">
                                      <p:cBhvr additive="base">
                                        <p:cTn id="7" dur="500" fill="hold"/>
                                        <p:tgtEl>
                                          <p:spTgt spid="1048930">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48930">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48930">
                                            <p:txEl>
                                              <p:pRg st="6" end="6"/>
                                            </p:txEl>
                                          </p:spTgt>
                                        </p:tgtEl>
                                        <p:attrNameLst>
                                          <p:attrName>style.visibility</p:attrName>
                                        </p:attrNameLst>
                                      </p:cBhvr>
                                      <p:to>
                                        <p:strVal val="visible"/>
                                      </p:to>
                                    </p:set>
                                    <p:anim calcmode="lin" valueType="num">
                                      <p:cBhvr additive="base">
                                        <p:cTn id="11" dur="500" fill="hold"/>
                                        <p:tgtEl>
                                          <p:spTgt spid="1048930">
                                            <p:txEl>
                                              <p:pRg st="6" end="6"/>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04893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97217"/>
                                        </p:tgtEl>
                                        <p:attrNameLst>
                                          <p:attrName>style.visibility</p:attrName>
                                        </p:attrNameLst>
                                      </p:cBhvr>
                                      <p:to>
                                        <p:strVal val="visible"/>
                                      </p:to>
                                    </p:set>
                                    <p:anim calcmode="lin" valueType="num">
                                      <p:cBhvr additive="base">
                                        <p:cTn id="17" dur="500" fill="hold"/>
                                        <p:tgtEl>
                                          <p:spTgt spid="2097217"/>
                                        </p:tgtEl>
                                        <p:attrNameLst>
                                          <p:attrName>ppt_x</p:attrName>
                                        </p:attrNameLst>
                                      </p:cBhvr>
                                      <p:tavLst>
                                        <p:tav tm="0">
                                          <p:val>
                                            <p:strVal val="#ppt_x"/>
                                          </p:val>
                                        </p:tav>
                                        <p:tav tm="100000">
                                          <p:val>
                                            <p:strVal val="#ppt_x"/>
                                          </p:val>
                                        </p:tav>
                                      </p:tavLst>
                                    </p:anim>
                                    <p:anim calcmode="lin" valueType="num">
                                      <p:cBhvr additive="base">
                                        <p:cTn id="18" dur="500" fill="hold"/>
                                        <p:tgtEl>
                                          <p:spTgt spid="20972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48935" name="Title 1"/>
          <p:cNvSpPr>
            <a:spLocks noGrp="1"/>
          </p:cNvSpPr>
          <p:nvPr>
            <p:ph type="title"/>
          </p:nvPr>
        </p:nvSpPr>
        <p:spPr/>
        <p:txBody>
          <a:bodyPr/>
          <a:lstStyle/>
          <a:p>
            <a:r>
              <a:rPr lang="en-US" b="1" dirty="0"/>
              <a:t> </a:t>
            </a:r>
            <a:r>
              <a:rPr lang="en-US" b="1" dirty="0" err="1">
                <a:solidFill>
                  <a:srgbClr val="FFC000"/>
                </a:solidFill>
              </a:rPr>
              <a:t>Parakeratosis</a:t>
            </a:r>
            <a:r>
              <a:rPr lang="en-US" b="1" dirty="0">
                <a:solidFill>
                  <a:srgbClr val="FFC000"/>
                </a:solidFill>
              </a:rPr>
              <a:t> </a:t>
            </a:r>
            <a:r>
              <a:rPr lang="en-US" b="1" dirty="0" err="1">
                <a:solidFill>
                  <a:srgbClr val="FFC000"/>
                </a:solidFill>
              </a:rPr>
              <a:t>Pustulosa</a:t>
            </a:r>
            <a:endParaRPr lang="en-US" dirty="0">
              <a:solidFill>
                <a:srgbClr val="FFC000"/>
              </a:solidFill>
            </a:endParaRPr>
          </a:p>
        </p:txBody>
      </p:sp>
      <p:sp>
        <p:nvSpPr>
          <p:cNvPr id="1048936" name="Content Placeholder 2"/>
          <p:cNvSpPr>
            <a:spLocks noGrp="1"/>
          </p:cNvSpPr>
          <p:nvPr>
            <p:ph sz="half" idx="1"/>
          </p:nvPr>
        </p:nvSpPr>
        <p:spPr>
          <a:xfrm>
            <a:off x="838200" y="1825625"/>
            <a:ext cx="7961026" cy="4850946"/>
          </a:xfrm>
        </p:spPr>
        <p:txBody>
          <a:bodyPr>
            <a:normAutofit fontScale="85000" lnSpcReduction="20000"/>
          </a:bodyPr>
          <a:lstStyle/>
          <a:p>
            <a:r>
              <a:rPr lang="en-US" sz="3000" dirty="0"/>
              <a:t>Usually interpreted as a form of psoriasis </a:t>
            </a:r>
          </a:p>
          <a:p>
            <a:r>
              <a:rPr lang="en-US" sz="3000" dirty="0"/>
              <a:t>Some consider it a variant of eczema </a:t>
            </a:r>
          </a:p>
          <a:p>
            <a:pPr marL="0" indent="0">
              <a:buNone/>
            </a:pPr>
            <a:endParaRPr lang="en-US" sz="3000" dirty="0"/>
          </a:p>
          <a:p>
            <a:r>
              <a:rPr lang="en-US" sz="3000" dirty="0"/>
              <a:t>may affect only part of one digit</a:t>
            </a:r>
          </a:p>
          <a:p>
            <a:pPr lvl="1"/>
            <a:r>
              <a:rPr lang="en-US" sz="3000" dirty="0"/>
              <a:t>there is pitting and ridging combined with fine scaling erythema of the </a:t>
            </a:r>
            <a:r>
              <a:rPr lang="en-US" sz="3000" dirty="0" err="1"/>
              <a:t>periunguium</a:t>
            </a:r>
            <a:r>
              <a:rPr lang="en-US" sz="3000" dirty="0"/>
              <a:t> </a:t>
            </a:r>
          </a:p>
          <a:p>
            <a:pPr marL="457200" lvl="1" indent="0">
              <a:buNone/>
            </a:pPr>
            <a:endParaRPr lang="en-US" sz="3000" dirty="0"/>
          </a:p>
          <a:p>
            <a:pPr lvl="1"/>
            <a:r>
              <a:rPr lang="en-US" sz="3000" dirty="0"/>
              <a:t>very rarely pustules. </a:t>
            </a:r>
          </a:p>
          <a:p>
            <a:pPr lvl="1"/>
            <a:endParaRPr lang="en-US" sz="3000" dirty="0"/>
          </a:p>
          <a:p>
            <a:pPr lvl="1"/>
            <a:r>
              <a:rPr lang="en-US" sz="3000" dirty="0"/>
              <a:t>usually resolves spontaneously</a:t>
            </a:r>
          </a:p>
          <a:p>
            <a:pPr lvl="1"/>
            <a:endParaRPr lang="en-US" dirty="0"/>
          </a:p>
          <a:p>
            <a:endParaRPr lang="en-US" dirty="0"/>
          </a:p>
        </p:txBody>
      </p:sp>
      <p:sp>
        <p:nvSpPr>
          <p:cNvPr id="1048937" name="Content Placeholder 4"/>
          <p:cNvSpPr>
            <a:spLocks noGrp="1"/>
          </p:cNvSpPr>
          <p:nvPr>
            <p:ph sz="half" idx="2"/>
          </p:nvPr>
        </p:nvSpPr>
        <p:spPr/>
        <p:txBody>
          <a:bodyPr>
            <a:normAutofit fontScale="85000" lnSpcReduction="20000"/>
          </a:bodyPr>
          <a:lstStyle/>
          <a:p>
            <a:endParaRPr lang="en-US" dirty="0"/>
          </a:p>
          <a:p>
            <a:endParaRPr lang="en-US" dirty="0"/>
          </a:p>
          <a:p>
            <a:endParaRPr lang="en-US" dirty="0"/>
          </a:p>
          <a:p>
            <a:pPr>
              <a:buNone/>
            </a:pPr>
            <a:endParaRPr lang="en-US" dirty="0"/>
          </a:p>
        </p:txBody>
      </p:sp>
      <p:pic>
        <p:nvPicPr>
          <p:cNvPr id="2097218" name="Picture 2"/>
          <p:cNvPicPr>
            <a:picLocks noChangeAspect="1" noChangeArrowheads="1"/>
          </p:cNvPicPr>
          <p:nvPr/>
        </p:nvPicPr>
        <p:blipFill>
          <a:blip r:embed="rId2"/>
          <a:srcRect/>
          <a:stretch>
            <a:fillRect/>
          </a:stretch>
        </p:blipFill>
        <p:spPr bwMode="auto">
          <a:xfrm>
            <a:off x="9260115" y="2008683"/>
            <a:ext cx="2507164" cy="4004730"/>
          </a:xfrm>
          <a:prstGeom prst="rect">
            <a:avLst/>
          </a:prstGeom>
          <a:noFill/>
          <a:ln w="9525">
            <a:noFill/>
            <a:miter lim="800000"/>
            <a:headEnd/>
            <a:tailEnd/>
          </a:ln>
          <a:effectLst/>
        </p:spPr>
      </p:pic>
      <p:sp>
        <p:nvSpPr>
          <p:cNvPr id="1048938" name="Rectangle 5"/>
          <p:cNvSpPr/>
          <p:nvPr/>
        </p:nvSpPr>
        <p:spPr>
          <a:xfrm>
            <a:off x="8418979" y="39171"/>
            <a:ext cx="2959272" cy="369332"/>
          </a:xfrm>
          <a:prstGeom prst="rect">
            <a:avLst/>
          </a:prstGeom>
        </p:spPr>
        <p:txBody>
          <a:bodyPr wrap="none">
            <a:spAutoFit/>
          </a:bodyPr>
          <a:lstStyle/>
          <a:p>
            <a:r>
              <a:rPr lang="en-US" dirty="0">
                <a:latin typeface="+mj-lt"/>
              </a:rPr>
              <a:t>DERMATOSIS AFFECTING NAIL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936">
                                            <p:txEl>
                                              <p:pRg st="3" end="3"/>
                                            </p:txEl>
                                          </p:spTgt>
                                        </p:tgtEl>
                                        <p:attrNameLst>
                                          <p:attrName>style.visibility</p:attrName>
                                        </p:attrNameLst>
                                      </p:cBhvr>
                                      <p:to>
                                        <p:strVal val="visible"/>
                                      </p:to>
                                    </p:set>
                                    <p:animEffect transition="in" filter="fade">
                                      <p:cBhvr>
                                        <p:cTn id="7" dur="500"/>
                                        <p:tgtEl>
                                          <p:spTgt spid="1048936">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48936">
                                            <p:txEl>
                                              <p:pRg st="4" end="4"/>
                                            </p:txEl>
                                          </p:spTgt>
                                        </p:tgtEl>
                                        <p:attrNameLst>
                                          <p:attrName>style.visibility</p:attrName>
                                        </p:attrNameLst>
                                      </p:cBhvr>
                                      <p:to>
                                        <p:strVal val="visible"/>
                                      </p:to>
                                    </p:set>
                                    <p:animEffect transition="in" filter="fade">
                                      <p:cBhvr>
                                        <p:cTn id="10" dur="500"/>
                                        <p:tgtEl>
                                          <p:spTgt spid="1048936">
                                            <p:txEl>
                                              <p:pRg st="4" end="4"/>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048936">
                                            <p:txEl>
                                              <p:pRg st="6" end="6"/>
                                            </p:txEl>
                                          </p:spTgt>
                                        </p:tgtEl>
                                        <p:attrNameLst>
                                          <p:attrName>style.visibility</p:attrName>
                                        </p:attrNameLst>
                                      </p:cBhvr>
                                      <p:to>
                                        <p:strVal val="visible"/>
                                      </p:to>
                                    </p:set>
                                    <p:animEffect transition="in" filter="fade">
                                      <p:cBhvr>
                                        <p:cTn id="13" dur="500"/>
                                        <p:tgtEl>
                                          <p:spTgt spid="1048936">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048936">
                                            <p:txEl>
                                              <p:pRg st="8" end="8"/>
                                            </p:txEl>
                                          </p:spTgt>
                                        </p:tgtEl>
                                        <p:attrNameLst>
                                          <p:attrName>style.visibility</p:attrName>
                                        </p:attrNameLst>
                                      </p:cBhvr>
                                      <p:to>
                                        <p:strVal val="visible"/>
                                      </p:to>
                                    </p:set>
                                    <p:animEffect transition="in" filter="fade">
                                      <p:cBhvr>
                                        <p:cTn id="16" dur="500"/>
                                        <p:tgtEl>
                                          <p:spTgt spid="104893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65" name="Rectangle 2"/>
          <p:cNvSpPr>
            <a:spLocks noGrp="1" noChangeArrowheads="1"/>
          </p:cNvSpPr>
          <p:nvPr>
            <p:ph type="title"/>
          </p:nvPr>
        </p:nvSpPr>
        <p:spPr>
          <a:xfrm>
            <a:off x="609600" y="381000"/>
            <a:ext cx="10972800" cy="1143000"/>
          </a:xfrm>
        </p:spPr>
        <p:txBody>
          <a:bodyPr/>
          <a:lstStyle/>
          <a:p>
            <a:r>
              <a:rPr lang="en-US" b="1" dirty="0">
                <a:solidFill>
                  <a:srgbClr val="FFC000"/>
                </a:solidFill>
              </a:rPr>
              <a:t>DEVELOPMENT OF NAIL</a:t>
            </a:r>
          </a:p>
        </p:txBody>
      </p:sp>
      <p:sp>
        <p:nvSpPr>
          <p:cNvPr id="1048666" name="Rectangle 3"/>
          <p:cNvSpPr>
            <a:spLocks noGrp="1" noChangeArrowheads="1"/>
          </p:cNvSpPr>
          <p:nvPr>
            <p:ph idx="1"/>
          </p:nvPr>
        </p:nvSpPr>
        <p:spPr>
          <a:xfrm>
            <a:off x="508000" y="1981201"/>
            <a:ext cx="10972800" cy="4530725"/>
          </a:xfrm>
        </p:spPr>
        <p:txBody>
          <a:bodyPr>
            <a:normAutofit/>
          </a:bodyPr>
          <a:lstStyle/>
          <a:p>
            <a:r>
              <a:rPr lang="en-US" sz="3600" dirty="0"/>
              <a:t> </a:t>
            </a:r>
            <a:r>
              <a:rPr lang="en-US" sz="2800" dirty="0"/>
              <a:t>Develop  from primitive epidermis b/w 9</a:t>
            </a:r>
            <a:r>
              <a:rPr lang="en-US" sz="2800" baseline="30000" dirty="0"/>
              <a:t>th</a:t>
            </a:r>
            <a:r>
              <a:rPr lang="en-US" sz="2800" dirty="0"/>
              <a:t> &amp; 20</a:t>
            </a:r>
            <a:r>
              <a:rPr lang="en-US" sz="2800" baseline="30000" dirty="0"/>
              <a:t>th</a:t>
            </a:r>
            <a:r>
              <a:rPr lang="en-US" sz="2800" dirty="0"/>
              <a:t> week</a:t>
            </a:r>
          </a:p>
          <a:p>
            <a:r>
              <a:rPr lang="en-US" sz="2800" dirty="0"/>
              <a:t> At 20 wk, nail plate begin to form</a:t>
            </a:r>
          </a:p>
          <a:p>
            <a:r>
              <a:rPr lang="en-US" sz="2800" dirty="0"/>
              <a:t> At 36 wk, nail plate reaches tip of digit </a:t>
            </a:r>
          </a:p>
        </p:txBody>
      </p:sp>
      <p:sp>
        <p:nvSpPr>
          <p:cNvPr id="1048667" name="TextBox 3"/>
          <p:cNvSpPr txBox="1"/>
          <p:nvPr/>
        </p:nvSpPr>
        <p:spPr>
          <a:xfrm>
            <a:off x="9312703" y="11668"/>
            <a:ext cx="3312826" cy="369332"/>
          </a:xfrm>
          <a:prstGeom prst="rect">
            <a:avLst/>
          </a:prstGeom>
          <a:noFill/>
        </p:spPr>
        <p:txBody>
          <a:bodyPr wrap="square" rtlCol="0">
            <a:spAutoFit/>
          </a:bodyPr>
          <a:lstStyle/>
          <a:p>
            <a:r>
              <a:rPr lang="en-US" dirty="0"/>
              <a:t>ANATOMY OF NAIL UNIT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45" name="Title 4"/>
          <p:cNvSpPr>
            <a:spLocks noGrp="1"/>
          </p:cNvSpPr>
          <p:nvPr>
            <p:ph type="title"/>
          </p:nvPr>
        </p:nvSpPr>
        <p:spPr/>
        <p:txBody>
          <a:bodyPr/>
          <a:lstStyle/>
          <a:p>
            <a:r>
              <a:rPr lang="en-US" dirty="0">
                <a:solidFill>
                  <a:srgbClr val="FFC000"/>
                </a:solidFill>
              </a:rPr>
              <a:t>management</a:t>
            </a:r>
            <a:r>
              <a:rPr lang="en-US" b="1" dirty="0">
                <a:solidFill>
                  <a:srgbClr val="FFC000"/>
                </a:solidFill>
              </a:rPr>
              <a:t> Of Nail Psoriasis</a:t>
            </a:r>
          </a:p>
        </p:txBody>
      </p:sp>
      <p:graphicFrame>
        <p:nvGraphicFramePr>
          <p:cNvPr id="2" name="Content Placeholder 1"/>
          <p:cNvGraphicFramePr>
            <a:graphicFrameLocks noGrp="1"/>
          </p:cNvGraphicFramePr>
          <p:nvPr>
            <p:ph idx="1"/>
            <p:extLst>
              <p:ext uri="{D42A27DB-BD31-4B8C-83A1-F6EECF244321}">
                <p14:modId xmlns:p14="http://schemas.microsoft.com/office/powerpoint/2010/main" val="2903020271"/>
              </p:ext>
            </p:extLst>
          </p:nvPr>
        </p:nvGraphicFramePr>
        <p:xfrm>
          <a:off x="464458" y="2176189"/>
          <a:ext cx="11205028" cy="450038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48947" name="TextBox 3"/>
          <p:cNvSpPr txBox="1"/>
          <p:nvPr/>
        </p:nvSpPr>
        <p:spPr>
          <a:xfrm>
            <a:off x="9173980" y="0"/>
            <a:ext cx="3018020" cy="369332"/>
          </a:xfrm>
          <a:prstGeom prst="rect">
            <a:avLst/>
          </a:prstGeom>
          <a:noFill/>
        </p:spPr>
        <p:txBody>
          <a:bodyPr wrap="square" rtlCol="0">
            <a:spAutoFit/>
          </a:bodyPr>
          <a:lstStyle/>
          <a:p>
            <a:r>
              <a:rPr lang="en-US" dirty="0"/>
              <a:t>DERMATOSIS AFFECTING NAIL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1" name="Title 3"/>
          <p:cNvSpPr>
            <a:spLocks noGrp="1"/>
          </p:cNvSpPr>
          <p:nvPr>
            <p:ph type="title"/>
          </p:nvPr>
        </p:nvSpPr>
        <p:spPr>
          <a:xfrm>
            <a:off x="838200" y="365126"/>
            <a:ext cx="10515600" cy="1148882"/>
          </a:xfrm>
        </p:spPr>
        <p:txBody>
          <a:bodyPr/>
          <a:lstStyle/>
          <a:p>
            <a:r>
              <a:rPr lang="en-US" dirty="0">
                <a:solidFill>
                  <a:srgbClr val="FFC000"/>
                </a:solidFill>
              </a:rPr>
              <a:t>management</a:t>
            </a:r>
            <a:r>
              <a:rPr lang="en-US" b="1" dirty="0">
                <a:solidFill>
                  <a:srgbClr val="FFC000"/>
                </a:solidFill>
              </a:rPr>
              <a:t> Of Nail Psoriasis</a:t>
            </a:r>
            <a:endParaRPr lang="en-US" dirty="0">
              <a:solidFill>
                <a:srgbClr val="FFC000"/>
              </a:solidFill>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659512002"/>
              </p:ext>
            </p:extLst>
          </p:nvPr>
        </p:nvGraphicFramePr>
        <p:xfrm>
          <a:off x="853190" y="1439056"/>
          <a:ext cx="10515600" cy="52230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48953" name="Rectangle 4"/>
          <p:cNvSpPr/>
          <p:nvPr/>
        </p:nvSpPr>
        <p:spPr>
          <a:xfrm>
            <a:off x="8242037" y="0"/>
            <a:ext cx="2959272" cy="369332"/>
          </a:xfrm>
          <a:prstGeom prst="rect">
            <a:avLst/>
          </a:prstGeom>
        </p:spPr>
        <p:txBody>
          <a:bodyPr wrap="none">
            <a:spAutoFit/>
          </a:bodyPr>
          <a:lstStyle/>
          <a:p>
            <a:r>
              <a:rPr lang="en-US" dirty="0">
                <a:latin typeface="+mj-lt"/>
              </a:rPr>
              <a:t>DERMATOSIS AFFECTING NAIL</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57" name="Title 1"/>
          <p:cNvSpPr>
            <a:spLocks noGrp="1"/>
          </p:cNvSpPr>
          <p:nvPr>
            <p:ph type="title"/>
          </p:nvPr>
        </p:nvSpPr>
        <p:spPr>
          <a:xfrm>
            <a:off x="913795" y="609600"/>
            <a:ext cx="10353761" cy="1081949"/>
          </a:xfrm>
        </p:spPr>
        <p:txBody>
          <a:bodyPr/>
          <a:lstStyle/>
          <a:p>
            <a:r>
              <a:rPr lang="en-US" b="1" dirty="0">
                <a:solidFill>
                  <a:srgbClr val="FFC000"/>
                </a:solidFill>
              </a:rPr>
              <a:t>Lichen </a:t>
            </a:r>
            <a:r>
              <a:rPr lang="en-US" b="1" dirty="0" err="1">
                <a:solidFill>
                  <a:srgbClr val="FFC000"/>
                </a:solidFill>
              </a:rPr>
              <a:t>Planus</a:t>
            </a:r>
            <a:endParaRPr lang="en-US" b="1" dirty="0">
              <a:solidFill>
                <a:srgbClr val="FFC000"/>
              </a:solidFill>
            </a:endParaRPr>
          </a:p>
        </p:txBody>
      </p:sp>
      <p:sp>
        <p:nvSpPr>
          <p:cNvPr id="1048958" name="Content Placeholder 2"/>
          <p:cNvSpPr>
            <a:spLocks noGrp="1"/>
          </p:cNvSpPr>
          <p:nvPr>
            <p:ph sz="half" idx="1"/>
          </p:nvPr>
        </p:nvSpPr>
        <p:spPr>
          <a:xfrm>
            <a:off x="913795" y="1691549"/>
            <a:ext cx="5106004" cy="6238248"/>
          </a:xfrm>
        </p:spPr>
        <p:txBody>
          <a:bodyPr>
            <a:noAutofit/>
          </a:bodyPr>
          <a:lstStyle/>
          <a:p>
            <a:r>
              <a:rPr lang="en-US" sz="2400" dirty="0"/>
              <a:t>Thinning or thickening</a:t>
            </a:r>
          </a:p>
          <a:p>
            <a:endParaRPr lang="en-US" sz="2400" dirty="0"/>
          </a:p>
          <a:p>
            <a:r>
              <a:rPr lang="en-US" sz="2400" dirty="0" err="1"/>
              <a:t>Onychorrhexis</a:t>
            </a:r>
            <a:endParaRPr lang="en-US" sz="2400" dirty="0"/>
          </a:p>
          <a:p>
            <a:endParaRPr lang="en-US" sz="2400" dirty="0"/>
          </a:p>
          <a:p>
            <a:r>
              <a:rPr lang="en-US" sz="2400" dirty="0"/>
              <a:t>Crumbling or fragmentation</a:t>
            </a:r>
          </a:p>
          <a:p>
            <a:endParaRPr lang="en-US" sz="2400" dirty="0"/>
          </a:p>
          <a:p>
            <a:r>
              <a:rPr lang="en-US" sz="2400" dirty="0"/>
              <a:t>Brittleness</a:t>
            </a:r>
          </a:p>
          <a:p>
            <a:endParaRPr lang="en-US" sz="2400" dirty="0"/>
          </a:p>
          <a:p>
            <a:r>
              <a:rPr lang="en-US" sz="2400" dirty="0" err="1"/>
              <a:t>pterygium</a:t>
            </a:r>
            <a:endParaRPr lang="en-US" sz="2400" dirty="0"/>
          </a:p>
        </p:txBody>
      </p:sp>
      <p:pic>
        <p:nvPicPr>
          <p:cNvPr id="2097220" name="Picture 2"/>
          <p:cNvPicPr>
            <a:picLocks noChangeAspect="1" noChangeArrowheads="1"/>
          </p:cNvPicPr>
          <p:nvPr/>
        </p:nvPicPr>
        <p:blipFill>
          <a:blip r:embed="rId3"/>
          <a:srcRect/>
          <a:stretch>
            <a:fillRect/>
          </a:stretch>
        </p:blipFill>
        <p:spPr bwMode="auto">
          <a:xfrm>
            <a:off x="7966388" y="4244476"/>
            <a:ext cx="3057993" cy="2358453"/>
          </a:xfrm>
          <a:prstGeom prst="rect">
            <a:avLst/>
          </a:prstGeom>
          <a:noFill/>
          <a:ln w="9525">
            <a:noFill/>
            <a:miter lim="800000"/>
            <a:headEnd/>
            <a:tailEnd/>
          </a:ln>
        </p:spPr>
      </p:pic>
      <p:sp>
        <p:nvSpPr>
          <p:cNvPr id="1048959" name="Rectangle 7"/>
          <p:cNvSpPr/>
          <p:nvPr/>
        </p:nvSpPr>
        <p:spPr>
          <a:xfrm>
            <a:off x="8511745" y="-27576"/>
            <a:ext cx="2959272" cy="369332"/>
          </a:xfrm>
          <a:prstGeom prst="rect">
            <a:avLst/>
          </a:prstGeom>
        </p:spPr>
        <p:txBody>
          <a:bodyPr wrap="none">
            <a:spAutoFit/>
          </a:bodyPr>
          <a:lstStyle/>
          <a:p>
            <a:r>
              <a:rPr lang="en-US" dirty="0">
                <a:latin typeface="+mj-lt"/>
              </a:rPr>
              <a:t>DERMATOSIS AFFECTING NAIL</a:t>
            </a:r>
          </a:p>
        </p:txBody>
      </p:sp>
      <p:sp>
        <p:nvSpPr>
          <p:cNvPr id="2" name="Content Placeholder 1"/>
          <p:cNvSpPr>
            <a:spLocks noGrp="1"/>
          </p:cNvSpPr>
          <p:nvPr>
            <p:ph sz="half" idx="2"/>
          </p:nvPr>
        </p:nvSpPr>
        <p:spPr/>
        <p:txBody>
          <a:bodyPr/>
          <a:lstStyle/>
          <a:p>
            <a:endParaRPr lang="en-US" dirty="0"/>
          </a:p>
        </p:txBody>
      </p:sp>
      <p:pic>
        <p:nvPicPr>
          <p:cNvPr id="3078" name="Picture 6" descr="Longitudinal nail ridg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23215" y="1586220"/>
            <a:ext cx="3544341" cy="26582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 calcmode="lin" valueType="num">
                                      <p:cBhvr>
                                        <p:cTn id="7" dur="1000" fill="hold"/>
                                        <p:tgtEl>
                                          <p:spTgt spid="3078"/>
                                        </p:tgtEl>
                                        <p:attrNameLst>
                                          <p:attrName>ppt_w</p:attrName>
                                        </p:attrNameLst>
                                      </p:cBhvr>
                                      <p:tavLst>
                                        <p:tav tm="0">
                                          <p:val>
                                            <p:fltVal val="0"/>
                                          </p:val>
                                        </p:tav>
                                        <p:tav tm="100000">
                                          <p:val>
                                            <p:strVal val="#ppt_w"/>
                                          </p:val>
                                        </p:tav>
                                      </p:tavLst>
                                    </p:anim>
                                    <p:anim calcmode="lin" valueType="num">
                                      <p:cBhvr>
                                        <p:cTn id="8" dur="1000" fill="hold"/>
                                        <p:tgtEl>
                                          <p:spTgt spid="3078"/>
                                        </p:tgtEl>
                                        <p:attrNameLst>
                                          <p:attrName>ppt_h</p:attrName>
                                        </p:attrNameLst>
                                      </p:cBhvr>
                                      <p:tavLst>
                                        <p:tav tm="0">
                                          <p:val>
                                            <p:fltVal val="0"/>
                                          </p:val>
                                        </p:tav>
                                        <p:tav tm="100000">
                                          <p:val>
                                            <p:strVal val="#ppt_h"/>
                                          </p:val>
                                        </p:tav>
                                      </p:tavLst>
                                    </p:anim>
                                    <p:anim calcmode="lin" valueType="num">
                                      <p:cBhvr>
                                        <p:cTn id="9" dur="1000" fill="hold"/>
                                        <p:tgtEl>
                                          <p:spTgt spid="3078"/>
                                        </p:tgtEl>
                                        <p:attrNameLst>
                                          <p:attrName>style.rotation</p:attrName>
                                        </p:attrNameLst>
                                      </p:cBhvr>
                                      <p:tavLst>
                                        <p:tav tm="0">
                                          <p:val>
                                            <p:fltVal val="90"/>
                                          </p:val>
                                        </p:tav>
                                        <p:tav tm="100000">
                                          <p:val>
                                            <p:fltVal val="0"/>
                                          </p:val>
                                        </p:tav>
                                      </p:tavLst>
                                    </p:anim>
                                    <p:animEffect transition="in" filter="fade">
                                      <p:cBhvr>
                                        <p:cTn id="10" dur="1000"/>
                                        <p:tgtEl>
                                          <p:spTgt spid="3078"/>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097220"/>
                                        </p:tgtEl>
                                        <p:attrNameLst>
                                          <p:attrName>style.visibility</p:attrName>
                                        </p:attrNameLst>
                                      </p:cBhvr>
                                      <p:to>
                                        <p:strVal val="visible"/>
                                      </p:to>
                                    </p:set>
                                    <p:anim calcmode="lin" valueType="num">
                                      <p:cBhvr>
                                        <p:cTn id="15" dur="500" fill="hold"/>
                                        <p:tgtEl>
                                          <p:spTgt spid="2097220"/>
                                        </p:tgtEl>
                                        <p:attrNameLst>
                                          <p:attrName>ppt_w</p:attrName>
                                        </p:attrNameLst>
                                      </p:cBhvr>
                                      <p:tavLst>
                                        <p:tav tm="0">
                                          <p:val>
                                            <p:fltVal val="0"/>
                                          </p:val>
                                        </p:tav>
                                        <p:tav tm="100000">
                                          <p:val>
                                            <p:strVal val="#ppt_w"/>
                                          </p:val>
                                        </p:tav>
                                      </p:tavLst>
                                    </p:anim>
                                    <p:anim calcmode="lin" valueType="num">
                                      <p:cBhvr>
                                        <p:cTn id="16" dur="500" fill="hold"/>
                                        <p:tgtEl>
                                          <p:spTgt spid="2097220"/>
                                        </p:tgtEl>
                                        <p:attrNameLst>
                                          <p:attrName>ppt_h</p:attrName>
                                        </p:attrNameLst>
                                      </p:cBhvr>
                                      <p:tavLst>
                                        <p:tav tm="0">
                                          <p:val>
                                            <p:fltVal val="0"/>
                                          </p:val>
                                        </p:tav>
                                        <p:tav tm="100000">
                                          <p:val>
                                            <p:strVal val="#ppt_h"/>
                                          </p:val>
                                        </p:tav>
                                      </p:tavLst>
                                    </p:anim>
                                    <p:animEffect transition="in" filter="fade">
                                      <p:cBhvr>
                                        <p:cTn id="17" dur="500"/>
                                        <p:tgtEl>
                                          <p:spTgt spid="2097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FFC000"/>
                </a:solidFill>
              </a:rPr>
              <a:t>Lichen planus</a:t>
            </a:r>
          </a:p>
        </p:txBody>
      </p:sp>
      <p:sp>
        <p:nvSpPr>
          <p:cNvPr id="3" name="Content Placeholder 2"/>
          <p:cNvSpPr>
            <a:spLocks noGrp="1"/>
          </p:cNvSpPr>
          <p:nvPr>
            <p:ph sz="half" idx="1"/>
          </p:nvPr>
        </p:nvSpPr>
        <p:spPr>
          <a:xfrm>
            <a:off x="913795" y="2088319"/>
            <a:ext cx="5106004" cy="4267511"/>
          </a:xfrm>
        </p:spPr>
        <p:txBody>
          <a:bodyPr>
            <a:normAutofit fontScale="85000" lnSpcReduction="20000"/>
          </a:bodyPr>
          <a:lstStyle/>
          <a:p>
            <a:r>
              <a:rPr lang="en-US" sz="2800" dirty="0"/>
              <a:t>Longitudinal </a:t>
            </a:r>
            <a:r>
              <a:rPr lang="en-US" sz="2800" dirty="0" err="1"/>
              <a:t>melanonychia</a:t>
            </a:r>
            <a:r>
              <a:rPr lang="en-US" sz="2800" dirty="0"/>
              <a:t>/</a:t>
            </a:r>
            <a:r>
              <a:rPr lang="en-US" sz="2800" dirty="0" err="1"/>
              <a:t>erythronychia</a:t>
            </a:r>
            <a:r>
              <a:rPr lang="en-US" sz="2800" dirty="0"/>
              <a:t>/leukonychia</a:t>
            </a:r>
          </a:p>
          <a:p>
            <a:endParaRPr lang="en-US" sz="2800" dirty="0"/>
          </a:p>
          <a:p>
            <a:r>
              <a:rPr lang="en-US" sz="2800" dirty="0"/>
              <a:t>subungual hyperkeratosis</a:t>
            </a:r>
          </a:p>
          <a:p>
            <a:endParaRPr lang="en-US" sz="2800" dirty="0"/>
          </a:p>
          <a:p>
            <a:r>
              <a:rPr lang="en-US" sz="2800" dirty="0" err="1"/>
              <a:t>Onycholysis</a:t>
            </a:r>
            <a:endParaRPr lang="en-US" sz="2800" dirty="0"/>
          </a:p>
          <a:p>
            <a:endParaRPr lang="en-US" sz="2800" dirty="0"/>
          </a:p>
          <a:p>
            <a:r>
              <a:rPr lang="en-US" sz="2800" dirty="0" err="1"/>
              <a:t>Anonychia</a:t>
            </a:r>
            <a:endParaRPr lang="en-US" sz="2800" dirty="0"/>
          </a:p>
          <a:p>
            <a:endParaRPr lang="en-US" dirty="0"/>
          </a:p>
        </p:txBody>
      </p:sp>
      <p:sp>
        <p:nvSpPr>
          <p:cNvPr id="4" name="Content Placeholder 3"/>
          <p:cNvSpPr>
            <a:spLocks noGrp="1"/>
          </p:cNvSpPr>
          <p:nvPr>
            <p:ph sz="half" idx="2"/>
          </p:nvPr>
        </p:nvSpPr>
        <p:spPr/>
        <p:txBody>
          <a:bodyPr>
            <a:normAutofit fontScale="85000" lnSpcReduction="20000"/>
          </a:bodyPr>
          <a:lstStyle/>
          <a:p>
            <a:endParaRPr lang="en-US"/>
          </a:p>
        </p:txBody>
      </p:sp>
      <p:pic>
        <p:nvPicPr>
          <p:cNvPr id="5" name="Picture 2"/>
          <p:cNvPicPr>
            <a:picLocks noChangeAspect="1" noChangeArrowheads="1"/>
          </p:cNvPicPr>
          <p:nvPr/>
        </p:nvPicPr>
        <p:blipFill>
          <a:blip r:embed="rId3"/>
          <a:srcRect/>
          <a:stretch>
            <a:fillRect/>
          </a:stretch>
        </p:blipFill>
        <p:spPr bwMode="auto">
          <a:xfrm>
            <a:off x="7794870" y="1986980"/>
            <a:ext cx="3549488" cy="2387182"/>
          </a:xfrm>
          <a:prstGeom prst="rect">
            <a:avLst/>
          </a:prstGeom>
          <a:noFill/>
          <a:ln w="9525">
            <a:noFill/>
            <a:miter lim="800000"/>
            <a:headEnd/>
            <a:tailEnd/>
          </a:ln>
          <a:effectLst/>
        </p:spPr>
      </p:pic>
      <p:pic>
        <p:nvPicPr>
          <p:cNvPr id="6" name="Picture 2"/>
          <p:cNvPicPr>
            <a:picLocks noChangeAspect="1" noChangeArrowheads="1"/>
          </p:cNvPicPr>
          <p:nvPr/>
        </p:nvPicPr>
        <p:blipFill>
          <a:blip r:embed="rId4"/>
          <a:srcRect/>
          <a:stretch>
            <a:fillRect/>
          </a:stretch>
        </p:blipFill>
        <p:spPr bwMode="auto">
          <a:xfrm>
            <a:off x="8312445" y="4469790"/>
            <a:ext cx="2788376" cy="2121108"/>
          </a:xfrm>
          <a:prstGeom prst="rect">
            <a:avLst/>
          </a:prstGeom>
          <a:noFill/>
          <a:ln w="9525">
            <a:noFill/>
            <a:miter lim="800000"/>
            <a:headEnd/>
            <a:tailEnd/>
          </a:ln>
          <a:effectLst/>
        </p:spPr>
      </p:pic>
    </p:spTree>
    <p:extLst>
      <p:ext uri="{BB962C8B-B14F-4D97-AF65-F5344CB8AC3E}">
        <p14:creationId xmlns:p14="http://schemas.microsoft.com/office/powerpoint/2010/main" val="51462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80">
                                          <p:stCondLst>
                                            <p:cond delay="0"/>
                                          </p:stCondLst>
                                        </p:cTn>
                                        <p:tgtEl>
                                          <p:spTgt spid="6"/>
                                        </p:tgtEl>
                                      </p:cBhvr>
                                    </p:animEffect>
                                    <p:anim calcmode="lin" valueType="num">
                                      <p:cBhvr>
                                        <p:cTn id="13"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8" dur="26">
                                          <p:stCondLst>
                                            <p:cond delay="650"/>
                                          </p:stCondLst>
                                        </p:cTn>
                                        <p:tgtEl>
                                          <p:spTgt spid="6"/>
                                        </p:tgtEl>
                                      </p:cBhvr>
                                      <p:to x="100000" y="60000"/>
                                    </p:animScale>
                                    <p:animScale>
                                      <p:cBhvr>
                                        <p:cTn id="19" dur="166" decel="50000">
                                          <p:stCondLst>
                                            <p:cond delay="676"/>
                                          </p:stCondLst>
                                        </p:cTn>
                                        <p:tgtEl>
                                          <p:spTgt spid="6"/>
                                        </p:tgtEl>
                                      </p:cBhvr>
                                      <p:to x="100000" y="100000"/>
                                    </p:animScale>
                                    <p:animScale>
                                      <p:cBhvr>
                                        <p:cTn id="20" dur="26">
                                          <p:stCondLst>
                                            <p:cond delay="1312"/>
                                          </p:stCondLst>
                                        </p:cTn>
                                        <p:tgtEl>
                                          <p:spTgt spid="6"/>
                                        </p:tgtEl>
                                      </p:cBhvr>
                                      <p:to x="100000" y="80000"/>
                                    </p:animScale>
                                    <p:animScale>
                                      <p:cBhvr>
                                        <p:cTn id="21" dur="166" decel="50000">
                                          <p:stCondLst>
                                            <p:cond delay="1338"/>
                                          </p:stCondLst>
                                        </p:cTn>
                                        <p:tgtEl>
                                          <p:spTgt spid="6"/>
                                        </p:tgtEl>
                                      </p:cBhvr>
                                      <p:to x="100000" y="100000"/>
                                    </p:animScale>
                                    <p:animScale>
                                      <p:cBhvr>
                                        <p:cTn id="22" dur="26">
                                          <p:stCondLst>
                                            <p:cond delay="1642"/>
                                          </p:stCondLst>
                                        </p:cTn>
                                        <p:tgtEl>
                                          <p:spTgt spid="6"/>
                                        </p:tgtEl>
                                      </p:cBhvr>
                                      <p:to x="100000" y="90000"/>
                                    </p:animScale>
                                    <p:animScale>
                                      <p:cBhvr>
                                        <p:cTn id="23" dur="166" decel="50000">
                                          <p:stCondLst>
                                            <p:cond delay="1668"/>
                                          </p:stCondLst>
                                        </p:cTn>
                                        <p:tgtEl>
                                          <p:spTgt spid="6"/>
                                        </p:tgtEl>
                                      </p:cBhvr>
                                      <p:to x="100000" y="100000"/>
                                    </p:animScale>
                                    <p:animScale>
                                      <p:cBhvr>
                                        <p:cTn id="24" dur="26">
                                          <p:stCondLst>
                                            <p:cond delay="1808"/>
                                          </p:stCondLst>
                                        </p:cTn>
                                        <p:tgtEl>
                                          <p:spTgt spid="6"/>
                                        </p:tgtEl>
                                      </p:cBhvr>
                                      <p:to x="100000" y="95000"/>
                                    </p:animScale>
                                    <p:animScale>
                                      <p:cBhvr>
                                        <p:cTn id="25"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0" name="Rectangle 2"/>
          <p:cNvSpPr>
            <a:spLocks noGrp="1" noChangeArrowheads="1"/>
          </p:cNvSpPr>
          <p:nvPr>
            <p:ph type="title"/>
          </p:nvPr>
        </p:nvSpPr>
        <p:spPr>
          <a:xfrm>
            <a:off x="792814" y="749508"/>
            <a:ext cx="8471107" cy="1169233"/>
          </a:xfrm>
        </p:spPr>
        <p:txBody>
          <a:bodyPr>
            <a:normAutofit fontScale="90000"/>
          </a:bodyPr>
          <a:lstStyle/>
          <a:p>
            <a:r>
              <a:rPr lang="en-US" sz="4900" b="1" dirty="0">
                <a:solidFill>
                  <a:srgbClr val="FFC000"/>
                </a:solidFill>
              </a:rPr>
              <a:t>Lichen </a:t>
            </a:r>
            <a:r>
              <a:rPr lang="en-US" sz="4900" b="1" dirty="0" err="1">
                <a:solidFill>
                  <a:srgbClr val="FFC000"/>
                </a:solidFill>
              </a:rPr>
              <a:t>Planus</a:t>
            </a:r>
            <a:br>
              <a:rPr lang="en-US" sz="4900" b="1" dirty="0"/>
            </a:br>
            <a:r>
              <a:rPr lang="en-US" sz="4900" b="1" dirty="0"/>
              <a:t>Treatment</a:t>
            </a:r>
            <a:br>
              <a:rPr lang="en-US" sz="3200" dirty="0"/>
            </a:br>
            <a:endParaRPr lang="en-US" sz="3200" dirty="0"/>
          </a:p>
        </p:txBody>
      </p:sp>
      <p:sp>
        <p:nvSpPr>
          <p:cNvPr id="1048971" name="Rectangle 3"/>
          <p:cNvSpPr>
            <a:spLocks noGrp="1" noChangeArrowheads="1"/>
          </p:cNvSpPr>
          <p:nvPr>
            <p:ph idx="1"/>
          </p:nvPr>
        </p:nvSpPr>
        <p:spPr>
          <a:xfrm>
            <a:off x="609600" y="1903751"/>
            <a:ext cx="10972800" cy="3617575"/>
          </a:xfrm>
        </p:spPr>
        <p:txBody>
          <a:bodyPr>
            <a:normAutofit lnSpcReduction="10000"/>
          </a:bodyPr>
          <a:lstStyle/>
          <a:p>
            <a:pPr>
              <a:buNone/>
            </a:pPr>
            <a:r>
              <a:rPr lang="en-US" sz="2800" dirty="0"/>
              <a:t>  </a:t>
            </a:r>
          </a:p>
          <a:p>
            <a:pPr>
              <a:buNone/>
            </a:pPr>
            <a:r>
              <a:rPr lang="en-US" dirty="0"/>
              <a:t>             </a:t>
            </a:r>
            <a:r>
              <a:rPr lang="en-US" sz="2800" dirty="0"/>
              <a:t>Topical Steroids for 2-3 months</a:t>
            </a:r>
          </a:p>
          <a:p>
            <a:pPr>
              <a:buFontTx/>
              <a:buNone/>
            </a:pPr>
            <a:r>
              <a:rPr lang="en-US" sz="2800" dirty="0"/>
              <a:t>             Triamcinolone </a:t>
            </a:r>
            <a:r>
              <a:rPr lang="en-US" sz="2800" dirty="0" err="1"/>
              <a:t>Acetonide</a:t>
            </a:r>
            <a:r>
              <a:rPr lang="en-US" sz="2800" dirty="0"/>
              <a:t>  I/M for 3-6months</a:t>
            </a:r>
          </a:p>
          <a:p>
            <a:pPr>
              <a:buFontTx/>
              <a:buNone/>
            </a:pPr>
            <a:r>
              <a:rPr lang="en-US" sz="2800" dirty="0"/>
              <a:t>             Oral Steroids 60mg/day</a:t>
            </a:r>
          </a:p>
          <a:p>
            <a:pPr>
              <a:buFontTx/>
              <a:buNone/>
            </a:pPr>
            <a:r>
              <a:rPr lang="en-US" sz="2800" dirty="0"/>
              <a:t>OTHER : </a:t>
            </a:r>
            <a:r>
              <a:rPr lang="en-US" sz="2800" dirty="0" err="1"/>
              <a:t>dapsone,acitretin,ciclosporin,azathioprine</a:t>
            </a:r>
            <a:endParaRPr lang="en-US" sz="2800" dirty="0"/>
          </a:p>
          <a:p>
            <a:pPr>
              <a:buFontTx/>
              <a:buNone/>
            </a:pPr>
            <a:r>
              <a:rPr lang="en-US" sz="2800" dirty="0"/>
              <a:t>            </a:t>
            </a:r>
            <a:endParaRPr lang="en-US" sz="2900" dirty="0"/>
          </a:p>
        </p:txBody>
      </p:sp>
      <p:sp>
        <p:nvSpPr>
          <p:cNvPr id="1048972" name="TextBox 3"/>
          <p:cNvSpPr txBox="1"/>
          <p:nvPr/>
        </p:nvSpPr>
        <p:spPr>
          <a:xfrm>
            <a:off x="9024079" y="0"/>
            <a:ext cx="3512695" cy="677108"/>
          </a:xfrm>
          <a:prstGeom prst="rect">
            <a:avLst/>
          </a:prstGeom>
          <a:noFill/>
        </p:spPr>
        <p:txBody>
          <a:bodyPr wrap="square" rtlCol="0">
            <a:spAutoFit/>
          </a:bodyPr>
          <a:lstStyle/>
          <a:p>
            <a:r>
              <a:rPr lang="en-US" dirty="0"/>
              <a:t>DERMATOSIS AFFECTING NAIL</a:t>
            </a:r>
          </a:p>
          <a:p>
            <a:r>
              <a:rPr lang="en-US" sz="2000" dirty="0"/>
              <a:t>                         </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76" name="Title 1"/>
          <p:cNvSpPr>
            <a:spLocks noGrp="1"/>
          </p:cNvSpPr>
          <p:nvPr>
            <p:ph type="title"/>
          </p:nvPr>
        </p:nvSpPr>
        <p:spPr/>
        <p:txBody>
          <a:bodyPr/>
          <a:lstStyle/>
          <a:p>
            <a:r>
              <a:rPr lang="en-US" b="1" dirty="0"/>
              <a:t> </a:t>
            </a:r>
            <a:r>
              <a:rPr lang="en-US" b="1" dirty="0" err="1">
                <a:solidFill>
                  <a:srgbClr val="FFC000"/>
                </a:solidFill>
              </a:rPr>
              <a:t>Darier</a:t>
            </a:r>
            <a:r>
              <a:rPr lang="en-US" b="1" dirty="0">
                <a:solidFill>
                  <a:srgbClr val="FFC000"/>
                </a:solidFill>
              </a:rPr>
              <a:t> Disease</a:t>
            </a:r>
            <a:endParaRPr lang="en-US" dirty="0">
              <a:solidFill>
                <a:srgbClr val="FFC000"/>
              </a:solidFill>
            </a:endParaRPr>
          </a:p>
        </p:txBody>
      </p:sp>
      <p:sp>
        <p:nvSpPr>
          <p:cNvPr id="1048977" name="Content Placeholder 2"/>
          <p:cNvSpPr>
            <a:spLocks noGrp="1"/>
          </p:cNvSpPr>
          <p:nvPr>
            <p:ph sz="half" idx="1"/>
          </p:nvPr>
        </p:nvSpPr>
        <p:spPr>
          <a:xfrm>
            <a:off x="838199" y="1825625"/>
            <a:ext cx="6222167" cy="4846108"/>
          </a:xfrm>
        </p:spPr>
        <p:txBody>
          <a:bodyPr>
            <a:normAutofit/>
          </a:bodyPr>
          <a:lstStyle/>
          <a:p>
            <a:r>
              <a:rPr lang="en-US" sz="2800" dirty="0"/>
              <a:t>Red &amp; White Longitudinal Streaks</a:t>
            </a:r>
            <a:endParaRPr lang="en-US" sz="2800" b="1" dirty="0"/>
          </a:p>
          <a:p>
            <a:r>
              <a:rPr lang="en-US" sz="2800" dirty="0"/>
              <a:t>Distal </a:t>
            </a:r>
            <a:r>
              <a:rPr lang="en-US" sz="2800" dirty="0" err="1"/>
              <a:t>subungual</a:t>
            </a:r>
            <a:r>
              <a:rPr lang="en-US" sz="2800" dirty="0"/>
              <a:t> </a:t>
            </a:r>
            <a:r>
              <a:rPr lang="en-US" sz="2800" dirty="0" err="1"/>
              <a:t>hyperkeratotic</a:t>
            </a:r>
            <a:r>
              <a:rPr lang="en-US" sz="2800" dirty="0"/>
              <a:t> papules</a:t>
            </a:r>
          </a:p>
          <a:p>
            <a:r>
              <a:rPr lang="en-US" sz="2800" dirty="0"/>
              <a:t>V-Shaped nick-</a:t>
            </a:r>
            <a:r>
              <a:rPr lang="en-US" sz="2800" b="1" dirty="0"/>
              <a:t>---</a:t>
            </a:r>
            <a:r>
              <a:rPr lang="en-US" sz="2800" b="1" dirty="0" err="1"/>
              <a:t>Pathognomic</a:t>
            </a:r>
            <a:endParaRPr lang="en-US" sz="2800" b="1" dirty="0"/>
          </a:p>
          <a:p>
            <a:r>
              <a:rPr lang="en-US" sz="2800" b="1" dirty="0"/>
              <a:t>Other :</a:t>
            </a:r>
          </a:p>
          <a:p>
            <a:pPr lvl="1"/>
            <a:r>
              <a:rPr lang="en-US" sz="2800" b="1" dirty="0"/>
              <a:t>Excess ridging</a:t>
            </a:r>
          </a:p>
          <a:p>
            <a:pPr lvl="1"/>
            <a:r>
              <a:rPr lang="en-US" sz="2800" b="1" dirty="0"/>
              <a:t>Thickening of nail plate</a:t>
            </a:r>
            <a:endParaRPr lang="en-US" sz="2800" dirty="0"/>
          </a:p>
        </p:txBody>
      </p:sp>
      <p:pic>
        <p:nvPicPr>
          <p:cNvPr id="2097224" name="Picture 3" descr="C:\Users\Zohaib\Desktop\darier-nail.jpg"/>
          <p:cNvPicPr>
            <a:picLocks noGrp="1" noChangeAspect="1" noChangeArrowheads="1"/>
          </p:cNvPicPr>
          <p:nvPr>
            <p:ph sz="half" idx="2"/>
          </p:nvPr>
        </p:nvPicPr>
        <p:blipFill>
          <a:blip r:embed="rId3"/>
          <a:stretch>
            <a:fillRect/>
          </a:stretch>
        </p:blipFill>
        <p:spPr bwMode="auto">
          <a:xfrm>
            <a:off x="8919148" y="4001294"/>
            <a:ext cx="2781300" cy="2095500"/>
          </a:xfrm>
          <a:prstGeom prst="rect">
            <a:avLst/>
          </a:prstGeom>
          <a:noFill/>
        </p:spPr>
      </p:pic>
      <p:pic>
        <p:nvPicPr>
          <p:cNvPr id="2097225" name="Picture 4" descr="C:\Users\Zohaib\Desktop\darier-nail2.jpg"/>
          <p:cNvPicPr>
            <a:picLocks noChangeAspect="1" noChangeArrowheads="1"/>
          </p:cNvPicPr>
          <p:nvPr/>
        </p:nvPicPr>
        <p:blipFill>
          <a:blip r:embed="rId4"/>
          <a:srcRect/>
          <a:stretch>
            <a:fillRect/>
          </a:stretch>
        </p:blipFill>
        <p:spPr bwMode="auto">
          <a:xfrm>
            <a:off x="8919148" y="1032134"/>
            <a:ext cx="3272852" cy="2310671"/>
          </a:xfrm>
          <a:prstGeom prst="rect">
            <a:avLst/>
          </a:prstGeom>
          <a:noFill/>
        </p:spPr>
      </p:pic>
      <p:sp>
        <p:nvSpPr>
          <p:cNvPr id="1048978" name="TextBox 5"/>
          <p:cNvSpPr txBox="1"/>
          <p:nvPr/>
        </p:nvSpPr>
        <p:spPr>
          <a:xfrm>
            <a:off x="9114019" y="0"/>
            <a:ext cx="3512695" cy="677108"/>
          </a:xfrm>
          <a:prstGeom prst="rect">
            <a:avLst/>
          </a:prstGeom>
          <a:noFill/>
        </p:spPr>
        <p:txBody>
          <a:bodyPr wrap="square" rtlCol="0">
            <a:spAutoFit/>
          </a:bodyPr>
          <a:lstStyle/>
          <a:p>
            <a:r>
              <a:rPr lang="en-US" dirty="0"/>
              <a:t>DERMATOSIS AFFECTING NAIL</a:t>
            </a:r>
          </a:p>
          <a:p>
            <a:r>
              <a:rPr lang="en-US" sz="20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97225"/>
                                        </p:tgtEl>
                                        <p:attrNameLst>
                                          <p:attrName>style.visibility</p:attrName>
                                        </p:attrNameLst>
                                      </p:cBhvr>
                                      <p:to>
                                        <p:strVal val="visible"/>
                                      </p:to>
                                    </p:set>
                                    <p:anim calcmode="lin" valueType="num">
                                      <p:cBhvr additive="base">
                                        <p:cTn id="7" dur="500" fill="hold"/>
                                        <p:tgtEl>
                                          <p:spTgt spid="2097225"/>
                                        </p:tgtEl>
                                        <p:attrNameLst>
                                          <p:attrName>ppt_x</p:attrName>
                                        </p:attrNameLst>
                                      </p:cBhvr>
                                      <p:tavLst>
                                        <p:tav tm="0">
                                          <p:val>
                                            <p:strVal val="#ppt_x"/>
                                          </p:val>
                                        </p:tav>
                                        <p:tav tm="100000">
                                          <p:val>
                                            <p:strVal val="#ppt_x"/>
                                          </p:val>
                                        </p:tav>
                                      </p:tavLst>
                                    </p:anim>
                                    <p:anim calcmode="lin" valueType="num">
                                      <p:cBhvr additive="base">
                                        <p:cTn id="8" dur="500" fill="hold"/>
                                        <p:tgtEl>
                                          <p:spTgt spid="20972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97224"/>
                                        </p:tgtEl>
                                        <p:attrNameLst>
                                          <p:attrName>style.visibility</p:attrName>
                                        </p:attrNameLst>
                                      </p:cBhvr>
                                      <p:to>
                                        <p:strVal val="visible"/>
                                      </p:to>
                                    </p:set>
                                    <p:anim calcmode="lin" valueType="num">
                                      <p:cBhvr additive="base">
                                        <p:cTn id="13" dur="500" fill="hold"/>
                                        <p:tgtEl>
                                          <p:spTgt spid="2097224"/>
                                        </p:tgtEl>
                                        <p:attrNameLst>
                                          <p:attrName>ppt_x</p:attrName>
                                        </p:attrNameLst>
                                      </p:cBhvr>
                                      <p:tavLst>
                                        <p:tav tm="0">
                                          <p:val>
                                            <p:strVal val="#ppt_x"/>
                                          </p:val>
                                        </p:tav>
                                        <p:tav tm="100000">
                                          <p:val>
                                            <p:strVal val="#ppt_x"/>
                                          </p:val>
                                        </p:tav>
                                      </p:tavLst>
                                    </p:anim>
                                    <p:anim calcmode="lin" valueType="num">
                                      <p:cBhvr additive="base">
                                        <p:cTn id="14" dur="500" fill="hold"/>
                                        <p:tgtEl>
                                          <p:spTgt spid="20972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2" name="Title 4"/>
          <p:cNvSpPr>
            <a:spLocks noGrp="1"/>
          </p:cNvSpPr>
          <p:nvPr>
            <p:ph type="title"/>
          </p:nvPr>
        </p:nvSpPr>
        <p:spPr>
          <a:xfrm>
            <a:off x="913795" y="126336"/>
            <a:ext cx="8887931" cy="1160373"/>
          </a:xfrm>
        </p:spPr>
        <p:txBody>
          <a:bodyPr/>
          <a:lstStyle/>
          <a:p>
            <a:r>
              <a:rPr lang="en-US" b="1" dirty="0">
                <a:solidFill>
                  <a:srgbClr val="FFC000"/>
                </a:solidFill>
              </a:rPr>
              <a:t>Eczema</a:t>
            </a:r>
            <a:endParaRPr lang="en-US" dirty="0">
              <a:solidFill>
                <a:srgbClr val="FFC000"/>
              </a:solidFill>
            </a:endParaRPr>
          </a:p>
        </p:txBody>
      </p:sp>
      <p:sp>
        <p:nvSpPr>
          <p:cNvPr id="1048983" name="Content Placeholder 2"/>
          <p:cNvSpPr>
            <a:spLocks noGrp="1"/>
          </p:cNvSpPr>
          <p:nvPr>
            <p:ph idx="1"/>
          </p:nvPr>
        </p:nvSpPr>
        <p:spPr>
          <a:xfrm>
            <a:off x="838201" y="1773382"/>
            <a:ext cx="7016646" cy="5084617"/>
          </a:xfrm>
        </p:spPr>
        <p:txBody>
          <a:bodyPr>
            <a:normAutofit fontScale="80000" lnSpcReduction="10000"/>
          </a:bodyPr>
          <a:lstStyle/>
          <a:p>
            <a:r>
              <a:rPr lang="en-US" sz="3300" dirty="0"/>
              <a:t>Pitting</a:t>
            </a:r>
          </a:p>
          <a:p>
            <a:r>
              <a:rPr lang="en-US" sz="3300" dirty="0"/>
              <a:t>Thickening</a:t>
            </a:r>
          </a:p>
          <a:p>
            <a:r>
              <a:rPr lang="en-US" sz="3300" dirty="0"/>
              <a:t>Nail loss</a:t>
            </a:r>
          </a:p>
          <a:p>
            <a:r>
              <a:rPr lang="en-US" sz="3300" dirty="0"/>
              <a:t>Transverse ridges and furrows</a:t>
            </a:r>
          </a:p>
          <a:p>
            <a:r>
              <a:rPr lang="en-US" sz="3300" dirty="0" err="1"/>
              <a:t>Subungual</a:t>
            </a:r>
            <a:r>
              <a:rPr lang="en-US" sz="3300" dirty="0"/>
              <a:t> hyperkeratosis &amp; </a:t>
            </a:r>
            <a:r>
              <a:rPr lang="en-US" sz="3300" dirty="0" err="1"/>
              <a:t>Onycholysis</a:t>
            </a:r>
            <a:endParaRPr lang="en-US" sz="3300" dirty="0"/>
          </a:p>
          <a:p>
            <a:r>
              <a:rPr lang="en-US" sz="3300" dirty="0"/>
              <a:t>Smooth and shiny with severe itching</a:t>
            </a:r>
          </a:p>
          <a:p>
            <a:r>
              <a:rPr lang="en-US" sz="3300" dirty="0"/>
              <a:t>Associated hand dermatitis shows vesicles, </a:t>
            </a:r>
          </a:p>
          <a:p>
            <a:pPr>
              <a:buNone/>
            </a:pPr>
            <a:r>
              <a:rPr lang="en-US" sz="3300" dirty="0"/>
              <a:t>scaling, erythema, cracks &amp; swollen finger</a:t>
            </a:r>
          </a:p>
          <a:p>
            <a:pPr>
              <a:buNone/>
            </a:pPr>
            <a:r>
              <a:rPr lang="en-US" sz="3200" dirty="0"/>
              <a:t>                           </a:t>
            </a:r>
            <a:endParaRPr lang="en-US" sz="2800" dirty="0"/>
          </a:p>
          <a:p>
            <a:pPr lvl="1">
              <a:buNone/>
            </a:pPr>
            <a:endParaRPr lang="en-US" dirty="0"/>
          </a:p>
        </p:txBody>
      </p:sp>
      <p:pic>
        <p:nvPicPr>
          <p:cNvPr id="2097226" name="Picture 4"/>
          <p:cNvPicPr>
            <a:picLocks noChangeAspect="1" noChangeArrowheads="1"/>
          </p:cNvPicPr>
          <p:nvPr/>
        </p:nvPicPr>
        <p:blipFill>
          <a:blip r:embed="rId2"/>
          <a:srcRect l="966" t="4309" r="891"/>
          <a:stretch>
            <a:fillRect/>
          </a:stretch>
        </p:blipFill>
        <p:spPr bwMode="auto">
          <a:xfrm>
            <a:off x="7854847" y="677108"/>
            <a:ext cx="3957403" cy="31885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48984" name="TextBox 6"/>
          <p:cNvSpPr txBox="1"/>
          <p:nvPr/>
        </p:nvSpPr>
        <p:spPr>
          <a:xfrm>
            <a:off x="9114020" y="0"/>
            <a:ext cx="3512695" cy="677108"/>
          </a:xfrm>
          <a:prstGeom prst="rect">
            <a:avLst/>
          </a:prstGeom>
          <a:noFill/>
        </p:spPr>
        <p:txBody>
          <a:bodyPr wrap="square" rtlCol="0">
            <a:spAutoFit/>
          </a:bodyPr>
          <a:lstStyle/>
          <a:p>
            <a:r>
              <a:rPr lang="en-US" dirty="0"/>
              <a:t>DERMATOSIS AFFECTING NAIL</a:t>
            </a:r>
          </a:p>
          <a:p>
            <a:r>
              <a:rPr lang="en-US" sz="2000" dirty="0"/>
              <a:t>                         </a:t>
            </a:r>
          </a:p>
        </p:txBody>
      </p:sp>
      <p:pic>
        <p:nvPicPr>
          <p:cNvPr id="3074" name="Picture 2" descr="How To Treat Nail Eczema | Skin fungus treatment, Eczema, Nails">
            <a:extLst>
              <a:ext uri="{FF2B5EF4-FFF2-40B4-BE49-F238E27FC236}">
                <a16:creationId xmlns:a16="http://schemas.microsoft.com/office/drawing/2014/main" id="{8D67D2FA-DE57-4DBF-848A-974704D3F5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2976" y="3874164"/>
            <a:ext cx="3190114" cy="2857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8983">
                                            <p:txEl>
                                              <p:pRg st="1" end="1"/>
                                            </p:txEl>
                                          </p:spTgt>
                                        </p:tgtEl>
                                        <p:attrNameLst>
                                          <p:attrName>style.visibility</p:attrName>
                                        </p:attrNameLst>
                                      </p:cBhvr>
                                      <p:to>
                                        <p:strVal val="visible"/>
                                      </p:to>
                                    </p:set>
                                    <p:animEffect transition="in" filter="fade">
                                      <p:cBhvr>
                                        <p:cTn id="7" dur="500"/>
                                        <p:tgtEl>
                                          <p:spTgt spid="104898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8983">
                                            <p:txEl>
                                              <p:pRg st="2" end="2"/>
                                            </p:txEl>
                                          </p:spTgt>
                                        </p:tgtEl>
                                        <p:attrNameLst>
                                          <p:attrName>style.visibility</p:attrName>
                                        </p:attrNameLst>
                                      </p:cBhvr>
                                      <p:to>
                                        <p:strVal val="visible"/>
                                      </p:to>
                                    </p:set>
                                    <p:animEffect transition="in" filter="fade">
                                      <p:cBhvr>
                                        <p:cTn id="12" dur="500"/>
                                        <p:tgtEl>
                                          <p:spTgt spid="104898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8983">
                                            <p:txEl>
                                              <p:pRg st="3" end="3"/>
                                            </p:txEl>
                                          </p:spTgt>
                                        </p:tgtEl>
                                        <p:attrNameLst>
                                          <p:attrName>style.visibility</p:attrName>
                                        </p:attrNameLst>
                                      </p:cBhvr>
                                      <p:to>
                                        <p:strVal val="visible"/>
                                      </p:to>
                                    </p:set>
                                    <p:animEffect transition="in" filter="fade">
                                      <p:cBhvr>
                                        <p:cTn id="17" dur="500"/>
                                        <p:tgtEl>
                                          <p:spTgt spid="104898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8983">
                                            <p:txEl>
                                              <p:pRg st="4" end="4"/>
                                            </p:txEl>
                                          </p:spTgt>
                                        </p:tgtEl>
                                        <p:attrNameLst>
                                          <p:attrName>style.visibility</p:attrName>
                                        </p:attrNameLst>
                                      </p:cBhvr>
                                      <p:to>
                                        <p:strVal val="visible"/>
                                      </p:to>
                                    </p:set>
                                    <p:animEffect transition="in" filter="fade">
                                      <p:cBhvr>
                                        <p:cTn id="22" dur="500"/>
                                        <p:tgtEl>
                                          <p:spTgt spid="104898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48983">
                                            <p:txEl>
                                              <p:pRg st="5" end="5"/>
                                            </p:txEl>
                                          </p:spTgt>
                                        </p:tgtEl>
                                        <p:attrNameLst>
                                          <p:attrName>style.visibility</p:attrName>
                                        </p:attrNameLst>
                                      </p:cBhvr>
                                      <p:to>
                                        <p:strVal val="visible"/>
                                      </p:to>
                                    </p:set>
                                    <p:animEffect transition="in" filter="fade">
                                      <p:cBhvr>
                                        <p:cTn id="27" dur="500"/>
                                        <p:tgtEl>
                                          <p:spTgt spid="104898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48983">
                                            <p:txEl>
                                              <p:pRg st="6" end="6"/>
                                            </p:txEl>
                                          </p:spTgt>
                                        </p:tgtEl>
                                        <p:attrNameLst>
                                          <p:attrName>style.visibility</p:attrName>
                                        </p:attrNameLst>
                                      </p:cBhvr>
                                      <p:to>
                                        <p:strVal val="visible"/>
                                      </p:to>
                                    </p:set>
                                    <p:animEffect transition="in" filter="fade">
                                      <p:cBhvr>
                                        <p:cTn id="32" dur="500"/>
                                        <p:tgtEl>
                                          <p:spTgt spid="1048983">
                                            <p:txEl>
                                              <p:pRg st="6" end="6"/>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1048983">
                                            <p:txEl>
                                              <p:pRg st="7" end="7"/>
                                            </p:txEl>
                                          </p:spTgt>
                                        </p:tgtEl>
                                        <p:attrNameLst>
                                          <p:attrName>style.visibility</p:attrName>
                                        </p:attrNameLst>
                                      </p:cBhvr>
                                      <p:to>
                                        <p:strVal val="visible"/>
                                      </p:to>
                                    </p:set>
                                    <p:animEffect transition="in" filter="fade">
                                      <p:cBhvr>
                                        <p:cTn id="35" dur="500"/>
                                        <p:tgtEl>
                                          <p:spTgt spid="1048983">
                                            <p:txEl>
                                              <p:pRg st="7" end="7"/>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nodeType="clickEffect">
                                  <p:stCondLst>
                                    <p:cond delay="0"/>
                                  </p:stCondLst>
                                  <p:childTnLst>
                                    <p:set>
                                      <p:cBhvr>
                                        <p:cTn id="39" dur="1" fill="hold">
                                          <p:stCondLst>
                                            <p:cond delay="0"/>
                                          </p:stCondLst>
                                        </p:cTn>
                                        <p:tgtEl>
                                          <p:spTgt spid="2097226"/>
                                        </p:tgtEl>
                                        <p:attrNameLst>
                                          <p:attrName>style.visibility</p:attrName>
                                        </p:attrNameLst>
                                      </p:cBhvr>
                                      <p:to>
                                        <p:strVal val="visible"/>
                                      </p:to>
                                    </p:set>
                                    <p:anim calcmode="lin" valueType="num">
                                      <p:cBhvr additive="base">
                                        <p:cTn id="40" dur="500" fill="hold"/>
                                        <p:tgtEl>
                                          <p:spTgt spid="2097226"/>
                                        </p:tgtEl>
                                        <p:attrNameLst>
                                          <p:attrName>ppt_x</p:attrName>
                                        </p:attrNameLst>
                                      </p:cBhvr>
                                      <p:tavLst>
                                        <p:tav tm="0">
                                          <p:val>
                                            <p:strVal val="#ppt_x"/>
                                          </p:val>
                                        </p:tav>
                                        <p:tav tm="100000">
                                          <p:val>
                                            <p:strVal val="#ppt_x"/>
                                          </p:val>
                                        </p:tav>
                                      </p:tavLst>
                                    </p:anim>
                                    <p:anim calcmode="lin" valueType="num">
                                      <p:cBhvr additive="base">
                                        <p:cTn id="41" dur="500" fill="hold"/>
                                        <p:tgtEl>
                                          <p:spTgt spid="2097226"/>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074"/>
                                        </p:tgtEl>
                                        <p:attrNameLst>
                                          <p:attrName>style.visibility</p:attrName>
                                        </p:attrNameLst>
                                      </p:cBhvr>
                                      <p:to>
                                        <p:strVal val="visible"/>
                                      </p:to>
                                    </p:set>
                                    <p:anim calcmode="lin" valueType="num">
                                      <p:cBhvr>
                                        <p:cTn id="46" dur="500" fill="hold"/>
                                        <p:tgtEl>
                                          <p:spTgt spid="3074"/>
                                        </p:tgtEl>
                                        <p:attrNameLst>
                                          <p:attrName>ppt_w</p:attrName>
                                        </p:attrNameLst>
                                      </p:cBhvr>
                                      <p:tavLst>
                                        <p:tav tm="0">
                                          <p:val>
                                            <p:fltVal val="0"/>
                                          </p:val>
                                        </p:tav>
                                        <p:tav tm="100000">
                                          <p:val>
                                            <p:strVal val="#ppt_w"/>
                                          </p:val>
                                        </p:tav>
                                      </p:tavLst>
                                    </p:anim>
                                    <p:anim calcmode="lin" valueType="num">
                                      <p:cBhvr>
                                        <p:cTn id="47" dur="500" fill="hold"/>
                                        <p:tgtEl>
                                          <p:spTgt spid="3074"/>
                                        </p:tgtEl>
                                        <p:attrNameLst>
                                          <p:attrName>ppt_h</p:attrName>
                                        </p:attrNameLst>
                                      </p:cBhvr>
                                      <p:tavLst>
                                        <p:tav tm="0">
                                          <p:val>
                                            <p:fltVal val="0"/>
                                          </p:val>
                                        </p:tav>
                                        <p:tav tm="100000">
                                          <p:val>
                                            <p:strVal val="#ppt_h"/>
                                          </p:val>
                                        </p:tav>
                                      </p:tavLst>
                                    </p:anim>
                                    <p:animEffect transition="in" filter="fade">
                                      <p:cBhvr>
                                        <p:cTn id="48"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87" name="Title 4"/>
          <p:cNvSpPr>
            <a:spLocks noGrp="1"/>
          </p:cNvSpPr>
          <p:nvPr>
            <p:ph type="title"/>
          </p:nvPr>
        </p:nvSpPr>
        <p:spPr/>
        <p:txBody>
          <a:bodyPr>
            <a:normAutofit/>
          </a:bodyPr>
          <a:lstStyle/>
          <a:p>
            <a:r>
              <a:rPr lang="en-US" b="1" dirty="0">
                <a:solidFill>
                  <a:srgbClr val="FFC000"/>
                </a:solidFill>
              </a:rPr>
              <a:t>Eczema</a:t>
            </a:r>
            <a:br>
              <a:rPr lang="en-US" b="1" dirty="0"/>
            </a:br>
            <a:r>
              <a:rPr lang="en-US" b="1" dirty="0"/>
              <a:t>Treatment</a:t>
            </a:r>
          </a:p>
        </p:txBody>
      </p:sp>
      <p:sp>
        <p:nvSpPr>
          <p:cNvPr id="1048985" name="Rectangle 3"/>
          <p:cNvSpPr>
            <a:spLocks noGrp="1" noChangeArrowheads="1"/>
          </p:cNvSpPr>
          <p:nvPr>
            <p:ph idx="1"/>
          </p:nvPr>
        </p:nvSpPr>
        <p:spPr>
          <a:xfrm>
            <a:off x="609600" y="2665708"/>
            <a:ext cx="10972800" cy="2855618"/>
          </a:xfrm>
        </p:spPr>
        <p:txBody>
          <a:bodyPr>
            <a:normAutofit fontScale="62500" lnSpcReduction="20000"/>
          </a:bodyPr>
          <a:lstStyle/>
          <a:p>
            <a:pPr lvl="1"/>
            <a:r>
              <a:rPr lang="en-US" sz="4000" dirty="0"/>
              <a:t>General hand care</a:t>
            </a:r>
          </a:p>
          <a:p>
            <a:pPr lvl="1"/>
            <a:r>
              <a:rPr lang="en-US" sz="4000" dirty="0"/>
              <a:t>Topical steroids </a:t>
            </a:r>
          </a:p>
          <a:p>
            <a:pPr lvl="1"/>
            <a:r>
              <a:rPr lang="en-US" sz="4500" dirty="0"/>
              <a:t>Topical</a:t>
            </a:r>
            <a:r>
              <a:rPr lang="en-US" sz="4000" dirty="0"/>
              <a:t> or systemic antimicrobial therapy</a:t>
            </a:r>
          </a:p>
          <a:p>
            <a:pPr lvl="1"/>
            <a:r>
              <a:rPr lang="en-US" sz="4000" dirty="0"/>
              <a:t>PUVA can be helpful</a:t>
            </a:r>
          </a:p>
          <a:p>
            <a:pPr>
              <a:buNone/>
            </a:pPr>
            <a:r>
              <a:rPr lang="en-US" sz="2500" dirty="0"/>
              <a:t>              </a:t>
            </a:r>
          </a:p>
          <a:p>
            <a:pPr>
              <a:lnSpc>
                <a:spcPct val="90000"/>
              </a:lnSpc>
              <a:buFontTx/>
              <a:buNone/>
            </a:pPr>
            <a:r>
              <a:rPr lang="en-US" sz="2500" dirty="0"/>
              <a:t>                        </a:t>
            </a:r>
            <a:endParaRPr lang="en-US" sz="2800" dirty="0"/>
          </a:p>
          <a:p>
            <a:pPr>
              <a:lnSpc>
                <a:spcPct val="90000"/>
              </a:lnSpc>
              <a:buFontTx/>
              <a:buNone/>
            </a:pPr>
            <a:r>
              <a:rPr lang="en-US" sz="2800" dirty="0"/>
              <a:t>                  </a:t>
            </a:r>
            <a:endParaRPr lang="en-US" sz="3100" dirty="0"/>
          </a:p>
        </p:txBody>
      </p:sp>
      <p:sp>
        <p:nvSpPr>
          <p:cNvPr id="1048986" name="TextBox 3"/>
          <p:cNvSpPr txBox="1"/>
          <p:nvPr/>
        </p:nvSpPr>
        <p:spPr>
          <a:xfrm>
            <a:off x="9054059" y="0"/>
            <a:ext cx="3512695" cy="677108"/>
          </a:xfrm>
          <a:prstGeom prst="rect">
            <a:avLst/>
          </a:prstGeom>
          <a:noFill/>
        </p:spPr>
        <p:txBody>
          <a:bodyPr wrap="square" rtlCol="0">
            <a:spAutoFit/>
          </a:bodyPr>
          <a:lstStyle/>
          <a:p>
            <a:r>
              <a:rPr lang="en-US" dirty="0"/>
              <a:t>DERMATOSIS AFFECTING NAIL</a:t>
            </a:r>
          </a:p>
          <a:p>
            <a:r>
              <a:rPr lang="en-US" sz="2000" dirty="0"/>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1" name="Title 1"/>
          <p:cNvSpPr>
            <a:spLocks noGrp="1"/>
          </p:cNvSpPr>
          <p:nvPr>
            <p:ph type="title"/>
          </p:nvPr>
        </p:nvSpPr>
        <p:spPr/>
        <p:txBody>
          <a:bodyPr/>
          <a:lstStyle/>
          <a:p>
            <a:r>
              <a:rPr lang="en-US" b="1" dirty="0">
                <a:solidFill>
                  <a:srgbClr val="00B050"/>
                </a:solidFill>
              </a:rPr>
              <a:t>TUMOURS OF NAIL APPARATUS</a:t>
            </a:r>
            <a:endParaRPr lang="en-US" dirty="0">
              <a:solidFill>
                <a:srgbClr val="00B050"/>
              </a:solidFill>
            </a:endParaRPr>
          </a:p>
        </p:txBody>
      </p:sp>
      <p:sp>
        <p:nvSpPr>
          <p:cNvPr id="1048992" name="Text Placeholder 4"/>
          <p:cNvSpPr>
            <a:spLocks noGrp="1"/>
          </p:cNvSpPr>
          <p:nvPr>
            <p:ph type="body" idx="1"/>
          </p:nvPr>
        </p:nvSpPr>
        <p:spPr>
          <a:xfrm>
            <a:off x="667670" y="1305946"/>
            <a:ext cx="4879199" cy="823912"/>
          </a:xfrm>
        </p:spPr>
        <p:txBody>
          <a:bodyPr/>
          <a:lstStyle/>
          <a:p>
            <a:r>
              <a:rPr lang="en-US" dirty="0">
                <a:solidFill>
                  <a:srgbClr val="FF0000"/>
                </a:solidFill>
              </a:rPr>
              <a:t>                   BENIGN</a:t>
            </a:r>
          </a:p>
        </p:txBody>
      </p:sp>
      <p:sp>
        <p:nvSpPr>
          <p:cNvPr id="1048993" name="Content Placeholder 2"/>
          <p:cNvSpPr>
            <a:spLocks noGrp="1"/>
          </p:cNvSpPr>
          <p:nvPr>
            <p:ph sz="half" idx="2"/>
          </p:nvPr>
        </p:nvSpPr>
        <p:spPr>
          <a:xfrm>
            <a:off x="913795" y="2631509"/>
            <a:ext cx="5107208" cy="3938623"/>
          </a:xfrm>
        </p:spPr>
        <p:txBody>
          <a:bodyPr>
            <a:normAutofit/>
          </a:bodyPr>
          <a:lstStyle/>
          <a:p>
            <a:r>
              <a:rPr lang="en-US" sz="2400" dirty="0" err="1"/>
              <a:t>Pyogenic</a:t>
            </a:r>
            <a:r>
              <a:rPr lang="en-US" sz="2400" dirty="0"/>
              <a:t> </a:t>
            </a:r>
            <a:r>
              <a:rPr lang="en-US" sz="2400" dirty="0" err="1"/>
              <a:t>Granulomas</a:t>
            </a:r>
            <a:endParaRPr lang="en-US" sz="2400" dirty="0"/>
          </a:p>
          <a:p>
            <a:r>
              <a:rPr lang="en-US" sz="2400" dirty="0" err="1"/>
              <a:t>Glomus</a:t>
            </a:r>
            <a:r>
              <a:rPr lang="en-US" sz="2400" dirty="0"/>
              <a:t> Tumor</a:t>
            </a:r>
          </a:p>
          <a:p>
            <a:r>
              <a:rPr lang="en-US" sz="2400" dirty="0" err="1"/>
              <a:t>Subungual</a:t>
            </a:r>
            <a:r>
              <a:rPr lang="en-US" sz="2400" dirty="0"/>
              <a:t> </a:t>
            </a:r>
            <a:r>
              <a:rPr lang="en-US" sz="2400" dirty="0" err="1"/>
              <a:t>Exostosis</a:t>
            </a:r>
            <a:endParaRPr lang="en-US" sz="2400" dirty="0"/>
          </a:p>
          <a:p>
            <a:r>
              <a:rPr lang="en-US" sz="2400" dirty="0" err="1"/>
              <a:t>Myxoid</a:t>
            </a:r>
            <a:r>
              <a:rPr lang="en-US" sz="2400" dirty="0"/>
              <a:t> </a:t>
            </a:r>
            <a:r>
              <a:rPr lang="en-US" sz="2400" dirty="0" err="1"/>
              <a:t>Pseudocyst</a:t>
            </a:r>
            <a:endParaRPr lang="en-US" sz="2400" dirty="0"/>
          </a:p>
          <a:p>
            <a:r>
              <a:rPr lang="en-US" sz="2400" dirty="0" err="1"/>
              <a:t>Onychomatricoma</a:t>
            </a:r>
            <a:endParaRPr lang="en-US" sz="2400" dirty="0"/>
          </a:p>
          <a:p>
            <a:r>
              <a:rPr lang="en-US" sz="2400" dirty="0" err="1"/>
              <a:t>Periungual</a:t>
            </a:r>
            <a:r>
              <a:rPr lang="en-US" sz="2400" dirty="0"/>
              <a:t> </a:t>
            </a:r>
            <a:r>
              <a:rPr lang="en-US" sz="2400" dirty="0" err="1"/>
              <a:t>Fibrokeratoma</a:t>
            </a:r>
            <a:endParaRPr lang="en-US" sz="2400" dirty="0"/>
          </a:p>
          <a:p>
            <a:r>
              <a:rPr lang="en-US" sz="2400" dirty="0"/>
              <a:t>Subungual </a:t>
            </a:r>
            <a:r>
              <a:rPr lang="en-US" sz="2400" dirty="0" err="1"/>
              <a:t>keratocanthoma</a:t>
            </a:r>
            <a:endParaRPr lang="en-US" sz="2400" dirty="0"/>
          </a:p>
          <a:p>
            <a:endParaRPr lang="en-US" dirty="0"/>
          </a:p>
          <a:p>
            <a:endParaRPr lang="en-US" dirty="0"/>
          </a:p>
          <a:p>
            <a:endParaRPr lang="en-US" dirty="0"/>
          </a:p>
        </p:txBody>
      </p:sp>
      <p:sp>
        <p:nvSpPr>
          <p:cNvPr id="1048994" name="Text Placeholder 5"/>
          <p:cNvSpPr>
            <a:spLocks noGrp="1"/>
          </p:cNvSpPr>
          <p:nvPr>
            <p:ph type="body" sz="quarter" idx="3"/>
          </p:nvPr>
        </p:nvSpPr>
        <p:spPr>
          <a:xfrm>
            <a:off x="6287101" y="1305946"/>
            <a:ext cx="4865554" cy="823912"/>
          </a:xfrm>
        </p:spPr>
        <p:txBody>
          <a:bodyPr/>
          <a:lstStyle/>
          <a:p>
            <a:r>
              <a:rPr lang="en-US" dirty="0">
                <a:solidFill>
                  <a:srgbClr val="FF0000"/>
                </a:solidFill>
              </a:rPr>
              <a:t>                 MALIGNANT</a:t>
            </a:r>
          </a:p>
        </p:txBody>
      </p:sp>
      <p:sp>
        <p:nvSpPr>
          <p:cNvPr id="1048995" name="Content Placeholder 6"/>
          <p:cNvSpPr>
            <a:spLocks noGrp="1"/>
          </p:cNvSpPr>
          <p:nvPr>
            <p:ph sz="quarter" idx="4"/>
          </p:nvPr>
        </p:nvSpPr>
        <p:spPr>
          <a:xfrm>
            <a:off x="6570133" y="2631509"/>
            <a:ext cx="4697424" cy="4226491"/>
          </a:xfrm>
        </p:spPr>
        <p:txBody>
          <a:bodyPr>
            <a:normAutofit/>
          </a:bodyPr>
          <a:lstStyle/>
          <a:p>
            <a:r>
              <a:rPr lang="en-US" sz="2400" dirty="0"/>
              <a:t>Squamous Cell Carcinoma</a:t>
            </a:r>
          </a:p>
          <a:p>
            <a:r>
              <a:rPr lang="en-US" sz="2400" dirty="0"/>
              <a:t>Melanoma</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6" name="Title 1"/>
          <p:cNvSpPr>
            <a:spLocks noGrp="1"/>
          </p:cNvSpPr>
          <p:nvPr>
            <p:ph type="title"/>
          </p:nvPr>
        </p:nvSpPr>
        <p:spPr>
          <a:xfrm>
            <a:off x="697875" y="0"/>
            <a:ext cx="10363200" cy="1143000"/>
          </a:xfrm>
        </p:spPr>
        <p:txBody>
          <a:bodyPr/>
          <a:lstStyle/>
          <a:p>
            <a:r>
              <a:rPr lang="en-US" b="1" dirty="0">
                <a:solidFill>
                  <a:srgbClr val="FFC000"/>
                </a:solidFill>
              </a:rPr>
              <a:t>Pyogenic granuloma</a:t>
            </a:r>
            <a:endParaRPr lang="en-US" dirty="0">
              <a:solidFill>
                <a:srgbClr val="FFC000"/>
              </a:solidFill>
            </a:endParaRPr>
          </a:p>
        </p:txBody>
      </p:sp>
      <p:sp>
        <p:nvSpPr>
          <p:cNvPr id="1048997" name="Content Placeholder 2"/>
          <p:cNvSpPr>
            <a:spLocks noGrp="1"/>
          </p:cNvSpPr>
          <p:nvPr>
            <p:ph idx="1"/>
          </p:nvPr>
        </p:nvSpPr>
        <p:spPr>
          <a:xfrm>
            <a:off x="304800" y="1229192"/>
            <a:ext cx="11887200" cy="5628808"/>
          </a:xfrm>
        </p:spPr>
        <p:txBody>
          <a:bodyPr>
            <a:normAutofit fontScale="89643" lnSpcReduction="20000"/>
          </a:bodyPr>
          <a:lstStyle/>
          <a:p>
            <a:r>
              <a:rPr lang="en-US" sz="2800" dirty="0">
                <a:effectLst/>
              </a:rPr>
              <a:t>Benign vascular </a:t>
            </a:r>
            <a:r>
              <a:rPr lang="en-US" sz="2800" dirty="0" err="1">
                <a:effectLst/>
              </a:rPr>
              <a:t>tumour</a:t>
            </a:r>
            <a:r>
              <a:rPr lang="en-US" sz="2800" dirty="0">
                <a:effectLst/>
              </a:rPr>
              <a:t> </a:t>
            </a:r>
          </a:p>
          <a:p>
            <a:pPr marL="0" indent="0">
              <a:buNone/>
            </a:pPr>
            <a:endParaRPr lang="en-US" sz="2800" dirty="0">
              <a:effectLst/>
            </a:endParaRPr>
          </a:p>
          <a:p>
            <a:r>
              <a:rPr lang="en-US" sz="2800" dirty="0">
                <a:effectLst/>
              </a:rPr>
              <a:t>Site:</a:t>
            </a:r>
          </a:p>
          <a:p>
            <a:pPr lvl="1"/>
            <a:r>
              <a:rPr lang="en-US" sz="2600" dirty="0">
                <a:effectLst/>
              </a:rPr>
              <a:t> proximal nail fold/nail bed</a:t>
            </a:r>
          </a:p>
          <a:p>
            <a:pPr lvl="1"/>
            <a:r>
              <a:rPr lang="en-US" sz="2600" dirty="0" err="1">
                <a:effectLst/>
              </a:rPr>
              <a:t>Hyponychium</a:t>
            </a:r>
            <a:endParaRPr lang="en-US" sz="2600" dirty="0">
              <a:effectLst/>
            </a:endParaRPr>
          </a:p>
          <a:p>
            <a:pPr marL="457200" lvl="1" indent="0">
              <a:buNone/>
            </a:pPr>
            <a:endParaRPr lang="en-US" sz="2600" dirty="0">
              <a:effectLst/>
            </a:endParaRPr>
          </a:p>
          <a:p>
            <a:r>
              <a:rPr lang="en-US" sz="2800" dirty="0">
                <a:effectLst/>
              </a:rPr>
              <a:t>Slightly raised red bumps</a:t>
            </a:r>
          </a:p>
          <a:p>
            <a:pPr marL="0" indent="0">
              <a:buNone/>
            </a:pPr>
            <a:endParaRPr lang="en-US" sz="2800" dirty="0">
              <a:effectLst/>
            </a:endParaRPr>
          </a:p>
          <a:p>
            <a:r>
              <a:rPr lang="en-US" sz="2800" dirty="0">
                <a:effectLst/>
              </a:rPr>
              <a:t>Bleeds very easily</a:t>
            </a:r>
          </a:p>
          <a:p>
            <a:pPr marL="0" indent="0">
              <a:buNone/>
            </a:pPr>
            <a:endParaRPr lang="en-US" sz="2800" dirty="0">
              <a:effectLst/>
            </a:endParaRPr>
          </a:p>
          <a:p>
            <a:r>
              <a:rPr lang="en-US" sz="2800" dirty="0">
                <a:effectLst/>
              </a:rPr>
              <a:t>Erosion of surface may occur</a:t>
            </a:r>
          </a:p>
        </p:txBody>
      </p:sp>
      <p:sp>
        <p:nvSpPr>
          <p:cNvPr id="1048998" name="Rectangle 3"/>
          <p:cNvSpPr/>
          <p:nvPr/>
        </p:nvSpPr>
        <p:spPr>
          <a:xfrm>
            <a:off x="8631028" y="13090"/>
            <a:ext cx="2756076" cy="338554"/>
          </a:xfrm>
          <a:prstGeom prst="rect">
            <a:avLst/>
          </a:prstGeom>
        </p:spPr>
        <p:txBody>
          <a:bodyPr wrap="none">
            <a:spAutoFit/>
          </a:bodyPr>
          <a:lstStyle/>
          <a:p>
            <a:r>
              <a:rPr lang="en-US" sz="1600" dirty="0">
                <a:latin typeface="+mj-lt"/>
              </a:rPr>
              <a:t>TUMOURS OF NAIL APPARATUS</a:t>
            </a:r>
          </a:p>
        </p:txBody>
      </p:sp>
      <p:pic>
        <p:nvPicPr>
          <p:cNvPr id="3074" name="Picture 2" descr="Pediatric Pyogenic Granuloma: Background, Pathophysiology, Et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318" y="1663926"/>
            <a:ext cx="5038814" cy="347413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8741</TotalTime>
  <Words>5235</Words>
  <Application>Microsoft Office PowerPoint</Application>
  <PresentationFormat>Widescreen</PresentationFormat>
  <Paragraphs>1253</Paragraphs>
  <Slides>121</Slides>
  <Notes>82</Notes>
  <HiddenSlides>2</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宋体</vt:lpstr>
      <vt:lpstr>Aharoni</vt:lpstr>
      <vt:lpstr>AngsanaUPC</vt:lpstr>
      <vt:lpstr>Arial</vt:lpstr>
      <vt:lpstr>Bookman Old Style</vt:lpstr>
      <vt:lpstr>Calibri</vt:lpstr>
      <vt:lpstr>Rockwell</vt:lpstr>
      <vt:lpstr>Times New Roman</vt:lpstr>
      <vt:lpstr>Damask</vt:lpstr>
      <vt:lpstr>Acquired DISORDERS OF THE NAILS AND NAIL UNIT</vt:lpstr>
      <vt:lpstr>CONTENTS</vt:lpstr>
      <vt:lpstr>DEFINITION</vt:lpstr>
      <vt:lpstr>COMPONENTS </vt:lpstr>
      <vt:lpstr>PowerPoint Presentation</vt:lpstr>
      <vt:lpstr>PowerPoint Presentation</vt:lpstr>
      <vt:lpstr>PowerPoint Presentation</vt:lpstr>
      <vt:lpstr>PowerPoint Presentation</vt:lpstr>
      <vt:lpstr>DEVELOPMENT OF NAIL</vt:lpstr>
      <vt:lpstr>GROWTH OF NAIL</vt:lpstr>
      <vt:lpstr>Growth of nail</vt:lpstr>
      <vt:lpstr>PowerPoint Presentation</vt:lpstr>
      <vt:lpstr>CLASSIFICATION OF NAIL DISORDERS</vt:lpstr>
      <vt:lpstr>ABNORMALITIES OF SHAPE</vt:lpstr>
      <vt:lpstr>Clubbing</vt:lpstr>
      <vt:lpstr>PowerPoint Presentation</vt:lpstr>
      <vt:lpstr>Causes of Clubbing</vt:lpstr>
      <vt:lpstr>koilonychia</vt:lpstr>
      <vt:lpstr>Koilonychia    causes</vt:lpstr>
      <vt:lpstr>Pincer nail</vt:lpstr>
      <vt:lpstr>Pincer nail</vt:lpstr>
      <vt:lpstr>ABNORMALITIES OF NAIL ATTACHMENT</vt:lpstr>
      <vt:lpstr>Onycholysis</vt:lpstr>
      <vt:lpstr>Onycholysis</vt:lpstr>
      <vt:lpstr>Onycholysis  Treatment</vt:lpstr>
      <vt:lpstr>Pterygium</vt:lpstr>
      <vt:lpstr>Ventral pterygium (pterygium inversum unguis)</vt:lpstr>
      <vt:lpstr>SUBUNGUAL HYPERKERATOSIS</vt:lpstr>
      <vt:lpstr>ABNORMALITIES OF NAIL  SURFACE </vt:lpstr>
      <vt:lpstr>Longitudinal Grooves</vt:lpstr>
      <vt:lpstr>Transverse grooves and Beau’s lines</vt:lpstr>
      <vt:lpstr>PowerPoint Presentation</vt:lpstr>
      <vt:lpstr>Pitting</vt:lpstr>
      <vt:lpstr>pitting</vt:lpstr>
      <vt:lpstr>Trachyonychia (2O NAIL DYSTROPHY)</vt:lpstr>
      <vt:lpstr>Onychoschizia/lamellar dystrophy</vt:lpstr>
      <vt:lpstr>Onychoshizia/lamellar dystrophy</vt:lpstr>
      <vt:lpstr>Onychoshizia/lamellar dystrophy</vt:lpstr>
      <vt:lpstr>ABNORMALITIES OF NAIL COLOUR</vt:lpstr>
      <vt:lpstr>leukonychia</vt:lpstr>
      <vt:lpstr>PowerPoint Presentation</vt:lpstr>
      <vt:lpstr>PowerPoint Presentation</vt:lpstr>
      <vt:lpstr>PowerPoint Presentation</vt:lpstr>
      <vt:lpstr>PowerPoint Presentation</vt:lpstr>
      <vt:lpstr>PowerPoint Presentation</vt:lpstr>
      <vt:lpstr>PowerPoint Presentation</vt:lpstr>
      <vt:lpstr>Colour changes due to drugs</vt:lpstr>
      <vt:lpstr>Yellow nail syndrome</vt:lpstr>
      <vt:lpstr>YELLOW NAIL SYNDROME</vt:lpstr>
      <vt:lpstr> YELLOW NAIL SYNDROME Associations </vt:lpstr>
      <vt:lpstr>YELLOW NAIL SYNDROME TREATMENT</vt:lpstr>
      <vt:lpstr>Splinter Haemorrhages</vt:lpstr>
      <vt:lpstr>Red Lunula</vt:lpstr>
      <vt:lpstr>Longitudinal Erythronychia</vt:lpstr>
      <vt:lpstr>TRAUMATIC NAIL DISORDERS</vt:lpstr>
      <vt:lpstr>Subungual haematoma</vt:lpstr>
      <vt:lpstr>SUBUNGUAL HAEMATOMA</vt:lpstr>
      <vt:lpstr>Onychogryphosis</vt:lpstr>
      <vt:lpstr>onychogryphosis</vt:lpstr>
      <vt:lpstr>Ingrowing toenail (Onychocryptosis)</vt:lpstr>
      <vt:lpstr>Clinical features</vt:lpstr>
      <vt:lpstr>MANAGEMENT</vt:lpstr>
      <vt:lpstr>MANAGEMENT</vt:lpstr>
      <vt:lpstr>INFECTIONS OF NAIL APPARATUS</vt:lpstr>
      <vt:lpstr>Paronychia</vt:lpstr>
      <vt:lpstr> Acute Paronychia</vt:lpstr>
      <vt:lpstr>Chronic Paronychia</vt:lpstr>
      <vt:lpstr> Chronic Paronychia </vt:lpstr>
      <vt:lpstr>Herpetic whitlow</vt:lpstr>
      <vt:lpstr>DRUG‐INDUCED PARONYCHIA </vt:lpstr>
      <vt:lpstr>Diagnosis (Paronychia)</vt:lpstr>
      <vt:lpstr>MANAGEMENT(Paronychia) </vt:lpstr>
      <vt:lpstr>Subungual abscess</vt:lpstr>
      <vt:lpstr>Hangnails</vt:lpstr>
      <vt:lpstr>Management(hang nails)</vt:lpstr>
      <vt:lpstr>Onychomycosis</vt:lpstr>
      <vt:lpstr>Onychomycosis</vt:lpstr>
      <vt:lpstr>Distal and lateral subungual onychomycosis</vt:lpstr>
      <vt:lpstr>Superficial white onychomycosis</vt:lpstr>
      <vt:lpstr>Proximal Subungual Onychomycosis</vt:lpstr>
      <vt:lpstr>Endonyx Onychomycosis</vt:lpstr>
      <vt:lpstr>Totally dystrophic onychomycosis</vt:lpstr>
      <vt:lpstr>Onychomycosis Treatment</vt:lpstr>
      <vt:lpstr>PSYCHOLOGICAL NAIL DISORDERS</vt:lpstr>
      <vt:lpstr>DERMATOSIS AFFECTING NAIL</vt:lpstr>
      <vt:lpstr>Psoriasis</vt:lpstr>
      <vt:lpstr>PowerPoint Presentation</vt:lpstr>
      <vt:lpstr>Acropustulosis</vt:lpstr>
      <vt:lpstr> Parakeratosis Pustulosa</vt:lpstr>
      <vt:lpstr>management Of Nail Psoriasis</vt:lpstr>
      <vt:lpstr>management Of Nail Psoriasis</vt:lpstr>
      <vt:lpstr>Lichen Planus</vt:lpstr>
      <vt:lpstr>Lichen planus</vt:lpstr>
      <vt:lpstr>Lichen Planus Treatment </vt:lpstr>
      <vt:lpstr> Darier Disease</vt:lpstr>
      <vt:lpstr>Eczema</vt:lpstr>
      <vt:lpstr>Eczema Treatment</vt:lpstr>
      <vt:lpstr>TUMOURS OF NAIL APPARATUS</vt:lpstr>
      <vt:lpstr>Pyogenic granuloma</vt:lpstr>
      <vt:lpstr>Predisposing factors</vt:lpstr>
      <vt:lpstr>Pyogenic Granulomas</vt:lpstr>
      <vt:lpstr>Glomus tumour</vt:lpstr>
      <vt:lpstr>CLINICAL PRESENTATION</vt:lpstr>
      <vt:lpstr>Glomus tumour</vt:lpstr>
      <vt:lpstr>Subungual Exostosis</vt:lpstr>
      <vt:lpstr>Clinical presentation</vt:lpstr>
      <vt:lpstr>Subungual Exostosis</vt:lpstr>
      <vt:lpstr>Myxoid Pseudocyst</vt:lpstr>
      <vt:lpstr>PowerPoint Presentation</vt:lpstr>
      <vt:lpstr>Myxoid Pseudocyst</vt:lpstr>
      <vt:lpstr>Onychomatricoma</vt:lpstr>
      <vt:lpstr>Clinical signs</vt:lpstr>
      <vt:lpstr>PowerPoint Presentation</vt:lpstr>
      <vt:lpstr>onychomatricoma</vt:lpstr>
      <vt:lpstr>Periungual Fibrokeratoma </vt:lpstr>
      <vt:lpstr>Subungual keratoacanthoma</vt:lpstr>
      <vt:lpstr>Squamous Cell Carcinoma</vt:lpstr>
      <vt:lpstr>Melanoma</vt:lpstr>
      <vt:lpstr>melanoma</vt:lpstr>
      <vt:lpstr>treatment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SYSTEMIC SCLEROSIS</dc:title>
  <dc:creator>faisal ahmed</dc:creator>
  <cp:lastModifiedBy>KKC</cp:lastModifiedBy>
  <cp:revision>127</cp:revision>
  <dcterms:created xsi:type="dcterms:W3CDTF">2018-01-03T02:20:15Z</dcterms:created>
  <dcterms:modified xsi:type="dcterms:W3CDTF">2020-08-18T18:06:47Z</dcterms:modified>
</cp:coreProperties>
</file>