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8" r:id="rId2"/>
  </p:sldMasterIdLst>
  <p:notesMasterIdLst>
    <p:notesMasterId r:id="rId50"/>
  </p:notesMasterIdLst>
  <p:sldIdLst>
    <p:sldId id="256" r:id="rId3"/>
    <p:sldId id="520" r:id="rId4"/>
    <p:sldId id="574" r:id="rId5"/>
    <p:sldId id="575" r:id="rId6"/>
    <p:sldId id="578" r:id="rId7"/>
    <p:sldId id="598" r:id="rId8"/>
    <p:sldId id="599" r:id="rId9"/>
    <p:sldId id="582" r:id="rId10"/>
    <p:sldId id="600" r:id="rId11"/>
    <p:sldId id="630" r:id="rId12"/>
    <p:sldId id="601" r:id="rId13"/>
    <p:sldId id="602" r:id="rId14"/>
    <p:sldId id="583" r:id="rId15"/>
    <p:sldId id="603" r:id="rId16"/>
    <p:sldId id="604" r:id="rId17"/>
    <p:sldId id="605" r:id="rId18"/>
    <p:sldId id="606" r:id="rId19"/>
    <p:sldId id="584" r:id="rId20"/>
    <p:sldId id="632" r:id="rId21"/>
    <p:sldId id="633" r:id="rId22"/>
    <p:sldId id="607" r:id="rId23"/>
    <p:sldId id="608" r:id="rId24"/>
    <p:sldId id="634" r:id="rId25"/>
    <p:sldId id="631" r:id="rId26"/>
    <p:sldId id="609" r:id="rId27"/>
    <p:sldId id="610" r:id="rId28"/>
    <p:sldId id="611" r:id="rId29"/>
    <p:sldId id="612" r:id="rId30"/>
    <p:sldId id="613" r:id="rId31"/>
    <p:sldId id="614" r:id="rId32"/>
    <p:sldId id="615" r:id="rId33"/>
    <p:sldId id="616" r:id="rId34"/>
    <p:sldId id="617" r:id="rId35"/>
    <p:sldId id="618" r:id="rId36"/>
    <p:sldId id="619" r:id="rId37"/>
    <p:sldId id="620" r:id="rId38"/>
    <p:sldId id="621" r:id="rId39"/>
    <p:sldId id="624" r:id="rId40"/>
    <p:sldId id="625" r:id="rId41"/>
    <p:sldId id="626" r:id="rId42"/>
    <p:sldId id="627" r:id="rId43"/>
    <p:sldId id="628" r:id="rId44"/>
    <p:sldId id="629" r:id="rId45"/>
    <p:sldId id="622" r:id="rId46"/>
    <p:sldId id="635" r:id="rId47"/>
    <p:sldId id="623" r:id="rId48"/>
    <p:sldId id="33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3A3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86918" autoAdjust="0"/>
  </p:normalViewPr>
  <p:slideViewPr>
    <p:cSldViewPr>
      <p:cViewPr>
        <p:scale>
          <a:sx n="60" d="100"/>
          <a:sy n="60" d="100"/>
        </p:scale>
        <p:origin x="-79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AC710-E5AB-44EC-B2F9-FA4E63BD210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F6533-2BF8-411C-BACB-1435B4FC8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534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name of Allah , The most beneficent , the most merciful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0175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F6533-2BF8-411C-BACB-1435B4FC8E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9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4AEE56D6-88BE-4F3B-8AB2-79DF2731F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94610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80FA937E-B7C7-4B95-926C-79150CFA3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18631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BBB2543A-742A-4370-AA3B-4228D2B09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546366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627A1F7C-354C-462F-9F41-4F5C22AE9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368043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07B1A43D-1C8E-4630-B0EA-7111F2E2A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89641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3665EDA9-C245-4886-86E4-D4C36CE75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35186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4AD98E5C-7C72-408D-B3D3-2400C84EE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81483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37ECD74C-C1E5-4FF5-919F-DD729CB51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72782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89F88D59-97EF-4348-8102-DE5E68E41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06075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E083CB17-B873-476E-ADF6-8B6BF19C0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08291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1EC747F2-8EF2-4C11-8939-CE19D05C9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55422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70C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E3B2C-83B0-469B-8405-59CDE1570E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079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E3B2C-83B0-469B-8405-59CDE1570E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mamia\Wallpapers\Bismillah\bis_millah_i-1024x76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381000"/>
            <a:ext cx="8305800" cy="556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6998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1-10-04-21-15-00-77_f541918c7893c52dbd1ee5d3193339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762000"/>
            <a:ext cx="6400799" cy="4428331"/>
          </a:xfrm>
        </p:spPr>
      </p:pic>
      <p:sp>
        <p:nvSpPr>
          <p:cNvPr id="5" name="Oval 4"/>
          <p:cNvSpPr/>
          <p:nvPr/>
        </p:nvSpPr>
        <p:spPr>
          <a:xfrm>
            <a:off x="1143000" y="5486400"/>
            <a:ext cx="525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Blepharochalasis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Clinical variants</a:t>
            </a:r>
            <a:endParaRPr lang="en-US" sz="4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1534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i="1" u="sng" dirty="0" err="1" smtClean="0"/>
              <a:t>Ascher</a:t>
            </a:r>
            <a:r>
              <a:rPr lang="en-US" sz="2800" b="1" i="1" u="sng" dirty="0" smtClean="0"/>
              <a:t> syndrome</a:t>
            </a:r>
          </a:p>
          <a:p>
            <a:r>
              <a:rPr lang="en-US" sz="2800" dirty="0" err="1" smtClean="0"/>
              <a:t>Ascher</a:t>
            </a:r>
            <a:r>
              <a:rPr lang="en-US" sz="2800" dirty="0" smtClean="0"/>
              <a:t> syndrome is the association of </a:t>
            </a:r>
            <a:r>
              <a:rPr lang="en-US" sz="2800" dirty="0" err="1" smtClean="0"/>
              <a:t>blepharochalasis</a:t>
            </a:r>
            <a:r>
              <a:rPr lang="en-US" sz="2800" dirty="0" smtClean="0"/>
              <a:t> with progressive enlargement of the upper lip due to hypertrophy and inflammation of the labial salivary glands</a:t>
            </a:r>
            <a:r>
              <a:rPr lang="en-US" sz="2800" b="1" dirty="0" smtClean="0"/>
              <a:t>.</a:t>
            </a:r>
          </a:p>
          <a:p>
            <a:r>
              <a:rPr lang="en-US" sz="2800" dirty="0" smtClean="0"/>
              <a:t>The lip feels soft and </a:t>
            </a:r>
            <a:r>
              <a:rPr lang="en-US" sz="2800" dirty="0" err="1" smtClean="0"/>
              <a:t>lobulated</a:t>
            </a:r>
            <a:r>
              <a:rPr lang="en-US" sz="2800" dirty="0" smtClean="0"/>
              <a:t> and there may be excessive salivation.</a:t>
            </a:r>
          </a:p>
          <a:p>
            <a:r>
              <a:rPr lang="en-US" sz="2800" dirty="0" smtClean="0"/>
              <a:t>In some cases, the accessory </a:t>
            </a:r>
            <a:r>
              <a:rPr lang="en-US" sz="2800" dirty="0" err="1" smtClean="0"/>
              <a:t>lacrimal</a:t>
            </a:r>
            <a:r>
              <a:rPr lang="en-US" sz="2800" dirty="0" smtClean="0"/>
              <a:t> glands are also affected, with increased thickness of the eyelids. </a:t>
            </a:r>
          </a:p>
          <a:p>
            <a:r>
              <a:rPr lang="en-US" sz="2800" dirty="0" err="1" smtClean="0"/>
              <a:t>Goitre</a:t>
            </a:r>
            <a:r>
              <a:rPr lang="en-US" sz="2800" dirty="0" smtClean="0"/>
              <a:t> (enlargement of the thyroid) has also been reported as part of the syndrome.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Differential diagnosis</a:t>
            </a:r>
            <a:endParaRPr lang="en-US" sz="4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153400" cy="5562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endParaRPr lang="en-US" sz="2800" b="1" i="1" u="sng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err="1" smtClean="0"/>
              <a:t>Ptosis</a:t>
            </a:r>
            <a:endParaRPr lang="en-US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Dermatochalasis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Danlos</a:t>
            </a:r>
            <a:r>
              <a:rPr lang="en-US" dirty="0" smtClean="0"/>
              <a:t> syndrome</a:t>
            </a:r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u="sng" dirty="0" smtClean="0">
                <a:solidFill>
                  <a:srgbClr val="FFC000"/>
                </a:solidFill>
              </a:rPr>
              <a:t>Actinic </a:t>
            </a:r>
            <a:r>
              <a:rPr lang="en-US" sz="4000" u="sng" dirty="0" err="1" smtClean="0">
                <a:solidFill>
                  <a:srgbClr val="FFC000"/>
                </a:solidFill>
              </a:rPr>
              <a:t>granuloma</a:t>
            </a:r>
            <a:r>
              <a:rPr lang="en-US" sz="4000" u="sng" dirty="0" smtClean="0">
                <a:solidFill>
                  <a:srgbClr val="FFC000"/>
                </a:solidFill>
              </a:rPr>
              <a:t> and annular</a:t>
            </a:r>
            <a:br>
              <a:rPr lang="en-US" sz="4000" u="sng" dirty="0" smtClean="0">
                <a:solidFill>
                  <a:srgbClr val="FFC000"/>
                </a:solidFill>
              </a:rPr>
            </a:br>
            <a:r>
              <a:rPr lang="en-US" sz="4000" u="sng" dirty="0" err="1" smtClean="0">
                <a:solidFill>
                  <a:srgbClr val="FFC000"/>
                </a:solidFill>
              </a:rPr>
              <a:t>elastolytic</a:t>
            </a:r>
            <a:r>
              <a:rPr lang="en-US" sz="4000" u="sng" dirty="0" smtClean="0">
                <a:solidFill>
                  <a:srgbClr val="FFC000"/>
                </a:solidFill>
              </a:rPr>
              <a:t> giant cell </a:t>
            </a:r>
            <a:r>
              <a:rPr lang="en-US" sz="4000" u="sng" dirty="0" err="1" smtClean="0">
                <a:solidFill>
                  <a:srgbClr val="FFC000"/>
                </a:solidFill>
              </a:rPr>
              <a:t>granuloma</a:t>
            </a:r>
            <a:endParaRPr lang="en-US" sz="4000" u="sng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7696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Actinic </a:t>
            </a:r>
            <a:r>
              <a:rPr lang="en-US" dirty="0" err="1" smtClean="0"/>
              <a:t>granuloma</a:t>
            </a:r>
            <a:r>
              <a:rPr lang="en-US" dirty="0" smtClean="0"/>
              <a:t> is an uncommon condition affecting actinically damaged skin that results from a low‐grade reactive inflammatory process in which degenerate elastic </a:t>
            </a:r>
            <a:r>
              <a:rPr lang="en-US" dirty="0" err="1" smtClean="0"/>
              <a:t>fibres</a:t>
            </a:r>
            <a:r>
              <a:rPr lang="en-US" dirty="0" smtClean="0"/>
              <a:t> are </a:t>
            </a:r>
            <a:r>
              <a:rPr lang="en-US" dirty="0" err="1" smtClean="0"/>
              <a:t>phagocytosed</a:t>
            </a:r>
            <a:r>
              <a:rPr lang="en-US" dirty="0" smtClean="0"/>
              <a:t> by multinucleate giant cells and </a:t>
            </a:r>
            <a:r>
              <a:rPr lang="en-US" dirty="0" err="1" smtClean="0"/>
              <a:t>histiocytes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is the commonest type of annular </a:t>
            </a:r>
            <a:r>
              <a:rPr lang="en-US" dirty="0" err="1" smtClean="0"/>
              <a:t>elastolytic</a:t>
            </a:r>
            <a:r>
              <a:rPr lang="en-US" dirty="0" smtClean="0"/>
              <a:t> giant cell </a:t>
            </a:r>
            <a:r>
              <a:rPr lang="en-US" dirty="0" err="1" smtClean="0"/>
              <a:t>granuloma</a:t>
            </a:r>
            <a:r>
              <a:rPr lang="en-US" dirty="0" smtClean="0"/>
              <a:t>, in which abnormal elastic </a:t>
            </a:r>
            <a:r>
              <a:rPr lang="en-US" dirty="0" err="1" smtClean="0"/>
              <a:t>fibres</a:t>
            </a:r>
            <a:r>
              <a:rPr lang="en-US" dirty="0" smtClean="0"/>
              <a:t> are progressively destroyed by an expanding ring of </a:t>
            </a:r>
            <a:r>
              <a:rPr lang="en-US" dirty="0" err="1" smtClean="0"/>
              <a:t>elastolysis</a:t>
            </a:r>
            <a:r>
              <a:rPr lang="en-US" dirty="0" smtClean="0"/>
              <a:t> and </a:t>
            </a:r>
            <a:r>
              <a:rPr lang="en-US" dirty="0" err="1" smtClean="0"/>
              <a:t>granulomatous</a:t>
            </a:r>
            <a:r>
              <a:rPr lang="en-US" dirty="0" smtClean="0"/>
              <a:t> inflammation.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/>
              <a:t>Synonyms and inclusions</a:t>
            </a:r>
            <a:endParaRPr lang="en-US" sz="4000" u="sng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7696200" cy="4724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Elastolytic</a:t>
            </a:r>
            <a:r>
              <a:rPr lang="en-US" dirty="0" smtClean="0"/>
              <a:t> actinic giant cell </a:t>
            </a:r>
            <a:r>
              <a:rPr lang="en-US" dirty="0" err="1" smtClean="0"/>
              <a:t>granuloma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O’Brien </a:t>
            </a:r>
            <a:r>
              <a:rPr lang="en-US" dirty="0" err="1" smtClean="0"/>
              <a:t>granuloma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Miescher</a:t>
            </a:r>
            <a:r>
              <a:rPr lang="en-US" dirty="0" smtClean="0"/>
              <a:t> </a:t>
            </a:r>
            <a:r>
              <a:rPr lang="en-US" dirty="0" err="1" smtClean="0"/>
              <a:t>granuloma</a:t>
            </a:r>
            <a:r>
              <a:rPr lang="en-US" dirty="0" smtClean="0"/>
              <a:t> of the face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Atypical annular </a:t>
            </a:r>
            <a:r>
              <a:rPr lang="en-US" dirty="0" err="1" smtClean="0"/>
              <a:t>necrobiosis</a:t>
            </a:r>
            <a:r>
              <a:rPr lang="en-US" dirty="0" smtClean="0"/>
              <a:t> </a:t>
            </a:r>
            <a:r>
              <a:rPr lang="en-US" dirty="0" err="1" smtClean="0"/>
              <a:t>lipoidica</a:t>
            </a:r>
            <a:r>
              <a:rPr lang="en-US" dirty="0" smtClean="0"/>
              <a:t> of the face and scalp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Granuloma</a:t>
            </a:r>
            <a:r>
              <a:rPr lang="en-US" dirty="0" smtClean="0"/>
              <a:t> </a:t>
            </a:r>
            <a:r>
              <a:rPr lang="en-US" dirty="0" err="1" smtClean="0"/>
              <a:t>multiforme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 smtClean="0"/>
              <a:t>Introduction and general description</a:t>
            </a:r>
            <a:endParaRPr lang="en-US" sz="4000" u="sng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696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Annular </a:t>
            </a:r>
            <a:r>
              <a:rPr lang="en-US" dirty="0" err="1" smtClean="0"/>
              <a:t>elastolytic</a:t>
            </a:r>
            <a:r>
              <a:rPr lang="en-US" dirty="0" smtClean="0"/>
              <a:t> giant cell </a:t>
            </a:r>
            <a:r>
              <a:rPr lang="en-US" dirty="0" err="1" smtClean="0"/>
              <a:t>granuloma</a:t>
            </a:r>
            <a:r>
              <a:rPr lang="en-US" dirty="0" smtClean="0"/>
              <a:t> (AEGCG) is an uncommon </a:t>
            </a:r>
            <a:r>
              <a:rPr lang="en-US" dirty="0" err="1" smtClean="0"/>
              <a:t>granulomatous</a:t>
            </a:r>
            <a:r>
              <a:rPr lang="en-US" dirty="0" smtClean="0"/>
              <a:t> </a:t>
            </a:r>
            <a:r>
              <a:rPr lang="en-US" dirty="0" err="1" smtClean="0"/>
              <a:t>cutaneous</a:t>
            </a:r>
            <a:r>
              <a:rPr lang="en-US" dirty="0" smtClean="0"/>
              <a:t> reaction pattern in which damaged dermal elastic </a:t>
            </a:r>
            <a:r>
              <a:rPr lang="en-US" dirty="0" err="1" smtClean="0"/>
              <a:t>fibres</a:t>
            </a:r>
            <a:r>
              <a:rPr lang="en-US" dirty="0" smtClean="0"/>
              <a:t> are slowly eliminated by a process of </a:t>
            </a:r>
            <a:r>
              <a:rPr lang="en-US" dirty="0" err="1" smtClean="0"/>
              <a:t>phagocytosis</a:t>
            </a:r>
            <a:r>
              <a:rPr lang="en-US" dirty="0" smtClean="0"/>
              <a:t> by multinucleate giant cells and </a:t>
            </a:r>
            <a:r>
              <a:rPr lang="en-US" dirty="0" err="1" smtClean="0"/>
              <a:t>histiocytes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The commonest form, actinic </a:t>
            </a:r>
            <a:r>
              <a:rPr lang="en-US" b="1" dirty="0" err="1" smtClean="0"/>
              <a:t>granuloma</a:t>
            </a:r>
            <a:r>
              <a:rPr lang="en-US" b="1" dirty="0" smtClean="0"/>
              <a:t>, </a:t>
            </a:r>
            <a:r>
              <a:rPr lang="en-US" dirty="0" smtClean="0"/>
              <a:t>occurs in sun‐exposed skin and manifests as one or more slowly enlarging annular plaques with an elevated </a:t>
            </a:r>
            <a:r>
              <a:rPr lang="en-US" dirty="0" err="1" smtClean="0"/>
              <a:t>erythematous</a:t>
            </a:r>
            <a:r>
              <a:rPr lang="en-US" dirty="0" smtClean="0"/>
              <a:t> margin, leaving behind a central area of atrophy devoid of elastic </a:t>
            </a:r>
            <a:r>
              <a:rPr lang="en-US" dirty="0" err="1" smtClean="0"/>
              <a:t>fibres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Actinic </a:t>
            </a:r>
            <a:r>
              <a:rPr lang="en-US" b="1" dirty="0" err="1" smtClean="0"/>
              <a:t>granuloma</a:t>
            </a:r>
            <a:r>
              <a:rPr lang="en-US" b="1" dirty="0" smtClean="0"/>
              <a:t> is associated </a:t>
            </a:r>
            <a:r>
              <a:rPr lang="en-US" dirty="0" smtClean="0"/>
              <a:t>with diabetes in up to 40% of cases: it has been postulated that </a:t>
            </a:r>
            <a:r>
              <a:rPr lang="en-US" dirty="0" err="1" smtClean="0"/>
              <a:t>hyperglycaemia</a:t>
            </a:r>
            <a:r>
              <a:rPr lang="en-US" dirty="0" smtClean="0"/>
              <a:t> may alter the immunogenicity of elastic </a:t>
            </a:r>
            <a:r>
              <a:rPr lang="en-US" dirty="0" err="1" smtClean="0"/>
              <a:t>fibres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6962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are other less common variants of AEGCG including an annular form of </a:t>
            </a:r>
            <a:r>
              <a:rPr lang="en-US" dirty="0" err="1" smtClean="0"/>
              <a:t>sarcoidosis</a:t>
            </a:r>
            <a:r>
              <a:rPr lang="en-US" dirty="0" smtClean="0"/>
              <a:t> which typically presents around the temples and forehead and was originally described as atypical </a:t>
            </a:r>
            <a:r>
              <a:rPr lang="en-US" dirty="0" err="1" smtClean="0"/>
              <a:t>necrobiosis</a:t>
            </a:r>
            <a:r>
              <a:rPr lang="en-US" dirty="0" smtClean="0"/>
              <a:t> </a:t>
            </a:r>
            <a:r>
              <a:rPr lang="en-US" dirty="0" err="1" smtClean="0"/>
              <a:t>lipoidica</a:t>
            </a:r>
            <a:r>
              <a:rPr lang="en-US" dirty="0" smtClean="0"/>
              <a:t> [4,</a:t>
            </a:r>
            <a:r>
              <a:rPr lang="en-US" b="1" dirty="0" smtClean="0"/>
              <a:t>5]; AEGCG in sun‐protected </a:t>
            </a:r>
            <a:r>
              <a:rPr lang="en-US" dirty="0" smtClean="0"/>
              <a:t>skin </a:t>
            </a:r>
            <a:r>
              <a:rPr lang="en-US" b="1" dirty="0" smtClean="0"/>
              <a:t>and AEGCG occurring in burn scars. </a:t>
            </a:r>
          </a:p>
          <a:p>
            <a:r>
              <a:rPr lang="en-US" b="1" dirty="0" smtClean="0"/>
              <a:t>It has </a:t>
            </a:r>
            <a:r>
              <a:rPr lang="en-US" dirty="0" smtClean="0"/>
              <a:t>also been associated with prolonged </a:t>
            </a:r>
            <a:r>
              <a:rPr lang="en-US" dirty="0" err="1" smtClean="0"/>
              <a:t>doxycycline</a:t>
            </a:r>
            <a:r>
              <a:rPr lang="en-US" dirty="0" smtClean="0"/>
              <a:t> photosensitivity prolonged </a:t>
            </a:r>
            <a:r>
              <a:rPr lang="en-US" dirty="0" err="1" smtClean="0"/>
              <a:t>sunbed</a:t>
            </a:r>
            <a:r>
              <a:rPr lang="en-US" dirty="0" smtClean="0"/>
              <a:t> exposure and with the onset and recurrence of acute myeloid </a:t>
            </a:r>
            <a:r>
              <a:rPr lang="en-US" dirty="0" err="1" smtClean="0"/>
              <a:t>leukaemia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common theme would appear to be damage to elastic </a:t>
            </a:r>
            <a:r>
              <a:rPr lang="en-US" dirty="0" err="1" smtClean="0"/>
              <a:t>fibres</a:t>
            </a:r>
            <a:r>
              <a:rPr lang="en-US" dirty="0" smtClean="0"/>
              <a:t> provoking a </a:t>
            </a:r>
            <a:r>
              <a:rPr lang="en-US" dirty="0" err="1" smtClean="0"/>
              <a:t>granulomatous</a:t>
            </a:r>
            <a:r>
              <a:rPr lang="en-US" dirty="0" smtClean="0"/>
              <a:t> inflammatory response.</a:t>
            </a:r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smtClean="0"/>
              <a:t>Epidemiology</a:t>
            </a:r>
            <a:endParaRPr lang="en-US" sz="4000" u="sng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6962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Incidence and prevalence</a:t>
            </a:r>
          </a:p>
          <a:p>
            <a:r>
              <a:rPr lang="en-US" dirty="0" smtClean="0"/>
              <a:t>The condition is more common in sunny countries.</a:t>
            </a:r>
          </a:p>
          <a:p>
            <a:pPr>
              <a:buNone/>
            </a:pPr>
            <a:r>
              <a:rPr lang="en-US" b="1" u="sng" dirty="0" smtClean="0"/>
              <a:t>Age</a:t>
            </a:r>
          </a:p>
          <a:p>
            <a:r>
              <a:rPr lang="en-US" dirty="0" smtClean="0"/>
              <a:t>Usually over the age of 30.</a:t>
            </a:r>
          </a:p>
          <a:p>
            <a:pPr>
              <a:buNone/>
            </a:pPr>
            <a:r>
              <a:rPr lang="en-US" b="1" u="sng" dirty="0" smtClean="0"/>
              <a:t>Ethnicity</a:t>
            </a:r>
          </a:p>
          <a:p>
            <a:r>
              <a:rPr lang="en-US" dirty="0" smtClean="0"/>
              <a:t>Fitzpatrick skin type I are particularly susceptible.</a:t>
            </a:r>
          </a:p>
          <a:p>
            <a:pPr>
              <a:buNone/>
            </a:pPr>
            <a:r>
              <a:rPr lang="en-US" b="1" u="sng" dirty="0" smtClean="0"/>
              <a:t>Associated diseases</a:t>
            </a:r>
          </a:p>
          <a:p>
            <a:r>
              <a:rPr lang="en-US" dirty="0" smtClean="0"/>
              <a:t>Diabetes.</a:t>
            </a:r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 smtClean="0"/>
              <a:t>Pathophysiology</a:t>
            </a:r>
            <a:endParaRPr lang="en-US" sz="4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153400" cy="556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b="1" dirty="0" smtClean="0"/>
              <a:t>Pathology</a:t>
            </a:r>
          </a:p>
          <a:p>
            <a:r>
              <a:rPr lang="en-US" sz="2800" dirty="0" smtClean="0"/>
              <a:t>The </a:t>
            </a:r>
            <a:r>
              <a:rPr lang="en-US" sz="2800" u="sng" dirty="0" smtClean="0"/>
              <a:t>histological appearances </a:t>
            </a:r>
            <a:r>
              <a:rPr lang="en-US" sz="2800" dirty="0" smtClean="0"/>
              <a:t>are characteristic</a:t>
            </a:r>
            <a:r>
              <a:rPr lang="en-US" sz="2800" b="1" dirty="0" smtClean="0"/>
              <a:t>.</a:t>
            </a:r>
          </a:p>
          <a:p>
            <a:r>
              <a:rPr lang="en-US" sz="2800" dirty="0" smtClean="0"/>
              <a:t>A biopsy taken </a:t>
            </a:r>
            <a:r>
              <a:rPr lang="en-US" sz="2800" dirty="0" err="1" smtClean="0"/>
              <a:t>radially</a:t>
            </a:r>
            <a:r>
              <a:rPr lang="en-US" sz="2800" dirty="0" smtClean="0"/>
              <a:t> across the thickened edge of the lesion and </a:t>
            </a:r>
            <a:r>
              <a:rPr lang="en-US" dirty="0" smtClean="0"/>
              <a:t>stained with elastic van </a:t>
            </a:r>
            <a:r>
              <a:rPr lang="en-US" dirty="0" err="1" smtClean="0"/>
              <a:t>Gieson</a:t>
            </a:r>
            <a:r>
              <a:rPr lang="en-US" dirty="0" smtClean="0"/>
              <a:t> stain shows three distinct zones in the dermis. </a:t>
            </a:r>
          </a:p>
          <a:p>
            <a:r>
              <a:rPr lang="en-US" dirty="0" smtClean="0"/>
              <a:t>In the external ‘normal’ skin, there is actinic </a:t>
            </a:r>
            <a:r>
              <a:rPr lang="en-US" dirty="0" err="1" smtClean="0"/>
              <a:t>elastosis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the thickened annulus, there is a </a:t>
            </a:r>
            <a:r>
              <a:rPr lang="en-US" dirty="0" err="1" smtClean="0"/>
              <a:t>histiocytic</a:t>
            </a:r>
            <a:r>
              <a:rPr lang="en-US" dirty="0" smtClean="0"/>
              <a:t> and giant cell</a:t>
            </a:r>
          </a:p>
          <a:p>
            <a:r>
              <a:rPr lang="en-US" dirty="0" smtClean="0"/>
              <a:t>inflammatory reaction in relation to </a:t>
            </a:r>
            <a:r>
              <a:rPr lang="en-US" dirty="0" err="1" smtClean="0"/>
              <a:t>elastotic</a:t>
            </a:r>
            <a:r>
              <a:rPr lang="en-US" dirty="0" smtClean="0"/>
              <a:t> </a:t>
            </a:r>
            <a:r>
              <a:rPr lang="en-US" dirty="0" err="1" smtClean="0"/>
              <a:t>fibres</a:t>
            </a:r>
            <a:r>
              <a:rPr lang="en-US" dirty="0" smtClean="0"/>
              <a:t>, and in the centre, within the annulus, little or no elastic tissue remains. </a:t>
            </a:r>
          </a:p>
          <a:p>
            <a:r>
              <a:rPr lang="en-US" dirty="0" smtClean="0"/>
              <a:t>The cellular infiltrate slowly expands outwards, leaving behind a central area from which elastic </a:t>
            </a:r>
            <a:r>
              <a:rPr lang="en-US" dirty="0" err="1" smtClean="0"/>
              <a:t>fibres</a:t>
            </a:r>
            <a:r>
              <a:rPr lang="en-US" dirty="0" smtClean="0"/>
              <a:t> have been removed by ‘</a:t>
            </a:r>
            <a:r>
              <a:rPr lang="en-US" dirty="0" err="1" smtClean="0"/>
              <a:t>elastoclasis</a:t>
            </a:r>
            <a:r>
              <a:rPr lang="en-US" dirty="0" smtClean="0"/>
              <a:t>’.</a:t>
            </a:r>
          </a:p>
          <a:p>
            <a:r>
              <a:rPr lang="en-US" dirty="0" smtClean="0"/>
              <a:t>The epidermis may be normal or it may show signs of actinic damage.</a:t>
            </a:r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1-10-04-21-15-18-91_f541918c7893c52dbd1ee5d3193339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457200"/>
            <a:ext cx="6858000" cy="4267200"/>
          </a:xfrm>
        </p:spPr>
      </p:pic>
      <p:sp>
        <p:nvSpPr>
          <p:cNvPr id="5" name="Oval 4"/>
          <p:cNvSpPr/>
          <p:nvPr/>
        </p:nvSpPr>
        <p:spPr>
          <a:xfrm>
            <a:off x="762000" y="4724400"/>
            <a:ext cx="61722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Annular </a:t>
            </a:r>
            <a:r>
              <a:rPr lang="en-US" dirty="0" err="1" smtClean="0"/>
              <a:t>elastolytic</a:t>
            </a:r>
            <a:r>
              <a:rPr lang="en-US" dirty="0" smtClean="0"/>
              <a:t> giant cell </a:t>
            </a:r>
            <a:r>
              <a:rPr lang="en-US" dirty="0" err="1" smtClean="0"/>
              <a:t>granuloma</a:t>
            </a:r>
            <a:r>
              <a:rPr lang="en-US" dirty="0" smtClean="0"/>
              <a:t>: high‐power view showing</a:t>
            </a:r>
          </a:p>
          <a:p>
            <a:r>
              <a:rPr lang="en-US" dirty="0" smtClean="0"/>
              <a:t>fragments of degenerate elastic </a:t>
            </a:r>
            <a:r>
              <a:rPr lang="en-US" dirty="0" err="1" smtClean="0"/>
              <a:t>fibres</a:t>
            </a:r>
            <a:r>
              <a:rPr lang="en-US" dirty="0" smtClean="0"/>
              <a:t> engulfed by multinucleate giant cells.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u="sng" dirty="0" err="1" smtClean="0">
                <a:solidFill>
                  <a:srgbClr val="FFC000"/>
                </a:solidFill>
              </a:rPr>
              <a:t>Blepharochalasis</a:t>
            </a:r>
            <a:endParaRPr lang="en-US" sz="4000" b="1" u="sng" dirty="0">
              <a:solidFill>
                <a:srgbClr val="FFC000"/>
              </a:solidFill>
              <a:cs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Laxity of the eyelid skin due to a defect in the elastic tissue.</a:t>
            </a:r>
            <a:endParaRPr lang="en-US" dirty="0" smtClean="0"/>
          </a:p>
          <a:p>
            <a:pPr lvl="1" indent="-400050">
              <a:buSzPct val="80000"/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743200" y="4876800"/>
            <a:ext cx="3810000" cy="76200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16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1-10-04-21-15-52-30_f541918c7893c52dbd1ee5d3193339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28600"/>
            <a:ext cx="6858000" cy="4400550"/>
          </a:xfrm>
        </p:spPr>
      </p:pic>
      <p:sp>
        <p:nvSpPr>
          <p:cNvPr id="5" name="Oval 4"/>
          <p:cNvSpPr/>
          <p:nvPr/>
        </p:nvSpPr>
        <p:spPr>
          <a:xfrm>
            <a:off x="685800" y="4724400"/>
            <a:ext cx="6629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Annular </a:t>
            </a:r>
            <a:r>
              <a:rPr lang="en-US" dirty="0" err="1" smtClean="0"/>
              <a:t>elastolytic</a:t>
            </a:r>
            <a:r>
              <a:rPr lang="en-US" dirty="0" smtClean="0"/>
              <a:t> giant cell</a:t>
            </a:r>
          </a:p>
          <a:p>
            <a:r>
              <a:rPr lang="en-US" dirty="0" err="1" smtClean="0"/>
              <a:t>granuloma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Clinical features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96200" cy="556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b="1" u="sng" dirty="0" smtClean="0"/>
              <a:t>History</a:t>
            </a:r>
          </a:p>
          <a:p>
            <a:r>
              <a:rPr lang="en-US" sz="2800" dirty="0" smtClean="0"/>
              <a:t>Lesions are typically asymptomatic.</a:t>
            </a:r>
          </a:p>
          <a:p>
            <a:pPr>
              <a:buNone/>
            </a:pPr>
            <a:r>
              <a:rPr lang="en-US" sz="2800" b="1" u="sng" dirty="0" smtClean="0"/>
              <a:t>Presentation</a:t>
            </a:r>
          </a:p>
          <a:p>
            <a:r>
              <a:rPr lang="en-US" sz="2800" dirty="0" smtClean="0"/>
              <a:t>Lesions may be single or multiple. </a:t>
            </a:r>
          </a:p>
          <a:p>
            <a:r>
              <a:rPr lang="en-US" sz="2800" dirty="0" smtClean="0"/>
              <a:t>They normally develop in sun‐exposed skin such as the dorsa of the hands and forearms, the </a:t>
            </a:r>
            <a:r>
              <a:rPr lang="en-US" sz="2800" dirty="0" err="1" smtClean="0"/>
              <a:t>vee</a:t>
            </a:r>
            <a:r>
              <a:rPr lang="en-US" sz="2800" dirty="0" smtClean="0"/>
              <a:t> of the neck or the bald scalp. Fair‐skinned or freckled subjects are particularly susceptible. </a:t>
            </a:r>
          </a:p>
          <a:p>
            <a:r>
              <a:rPr lang="en-US" sz="2800" dirty="0" smtClean="0"/>
              <a:t>The lesions start insidiously as small pink papules, which slowly extend centrifugally to form a ring of firm superficial dermal thickening which is smooth and slightly elevated. </a:t>
            </a:r>
          </a:p>
          <a:p>
            <a:r>
              <a:rPr lang="en-US" sz="2800" dirty="0" smtClean="0"/>
              <a:t>The ring initially measures a few </a:t>
            </a:r>
            <a:r>
              <a:rPr lang="en-US" sz="2800" dirty="0" err="1" smtClean="0"/>
              <a:t>millimetres</a:t>
            </a:r>
            <a:r>
              <a:rPr lang="en-US" sz="2800" dirty="0" smtClean="0"/>
              <a:t> across but gradually </a:t>
            </a:r>
            <a:r>
              <a:rPr lang="en-US" sz="2800" dirty="0" err="1" smtClean="0"/>
              <a:t>expands,often</a:t>
            </a:r>
            <a:r>
              <a:rPr lang="en-US" sz="2800" dirty="0" smtClean="0"/>
              <a:t> attaining a diameter of several </a:t>
            </a:r>
            <a:r>
              <a:rPr lang="en-US" sz="2800" dirty="0" err="1" smtClean="0"/>
              <a:t>centimetres</a:t>
            </a:r>
            <a:r>
              <a:rPr lang="en-US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Clinical features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962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centre may become slightly atrophic and variable </a:t>
            </a:r>
            <a:r>
              <a:rPr lang="en-US" sz="2800" dirty="0" err="1" smtClean="0"/>
              <a:t>depigmentation</a:t>
            </a:r>
            <a:r>
              <a:rPr lang="en-US" sz="2800" dirty="0" smtClean="0"/>
              <a:t> may occur.</a:t>
            </a:r>
          </a:p>
          <a:p>
            <a:r>
              <a:rPr lang="en-US" sz="2800" dirty="0" smtClean="0"/>
              <a:t>The lesions are usually asymptomatic but a sunburn reaction may provoke severe </a:t>
            </a:r>
            <a:r>
              <a:rPr lang="en-US" sz="2800" dirty="0" err="1" smtClean="0"/>
              <a:t>erythema</a:t>
            </a:r>
            <a:r>
              <a:rPr lang="en-US" sz="2800" dirty="0" smtClean="0"/>
              <a:t> and irritation. </a:t>
            </a:r>
          </a:p>
          <a:p>
            <a:r>
              <a:rPr lang="en-US" sz="2800" dirty="0" smtClean="0"/>
              <a:t>Hair growth is not affected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1-10-04-21-16-02-13_f541918c7893c52dbd1ee5d3193339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600"/>
            <a:ext cx="5991225" cy="4591050"/>
          </a:xfrm>
        </p:spPr>
      </p:pic>
      <p:sp>
        <p:nvSpPr>
          <p:cNvPr id="5" name="Oval 4"/>
          <p:cNvSpPr/>
          <p:nvPr/>
        </p:nvSpPr>
        <p:spPr>
          <a:xfrm>
            <a:off x="838200" y="5029200"/>
            <a:ext cx="64770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Actinic </a:t>
            </a:r>
            <a:r>
              <a:rPr lang="en-US" dirty="0" err="1" smtClean="0"/>
              <a:t>granuloma</a:t>
            </a:r>
            <a:r>
              <a:rPr lang="en-US" dirty="0" smtClean="0"/>
              <a:t> on a bald scalp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1-10-04-21-15-25-06_f541918c7893c52dbd1ee5d3193339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304800"/>
            <a:ext cx="5791200" cy="4846638"/>
          </a:xfrm>
        </p:spPr>
      </p:pic>
      <p:sp>
        <p:nvSpPr>
          <p:cNvPr id="5" name="Oval 4"/>
          <p:cNvSpPr/>
          <p:nvPr/>
        </p:nvSpPr>
        <p:spPr>
          <a:xfrm>
            <a:off x="990600" y="5257800"/>
            <a:ext cx="6019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Typical actinic </a:t>
            </a:r>
            <a:r>
              <a:rPr lang="en-US" dirty="0" err="1" smtClean="0"/>
              <a:t>granulomas</a:t>
            </a:r>
            <a:r>
              <a:rPr lang="en-US" dirty="0" smtClean="0"/>
              <a:t> on the face and neck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Clinical variants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96200" cy="5562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AEGCG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 smtClean="0"/>
              <a:t>Granuloma</a:t>
            </a:r>
            <a:r>
              <a:rPr lang="en-US" dirty="0" smtClean="0"/>
              <a:t> </a:t>
            </a:r>
            <a:r>
              <a:rPr lang="en-US" dirty="0" err="1" smtClean="0"/>
              <a:t>multiforme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Differential diagnosis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96200" cy="5562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err="1" smtClean="0"/>
              <a:t>Granuloma</a:t>
            </a:r>
            <a:r>
              <a:rPr lang="en-US" sz="2800" dirty="0" smtClean="0"/>
              <a:t> </a:t>
            </a:r>
            <a:r>
              <a:rPr lang="en-US" sz="2800" dirty="0" err="1" smtClean="0"/>
              <a:t>annulare</a:t>
            </a:r>
            <a:endParaRPr lang="en-US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err="1" smtClean="0"/>
              <a:t>Necrobiosis</a:t>
            </a:r>
            <a:r>
              <a:rPr lang="en-US" sz="2800" dirty="0" smtClean="0"/>
              <a:t> </a:t>
            </a:r>
            <a:r>
              <a:rPr lang="en-US" sz="2800" dirty="0" err="1" smtClean="0"/>
              <a:t>lipoidica</a:t>
            </a:r>
            <a:endParaRPr lang="en-US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err="1" smtClean="0"/>
              <a:t>Elastosis</a:t>
            </a:r>
            <a:r>
              <a:rPr lang="en-US" sz="2800" dirty="0" smtClean="0"/>
              <a:t> </a:t>
            </a:r>
            <a:r>
              <a:rPr lang="en-US" sz="2800" dirty="0" err="1" smtClean="0"/>
              <a:t>perforans</a:t>
            </a:r>
            <a:r>
              <a:rPr lang="en-US" sz="2800" dirty="0" smtClean="0"/>
              <a:t> </a:t>
            </a:r>
            <a:r>
              <a:rPr lang="en-US" sz="2800" dirty="0" err="1" smtClean="0"/>
              <a:t>serpiginosa</a:t>
            </a:r>
            <a:endParaRPr lang="en-US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err="1" smtClean="0"/>
              <a:t>Sarcoidosis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 smtClean="0"/>
              <a:t>Complications and co‐morbidities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96200" cy="5562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Diabetes</a:t>
            </a:r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Disease course and prognosis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962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condition can improve with adequate sun protection.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Investigations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962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Skin biopsy.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en-US" sz="4000" dirty="0" smtClean="0"/>
              <a:t>Synonyms</a:t>
            </a:r>
            <a:endParaRPr kumimoji="0" lang="en-US" sz="40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7244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Ascher</a:t>
            </a:r>
            <a:r>
              <a:rPr lang="en-US" sz="2400" dirty="0" smtClean="0"/>
              <a:t> syndrome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743200" y="4876800"/>
            <a:ext cx="3810000" cy="76200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16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Management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96200" cy="5562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No treatment is of proven benefit. </a:t>
            </a:r>
          </a:p>
          <a:p>
            <a:r>
              <a:rPr lang="en-US" sz="2800" dirty="0" smtClean="0"/>
              <a:t>Topical steroids are generally unhelpful.</a:t>
            </a:r>
          </a:p>
          <a:p>
            <a:r>
              <a:rPr lang="en-US" sz="2800" dirty="0" smtClean="0"/>
              <a:t>Anecdotal reports of successful treatment include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 smtClean="0"/>
              <a:t>Intralesional</a:t>
            </a:r>
            <a:r>
              <a:rPr lang="en-US" sz="2800" dirty="0" smtClean="0"/>
              <a:t> </a:t>
            </a:r>
            <a:r>
              <a:rPr lang="en-US" sz="2800" dirty="0" err="1" smtClean="0"/>
              <a:t>triamcinolone</a:t>
            </a:r>
            <a:r>
              <a:rPr lang="en-US" sz="2800" dirty="0" smtClean="0"/>
              <a:t>.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Oral </a:t>
            </a:r>
            <a:r>
              <a:rPr lang="en-US" sz="2800" dirty="0" err="1" smtClean="0"/>
              <a:t>hydroxychloroquine</a:t>
            </a:r>
            <a:r>
              <a:rPr lang="en-US" sz="2800" dirty="0" smtClean="0"/>
              <a:t>, </a:t>
            </a:r>
            <a:r>
              <a:rPr lang="en-US" sz="2800" dirty="0" err="1" smtClean="0"/>
              <a:t>isotretinoin</a:t>
            </a:r>
            <a:r>
              <a:rPr lang="en-US" sz="2800" dirty="0" smtClean="0"/>
              <a:t> (0.5 mg/ kg/day)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 smtClean="0"/>
              <a:t>Acitretin</a:t>
            </a:r>
            <a:r>
              <a:rPr lang="en-US" sz="2800" dirty="0" smtClean="0"/>
              <a:t> 25 mg/day,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 smtClean="0"/>
              <a:t>Dapsone</a:t>
            </a:r>
            <a:r>
              <a:rPr lang="en-US" sz="2800" dirty="0" smtClean="0"/>
              <a:t>,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 smtClean="0"/>
              <a:t>Methotrexate</a:t>
            </a:r>
            <a:r>
              <a:rPr lang="en-US" sz="2800" dirty="0" smtClean="0"/>
              <a:t> and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 smtClean="0"/>
              <a:t>Ciclosporin</a:t>
            </a:r>
            <a:r>
              <a:rPr lang="en-US" sz="2800" dirty="0" smtClean="0"/>
              <a:t> and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Topical </a:t>
            </a:r>
            <a:r>
              <a:rPr lang="en-US" sz="2800" dirty="0" err="1" smtClean="0"/>
              <a:t>tacrolimus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u="sng" dirty="0" err="1" smtClean="0">
                <a:solidFill>
                  <a:srgbClr val="FFC000"/>
                </a:solidFill>
              </a:rPr>
              <a:t>Granuloma</a:t>
            </a:r>
            <a:r>
              <a:rPr lang="en-US" sz="4000" u="sng" dirty="0" smtClean="0">
                <a:solidFill>
                  <a:srgbClr val="FFC000"/>
                </a:solidFill>
              </a:rPr>
              <a:t> </a:t>
            </a:r>
            <a:r>
              <a:rPr lang="en-US" sz="4000" u="sng" dirty="0" err="1" smtClean="0">
                <a:solidFill>
                  <a:srgbClr val="FFC000"/>
                </a:solidFill>
              </a:rPr>
              <a:t>multiforme</a:t>
            </a:r>
            <a:endParaRPr lang="en-US" sz="4000" u="sng" dirty="0" smtClean="0">
              <a:solidFill>
                <a:srgbClr val="FFC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962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err="1" smtClean="0"/>
              <a:t>Granuloma</a:t>
            </a:r>
            <a:r>
              <a:rPr lang="en-US" sz="2800" dirty="0" smtClean="0"/>
              <a:t> </a:t>
            </a:r>
            <a:r>
              <a:rPr lang="en-US" sz="2800" dirty="0" err="1" smtClean="0"/>
              <a:t>multiforme</a:t>
            </a:r>
            <a:r>
              <a:rPr lang="en-US" sz="2800" dirty="0" smtClean="0"/>
              <a:t> is a </a:t>
            </a:r>
            <a:r>
              <a:rPr lang="en-US" sz="2800" dirty="0" err="1" smtClean="0"/>
              <a:t>dermatosis</a:t>
            </a:r>
            <a:r>
              <a:rPr lang="en-US" sz="2800" dirty="0" smtClean="0"/>
              <a:t> reported in dark‐skinned people mainly from Africa and India. </a:t>
            </a:r>
          </a:p>
          <a:p>
            <a:r>
              <a:rPr lang="en-US" sz="2800" dirty="0" smtClean="0"/>
              <a:t>It shares many similarities with AEGCG in that it is characterized by annular plaques with giant cell </a:t>
            </a:r>
            <a:r>
              <a:rPr lang="en-US" sz="2800" dirty="0" err="1" smtClean="0"/>
              <a:t>granuloma</a:t>
            </a:r>
            <a:r>
              <a:rPr lang="en-US" sz="2800" dirty="0" smtClean="0"/>
              <a:t> formation at the periphery and loss of elastic tissue centrally. </a:t>
            </a:r>
          </a:p>
          <a:p>
            <a:r>
              <a:rPr lang="en-US" sz="2800" dirty="0" smtClean="0"/>
              <a:t>As with AEGCG, it presents with papules which enlarge to form annular plaques with raised edges which may attain many </a:t>
            </a:r>
            <a:r>
              <a:rPr lang="en-US" sz="2800" dirty="0" err="1" smtClean="0"/>
              <a:t>centimetres</a:t>
            </a:r>
            <a:r>
              <a:rPr lang="en-US" sz="2800" dirty="0" smtClean="0"/>
              <a:t> in diameter. </a:t>
            </a:r>
          </a:p>
          <a:p>
            <a:r>
              <a:rPr lang="en-US" sz="2800" b="1" u="sng" dirty="0" err="1" smtClean="0"/>
              <a:t>Histologically</a:t>
            </a:r>
            <a:r>
              <a:rPr lang="en-US" sz="2800" dirty="0" smtClean="0"/>
              <a:t>, the condition is difficult to distinguish from AEGCG except that focal </a:t>
            </a:r>
            <a:r>
              <a:rPr lang="en-US" sz="2800" dirty="0" err="1" smtClean="0"/>
              <a:t>necrobiosis</a:t>
            </a:r>
            <a:r>
              <a:rPr lang="en-US" sz="2800" dirty="0" smtClean="0"/>
              <a:t> and dermal </a:t>
            </a:r>
            <a:r>
              <a:rPr lang="en-US" sz="2800" dirty="0" err="1" smtClean="0"/>
              <a:t>mucin</a:t>
            </a:r>
            <a:r>
              <a:rPr lang="en-US" sz="2800" dirty="0" smtClean="0"/>
              <a:t> may be seen, which is not the case in AEGCG. </a:t>
            </a:r>
          </a:p>
          <a:p>
            <a:r>
              <a:rPr lang="en-US" sz="2800" dirty="0" smtClean="0"/>
              <a:t>Many authorities believe that </a:t>
            </a:r>
            <a:r>
              <a:rPr lang="en-US" sz="2800" dirty="0" err="1" smtClean="0"/>
              <a:t>granuloma</a:t>
            </a:r>
            <a:r>
              <a:rPr lang="en-US" sz="2800" dirty="0" smtClean="0"/>
              <a:t> </a:t>
            </a:r>
            <a:r>
              <a:rPr lang="en-US" sz="2800" dirty="0" err="1" smtClean="0"/>
              <a:t>multiforme</a:t>
            </a:r>
            <a:r>
              <a:rPr lang="en-US" sz="2800" dirty="0" smtClean="0"/>
              <a:t> should be regarded as a form of AEGCG.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Clinical features</a:t>
            </a:r>
            <a:endParaRPr lang="en-US" sz="4000" u="sng" dirty="0" smtClean="0">
              <a:solidFill>
                <a:srgbClr val="FFC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962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upper, uncovered parts of the body are predominantly affected. </a:t>
            </a:r>
          </a:p>
          <a:p>
            <a:r>
              <a:rPr lang="en-US" sz="2400" dirty="0" smtClean="0"/>
              <a:t>The initial lesions are small flesh‐</a:t>
            </a:r>
            <a:r>
              <a:rPr lang="en-US" sz="2400" dirty="0" err="1" smtClean="0"/>
              <a:t>coloured</a:t>
            </a:r>
            <a:r>
              <a:rPr lang="en-US" sz="2400" dirty="0" smtClean="0"/>
              <a:t> papules which become aggregated into plaques or form the elevated rims of annular lesions. </a:t>
            </a:r>
          </a:p>
          <a:p>
            <a:r>
              <a:rPr lang="en-US" sz="2400" dirty="0" smtClean="0"/>
              <a:t>In larger annular lesions, the central area is often </a:t>
            </a:r>
            <a:r>
              <a:rPr lang="en-US" sz="2400" dirty="0" err="1" smtClean="0"/>
              <a:t>hypopigmented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Pruritus</a:t>
            </a:r>
            <a:r>
              <a:rPr lang="en-US" sz="2400" dirty="0" smtClean="0"/>
              <a:t> may be prominent. </a:t>
            </a:r>
          </a:p>
          <a:p>
            <a:r>
              <a:rPr lang="en-US" sz="2400" dirty="0" smtClean="0"/>
              <a:t>The condition lasts for many months or years, and may persist indefinitely.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Differential diagnosis</a:t>
            </a:r>
            <a:endParaRPr lang="en-US" sz="4000" u="sng" dirty="0" smtClean="0">
              <a:solidFill>
                <a:srgbClr val="FFC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962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Leprosy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Management</a:t>
            </a:r>
            <a:endParaRPr lang="en-US" sz="4000" u="sng" dirty="0" smtClean="0">
              <a:solidFill>
                <a:srgbClr val="FFC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962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treatment is known to be effective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u="sng" dirty="0" smtClean="0">
                <a:solidFill>
                  <a:srgbClr val="FFC000"/>
                </a:solidFill>
              </a:rPr>
              <a:t>Other </a:t>
            </a:r>
            <a:r>
              <a:rPr lang="en-US" sz="4000" u="sng" dirty="0" err="1" smtClean="0">
                <a:solidFill>
                  <a:srgbClr val="FFC000"/>
                </a:solidFill>
              </a:rPr>
              <a:t>elastolytic</a:t>
            </a:r>
            <a:r>
              <a:rPr lang="en-US" sz="4000" u="sng" dirty="0" smtClean="0">
                <a:solidFill>
                  <a:srgbClr val="FFC000"/>
                </a:solidFill>
              </a:rPr>
              <a:t> conditions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7848600" cy="5562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Granulomatous</a:t>
            </a:r>
            <a:r>
              <a:rPr lang="en-US" sz="2400" dirty="0" smtClean="0"/>
              <a:t> slack skin is characterized by the slow development of pendulous folds of lax </a:t>
            </a:r>
            <a:r>
              <a:rPr lang="en-US" sz="2400" dirty="0" err="1" smtClean="0"/>
              <a:t>erythematous</a:t>
            </a:r>
            <a:r>
              <a:rPr lang="en-US" sz="2400" dirty="0" smtClean="0"/>
              <a:t> skin, which on </a:t>
            </a:r>
            <a:r>
              <a:rPr lang="fr-FR" sz="2400" dirty="0" err="1" smtClean="0"/>
              <a:t>histological</a:t>
            </a:r>
            <a:r>
              <a:rPr lang="fr-FR" sz="2400" dirty="0" smtClean="0"/>
              <a:t> </a:t>
            </a:r>
            <a:r>
              <a:rPr lang="fr-FR" sz="2400" dirty="0" err="1" smtClean="0"/>
              <a:t>examination</a:t>
            </a:r>
            <a:r>
              <a:rPr lang="fr-FR" sz="2400" dirty="0" smtClean="0"/>
              <a:t> </a:t>
            </a:r>
            <a:r>
              <a:rPr lang="fr-FR" sz="2400" dirty="0" err="1" smtClean="0"/>
              <a:t>contain</a:t>
            </a:r>
            <a:r>
              <a:rPr lang="fr-FR" sz="2400" dirty="0" smtClean="0"/>
              <a:t> a dense </a:t>
            </a:r>
            <a:r>
              <a:rPr lang="fr-FR" sz="2400" dirty="0" err="1" smtClean="0"/>
              <a:t>granulomatous</a:t>
            </a:r>
            <a:r>
              <a:rPr lang="fr-FR" sz="2400" dirty="0" smtClean="0"/>
              <a:t> </a:t>
            </a:r>
            <a:r>
              <a:rPr lang="fr-FR" sz="2400" dirty="0" err="1" smtClean="0"/>
              <a:t>dermal</a:t>
            </a:r>
            <a:r>
              <a:rPr lang="fr-FR" sz="2400" dirty="0" smtClean="0"/>
              <a:t> </a:t>
            </a:r>
            <a:r>
              <a:rPr lang="en-US" sz="2400" dirty="0" smtClean="0"/>
              <a:t>infiltrate, with destruction of dermal elastic tissue. </a:t>
            </a:r>
          </a:p>
          <a:p>
            <a:r>
              <a:rPr lang="en-US" sz="2400" dirty="0" smtClean="0"/>
              <a:t>It is now </a:t>
            </a:r>
            <a:r>
              <a:rPr lang="en-US" dirty="0" smtClean="0"/>
              <a:t>considered to be a type of </a:t>
            </a:r>
            <a:r>
              <a:rPr lang="en-US" dirty="0" err="1" smtClean="0"/>
              <a:t>cutaneous</a:t>
            </a:r>
            <a:r>
              <a:rPr lang="en-US" dirty="0" smtClean="0"/>
              <a:t> T‐cell lymphoma (mycosis </a:t>
            </a:r>
            <a:r>
              <a:rPr lang="en-US" dirty="0" err="1" smtClean="0"/>
              <a:t>fungoides</a:t>
            </a:r>
            <a:r>
              <a:rPr 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u="sng" dirty="0" smtClean="0">
                <a:solidFill>
                  <a:srgbClr val="FFC000"/>
                </a:solidFill>
              </a:rPr>
              <a:t>Acquired </a:t>
            </a:r>
            <a:r>
              <a:rPr lang="en-US" sz="4000" u="sng" dirty="0" err="1" smtClean="0">
                <a:solidFill>
                  <a:srgbClr val="FFC000"/>
                </a:solidFill>
              </a:rPr>
              <a:t>pseudoxanthoma</a:t>
            </a:r>
            <a:r>
              <a:rPr lang="en-US" sz="4000" u="sng" dirty="0" smtClean="0">
                <a:solidFill>
                  <a:srgbClr val="FFC000"/>
                </a:solidFill>
              </a:rPr>
              <a:t/>
            </a:r>
            <a:br>
              <a:rPr lang="en-US" sz="4000" u="sng" dirty="0" smtClean="0">
                <a:solidFill>
                  <a:srgbClr val="FFC000"/>
                </a:solidFill>
              </a:rPr>
            </a:br>
            <a:r>
              <a:rPr lang="en-US" sz="4000" u="sng" dirty="0" err="1" smtClean="0">
                <a:solidFill>
                  <a:srgbClr val="FFC000"/>
                </a:solidFill>
              </a:rPr>
              <a:t>elasticum</a:t>
            </a:r>
            <a:r>
              <a:rPr lang="en-US" sz="4000" u="sng" dirty="0" smtClean="0">
                <a:solidFill>
                  <a:srgbClr val="FFC000"/>
                </a:solidFill>
              </a:rPr>
              <a:t>‐like syndromes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7848600" cy="556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u="sng" dirty="0" smtClean="0"/>
              <a:t>Perforating </a:t>
            </a:r>
            <a:r>
              <a:rPr lang="en-US" sz="2400" b="1" u="sng" dirty="0" err="1" smtClean="0"/>
              <a:t>pseudoxanthoma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elasticum</a:t>
            </a:r>
            <a:endParaRPr lang="en-US" sz="2400" b="1" u="sng" dirty="0" smtClean="0"/>
          </a:p>
          <a:p>
            <a:r>
              <a:rPr lang="en-US" dirty="0" smtClean="0"/>
              <a:t>Synonyms and inclusions</a:t>
            </a:r>
          </a:p>
          <a:p>
            <a:pPr>
              <a:buNone/>
            </a:pPr>
            <a:r>
              <a:rPr lang="en-US" dirty="0" smtClean="0"/>
              <a:t>		Perforating </a:t>
            </a:r>
            <a:r>
              <a:rPr lang="en-US" dirty="0" err="1" smtClean="0"/>
              <a:t>periumbilical</a:t>
            </a:r>
            <a:r>
              <a:rPr lang="en-US" dirty="0" smtClean="0"/>
              <a:t> </a:t>
            </a:r>
            <a:r>
              <a:rPr lang="en-US" dirty="0" err="1" smtClean="0"/>
              <a:t>calcific</a:t>
            </a:r>
            <a:r>
              <a:rPr lang="en-US" dirty="0" smtClean="0"/>
              <a:t> </a:t>
            </a:r>
            <a:r>
              <a:rPr lang="en-US" dirty="0" err="1" smtClean="0"/>
              <a:t>elastosis</a:t>
            </a:r>
            <a:endParaRPr lang="en-US" dirty="0" smtClean="0"/>
          </a:p>
          <a:p>
            <a:r>
              <a:rPr lang="en-US" dirty="0" err="1" smtClean="0"/>
              <a:t>Transepithelial</a:t>
            </a:r>
            <a:r>
              <a:rPr lang="en-US" dirty="0" smtClean="0"/>
              <a:t> elimination (TEE) of altered elastic </a:t>
            </a:r>
            <a:r>
              <a:rPr lang="en-US" dirty="0" err="1" smtClean="0"/>
              <a:t>fibres</a:t>
            </a:r>
            <a:r>
              <a:rPr lang="en-US" dirty="0" smtClean="0"/>
              <a:t> can occasionally occur in generalized hereditary forms of PXE but it can also occur as a localized acquired defect in patients who do not have the other features of PXE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These </a:t>
            </a:r>
            <a:r>
              <a:rPr lang="en-US" dirty="0" smtClean="0"/>
              <a:t>localized lesions usually occur in the </a:t>
            </a:r>
            <a:r>
              <a:rPr lang="en-US" dirty="0" err="1" smtClean="0"/>
              <a:t>periumbilical</a:t>
            </a:r>
            <a:r>
              <a:rPr lang="en-US" dirty="0" smtClean="0"/>
              <a:t> area in obese, </a:t>
            </a:r>
            <a:r>
              <a:rPr lang="en-US" dirty="0" err="1" smtClean="0"/>
              <a:t>multiparous</a:t>
            </a:r>
            <a:r>
              <a:rPr lang="en-US" dirty="0" smtClean="0"/>
              <a:t> black or Asian women, and it is possible that this represents a response to repeated </a:t>
            </a:r>
            <a:r>
              <a:rPr lang="en-US" dirty="0" err="1" smtClean="0"/>
              <a:t>cutaneous</a:t>
            </a:r>
            <a:r>
              <a:rPr lang="en-US" dirty="0" smtClean="0"/>
              <a:t> stretching (e.g. </a:t>
            </a:r>
            <a:r>
              <a:rPr lang="en-US" dirty="0" err="1" smtClean="0"/>
              <a:t>ascites</a:t>
            </a:r>
            <a:r>
              <a:rPr lang="en-US" dirty="0" smtClean="0"/>
              <a:t> or previous abdominal surgery)</a:t>
            </a:r>
            <a:r>
              <a:rPr lang="en-US" b="1" dirty="0" smtClean="0"/>
              <a:t>. </a:t>
            </a:r>
          </a:p>
          <a:p>
            <a:r>
              <a:rPr lang="en-US" dirty="0" smtClean="0"/>
              <a:t>Similar lesions on</a:t>
            </a:r>
            <a:r>
              <a:rPr lang="en-US" b="1" dirty="0" smtClean="0"/>
              <a:t> </a:t>
            </a:r>
            <a:r>
              <a:rPr lang="en-US" dirty="0" smtClean="0"/>
              <a:t>the breast have been reported in patients undergoing </a:t>
            </a:r>
            <a:r>
              <a:rPr lang="en-US" dirty="0" err="1" smtClean="0"/>
              <a:t>haemodialysis</a:t>
            </a:r>
            <a:endParaRPr lang="en-US" b="1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Clinical features</a:t>
            </a:r>
            <a:endParaRPr lang="en-US" sz="4000" u="sng" dirty="0" smtClean="0">
              <a:solidFill>
                <a:srgbClr val="FFC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6200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Clinically, asymptomatic yellow </a:t>
            </a:r>
            <a:r>
              <a:rPr lang="en-US" sz="2800" dirty="0" err="1" smtClean="0"/>
              <a:t>macules</a:t>
            </a:r>
            <a:r>
              <a:rPr lang="en-US" sz="2800" dirty="0" smtClean="0"/>
              <a:t> and papules coalesce into well‐demarcated </a:t>
            </a:r>
            <a:r>
              <a:rPr lang="en-US" sz="2800" dirty="0" err="1" smtClean="0"/>
              <a:t>hyperpigmented</a:t>
            </a:r>
            <a:r>
              <a:rPr lang="en-US" sz="2800" dirty="0" smtClean="0"/>
              <a:t> plaques which slowly enlarge. </a:t>
            </a:r>
          </a:p>
          <a:p>
            <a:r>
              <a:rPr lang="en-US" sz="2800" dirty="0" smtClean="0"/>
              <a:t>The surface may be atrophic, grooved, fissured or </a:t>
            </a:r>
            <a:r>
              <a:rPr lang="en-US" sz="2800" dirty="0" err="1" smtClean="0"/>
              <a:t>verrucous</a:t>
            </a:r>
            <a:r>
              <a:rPr lang="en-US" sz="2800" dirty="0" smtClean="0"/>
              <a:t>, and compression of the edge of the lesion may produce a liquid discharge.</a:t>
            </a:r>
            <a:endParaRPr lang="en-US" sz="3200" b="1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u="sng" dirty="0" smtClean="0">
              <a:solidFill>
                <a:srgbClr val="FFC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620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Elastosis</a:t>
            </a:r>
            <a:r>
              <a:rPr lang="en-US" sz="2800" dirty="0" smtClean="0"/>
              <a:t> </a:t>
            </a:r>
            <a:r>
              <a:rPr lang="en-US" sz="2800" dirty="0" err="1" smtClean="0"/>
              <a:t>perforans</a:t>
            </a:r>
            <a:r>
              <a:rPr lang="en-US" sz="2800" dirty="0" smtClean="0"/>
              <a:t> </a:t>
            </a:r>
            <a:r>
              <a:rPr lang="en-US" sz="2800" dirty="0" err="1" smtClean="0"/>
              <a:t>serpiginosa</a:t>
            </a:r>
            <a:r>
              <a:rPr lang="en-US" sz="2800" dirty="0" smtClean="0"/>
              <a:t> in association with PXE were really examples of perforating PXE. </a:t>
            </a:r>
          </a:p>
          <a:p>
            <a:r>
              <a:rPr lang="en-US" sz="2800" dirty="0" smtClean="0"/>
              <a:t>The histology of the two conditions is similar, but in perforating PXE there is </a:t>
            </a:r>
            <a:r>
              <a:rPr lang="en-US" sz="2800" dirty="0" err="1" smtClean="0"/>
              <a:t>transepidermal</a:t>
            </a:r>
            <a:r>
              <a:rPr lang="en-US" sz="2800" dirty="0" smtClean="0"/>
              <a:t> elimination of altered basophilic, calcified, elastic </a:t>
            </a:r>
            <a:r>
              <a:rPr lang="en-US" sz="2800" dirty="0" err="1" smtClean="0"/>
              <a:t>fibres</a:t>
            </a:r>
            <a:r>
              <a:rPr lang="en-US" sz="2800" dirty="0" smtClean="0"/>
              <a:t>, which are short, fragmented, curled and predominantly in the mid‐dermis, whereas in </a:t>
            </a:r>
            <a:r>
              <a:rPr lang="en-US" sz="2800" dirty="0" err="1" smtClean="0"/>
              <a:t>elastosis</a:t>
            </a:r>
            <a:r>
              <a:rPr lang="en-US" sz="2800" dirty="0" smtClean="0"/>
              <a:t> </a:t>
            </a:r>
            <a:r>
              <a:rPr lang="en-US" sz="2800" dirty="0" err="1" smtClean="0"/>
              <a:t>perforans</a:t>
            </a:r>
            <a:r>
              <a:rPr lang="en-US" sz="2800" dirty="0" smtClean="0"/>
              <a:t> </a:t>
            </a:r>
            <a:r>
              <a:rPr lang="en-US" sz="2800" dirty="0" err="1" smtClean="0"/>
              <a:t>serpiginosa</a:t>
            </a:r>
            <a:r>
              <a:rPr lang="en-US" sz="2800" dirty="0" smtClean="0"/>
              <a:t> the </a:t>
            </a:r>
            <a:r>
              <a:rPr lang="en-US" sz="2800" dirty="0" err="1" smtClean="0"/>
              <a:t>fibres</a:t>
            </a:r>
            <a:r>
              <a:rPr lang="en-US" sz="2800" dirty="0" smtClean="0"/>
              <a:t> are abnormally large, non‐calcified, </a:t>
            </a:r>
            <a:r>
              <a:rPr lang="en-US" sz="2800" dirty="0" err="1" smtClean="0"/>
              <a:t>eosinophilic</a:t>
            </a:r>
            <a:r>
              <a:rPr lang="en-US" sz="2800" dirty="0" smtClean="0"/>
              <a:t> and straight. </a:t>
            </a:r>
          </a:p>
          <a:p>
            <a:r>
              <a:rPr lang="en-US" sz="2800" dirty="0" smtClean="0"/>
              <a:t>The condition is similar to, or identical with, papillary dermal </a:t>
            </a:r>
            <a:r>
              <a:rPr lang="en-US" sz="2800" dirty="0" err="1" smtClean="0"/>
              <a:t>elastolysis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Spontaneous resolution has been reported</a:t>
            </a:r>
            <a:endParaRPr lang="en-US" sz="3200" b="1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i="1" u="sng" dirty="0" smtClean="0"/>
              <a:t>Acquired </a:t>
            </a:r>
            <a:r>
              <a:rPr lang="en-US" sz="4000" i="1" u="sng" dirty="0" err="1" smtClean="0"/>
              <a:t>pseudoxanthoma</a:t>
            </a:r>
            <a:r>
              <a:rPr lang="en-US" sz="4000" i="1" u="sng" dirty="0" smtClean="0"/>
              <a:t> </a:t>
            </a:r>
            <a:r>
              <a:rPr lang="en-US" sz="4000" i="1" u="sng" dirty="0" err="1" smtClean="0"/>
              <a:t>elasticum</a:t>
            </a:r>
            <a:endParaRPr lang="en-US" sz="4000" u="sng" dirty="0" smtClean="0">
              <a:solidFill>
                <a:srgbClr val="FFC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6200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Skin changes which are virtually identical to those of PXE can rarely be produced by </a:t>
            </a:r>
            <a:r>
              <a:rPr lang="en-US" sz="2800" dirty="0" err="1" smtClean="0"/>
              <a:t>penicillamine</a:t>
            </a:r>
            <a:r>
              <a:rPr lang="en-US" sz="2800" dirty="0" smtClean="0"/>
              <a:t> (e.g. in the treatment of Wilson disease), although the systemic features do not occur</a:t>
            </a:r>
            <a:r>
              <a:rPr lang="en-US" sz="2800" b="1" dirty="0" smtClean="0"/>
              <a:t>. </a:t>
            </a:r>
          </a:p>
          <a:p>
            <a:r>
              <a:rPr lang="en-US" sz="2800" dirty="0" smtClean="0"/>
              <a:t>The</a:t>
            </a:r>
            <a:r>
              <a:rPr lang="en-US" sz="2800" b="1" dirty="0" smtClean="0"/>
              <a:t> </a:t>
            </a:r>
            <a:r>
              <a:rPr lang="en-US" sz="2800" dirty="0" smtClean="0"/>
              <a:t>skin changes can be explained by the known effect of </a:t>
            </a:r>
            <a:r>
              <a:rPr lang="en-US" sz="2800" dirty="0" err="1" smtClean="0"/>
              <a:t>penicillamine</a:t>
            </a:r>
            <a:r>
              <a:rPr lang="en-US" sz="2800" dirty="0" smtClean="0"/>
              <a:t> in inhibiting collagen and </a:t>
            </a:r>
            <a:r>
              <a:rPr lang="en-US" sz="2800" dirty="0" err="1" smtClean="0"/>
              <a:t>elastin</a:t>
            </a:r>
            <a:r>
              <a:rPr lang="en-US" sz="2800" dirty="0" smtClean="0"/>
              <a:t> cross‐linking, with the production of vastly increased amounts of abnormal </a:t>
            </a:r>
            <a:r>
              <a:rPr lang="en-US" sz="2800" dirty="0" err="1" smtClean="0"/>
              <a:t>elastin</a:t>
            </a:r>
            <a:r>
              <a:rPr lang="en-US" sz="2800" dirty="0" smtClean="0"/>
              <a:t> in the dermis</a:t>
            </a:r>
            <a:r>
              <a:rPr lang="en-US" sz="2800" b="1" dirty="0" smtClean="0"/>
              <a:t>. </a:t>
            </a:r>
          </a:p>
          <a:p>
            <a:r>
              <a:rPr lang="en-US" sz="2800" dirty="0" err="1" smtClean="0"/>
              <a:t>Transepidermal</a:t>
            </a:r>
            <a:r>
              <a:rPr lang="en-US" sz="2800" dirty="0" smtClean="0"/>
              <a:t> extrusion of </a:t>
            </a:r>
            <a:r>
              <a:rPr lang="en-US" sz="2800" dirty="0" err="1" smtClean="0"/>
              <a:t>elastin</a:t>
            </a:r>
            <a:r>
              <a:rPr lang="en-US" sz="2800" dirty="0" smtClean="0"/>
              <a:t> has been reported in this condition.</a:t>
            </a:r>
            <a:endParaRPr lang="en-US" sz="3200" b="1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Epidemiology</a:t>
            </a:r>
            <a:endParaRPr lang="en-US" sz="4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410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Incidence and prevalence</a:t>
            </a:r>
          </a:p>
          <a:p>
            <a:pPr>
              <a:buNone/>
            </a:pPr>
            <a:r>
              <a:rPr lang="en-US" sz="2800" dirty="0" smtClean="0"/>
              <a:t>		Rare, mostly sporadic.</a:t>
            </a:r>
          </a:p>
          <a:p>
            <a:r>
              <a:rPr lang="en-US" sz="2800" b="1" dirty="0" smtClean="0"/>
              <a:t>Age</a:t>
            </a:r>
          </a:p>
          <a:p>
            <a:pPr>
              <a:buNone/>
            </a:pPr>
            <a:r>
              <a:rPr lang="en-US" sz="2800" dirty="0" smtClean="0"/>
              <a:t>		Usually around the time of puberty.</a:t>
            </a:r>
          </a:p>
          <a:p>
            <a:r>
              <a:rPr lang="en-US" sz="2800" b="1" dirty="0" smtClean="0"/>
              <a:t>Ethnicity</a:t>
            </a:r>
          </a:p>
          <a:p>
            <a:pPr>
              <a:buNone/>
            </a:pPr>
            <a:r>
              <a:rPr lang="en-US" sz="2800" dirty="0" smtClean="0"/>
              <a:t>		Most cases are reported in white people.</a:t>
            </a:r>
          </a:p>
          <a:p>
            <a:r>
              <a:rPr lang="en-US" sz="2800" b="1" dirty="0" smtClean="0"/>
              <a:t>Associated diseases</a:t>
            </a:r>
          </a:p>
          <a:p>
            <a:pPr>
              <a:buNone/>
            </a:pPr>
            <a:r>
              <a:rPr lang="en-US" sz="2800" dirty="0" smtClean="0"/>
              <a:t>		Some cases may be a localized form of 	post‐inflammatory </a:t>
            </a:r>
            <a:r>
              <a:rPr lang="en-US" sz="2800" dirty="0" err="1" smtClean="0"/>
              <a:t>elastolysis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or follow </a:t>
            </a:r>
            <a:r>
              <a:rPr lang="en-US" sz="2800" dirty="0" err="1" smtClean="0"/>
              <a:t>angio‐oedema</a:t>
            </a:r>
            <a:r>
              <a:rPr lang="en-US" sz="2800" dirty="0" smtClean="0"/>
              <a:t> .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743200" y="4876800"/>
            <a:ext cx="3810000" cy="76200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16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/>
              <a:t>Toxic</a:t>
            </a:r>
            <a:endParaRPr lang="en-US" sz="4000" u="sng" dirty="0" smtClean="0">
              <a:solidFill>
                <a:srgbClr val="FFC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620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Lesions clinically resembling PXE are reported in the </a:t>
            </a:r>
            <a:r>
              <a:rPr lang="en-US" sz="2800" dirty="0" err="1" smtClean="0"/>
              <a:t>eosinophilia</a:t>
            </a:r>
            <a:r>
              <a:rPr lang="en-US" sz="2800" dirty="0" smtClean="0"/>
              <a:t>– </a:t>
            </a:r>
            <a:r>
              <a:rPr lang="en-US" sz="2800" dirty="0" err="1" smtClean="0"/>
              <a:t>myalgia</a:t>
            </a:r>
            <a:r>
              <a:rPr lang="en-US" sz="2800" dirty="0" smtClean="0"/>
              <a:t> syndrome; dermal calcification is absent on histology.</a:t>
            </a:r>
          </a:p>
          <a:p>
            <a:r>
              <a:rPr lang="en-US" sz="2800" dirty="0" err="1" smtClean="0"/>
              <a:t>Eosinophilia</a:t>
            </a:r>
            <a:r>
              <a:rPr lang="en-US" sz="2800" dirty="0" smtClean="0"/>
              <a:t> </a:t>
            </a:r>
            <a:r>
              <a:rPr lang="en-US" sz="2800" dirty="0" err="1" smtClean="0"/>
              <a:t>myalgia</a:t>
            </a:r>
            <a:r>
              <a:rPr lang="en-US" sz="2800" dirty="0" smtClean="0"/>
              <a:t> syndrome is defined by: </a:t>
            </a:r>
          </a:p>
          <a:p>
            <a:pPr>
              <a:buNone/>
            </a:pPr>
            <a:r>
              <a:rPr lang="en-US" sz="2800" dirty="0" smtClean="0"/>
              <a:t>		(</a:t>
            </a:r>
            <a:r>
              <a:rPr lang="en-US" sz="2800" dirty="0" err="1" smtClean="0"/>
              <a:t>i</a:t>
            </a:r>
            <a:r>
              <a:rPr lang="en-US" sz="2800" dirty="0" smtClean="0"/>
              <a:t>) incapacitating </a:t>
            </a:r>
            <a:r>
              <a:rPr lang="en-US" sz="2800" dirty="0" err="1" smtClean="0"/>
              <a:t>myalgias</a:t>
            </a:r>
            <a:r>
              <a:rPr lang="en-US" sz="2800" dirty="0" smtClean="0"/>
              <a:t>;</a:t>
            </a:r>
          </a:p>
          <a:p>
            <a:pPr>
              <a:buNone/>
            </a:pPr>
            <a:r>
              <a:rPr lang="en-US" sz="2800" dirty="0" smtClean="0"/>
              <a:t>		(ii) a blood </a:t>
            </a:r>
            <a:r>
              <a:rPr lang="en-US" sz="2800" dirty="0" err="1" smtClean="0"/>
              <a:t>eosinophil</a:t>
            </a:r>
            <a:r>
              <a:rPr lang="en-US" sz="2800" dirty="0" smtClean="0"/>
              <a:t> count greater than 		     1000 cells/</a:t>
            </a:r>
            <a:r>
              <a:rPr lang="en-US" sz="2800" dirty="0" err="1" smtClean="0"/>
              <a:t>μL</a:t>
            </a:r>
            <a:r>
              <a:rPr lang="en-US" sz="2800" dirty="0" smtClean="0"/>
              <a:t>; and </a:t>
            </a:r>
          </a:p>
          <a:p>
            <a:pPr>
              <a:buNone/>
            </a:pPr>
            <a:r>
              <a:rPr lang="en-US" sz="2800" dirty="0" smtClean="0"/>
              <a:t>		(iii) no evidence of infection (e.g. 	  	  	     trichinosis) or </a:t>
            </a:r>
            <a:r>
              <a:rPr lang="en-US" sz="2800" dirty="0" err="1" smtClean="0"/>
              <a:t>neoplastic</a:t>
            </a:r>
            <a:r>
              <a:rPr lang="en-US" sz="2800" dirty="0" smtClean="0"/>
              <a:t> conditions that   	     could account for these findings, and 	  	     related to toxic oil syndrome, caused by 	     ingestion of contaminated l‐tryptophan 	     or other less well characterized toxic 	  	     substances</a:t>
            </a:r>
            <a:endParaRPr lang="en-US" sz="3200" b="1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/>
              <a:t>Depositions</a:t>
            </a:r>
            <a:endParaRPr lang="en-US" sz="4000" u="sng" dirty="0" smtClean="0">
              <a:solidFill>
                <a:srgbClr val="FFC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6200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Yellowish papules and plaques resembling PXE are seen in some patients with </a:t>
            </a:r>
            <a:r>
              <a:rPr lang="en-US" sz="2800" dirty="0" err="1" smtClean="0"/>
              <a:t>amyloidosis</a:t>
            </a:r>
            <a:r>
              <a:rPr lang="en-US" sz="2800" dirty="0" smtClean="0"/>
              <a:t>; </a:t>
            </a:r>
            <a:r>
              <a:rPr lang="en-US" sz="2800" dirty="0" err="1" smtClean="0"/>
              <a:t>amyloid</a:t>
            </a:r>
            <a:r>
              <a:rPr lang="en-US" sz="2800" dirty="0" smtClean="0"/>
              <a:t> deposits are seen and, again, dermal calcification is absent.</a:t>
            </a:r>
            <a:endParaRPr lang="en-US" sz="3200" b="1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 smtClean="0"/>
              <a:t>Haematological</a:t>
            </a:r>
            <a:r>
              <a:rPr lang="en-US" sz="3600" dirty="0" smtClean="0"/>
              <a:t> disease</a:t>
            </a:r>
            <a:endParaRPr lang="en-US" sz="4000" u="sng" dirty="0" smtClean="0">
              <a:solidFill>
                <a:srgbClr val="FFC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6200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PXE–like lesions are described in several </a:t>
            </a:r>
            <a:r>
              <a:rPr lang="en-US" sz="2800" dirty="0" err="1" smtClean="0"/>
              <a:t>haemoglobinopathies</a:t>
            </a:r>
            <a:r>
              <a:rPr lang="en-US" sz="2800" dirty="0" smtClean="0"/>
              <a:t>, including congenital </a:t>
            </a:r>
            <a:r>
              <a:rPr lang="en-US" sz="2800" dirty="0" err="1" smtClean="0"/>
              <a:t>anaemia</a:t>
            </a:r>
            <a:r>
              <a:rPr lang="en-US" sz="2800" dirty="0" smtClean="0"/>
              <a:t>, sickle cell disease and </a:t>
            </a:r>
            <a:r>
              <a:rPr lang="en-US" sz="2800" dirty="0" err="1" smtClean="0"/>
              <a:t>thalassaemia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These patients may develop systemic manifestations such as peripheral vascular occlusive disease and retinal </a:t>
            </a:r>
            <a:r>
              <a:rPr lang="en-US" sz="2800" dirty="0" err="1" smtClean="0"/>
              <a:t>neovascularization</a:t>
            </a:r>
            <a:r>
              <a:rPr lang="en-US" sz="2800" dirty="0" smtClean="0"/>
              <a:t> and </a:t>
            </a:r>
            <a:r>
              <a:rPr lang="en-US" sz="2800" dirty="0" err="1" smtClean="0"/>
              <a:t>haemorrhage</a:t>
            </a:r>
            <a:r>
              <a:rPr lang="en-US" sz="2800" dirty="0" smtClean="0"/>
              <a:t>.</a:t>
            </a:r>
            <a:endParaRPr lang="en-US" sz="3200" b="1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u="sng" dirty="0" err="1" smtClean="0"/>
              <a:t>Saltpetre</a:t>
            </a:r>
            <a:r>
              <a:rPr lang="en-US" sz="3600" u="sng" dirty="0" smtClean="0"/>
              <a:t> disease</a:t>
            </a:r>
            <a:endParaRPr lang="en-US" sz="4000" u="sng" dirty="0" smtClean="0">
              <a:solidFill>
                <a:srgbClr val="FFC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620000" cy="55626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 condition which resembles the skin changes of PXE clinically, </a:t>
            </a:r>
            <a:r>
              <a:rPr lang="en-US" sz="2800" dirty="0" err="1" smtClean="0"/>
              <a:t>histologically</a:t>
            </a:r>
            <a:r>
              <a:rPr lang="en-US" sz="2800" dirty="0" smtClean="0"/>
              <a:t> and </a:t>
            </a:r>
            <a:r>
              <a:rPr lang="en-US" sz="2800" dirty="0" err="1" smtClean="0"/>
              <a:t>ultrastructurally</a:t>
            </a:r>
            <a:r>
              <a:rPr lang="en-US" sz="2800" dirty="0" smtClean="0"/>
              <a:t> has been described in a group of elderly farmers, who decades earlier had spread a fertilizer containing calcium‐ammonium nitrate  (Norwegian </a:t>
            </a:r>
            <a:r>
              <a:rPr lang="en-US" sz="2800" dirty="0" err="1" smtClean="0"/>
              <a:t>saltpetre</a:t>
            </a:r>
            <a:r>
              <a:rPr lang="en-US" sz="2800" dirty="0" smtClean="0"/>
              <a:t>). </a:t>
            </a:r>
          </a:p>
          <a:p>
            <a:r>
              <a:rPr lang="en-US" sz="2800" dirty="0" smtClean="0"/>
              <a:t>The patients developed </a:t>
            </a:r>
            <a:r>
              <a:rPr lang="en-US" sz="2800" dirty="0" err="1" smtClean="0"/>
              <a:t>cutaneous</a:t>
            </a:r>
            <a:r>
              <a:rPr lang="en-US" sz="2800" dirty="0" smtClean="0"/>
              <a:t> ulcers at sites of exposure (including </a:t>
            </a:r>
            <a:r>
              <a:rPr lang="en-US" sz="2800" dirty="0" err="1" smtClean="0"/>
              <a:t>antecubital</a:t>
            </a:r>
            <a:r>
              <a:rPr lang="en-US" sz="2800" dirty="0" smtClean="0"/>
              <a:t> </a:t>
            </a:r>
            <a:r>
              <a:rPr lang="en-US" sz="2800" dirty="0" err="1" smtClean="0"/>
              <a:t>fossae</a:t>
            </a:r>
            <a:r>
              <a:rPr lang="en-US" sz="2800" dirty="0" smtClean="0"/>
              <a:t>). </a:t>
            </a:r>
          </a:p>
          <a:p>
            <a:r>
              <a:rPr lang="en-US" sz="2800" dirty="0" smtClean="0"/>
              <a:t>These quickly healed to leave </a:t>
            </a:r>
            <a:r>
              <a:rPr lang="en-US" sz="2800" dirty="0" err="1" smtClean="0"/>
              <a:t>yellowishwhite</a:t>
            </a:r>
            <a:r>
              <a:rPr lang="en-US" sz="2800" dirty="0" smtClean="0"/>
              <a:t> papules and plaques. </a:t>
            </a:r>
          </a:p>
          <a:p>
            <a:r>
              <a:rPr lang="en-US" sz="2800" dirty="0" smtClean="0"/>
              <a:t>None of the patients had a positive family history or other signs of PXE.</a:t>
            </a:r>
            <a:endParaRPr lang="en-US" sz="3200" b="1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u="sng" dirty="0" err="1" smtClean="0">
                <a:solidFill>
                  <a:srgbClr val="FFC000"/>
                </a:solidFill>
              </a:rPr>
              <a:t>Acrokeratoelastoidosis</a:t>
            </a:r>
            <a:endParaRPr lang="en-US" sz="4000" u="sng" dirty="0" smtClean="0">
              <a:solidFill>
                <a:srgbClr val="FFC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620000" cy="5562600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Acrokeratoelastoidosis</a:t>
            </a:r>
            <a:r>
              <a:rPr lang="en-US" sz="2800" dirty="0" smtClean="0"/>
              <a:t> is an uncommon asymptomatic disorder which manifests as multiple tiny </a:t>
            </a:r>
            <a:r>
              <a:rPr lang="en-US" sz="2800" dirty="0" err="1" smtClean="0"/>
              <a:t>crateriform</a:t>
            </a:r>
            <a:r>
              <a:rPr lang="en-US" sz="2800" dirty="0" smtClean="0"/>
              <a:t> </a:t>
            </a:r>
            <a:r>
              <a:rPr lang="en-US" sz="2800" dirty="0" err="1" smtClean="0"/>
              <a:t>keratotic</a:t>
            </a:r>
            <a:r>
              <a:rPr lang="en-US" sz="2800" dirty="0" smtClean="0"/>
              <a:t> papules along the margins of the hands and feet, particularly in people of</a:t>
            </a:r>
          </a:p>
          <a:p>
            <a:r>
              <a:rPr lang="en-US" sz="2800" dirty="0" smtClean="0"/>
              <a:t>African descent. </a:t>
            </a:r>
          </a:p>
          <a:p>
            <a:r>
              <a:rPr lang="en-US" sz="2800" dirty="0" smtClean="0"/>
              <a:t>The name derives from the histological appearances which include not only epidermal </a:t>
            </a:r>
            <a:r>
              <a:rPr lang="en-US" sz="2800" dirty="0" err="1" smtClean="0"/>
              <a:t>acanthosis</a:t>
            </a:r>
            <a:r>
              <a:rPr lang="en-US" sz="2800" dirty="0" smtClean="0"/>
              <a:t> and hyperkeratosis but also fragmentation of underlying dermal elastic </a:t>
            </a:r>
            <a:r>
              <a:rPr lang="en-US" sz="2800" dirty="0" err="1" smtClean="0"/>
              <a:t>fibres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The mechanisms involved are not understood.</a:t>
            </a:r>
            <a:endParaRPr lang="en-US" sz="3200" b="1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1-10-04-21-17-55-59_f541918c7893c52dbd1ee5d3193339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609600"/>
            <a:ext cx="6858000" cy="3467100"/>
          </a:xfrm>
        </p:spPr>
      </p:pic>
      <p:sp>
        <p:nvSpPr>
          <p:cNvPr id="5" name="Oval 4"/>
          <p:cNvSpPr/>
          <p:nvPr/>
        </p:nvSpPr>
        <p:spPr>
          <a:xfrm>
            <a:off x="1295400" y="4876800"/>
            <a:ext cx="5410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Acrokeratoelastoidosis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7620000" cy="5562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It is inherited in an </a:t>
            </a:r>
            <a:r>
              <a:rPr lang="en-US" sz="2800" dirty="0" err="1" smtClean="0"/>
              <a:t>autosomal</a:t>
            </a:r>
            <a:r>
              <a:rPr lang="en-US" sz="2800" dirty="0" smtClean="0"/>
              <a:t> dominant fashion but does not usually present until after puberty; </a:t>
            </a:r>
          </a:p>
          <a:p>
            <a:r>
              <a:rPr lang="en-US" sz="2800" dirty="0" smtClean="0"/>
              <a:t>sporadic cases also occur. </a:t>
            </a:r>
          </a:p>
          <a:p>
            <a:r>
              <a:rPr lang="en-US" sz="2800" dirty="0" smtClean="0"/>
              <a:t>As </a:t>
            </a:r>
            <a:r>
              <a:rPr lang="en-US" sz="2800" dirty="0" err="1" smtClean="0"/>
              <a:t>elastorrhexis</a:t>
            </a:r>
            <a:r>
              <a:rPr lang="en-US" sz="2800" dirty="0" smtClean="0"/>
              <a:t> cannot always be demonstrated, alternative names for clinically indistinguishable cases have been proposed: these include focal </a:t>
            </a:r>
            <a:r>
              <a:rPr lang="en-US" sz="2800" dirty="0" err="1" smtClean="0"/>
              <a:t>acral</a:t>
            </a:r>
            <a:r>
              <a:rPr lang="en-US" sz="2800" dirty="0" smtClean="0"/>
              <a:t> hyperkeratosis and marginal </a:t>
            </a:r>
            <a:r>
              <a:rPr lang="en-US" sz="2800" dirty="0" err="1" smtClean="0"/>
              <a:t>papular</a:t>
            </a:r>
            <a:r>
              <a:rPr lang="en-US" sz="2800" dirty="0" smtClean="0"/>
              <a:t> </a:t>
            </a:r>
            <a:r>
              <a:rPr lang="en-US" sz="2800" dirty="0" err="1" smtClean="0"/>
              <a:t>acrokeratoderma</a:t>
            </a:r>
            <a:r>
              <a:rPr lang="en-US" sz="2800" b="1" dirty="0" smtClean="0"/>
              <a:t>. </a:t>
            </a:r>
          </a:p>
          <a:p>
            <a:r>
              <a:rPr lang="en-US" sz="2800" dirty="0" smtClean="0"/>
              <a:t>There is still controversy as to whether these should be regarded as separate entities.</a:t>
            </a:r>
            <a:endParaRPr lang="en-US" sz="3200" b="1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5908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THANK YOU</a:t>
            </a:r>
            <a:endParaRPr lang="en-US" sz="60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8332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 smtClean="0"/>
              <a:t>Pathophysiology</a:t>
            </a:r>
            <a:endParaRPr lang="en-US" sz="4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7724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the early stages, there may be a mild dermal lymphocytic </a:t>
            </a:r>
            <a:r>
              <a:rPr lang="en-US" sz="2800" dirty="0" err="1" smtClean="0"/>
              <a:t>infiltrate,and</a:t>
            </a:r>
            <a:r>
              <a:rPr lang="en-US" sz="2800" dirty="0" smtClean="0"/>
              <a:t> in the later stages the elastic </a:t>
            </a:r>
            <a:r>
              <a:rPr lang="en-US" sz="2800" dirty="0" err="1" smtClean="0"/>
              <a:t>fibres</a:t>
            </a:r>
            <a:r>
              <a:rPr lang="en-US" sz="2800" dirty="0" smtClean="0"/>
              <a:t> in the lids fragment and decrease. </a:t>
            </a:r>
          </a:p>
          <a:p>
            <a:r>
              <a:rPr lang="en-US" sz="2800" dirty="0" smtClean="0"/>
              <a:t>Normal </a:t>
            </a:r>
            <a:r>
              <a:rPr lang="en-US" sz="2800" dirty="0" err="1" smtClean="0"/>
              <a:t>elastin</a:t>
            </a:r>
            <a:r>
              <a:rPr lang="en-US" sz="2800" dirty="0" smtClean="0"/>
              <a:t> gene expression suggests other factors may be involved in elastic </a:t>
            </a:r>
            <a:r>
              <a:rPr lang="en-US" sz="2800" dirty="0" err="1" smtClean="0"/>
              <a:t>fibre</a:t>
            </a:r>
            <a:r>
              <a:rPr lang="en-US" sz="2800" dirty="0" smtClean="0"/>
              <a:t> loss. </a:t>
            </a:r>
          </a:p>
          <a:p>
            <a:r>
              <a:rPr lang="en-US" sz="2800" dirty="0" err="1" smtClean="0"/>
              <a:t>IgA</a:t>
            </a:r>
            <a:r>
              <a:rPr lang="en-US" sz="2800" dirty="0" smtClean="0"/>
              <a:t> deposition may be detected on </a:t>
            </a:r>
            <a:r>
              <a:rPr lang="en-US" sz="2800" dirty="0" err="1" smtClean="0"/>
              <a:t>fibres</a:t>
            </a:r>
            <a:r>
              <a:rPr lang="en-US" sz="2800" dirty="0" smtClean="0"/>
              <a:t>, implying an </a:t>
            </a:r>
            <a:r>
              <a:rPr lang="en-US" sz="2800" dirty="0" err="1" smtClean="0"/>
              <a:t>immunopathogenic</a:t>
            </a:r>
            <a:r>
              <a:rPr lang="en-US" sz="2800" dirty="0" smtClean="0"/>
              <a:t> mechanism may be relevant</a:t>
            </a:r>
            <a:r>
              <a:rPr lang="en-US" sz="2800" b="1" dirty="0" smtClean="0"/>
              <a:t>. </a:t>
            </a:r>
          </a:p>
          <a:p>
            <a:r>
              <a:rPr lang="en-US" sz="2800" dirty="0" smtClean="0"/>
              <a:t>Disintegration of collagen </a:t>
            </a:r>
            <a:r>
              <a:rPr lang="en-US" sz="2800" dirty="0" err="1" smtClean="0"/>
              <a:t>fibres</a:t>
            </a:r>
            <a:r>
              <a:rPr lang="en-US" sz="2800" dirty="0" smtClean="0"/>
              <a:t> has also been observed in one case.</a:t>
            </a:r>
          </a:p>
          <a:p>
            <a:pPr lvl="1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2"/>
            <a:endParaRPr lang="en-US" dirty="0" smtClean="0"/>
          </a:p>
          <a:p>
            <a:pPr lvl="1"/>
            <a:endParaRPr lang="en-US" sz="2400" dirty="0" smtClean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743200" y="4876800"/>
            <a:ext cx="3810000" cy="76200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16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Predisposing factors</a:t>
            </a:r>
            <a:endParaRPr lang="en-US" sz="4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7724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Presumably inflammatory stimulus to </a:t>
            </a:r>
            <a:r>
              <a:rPr lang="en-US" sz="2800" dirty="0" err="1" smtClean="0"/>
              <a:t>elastophagocytosis</a:t>
            </a:r>
            <a:r>
              <a:rPr lang="en-US" sz="2800" dirty="0" smtClean="0"/>
              <a:t>.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2"/>
            <a:endParaRPr lang="en-US" dirty="0" smtClean="0"/>
          </a:p>
          <a:p>
            <a:pPr lvl="1"/>
            <a:endParaRPr lang="en-US" sz="2400" dirty="0" smtClean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743200" y="4876800"/>
            <a:ext cx="3810000" cy="76200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16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Genetics</a:t>
            </a:r>
            <a:endParaRPr lang="en-US" sz="4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7724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pedigrees show </a:t>
            </a:r>
            <a:r>
              <a:rPr lang="en-US" sz="2800" dirty="0" err="1" smtClean="0"/>
              <a:t>autosomal</a:t>
            </a:r>
            <a:r>
              <a:rPr lang="en-US" sz="2800" dirty="0" smtClean="0"/>
              <a:t> dominance, although most cases are sporadic.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2"/>
            <a:endParaRPr lang="en-US" dirty="0" smtClean="0"/>
          </a:p>
          <a:p>
            <a:pPr lvl="1"/>
            <a:endParaRPr lang="en-US" sz="2400" dirty="0" smtClean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743200" y="4876800"/>
            <a:ext cx="3810000" cy="76200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16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Clinical features</a:t>
            </a:r>
            <a:endParaRPr lang="en-US" sz="4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1534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History</a:t>
            </a:r>
          </a:p>
          <a:p>
            <a:r>
              <a:rPr lang="en-US" sz="2800" dirty="0" smtClean="0"/>
              <a:t>There may be a history of previous transient episodes of painless eyelid swelling lasting for 2–3 days.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Clinical features</a:t>
            </a:r>
            <a:endParaRPr lang="en-US" sz="4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153400" cy="5562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b="1" dirty="0" smtClean="0"/>
              <a:t>Presentation</a:t>
            </a:r>
          </a:p>
          <a:p>
            <a:r>
              <a:rPr lang="en-US" sz="2800" dirty="0" err="1" smtClean="0"/>
              <a:t>Blepharochalasis</a:t>
            </a:r>
            <a:r>
              <a:rPr lang="en-US" sz="2800" dirty="0" smtClean="0"/>
              <a:t> is an uncommon condition that usually develops insidiously. </a:t>
            </a:r>
          </a:p>
          <a:p>
            <a:r>
              <a:rPr lang="en-US" sz="2800" dirty="0" smtClean="0"/>
              <a:t>Attacks of painless swelling of the eyelids are followed by laxity, atrophy, wrinkling and pigmentation, predominantly of the upper eyelids. </a:t>
            </a:r>
          </a:p>
          <a:p>
            <a:r>
              <a:rPr lang="en-US" sz="2800" dirty="0" smtClean="0"/>
              <a:t>There may be multiple </a:t>
            </a:r>
            <a:r>
              <a:rPr lang="en-US" sz="2800" dirty="0" err="1" smtClean="0"/>
              <a:t>telangiectases</a:t>
            </a:r>
            <a:r>
              <a:rPr lang="en-US" sz="2800" dirty="0" smtClean="0"/>
              <a:t>. These changes produce an appearance of tiredness, debauchery or premature ageing.</a:t>
            </a:r>
          </a:p>
          <a:p>
            <a:r>
              <a:rPr lang="en-US" sz="2800" dirty="0" smtClean="0"/>
              <a:t>Reduplication of the mucous membrane of the upper eyelid is associated with </a:t>
            </a:r>
            <a:r>
              <a:rPr lang="en-US" sz="2800" dirty="0" err="1" smtClean="0"/>
              <a:t>blepharochalasis</a:t>
            </a:r>
            <a:r>
              <a:rPr lang="en-US" sz="2800" dirty="0" smtClean="0"/>
              <a:t> in about 10% of cases, and this may make the eyelids appear thick.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0643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_0236_slid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28282"/>
      </a:lt2>
      <a:accent1>
        <a:srgbClr val="A14D1D"/>
      </a:accent1>
      <a:accent2>
        <a:srgbClr val="85416B"/>
      </a:accent2>
      <a:accent3>
        <a:srgbClr val="FFFFFF"/>
      </a:accent3>
      <a:accent4>
        <a:srgbClr val="000000"/>
      </a:accent4>
      <a:accent5>
        <a:srgbClr val="CDB2AB"/>
      </a:accent5>
      <a:accent6>
        <a:srgbClr val="783A60"/>
      </a:accent6>
      <a:hlink>
        <a:srgbClr val="862D2D"/>
      </a:hlink>
      <a:folHlink>
        <a:srgbClr val="735427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2121"/>
        </a:accent1>
        <a:accent2>
          <a:srgbClr val="99001E"/>
        </a:accent2>
        <a:accent3>
          <a:srgbClr val="FFFFFF"/>
        </a:accent3>
        <a:accent4>
          <a:srgbClr val="000000"/>
        </a:accent4>
        <a:accent5>
          <a:srgbClr val="D0ABAB"/>
        </a:accent5>
        <a:accent6>
          <a:srgbClr val="8A001A"/>
        </a:accent6>
        <a:hlink>
          <a:srgbClr val="8C0000"/>
        </a:hlink>
        <a:folHlink>
          <a:srgbClr val="800F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14D1D"/>
        </a:accent1>
        <a:accent2>
          <a:srgbClr val="85416B"/>
        </a:accent2>
        <a:accent3>
          <a:srgbClr val="FFFFFF"/>
        </a:accent3>
        <a:accent4>
          <a:srgbClr val="000000"/>
        </a:accent4>
        <a:accent5>
          <a:srgbClr val="CDB2AB"/>
        </a:accent5>
        <a:accent6>
          <a:srgbClr val="783A60"/>
        </a:accent6>
        <a:hlink>
          <a:srgbClr val="862D2D"/>
        </a:hlink>
        <a:folHlink>
          <a:srgbClr val="7354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96C80"/>
        </a:accent1>
        <a:accent2>
          <a:srgbClr val="943E3E"/>
        </a:accent2>
        <a:accent3>
          <a:srgbClr val="FFFFFF"/>
        </a:accent3>
        <a:accent4>
          <a:srgbClr val="000000"/>
        </a:accent4>
        <a:accent5>
          <a:srgbClr val="AEBAC0"/>
        </a:accent5>
        <a:accent6>
          <a:srgbClr val="863737"/>
        </a:accent6>
        <a:hlink>
          <a:srgbClr val="3A3474"/>
        </a:hlink>
        <a:folHlink>
          <a:srgbClr val="4854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806F2B"/>
        </a:accent1>
        <a:accent2>
          <a:srgbClr val="3C7331"/>
        </a:accent2>
        <a:accent3>
          <a:srgbClr val="FFFFFF"/>
        </a:accent3>
        <a:accent4>
          <a:srgbClr val="000000"/>
        </a:accent4>
        <a:accent5>
          <a:srgbClr val="C0BBAC"/>
        </a:accent5>
        <a:accent6>
          <a:srgbClr val="35682B"/>
        </a:accent6>
        <a:hlink>
          <a:srgbClr val="862D2D"/>
        </a:hlink>
        <a:folHlink>
          <a:srgbClr val="40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C8500"/>
        </a:accent1>
        <a:accent2>
          <a:srgbClr val="C2940A"/>
        </a:accent2>
        <a:accent3>
          <a:srgbClr val="FFFFFF"/>
        </a:accent3>
        <a:accent4>
          <a:srgbClr val="000000"/>
        </a:accent4>
        <a:accent5>
          <a:srgbClr val="E2C2AA"/>
        </a:accent5>
        <a:accent6>
          <a:srgbClr val="B08608"/>
        </a:accent6>
        <a:hlink>
          <a:srgbClr val="A66C00"/>
        </a:hlink>
        <a:folHlink>
          <a:srgbClr val="99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29800"/>
        </a:accent1>
        <a:accent2>
          <a:srgbClr val="C97C3C"/>
        </a:accent2>
        <a:accent3>
          <a:srgbClr val="FFFFFF"/>
        </a:accent3>
        <a:accent4>
          <a:srgbClr val="000000"/>
        </a:accent4>
        <a:accent5>
          <a:srgbClr val="D5CAAA"/>
        </a:accent5>
        <a:accent6>
          <a:srgbClr val="B67035"/>
        </a:accent6>
        <a:hlink>
          <a:srgbClr val="A66C00"/>
        </a:hlink>
        <a:folHlink>
          <a:srgbClr val="BF4F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2B9FD9"/>
        </a:accent1>
        <a:accent2>
          <a:srgbClr val="CC8500"/>
        </a:accent2>
        <a:accent3>
          <a:srgbClr val="FFFFFF"/>
        </a:accent3>
        <a:accent4>
          <a:srgbClr val="000000"/>
        </a:accent4>
        <a:accent5>
          <a:srgbClr val="ACCDE9"/>
        </a:accent5>
        <a:accent6>
          <a:srgbClr val="B97800"/>
        </a:accent6>
        <a:hlink>
          <a:srgbClr val="8A73BF"/>
        </a:hlink>
        <a:folHlink>
          <a:srgbClr val="2E9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7AB236"/>
        </a:accent1>
        <a:accent2>
          <a:srgbClr val="CC527E"/>
        </a:accent2>
        <a:accent3>
          <a:srgbClr val="FFFFFF"/>
        </a:accent3>
        <a:accent4>
          <a:srgbClr val="000000"/>
        </a:accent4>
        <a:accent5>
          <a:srgbClr val="BED5AE"/>
        </a:accent5>
        <a:accent6>
          <a:srgbClr val="B94972"/>
        </a:accent6>
        <a:hlink>
          <a:srgbClr val="4D6BBF"/>
        </a:hlink>
        <a:folHlink>
          <a:srgbClr val="A6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905"/>
        </a:accent1>
        <a:accent2>
          <a:srgbClr val="4D8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457E00"/>
        </a:accent6>
        <a:hlink>
          <a:srgbClr val="008004"/>
        </a:hlink>
        <a:folHlink>
          <a:srgbClr val="3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78C"/>
        </a:accent1>
        <a:accent2>
          <a:srgbClr val="5E8000"/>
        </a:accent2>
        <a:accent3>
          <a:srgbClr val="FFFFFF"/>
        </a:accent3>
        <a:accent4>
          <a:srgbClr val="000000"/>
        </a:accent4>
        <a:accent5>
          <a:srgbClr val="AAB8C5"/>
        </a:accent5>
        <a:accent6>
          <a:srgbClr val="547300"/>
        </a:accent6>
        <a:hlink>
          <a:srgbClr val="006E04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5821"/>
        </a:accent1>
        <a:accent2>
          <a:srgbClr val="008004"/>
        </a:accent2>
        <a:accent3>
          <a:srgbClr val="FFFFFF"/>
        </a:accent3>
        <a:accent4>
          <a:srgbClr val="000000"/>
        </a:accent4>
        <a:accent5>
          <a:srgbClr val="D0B4AB"/>
        </a:accent5>
        <a:accent6>
          <a:srgbClr val="007303"/>
        </a:accent6>
        <a:hlink>
          <a:srgbClr val="8C2A60"/>
        </a:hlink>
        <a:folHlink>
          <a:srgbClr val="67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403E"/>
        </a:accent1>
        <a:accent2>
          <a:srgbClr val="2D8064"/>
        </a:accent2>
        <a:accent3>
          <a:srgbClr val="FFFFFF"/>
        </a:accent3>
        <a:accent4>
          <a:srgbClr val="000000"/>
        </a:accent4>
        <a:accent5>
          <a:srgbClr val="D5AFAF"/>
        </a:accent5>
        <a:accent6>
          <a:srgbClr val="28735A"/>
        </a:accent6>
        <a:hlink>
          <a:srgbClr val="4D3F8C"/>
        </a:hlink>
        <a:folHlink>
          <a:srgbClr val="006E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0052C0"/>
        </a:accent1>
        <a:accent2>
          <a:srgbClr val="3239BF"/>
        </a:accent2>
        <a:accent3>
          <a:srgbClr val="FFFFFF"/>
        </a:accent3>
        <a:accent4>
          <a:srgbClr val="000000"/>
        </a:accent4>
        <a:accent5>
          <a:srgbClr val="AAB3DC"/>
        </a:accent5>
        <a:accent6>
          <a:srgbClr val="2C33AD"/>
        </a:accent6>
        <a:hlink>
          <a:srgbClr val="004299"/>
        </a:hlink>
        <a:folHlink>
          <a:srgbClr val="282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759B2"/>
        </a:accent1>
        <a:accent2>
          <a:srgbClr val="00708C"/>
        </a:accent2>
        <a:accent3>
          <a:srgbClr val="FFFFFF"/>
        </a:accent3>
        <a:accent4>
          <a:srgbClr val="000000"/>
        </a:accent4>
        <a:accent5>
          <a:srgbClr val="B8B5D5"/>
        </a:accent5>
        <a:accent6>
          <a:srgbClr val="00657E"/>
        </a:accent6>
        <a:hlink>
          <a:srgbClr val="0048A6"/>
        </a:hlink>
        <a:folHlink>
          <a:srgbClr val="742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8500"/>
        </a:accent1>
        <a:accent2>
          <a:srgbClr val="2462B2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2058A1"/>
        </a:accent6>
        <a:hlink>
          <a:srgbClr val="546E00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28000"/>
        </a:accent1>
        <a:accent2>
          <a:srgbClr val="8C5200"/>
        </a:accent2>
        <a:accent3>
          <a:srgbClr val="FFFFFF"/>
        </a:accent3>
        <a:accent4>
          <a:srgbClr val="000000"/>
        </a:accent4>
        <a:accent5>
          <a:srgbClr val="B7C0AA"/>
        </a:accent5>
        <a:accent6>
          <a:srgbClr val="7E4900"/>
        </a:accent6>
        <a:hlink>
          <a:srgbClr val="911D65"/>
        </a:hlink>
        <a:folHlink>
          <a:srgbClr val="0045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18333</TotalTime>
  <Words>1821</Words>
  <Application>Microsoft Office PowerPoint</Application>
  <PresentationFormat>On-screen Show (4:3)</PresentationFormat>
  <Paragraphs>242</Paragraphs>
  <Slides>47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med_0236_slide</vt:lpstr>
      <vt:lpstr>Opulent</vt:lpstr>
      <vt:lpstr>Slide 1</vt:lpstr>
      <vt:lpstr>Blepharochalasis</vt:lpstr>
      <vt:lpstr>Synonyms</vt:lpstr>
      <vt:lpstr>Epidemiology</vt:lpstr>
      <vt:lpstr>Pathophysiology</vt:lpstr>
      <vt:lpstr>Predisposing factors</vt:lpstr>
      <vt:lpstr>Genetics</vt:lpstr>
      <vt:lpstr>Clinical features</vt:lpstr>
      <vt:lpstr>Clinical features</vt:lpstr>
      <vt:lpstr>Slide 10</vt:lpstr>
      <vt:lpstr>Clinical variants</vt:lpstr>
      <vt:lpstr>Differential diagnosis</vt:lpstr>
      <vt:lpstr>Actinic granuloma and annular elastolytic giant cell granuloma</vt:lpstr>
      <vt:lpstr>Synonyms and inclusions</vt:lpstr>
      <vt:lpstr>Introduction and general description</vt:lpstr>
      <vt:lpstr>Slide 16</vt:lpstr>
      <vt:lpstr>Epidemiology</vt:lpstr>
      <vt:lpstr>Pathophysiology</vt:lpstr>
      <vt:lpstr>Slide 19</vt:lpstr>
      <vt:lpstr>Slide 20</vt:lpstr>
      <vt:lpstr>Clinical features</vt:lpstr>
      <vt:lpstr>Clinical features</vt:lpstr>
      <vt:lpstr>Slide 23</vt:lpstr>
      <vt:lpstr>Slide 24</vt:lpstr>
      <vt:lpstr>Clinical variants</vt:lpstr>
      <vt:lpstr>Differential diagnosis</vt:lpstr>
      <vt:lpstr>Complications and co‐morbidities</vt:lpstr>
      <vt:lpstr>Disease course and prognosis</vt:lpstr>
      <vt:lpstr>Investigations</vt:lpstr>
      <vt:lpstr>Management</vt:lpstr>
      <vt:lpstr>Granuloma multiforme</vt:lpstr>
      <vt:lpstr>Clinical features</vt:lpstr>
      <vt:lpstr>Differential diagnosis</vt:lpstr>
      <vt:lpstr>Management</vt:lpstr>
      <vt:lpstr>Other elastolytic conditions</vt:lpstr>
      <vt:lpstr>Acquired pseudoxanthoma elasticum‐like syndromes</vt:lpstr>
      <vt:lpstr>Clinical features</vt:lpstr>
      <vt:lpstr>Slide 38</vt:lpstr>
      <vt:lpstr>Acquired pseudoxanthoma elasticum</vt:lpstr>
      <vt:lpstr>Toxic</vt:lpstr>
      <vt:lpstr>Depositions</vt:lpstr>
      <vt:lpstr>Haematological disease</vt:lpstr>
      <vt:lpstr>Saltpetre disease</vt:lpstr>
      <vt:lpstr>Acrokeratoelastoidosis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Doctor Naveer</dc:creator>
  <cp:lastModifiedBy>admin</cp:lastModifiedBy>
  <cp:revision>1649</cp:revision>
  <dcterms:created xsi:type="dcterms:W3CDTF">2006-08-16T00:00:00Z</dcterms:created>
  <dcterms:modified xsi:type="dcterms:W3CDTF">2021-10-04T16:37:35Z</dcterms:modified>
</cp:coreProperties>
</file>