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3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62" r:id="rId5"/>
    <p:sldId id="404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376" r:id="rId17"/>
    <p:sldId id="273" r:id="rId18"/>
    <p:sldId id="274" r:id="rId19"/>
    <p:sldId id="275" r:id="rId20"/>
    <p:sldId id="377" r:id="rId21"/>
    <p:sldId id="276" r:id="rId22"/>
    <p:sldId id="277" r:id="rId23"/>
    <p:sldId id="278" r:id="rId24"/>
    <p:sldId id="279" r:id="rId25"/>
    <p:sldId id="280" r:id="rId26"/>
    <p:sldId id="281" r:id="rId27"/>
    <p:sldId id="378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379" r:id="rId36"/>
    <p:sldId id="289" r:id="rId37"/>
    <p:sldId id="290" r:id="rId38"/>
    <p:sldId id="291" r:id="rId39"/>
    <p:sldId id="292" r:id="rId40"/>
    <p:sldId id="294" r:id="rId41"/>
    <p:sldId id="295" r:id="rId42"/>
    <p:sldId id="296" r:id="rId43"/>
    <p:sldId id="293" r:id="rId44"/>
    <p:sldId id="297" r:id="rId45"/>
    <p:sldId id="381" r:id="rId46"/>
    <p:sldId id="298" r:id="rId47"/>
    <p:sldId id="382" r:id="rId48"/>
    <p:sldId id="299" r:id="rId49"/>
    <p:sldId id="300" r:id="rId50"/>
    <p:sldId id="301" r:id="rId51"/>
    <p:sldId id="302" r:id="rId52"/>
    <p:sldId id="303" r:id="rId53"/>
    <p:sldId id="384" r:id="rId54"/>
    <p:sldId id="304" r:id="rId55"/>
    <p:sldId id="305" r:id="rId56"/>
    <p:sldId id="306" r:id="rId57"/>
    <p:sldId id="307" r:id="rId58"/>
    <p:sldId id="308" r:id="rId59"/>
    <p:sldId id="385" r:id="rId60"/>
    <p:sldId id="309" r:id="rId61"/>
    <p:sldId id="310" r:id="rId62"/>
    <p:sldId id="311" r:id="rId63"/>
    <p:sldId id="312" r:id="rId64"/>
    <p:sldId id="314" r:id="rId65"/>
    <p:sldId id="316" r:id="rId66"/>
    <p:sldId id="386" r:id="rId67"/>
    <p:sldId id="315" r:id="rId68"/>
    <p:sldId id="317" r:id="rId69"/>
    <p:sldId id="318" r:id="rId70"/>
    <p:sldId id="319" r:id="rId71"/>
    <p:sldId id="320" r:id="rId72"/>
    <p:sldId id="321" r:id="rId73"/>
    <p:sldId id="387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88" r:id="rId82"/>
    <p:sldId id="329" r:id="rId83"/>
    <p:sldId id="330" r:id="rId84"/>
    <p:sldId id="313" r:id="rId85"/>
    <p:sldId id="331" r:id="rId86"/>
    <p:sldId id="332" r:id="rId87"/>
    <p:sldId id="333" r:id="rId88"/>
    <p:sldId id="334" r:id="rId89"/>
    <p:sldId id="389" r:id="rId90"/>
    <p:sldId id="335" r:id="rId91"/>
    <p:sldId id="336" r:id="rId92"/>
    <p:sldId id="337" r:id="rId93"/>
    <p:sldId id="338" r:id="rId94"/>
    <p:sldId id="390" r:id="rId95"/>
    <p:sldId id="339" r:id="rId96"/>
    <p:sldId id="391" r:id="rId97"/>
    <p:sldId id="340" r:id="rId98"/>
    <p:sldId id="392" r:id="rId99"/>
    <p:sldId id="393" r:id="rId100"/>
    <p:sldId id="341" r:id="rId101"/>
    <p:sldId id="394" r:id="rId102"/>
    <p:sldId id="342" r:id="rId103"/>
    <p:sldId id="343" r:id="rId104"/>
    <p:sldId id="344" r:id="rId105"/>
    <p:sldId id="345" r:id="rId106"/>
    <p:sldId id="346" r:id="rId107"/>
    <p:sldId id="347" r:id="rId108"/>
    <p:sldId id="348" r:id="rId109"/>
    <p:sldId id="349" r:id="rId110"/>
    <p:sldId id="350" r:id="rId111"/>
    <p:sldId id="395" r:id="rId112"/>
    <p:sldId id="351" r:id="rId113"/>
    <p:sldId id="396" r:id="rId114"/>
    <p:sldId id="352" r:id="rId115"/>
    <p:sldId id="353" r:id="rId116"/>
    <p:sldId id="354" r:id="rId117"/>
    <p:sldId id="355" r:id="rId118"/>
    <p:sldId id="356" r:id="rId119"/>
    <p:sldId id="357" r:id="rId120"/>
    <p:sldId id="397" r:id="rId121"/>
    <p:sldId id="358" r:id="rId122"/>
    <p:sldId id="359" r:id="rId123"/>
    <p:sldId id="361" r:id="rId124"/>
    <p:sldId id="362" r:id="rId125"/>
    <p:sldId id="363" r:id="rId126"/>
    <p:sldId id="367" r:id="rId127"/>
    <p:sldId id="398" r:id="rId128"/>
    <p:sldId id="365" r:id="rId129"/>
    <p:sldId id="399" r:id="rId130"/>
    <p:sldId id="366" r:id="rId131"/>
    <p:sldId id="368" r:id="rId132"/>
    <p:sldId id="369" r:id="rId133"/>
    <p:sldId id="370" r:id="rId134"/>
    <p:sldId id="400" r:id="rId135"/>
    <p:sldId id="401" r:id="rId136"/>
    <p:sldId id="402" r:id="rId137"/>
    <p:sldId id="371" r:id="rId138"/>
    <p:sldId id="403" r:id="rId139"/>
    <p:sldId id="372" r:id="rId140"/>
    <p:sldId id="373" r:id="rId141"/>
    <p:sldId id="405" r:id="rId1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93" autoAdjust="0"/>
    <p:restoredTop sz="86358" autoAdjust="0"/>
  </p:normalViewPr>
  <p:slideViewPr>
    <p:cSldViewPr>
      <p:cViewPr varScale="1">
        <p:scale>
          <a:sx n="69" d="100"/>
          <a:sy n="69" d="100"/>
        </p:scale>
        <p:origin x="-1780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8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F8DD0E-02DB-48B0-A4F8-C85537F489EC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E9F540-6356-402A-AC48-9042DFB96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8DD0E-02DB-48B0-A4F8-C85537F489EC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E9F540-6356-402A-AC48-9042DFB96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8DD0E-02DB-48B0-A4F8-C85537F489EC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E9F540-6356-402A-AC48-9042DFB96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8DD0E-02DB-48B0-A4F8-C85537F489EC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E9F540-6356-402A-AC48-9042DFB96E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8DD0E-02DB-48B0-A4F8-C85537F489EC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E9F540-6356-402A-AC48-9042DFB96E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8DD0E-02DB-48B0-A4F8-C85537F489EC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E9F540-6356-402A-AC48-9042DFB96E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8DD0E-02DB-48B0-A4F8-C85537F489EC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E9F540-6356-402A-AC48-9042DFB96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8DD0E-02DB-48B0-A4F8-C85537F489EC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E9F540-6356-402A-AC48-9042DFB96E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8DD0E-02DB-48B0-A4F8-C85537F489EC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E9F540-6356-402A-AC48-9042DFB96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EF8DD0E-02DB-48B0-A4F8-C85537F489EC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E9F540-6356-402A-AC48-9042DFB96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F8DD0E-02DB-48B0-A4F8-C85537F489EC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E9F540-6356-402A-AC48-9042DFB96E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EF8DD0E-02DB-48B0-A4F8-C85537F489EC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FE9F540-6356-402A-AC48-9042DFB96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Acquired Disorders Of Epidermal </a:t>
            </a:r>
            <a:r>
              <a:rPr lang="en-US" dirty="0" err="1" smtClean="0"/>
              <a:t>Keratinization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 </a:t>
            </a:r>
            <a:r>
              <a:rPr lang="en-US" dirty="0" err="1" smtClean="0"/>
              <a:t>Misbah</a:t>
            </a:r>
            <a:r>
              <a:rPr lang="en-US" dirty="0" smtClean="0"/>
              <a:t> </a:t>
            </a:r>
            <a:r>
              <a:rPr lang="en-US" dirty="0" err="1" smtClean="0"/>
              <a:t>Hafeez</a:t>
            </a:r>
            <a:endParaRPr lang="en-US" dirty="0" smtClean="0"/>
          </a:p>
          <a:p>
            <a:r>
              <a:rPr lang="en-US" dirty="0" smtClean="0"/>
              <a:t>Resident Dermatology</a:t>
            </a:r>
          </a:p>
          <a:p>
            <a:r>
              <a:rPr lang="en-US" dirty="0" smtClean="0"/>
              <a:t>CMH Bahawalpur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SECOND LINE</a:t>
            </a:r>
            <a:r>
              <a:rPr lang="en-US" dirty="0" smtClean="0"/>
              <a:t>: Beta-</a:t>
            </a:r>
            <a:r>
              <a:rPr lang="en-US" dirty="0" err="1" smtClean="0"/>
              <a:t>hydroxyacids</a:t>
            </a:r>
            <a:r>
              <a:rPr lang="en-US" dirty="0" smtClean="0"/>
              <a:t> helps to disaggregate the </a:t>
            </a:r>
            <a:r>
              <a:rPr lang="en-US" dirty="0" err="1" smtClean="0"/>
              <a:t>corneocytes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THIRD LINE</a:t>
            </a:r>
            <a:r>
              <a:rPr lang="en-US" dirty="0" smtClean="0"/>
              <a:t>: Alpha-</a:t>
            </a:r>
            <a:r>
              <a:rPr lang="en-US" dirty="0" err="1" smtClean="0"/>
              <a:t>hydroxyacids</a:t>
            </a:r>
            <a:r>
              <a:rPr lang="en-US" dirty="0" smtClean="0"/>
              <a:t> produce loosening and desquamation of </a:t>
            </a:r>
            <a:r>
              <a:rPr lang="en-US" dirty="0" err="1" smtClean="0"/>
              <a:t>corneocytes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Urea 10-20% and Propylene glycol 20% preparations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Disseminated superficial actinic</a:t>
            </a:r>
            <a:r>
              <a:rPr lang="en-US" dirty="0" smtClean="0"/>
              <a:t> </a:t>
            </a:r>
            <a:r>
              <a:rPr lang="en-US" b="1" dirty="0" err="1" smtClean="0"/>
              <a:t>porokeratosis</a:t>
            </a:r>
            <a:r>
              <a:rPr lang="en-US" dirty="0" err="1" smtClean="0"/>
              <a:t>:the</a:t>
            </a:r>
            <a:r>
              <a:rPr lang="en-US" dirty="0" smtClean="0"/>
              <a:t> most common </a:t>
            </a:r>
            <a:r>
              <a:rPr lang="en-US" dirty="0" err="1" smtClean="0"/>
              <a:t>form.Few</a:t>
            </a:r>
            <a:r>
              <a:rPr lang="en-US" dirty="0" smtClean="0"/>
              <a:t> or multiple flesh-</a:t>
            </a:r>
            <a:r>
              <a:rPr lang="en-US" dirty="0" err="1" smtClean="0"/>
              <a:t>coloured,pink</a:t>
            </a:r>
            <a:r>
              <a:rPr lang="en-US" dirty="0" smtClean="0"/>
              <a:t> or reddish-brown finely scaling </a:t>
            </a:r>
            <a:r>
              <a:rPr lang="en-US" dirty="0" err="1" smtClean="0"/>
              <a:t>macules</a:t>
            </a:r>
            <a:r>
              <a:rPr lang="en-US" dirty="0" smtClean="0"/>
              <a:t> with a thin but well-defined raised border</a:t>
            </a:r>
          </a:p>
          <a:p>
            <a:r>
              <a:rPr lang="en-US" dirty="0" smtClean="0"/>
              <a:t>Appear in early adult </a:t>
            </a:r>
            <a:r>
              <a:rPr lang="en-US" dirty="0" err="1" smtClean="0"/>
              <a:t>life,mainly</a:t>
            </a:r>
            <a:r>
              <a:rPr lang="en-US" dirty="0" smtClean="0"/>
              <a:t> on lower legs and </a:t>
            </a:r>
            <a:r>
              <a:rPr lang="en-US" dirty="0" err="1" smtClean="0"/>
              <a:t>arms.Palms</a:t>
            </a:r>
            <a:r>
              <a:rPr lang="en-US" dirty="0" smtClean="0"/>
              <a:t> </a:t>
            </a:r>
            <a:r>
              <a:rPr lang="en-US" dirty="0" smtClean="0"/>
              <a:t>and soles are not affected</a:t>
            </a:r>
          </a:p>
          <a:p>
            <a:r>
              <a:rPr lang="en-US" dirty="0" smtClean="0"/>
              <a:t>Pt give history of worsening cond. </a:t>
            </a:r>
            <a:r>
              <a:rPr lang="en-US" dirty="0" smtClean="0"/>
              <a:t>f</a:t>
            </a:r>
            <a:r>
              <a:rPr lang="en-US" dirty="0" smtClean="0"/>
              <a:t>ollowing </a:t>
            </a:r>
            <a:r>
              <a:rPr lang="en-US" dirty="0" smtClean="0"/>
              <a:t>sun-exposure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Disseminated forms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derma pictures\Screenshot_20240205-220742_Xo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032" t="7681" r="3280" b="65381"/>
          <a:stretch>
            <a:fillRect/>
          </a:stretch>
        </p:blipFill>
        <p:spPr bwMode="auto">
          <a:xfrm>
            <a:off x="1371600" y="1752600"/>
            <a:ext cx="6248400" cy="4038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Disseminated superficial actinic </a:t>
            </a:r>
            <a:r>
              <a:rPr lang="en-US" dirty="0" err="1" smtClean="0"/>
              <a:t>porokeratosis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Disseminated </a:t>
            </a:r>
            <a:r>
              <a:rPr lang="en-US" b="1" dirty="0" err="1" smtClean="0"/>
              <a:t>palmoplantar</a:t>
            </a:r>
            <a:r>
              <a:rPr lang="en-US" b="1" dirty="0" smtClean="0"/>
              <a:t> </a:t>
            </a:r>
            <a:r>
              <a:rPr lang="en-US" b="1" dirty="0" err="1" smtClean="0"/>
              <a:t>porokeratosi</a:t>
            </a:r>
            <a:r>
              <a:rPr lang="en-US" dirty="0" err="1" smtClean="0"/>
              <a:t>s</a:t>
            </a:r>
            <a:r>
              <a:rPr lang="en-US" dirty="0" smtClean="0"/>
              <a:t>:    a rare generalized </a:t>
            </a:r>
            <a:r>
              <a:rPr lang="en-US" dirty="0" err="1" smtClean="0"/>
              <a:t>form,in</a:t>
            </a:r>
            <a:r>
              <a:rPr lang="en-US" dirty="0" smtClean="0"/>
              <a:t> which multiple widely disseminated wart-like </a:t>
            </a:r>
            <a:r>
              <a:rPr lang="en-US" dirty="0" err="1" smtClean="0"/>
              <a:t>keratoses</a:t>
            </a:r>
            <a:r>
              <a:rPr lang="en-US" dirty="0" smtClean="0"/>
              <a:t> in both sun-exposed and sun-protected areas including oral </a:t>
            </a:r>
            <a:r>
              <a:rPr lang="en-US" dirty="0" err="1" smtClean="0"/>
              <a:t>mucosa,genitalia</a:t>
            </a:r>
            <a:r>
              <a:rPr lang="en-US" dirty="0" smtClean="0"/>
              <a:t> and often follow </a:t>
            </a:r>
            <a:r>
              <a:rPr lang="en-US" dirty="0" err="1" smtClean="0"/>
              <a:t>Blaschko</a:t>
            </a:r>
            <a:r>
              <a:rPr lang="en-US" dirty="0" smtClean="0"/>
              <a:t> lines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CDAGS syndrome is a rare </a:t>
            </a:r>
            <a:r>
              <a:rPr lang="en-US" dirty="0" err="1" smtClean="0"/>
              <a:t>autosomal</a:t>
            </a:r>
            <a:r>
              <a:rPr lang="en-US" dirty="0" smtClean="0"/>
              <a:t> recessive disorder</a:t>
            </a:r>
          </a:p>
          <a:p>
            <a:r>
              <a:rPr lang="en-US" dirty="0" smtClean="0"/>
              <a:t>Defined as </a:t>
            </a:r>
            <a:r>
              <a:rPr lang="en-US" dirty="0" err="1" smtClean="0"/>
              <a:t>craniostenosis,delayed</a:t>
            </a:r>
            <a:r>
              <a:rPr lang="en-US" dirty="0" smtClean="0"/>
              <a:t> closure of </a:t>
            </a:r>
            <a:r>
              <a:rPr lang="en-US" dirty="0" err="1" smtClean="0"/>
              <a:t>fontanelles,cranial</a:t>
            </a:r>
            <a:r>
              <a:rPr lang="en-US" dirty="0" smtClean="0"/>
              <a:t> </a:t>
            </a:r>
            <a:r>
              <a:rPr lang="en-US" dirty="0" err="1" smtClean="0"/>
              <a:t>defects,or</a:t>
            </a:r>
            <a:r>
              <a:rPr lang="en-US" dirty="0" smtClean="0"/>
              <a:t> </a:t>
            </a:r>
            <a:r>
              <a:rPr lang="en-US" dirty="0" err="1" smtClean="0"/>
              <a:t>deafness,anal</a:t>
            </a:r>
            <a:r>
              <a:rPr lang="en-US" dirty="0" smtClean="0"/>
              <a:t> </a:t>
            </a:r>
            <a:r>
              <a:rPr lang="en-US" dirty="0" err="1" smtClean="0"/>
              <a:t>anomalies,genitourinary</a:t>
            </a:r>
            <a:r>
              <a:rPr lang="en-US" dirty="0" smtClean="0"/>
              <a:t> abnormalities and </a:t>
            </a:r>
            <a:r>
              <a:rPr lang="en-US" dirty="0" err="1" smtClean="0"/>
              <a:t>porokeratosis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variants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Pts presenting with sudden onset </a:t>
            </a:r>
            <a:r>
              <a:rPr lang="en-US" dirty="0" err="1" smtClean="0"/>
              <a:t>porokeratosis</a:t>
            </a:r>
            <a:r>
              <a:rPr lang="en-US" dirty="0" smtClean="0"/>
              <a:t> should be investigated for causes of </a:t>
            </a:r>
            <a:r>
              <a:rPr lang="en-US" dirty="0" err="1" smtClean="0"/>
              <a:t>immunosuppression</a:t>
            </a:r>
            <a:r>
              <a:rPr lang="en-US" dirty="0" smtClean="0"/>
              <a:t> including HIV and </a:t>
            </a:r>
            <a:r>
              <a:rPr lang="en-US" dirty="0" err="1" smtClean="0"/>
              <a:t>haemotological</a:t>
            </a:r>
            <a:r>
              <a:rPr lang="en-US" dirty="0" smtClean="0"/>
              <a:t> malignancies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 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Principally two approaches:</a:t>
            </a:r>
          </a:p>
          <a:p>
            <a:r>
              <a:rPr lang="en-US" dirty="0" smtClean="0"/>
              <a:t>Target the underlying abnormal clone of cells</a:t>
            </a:r>
          </a:p>
          <a:p>
            <a:r>
              <a:rPr lang="en-US" dirty="0" smtClean="0"/>
              <a:t>Target </a:t>
            </a:r>
            <a:r>
              <a:rPr lang="en-US" dirty="0" smtClean="0"/>
              <a:t>the abnormal </a:t>
            </a:r>
            <a:r>
              <a:rPr lang="en-US" dirty="0" err="1" smtClean="0"/>
              <a:t>keratinization</a:t>
            </a:r>
            <a:r>
              <a:rPr lang="en-US" dirty="0" smtClean="0"/>
              <a:t> </a:t>
            </a:r>
            <a:r>
              <a:rPr lang="en-US" dirty="0" smtClean="0"/>
              <a:t>with     topical </a:t>
            </a:r>
            <a:r>
              <a:rPr lang="en-US" dirty="0" smtClean="0"/>
              <a:t>or systemic </a:t>
            </a:r>
            <a:r>
              <a:rPr lang="en-US" dirty="0" err="1" smtClean="0"/>
              <a:t>retinoids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First line</a:t>
            </a:r>
            <a:r>
              <a:rPr lang="en-US" dirty="0" smtClean="0"/>
              <a:t>:cryotherapy,5-fluorouracil, </a:t>
            </a:r>
            <a:r>
              <a:rPr lang="en-US" dirty="0" err="1" smtClean="0"/>
              <a:t>imiquimod,curettage</a:t>
            </a:r>
            <a:r>
              <a:rPr lang="en-US" dirty="0" smtClean="0"/>
              <a:t> &amp; </a:t>
            </a:r>
            <a:r>
              <a:rPr lang="en-US" dirty="0" err="1" smtClean="0"/>
              <a:t>cautery,photodynamic</a:t>
            </a:r>
            <a:r>
              <a:rPr lang="en-US" dirty="0" smtClean="0"/>
              <a:t> </a:t>
            </a:r>
            <a:r>
              <a:rPr lang="en-US" dirty="0" err="1" smtClean="0"/>
              <a:t>therapy,carbon</a:t>
            </a:r>
            <a:r>
              <a:rPr lang="en-US" dirty="0" smtClean="0"/>
              <a:t> dioxide </a:t>
            </a:r>
            <a:r>
              <a:rPr lang="en-US" dirty="0" err="1" smtClean="0"/>
              <a:t>laser,topical</a:t>
            </a:r>
            <a:r>
              <a:rPr lang="en-US" dirty="0" smtClean="0"/>
              <a:t> </a:t>
            </a:r>
            <a:r>
              <a:rPr lang="en-US" dirty="0" err="1" smtClean="0"/>
              <a:t>diclofenac</a:t>
            </a:r>
            <a:r>
              <a:rPr lang="en-US" dirty="0" smtClean="0"/>
              <a:t>, and topical </a:t>
            </a:r>
            <a:r>
              <a:rPr lang="en-US" dirty="0" err="1" smtClean="0"/>
              <a:t>vit</a:t>
            </a:r>
            <a:r>
              <a:rPr lang="en-US" dirty="0" smtClean="0"/>
              <a:t> D analogues</a:t>
            </a:r>
          </a:p>
          <a:p>
            <a:endParaRPr lang="en-US" dirty="0" smtClean="0"/>
          </a:p>
          <a:p>
            <a:r>
              <a:rPr lang="en-US" b="1" dirty="0" smtClean="0"/>
              <a:t>Second </a:t>
            </a:r>
            <a:r>
              <a:rPr lang="en-US" b="1" dirty="0" err="1" smtClean="0"/>
              <a:t>line</a:t>
            </a:r>
            <a:r>
              <a:rPr lang="en-US" dirty="0" err="1" smtClean="0"/>
              <a:t>:oral</a:t>
            </a:r>
            <a:r>
              <a:rPr lang="en-US" dirty="0" smtClean="0"/>
              <a:t> </a:t>
            </a:r>
            <a:r>
              <a:rPr lang="en-US" dirty="0" err="1" smtClean="0"/>
              <a:t>retinoids</a:t>
            </a:r>
            <a:r>
              <a:rPr lang="en-US" dirty="0" smtClean="0"/>
              <a:t> including </a:t>
            </a:r>
            <a:r>
              <a:rPr lang="en-US" dirty="0" err="1" smtClean="0"/>
              <a:t>isotretinoin</a:t>
            </a:r>
            <a:r>
              <a:rPr lang="en-US" dirty="0" smtClean="0"/>
              <a:t> &amp; </a:t>
            </a:r>
            <a:r>
              <a:rPr lang="en-US" dirty="0" err="1" smtClean="0"/>
              <a:t>acitretin</a:t>
            </a:r>
            <a:r>
              <a:rPr lang="en-US" dirty="0" smtClean="0"/>
              <a:t> to reduce the risk of malignant change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TAD is a common transient or persistent  </a:t>
            </a:r>
            <a:r>
              <a:rPr lang="en-US" dirty="0" err="1" smtClean="0"/>
              <a:t>monomorphous,papulovesicular</a:t>
            </a:r>
            <a:r>
              <a:rPr lang="en-US" dirty="0" smtClean="0"/>
              <a:t> eruption mainly affecting the trunk which may be </a:t>
            </a:r>
            <a:r>
              <a:rPr lang="en-US" dirty="0" err="1" smtClean="0"/>
              <a:t>pruritic</a:t>
            </a:r>
            <a:r>
              <a:rPr lang="en-US" dirty="0" smtClean="0"/>
              <a:t> or asymptomatic</a:t>
            </a:r>
          </a:p>
          <a:p>
            <a:r>
              <a:rPr lang="en-US" dirty="0" smtClean="0"/>
              <a:t>Mean age at diagnosis is 61 years</a:t>
            </a:r>
          </a:p>
          <a:p>
            <a:r>
              <a:rPr lang="en-US" dirty="0" smtClean="0"/>
              <a:t>Disease has a male predominance and commonest in white population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Transient </a:t>
            </a:r>
            <a:r>
              <a:rPr lang="en-US" dirty="0" err="1" smtClean="0"/>
              <a:t>acantholytic</a:t>
            </a:r>
            <a:r>
              <a:rPr lang="en-US" dirty="0" smtClean="0"/>
              <a:t> </a:t>
            </a:r>
            <a:r>
              <a:rPr lang="en-US" dirty="0" err="1" smtClean="0"/>
              <a:t>dermatosis</a:t>
            </a:r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Psoriasis</a:t>
            </a:r>
          </a:p>
          <a:p>
            <a:r>
              <a:rPr lang="en-US" dirty="0" err="1" smtClean="0"/>
              <a:t>Asteatotic</a:t>
            </a:r>
            <a:r>
              <a:rPr lang="en-US" dirty="0" smtClean="0"/>
              <a:t> eczema</a:t>
            </a:r>
          </a:p>
          <a:p>
            <a:r>
              <a:rPr lang="en-US" dirty="0" smtClean="0"/>
              <a:t>Contact allergic dermatitis</a:t>
            </a:r>
          </a:p>
          <a:p>
            <a:r>
              <a:rPr lang="en-US" dirty="0" smtClean="0"/>
              <a:t>Contact irritant dermatitis</a:t>
            </a:r>
          </a:p>
          <a:p>
            <a:r>
              <a:rPr lang="en-US" dirty="0" smtClean="0"/>
              <a:t>Skin cancer</a:t>
            </a:r>
          </a:p>
          <a:p>
            <a:r>
              <a:rPr lang="en-US" dirty="0" err="1" smtClean="0"/>
              <a:t>Haemotological</a:t>
            </a:r>
            <a:r>
              <a:rPr lang="en-US" dirty="0" smtClean="0"/>
              <a:t> malignancies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Associated disease</a:t>
            </a:r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 is </a:t>
            </a:r>
            <a:r>
              <a:rPr lang="en-US" dirty="0" err="1" smtClean="0"/>
              <a:t>unknown.A</a:t>
            </a:r>
            <a:r>
              <a:rPr lang="en-US" dirty="0" smtClean="0"/>
              <a:t> recent study showed </a:t>
            </a:r>
            <a:r>
              <a:rPr lang="en-US" dirty="0" err="1" smtClean="0"/>
              <a:t>autoantibodies</a:t>
            </a:r>
            <a:r>
              <a:rPr lang="en-US" dirty="0" smtClean="0"/>
              <a:t> against a number of proteins involved in </a:t>
            </a:r>
            <a:r>
              <a:rPr lang="en-US" dirty="0" err="1" smtClean="0"/>
              <a:t>keratinocyte</a:t>
            </a:r>
            <a:r>
              <a:rPr lang="en-US" dirty="0" smtClean="0"/>
              <a:t> development, </a:t>
            </a:r>
            <a:r>
              <a:rPr lang="en-US" dirty="0" err="1" smtClean="0"/>
              <a:t>activation,adhesion</a:t>
            </a:r>
            <a:r>
              <a:rPr lang="en-US" dirty="0" smtClean="0"/>
              <a:t> &amp; motility using proteomic microarrays to </a:t>
            </a:r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 err="1" smtClean="0"/>
              <a:t>IgA</a:t>
            </a:r>
            <a:r>
              <a:rPr lang="en-US" dirty="0" smtClean="0"/>
              <a:t> &amp; </a:t>
            </a:r>
            <a:r>
              <a:rPr lang="en-US" dirty="0" err="1" smtClean="0"/>
              <a:t>IgG</a:t>
            </a:r>
            <a:r>
              <a:rPr lang="en-US" dirty="0" smtClean="0"/>
              <a:t> </a:t>
            </a:r>
            <a:r>
              <a:rPr lang="en-US" dirty="0" err="1" smtClean="0"/>
              <a:t>autoantibodies</a:t>
            </a:r>
            <a:endParaRPr lang="en-US" dirty="0" smtClean="0"/>
          </a:p>
          <a:p>
            <a:r>
              <a:rPr lang="en-US" dirty="0" smtClean="0"/>
              <a:t>TAD is reported to be more common in winter but may be exacerbated by UV </a:t>
            </a:r>
            <a:r>
              <a:rPr lang="en-US" dirty="0" err="1" smtClean="0"/>
              <a:t>exposure,heat,sweating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dermatosis</a:t>
            </a:r>
            <a:r>
              <a:rPr lang="en-US" dirty="0" smtClean="0"/>
              <a:t> manifests as asymptomatic and symmetrical darkening affecting the skin of </a:t>
            </a:r>
            <a:r>
              <a:rPr lang="en-US" dirty="0" err="1" smtClean="0"/>
              <a:t>intertriginous</a:t>
            </a:r>
            <a:r>
              <a:rPr lang="en-US" dirty="0" smtClean="0"/>
              <a:t> areas </a:t>
            </a:r>
            <a:r>
              <a:rPr lang="en-US" dirty="0" err="1" smtClean="0"/>
              <a:t>i.e</a:t>
            </a:r>
            <a:r>
              <a:rPr lang="en-US" dirty="0" smtClean="0"/>
              <a:t> </a:t>
            </a:r>
            <a:r>
              <a:rPr lang="en-US" dirty="0" err="1" smtClean="0"/>
              <a:t>axilla,groins,submammary</a:t>
            </a:r>
            <a:r>
              <a:rPr lang="en-US" dirty="0" smtClean="0"/>
              <a:t> folds and neck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Skin is </a:t>
            </a:r>
            <a:r>
              <a:rPr lang="en-US" dirty="0" err="1" smtClean="0"/>
              <a:t>thickened,has</a:t>
            </a:r>
            <a:r>
              <a:rPr lang="en-US" dirty="0" smtClean="0"/>
              <a:t> a velvety texture and may be studded by skin tags</a:t>
            </a:r>
          </a:p>
          <a:p>
            <a:r>
              <a:rPr lang="en-US" dirty="0" smtClean="0"/>
              <a:t>Familial AN is rare and inherited as </a:t>
            </a:r>
            <a:r>
              <a:rPr lang="en-US" dirty="0" err="1" smtClean="0"/>
              <a:t>autosomal</a:t>
            </a:r>
            <a:r>
              <a:rPr lang="en-US" dirty="0" smtClean="0"/>
              <a:t> dominant fashion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Acanthosis</a:t>
            </a:r>
            <a:r>
              <a:rPr lang="en-US" dirty="0" smtClean="0"/>
              <a:t> </a:t>
            </a:r>
            <a:r>
              <a:rPr lang="en-US" dirty="0" err="1" smtClean="0"/>
              <a:t>Nigricans</a:t>
            </a:r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Primary histological feature</a:t>
            </a:r>
            <a:r>
              <a:rPr lang="en-US" dirty="0" smtClean="0"/>
              <a:t> is the presence of small foci of </a:t>
            </a:r>
            <a:r>
              <a:rPr lang="en-US" dirty="0" err="1" smtClean="0"/>
              <a:t>acantholysis</a:t>
            </a:r>
            <a:r>
              <a:rPr lang="en-US" dirty="0" smtClean="0"/>
              <a:t> with </a:t>
            </a:r>
            <a:r>
              <a:rPr lang="en-US" dirty="0" err="1" smtClean="0"/>
              <a:t>dyskeratosis</a:t>
            </a:r>
            <a:r>
              <a:rPr lang="en-US" dirty="0" smtClean="0"/>
              <a:t>, </a:t>
            </a:r>
            <a:r>
              <a:rPr lang="en-US" dirty="0" err="1" smtClean="0"/>
              <a:t>intraepidermal</a:t>
            </a:r>
            <a:r>
              <a:rPr lang="en-US" dirty="0" smtClean="0"/>
              <a:t> </a:t>
            </a:r>
            <a:r>
              <a:rPr lang="en-US" dirty="0" err="1" smtClean="0"/>
              <a:t>clefting</a:t>
            </a:r>
            <a:r>
              <a:rPr lang="en-US" dirty="0" smtClean="0"/>
              <a:t> and sometimes vesicle formation</a:t>
            </a:r>
          </a:p>
          <a:p>
            <a:r>
              <a:rPr lang="en-US" b="1" dirty="0" smtClean="0"/>
              <a:t>Five histological patterns of TAD:</a:t>
            </a:r>
          </a:p>
          <a:p>
            <a:r>
              <a:rPr lang="en-US" dirty="0" err="1" smtClean="0"/>
              <a:t>Pemphigus</a:t>
            </a:r>
            <a:r>
              <a:rPr lang="en-US" dirty="0" smtClean="0"/>
              <a:t> </a:t>
            </a:r>
            <a:r>
              <a:rPr lang="en-US" dirty="0" err="1" smtClean="0"/>
              <a:t>vulgaris</a:t>
            </a:r>
            <a:r>
              <a:rPr lang="en-US" dirty="0" smtClean="0"/>
              <a:t>-like</a:t>
            </a:r>
          </a:p>
          <a:p>
            <a:r>
              <a:rPr lang="en-US" dirty="0" err="1" smtClean="0"/>
              <a:t>Darier</a:t>
            </a:r>
            <a:r>
              <a:rPr lang="en-US" dirty="0" smtClean="0"/>
              <a:t>-like</a:t>
            </a:r>
          </a:p>
          <a:p>
            <a:r>
              <a:rPr lang="en-US" dirty="0" err="1" smtClean="0"/>
              <a:t>Spongiotic</a:t>
            </a:r>
            <a:endParaRPr lang="en-US" dirty="0" smtClean="0"/>
          </a:p>
          <a:p>
            <a:r>
              <a:rPr lang="en-US" dirty="0" err="1" smtClean="0"/>
              <a:t>Pemphigus</a:t>
            </a:r>
            <a:r>
              <a:rPr lang="en-US" dirty="0" smtClean="0"/>
              <a:t> </a:t>
            </a:r>
            <a:r>
              <a:rPr lang="en-US" dirty="0" err="1" smtClean="0"/>
              <a:t>foliaceus</a:t>
            </a:r>
            <a:r>
              <a:rPr lang="en-US" dirty="0" smtClean="0"/>
              <a:t>-like</a:t>
            </a:r>
          </a:p>
          <a:p>
            <a:r>
              <a:rPr lang="en-US" dirty="0" smtClean="0"/>
              <a:t>Hailey-</a:t>
            </a:r>
            <a:r>
              <a:rPr lang="en-US" dirty="0" err="1" smtClean="0"/>
              <a:t>hailey</a:t>
            </a:r>
            <a:r>
              <a:rPr lang="en-US" dirty="0" smtClean="0"/>
              <a:t> like </a:t>
            </a:r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E:\derma pictures\Screenshot_20240205-220755_Xo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200" t="8499" r="46701" b="62606"/>
          <a:stretch>
            <a:fillRect/>
          </a:stretch>
        </p:blipFill>
        <p:spPr bwMode="auto">
          <a:xfrm>
            <a:off x="1143000" y="1676400"/>
            <a:ext cx="6705600" cy="3962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Transient </a:t>
            </a:r>
            <a:r>
              <a:rPr lang="en-US" dirty="0" err="1" smtClean="0"/>
              <a:t>acantholytic</a:t>
            </a:r>
            <a:r>
              <a:rPr lang="en-US" dirty="0" smtClean="0"/>
              <a:t> </a:t>
            </a:r>
            <a:r>
              <a:rPr lang="en-US" dirty="0" err="1" smtClean="0"/>
              <a:t>dermatosis</a:t>
            </a:r>
            <a:endParaRPr 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Sudden onset </a:t>
            </a:r>
            <a:r>
              <a:rPr lang="en-US" dirty="0" err="1" smtClean="0"/>
              <a:t>Papulovesicular</a:t>
            </a:r>
            <a:r>
              <a:rPr lang="en-US" dirty="0" smtClean="0"/>
              <a:t> </a:t>
            </a:r>
            <a:r>
              <a:rPr lang="en-US" dirty="0" err="1" smtClean="0"/>
              <a:t>erythematous</a:t>
            </a:r>
            <a:r>
              <a:rPr lang="en-US" dirty="0" smtClean="0"/>
              <a:t> eruption on trunk of a middle-aged or elderly white male</a:t>
            </a:r>
          </a:p>
          <a:p>
            <a:r>
              <a:rPr lang="en-US" dirty="0" smtClean="0"/>
              <a:t>It starts with small papules and vesicles that quickly crust and develop </a:t>
            </a:r>
            <a:r>
              <a:rPr lang="en-US" dirty="0" err="1" smtClean="0"/>
              <a:t>keratotic</a:t>
            </a:r>
            <a:r>
              <a:rPr lang="en-US" dirty="0" smtClean="0"/>
              <a:t> erosions that are very itchy</a:t>
            </a:r>
          </a:p>
          <a:p>
            <a:r>
              <a:rPr lang="en-US" dirty="0" smtClean="0"/>
              <a:t>In many </a:t>
            </a:r>
            <a:r>
              <a:rPr lang="en-US" dirty="0" err="1" smtClean="0"/>
              <a:t>pts,it</a:t>
            </a:r>
            <a:r>
              <a:rPr lang="en-US" dirty="0" smtClean="0"/>
              <a:t> is transient and lasting for 2-4 weeks, in some however persist for months or years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derma pictures\Screenshot_20240205-220755_Xo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050" t="9365" r="4901" b="63698"/>
          <a:stretch>
            <a:fillRect/>
          </a:stretch>
        </p:blipFill>
        <p:spPr bwMode="auto">
          <a:xfrm>
            <a:off x="1828800" y="1828800"/>
            <a:ext cx="5181600" cy="3810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TAD</a:t>
            </a:r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Folliculitis</a:t>
            </a:r>
            <a:endParaRPr lang="en-US" dirty="0" smtClean="0"/>
          </a:p>
          <a:p>
            <a:r>
              <a:rPr lang="en-US" dirty="0" err="1" smtClean="0"/>
              <a:t>Papular</a:t>
            </a:r>
            <a:r>
              <a:rPr lang="en-US" dirty="0" smtClean="0"/>
              <a:t> </a:t>
            </a:r>
            <a:r>
              <a:rPr lang="en-US" dirty="0" err="1" smtClean="0"/>
              <a:t>urticaria</a:t>
            </a:r>
            <a:endParaRPr lang="en-US" dirty="0" smtClean="0"/>
          </a:p>
          <a:p>
            <a:r>
              <a:rPr lang="en-US" dirty="0" smtClean="0"/>
              <a:t>Scabies</a:t>
            </a:r>
          </a:p>
          <a:p>
            <a:r>
              <a:rPr lang="en-US" dirty="0" smtClean="0"/>
              <a:t>Herpes zoster</a:t>
            </a:r>
          </a:p>
          <a:p>
            <a:r>
              <a:rPr lang="en-US" dirty="0" err="1" smtClean="0"/>
              <a:t>Galli-Galli</a:t>
            </a:r>
            <a:r>
              <a:rPr lang="en-US" dirty="0" smtClean="0"/>
              <a:t> disease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DDs</a:t>
            </a:r>
            <a:endParaRPr lang="en-US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 biopsy will confirm the clinical diagnosis</a:t>
            </a:r>
          </a:p>
          <a:p>
            <a:endParaRPr lang="en-US" dirty="0" smtClean="0"/>
          </a:p>
          <a:p>
            <a:r>
              <a:rPr lang="en-US" dirty="0" err="1" smtClean="0"/>
              <a:t>Haemotological</a:t>
            </a:r>
            <a:r>
              <a:rPr lang="en-US" dirty="0" smtClean="0"/>
              <a:t> work-up to rule out malignancies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First </a:t>
            </a:r>
            <a:r>
              <a:rPr lang="en-US" b="1" dirty="0" err="1" smtClean="0"/>
              <a:t>line</a:t>
            </a:r>
            <a:r>
              <a:rPr lang="en-US" dirty="0" err="1" smtClean="0"/>
              <a:t>:potent</a:t>
            </a:r>
            <a:r>
              <a:rPr lang="en-US" dirty="0" smtClean="0"/>
              <a:t> topical </a:t>
            </a:r>
            <a:r>
              <a:rPr lang="en-US" dirty="0" err="1" smtClean="0"/>
              <a:t>corticosteroids,topical</a:t>
            </a:r>
            <a:r>
              <a:rPr lang="en-US" dirty="0" smtClean="0"/>
              <a:t> </a:t>
            </a:r>
            <a:r>
              <a:rPr lang="en-US" dirty="0" err="1" smtClean="0"/>
              <a:t>vit</a:t>
            </a:r>
            <a:r>
              <a:rPr lang="en-US" dirty="0" smtClean="0"/>
              <a:t> D </a:t>
            </a:r>
            <a:r>
              <a:rPr lang="en-US" dirty="0" err="1" smtClean="0"/>
              <a:t>analogues,calcineurin</a:t>
            </a:r>
            <a:r>
              <a:rPr lang="en-US" dirty="0" smtClean="0"/>
              <a:t> </a:t>
            </a:r>
            <a:r>
              <a:rPr lang="en-US" dirty="0" err="1" smtClean="0"/>
              <a:t>inhibitors,oral</a:t>
            </a:r>
            <a:r>
              <a:rPr lang="en-US" dirty="0" smtClean="0"/>
              <a:t> antihistamine</a:t>
            </a:r>
          </a:p>
          <a:p>
            <a:r>
              <a:rPr lang="en-US" b="1" dirty="0" smtClean="0"/>
              <a:t>Second </a:t>
            </a:r>
            <a:r>
              <a:rPr lang="en-US" b="1" dirty="0" err="1" smtClean="0"/>
              <a:t>line</a:t>
            </a:r>
            <a:r>
              <a:rPr lang="en-US" dirty="0" err="1" smtClean="0"/>
              <a:t>:systemic</a:t>
            </a:r>
            <a:r>
              <a:rPr lang="en-US" dirty="0" smtClean="0"/>
              <a:t> corticosteroids. Systemic </a:t>
            </a:r>
            <a:r>
              <a:rPr lang="en-US" dirty="0" err="1" smtClean="0"/>
              <a:t>retinoids,phototherapy</a:t>
            </a:r>
            <a:r>
              <a:rPr lang="en-US" dirty="0" smtClean="0"/>
              <a:t> and </a:t>
            </a:r>
            <a:r>
              <a:rPr lang="en-US" dirty="0" err="1" smtClean="0"/>
              <a:t>methotrexate</a:t>
            </a:r>
            <a:r>
              <a:rPr lang="en-US" dirty="0" smtClean="0"/>
              <a:t>(in refractory cases)</a:t>
            </a:r>
          </a:p>
          <a:p>
            <a:r>
              <a:rPr lang="en-US" b="1" dirty="0" smtClean="0"/>
              <a:t>Third </a:t>
            </a:r>
            <a:r>
              <a:rPr lang="en-US" b="1" dirty="0" err="1" smtClean="0"/>
              <a:t>line</a:t>
            </a:r>
            <a:r>
              <a:rPr lang="en-US" dirty="0" err="1" smtClean="0"/>
              <a:t>:etanercept,recalcitrant</a:t>
            </a:r>
            <a:r>
              <a:rPr lang="en-US" dirty="0" smtClean="0"/>
              <a:t> </a:t>
            </a:r>
            <a:r>
              <a:rPr lang="en-US" dirty="0" err="1" smtClean="0"/>
              <a:t>TAD,photodynamic</a:t>
            </a:r>
            <a:r>
              <a:rPr lang="en-US" dirty="0" smtClean="0"/>
              <a:t> therapy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common disease of young adults in which discrete areas of superficial skin peeling occur on </a:t>
            </a:r>
            <a:r>
              <a:rPr lang="en-US" dirty="0" err="1" smtClean="0"/>
              <a:t>palms,starting</a:t>
            </a:r>
            <a:r>
              <a:rPr lang="en-US" dirty="0" smtClean="0"/>
              <a:t> as air-filled blisters leading to a </a:t>
            </a:r>
            <a:r>
              <a:rPr lang="en-US" dirty="0" err="1" smtClean="0"/>
              <a:t>circinate</a:t>
            </a:r>
            <a:r>
              <a:rPr lang="en-US" dirty="0" smtClean="0"/>
              <a:t> or irregular annular pattern of scaling</a:t>
            </a:r>
          </a:p>
          <a:p>
            <a:r>
              <a:rPr lang="en-US" dirty="0" smtClean="0"/>
              <a:t>Acquired form of non-inflammatory skin peeling</a:t>
            </a:r>
          </a:p>
          <a:p>
            <a:r>
              <a:rPr lang="en-US" dirty="0" smtClean="0"/>
              <a:t>Associated with localized </a:t>
            </a:r>
            <a:r>
              <a:rPr lang="en-US" dirty="0" err="1" smtClean="0"/>
              <a:t>hyperhidrosis</a:t>
            </a:r>
            <a:r>
              <a:rPr lang="en-US" dirty="0" smtClean="0"/>
              <a:t> as in </a:t>
            </a:r>
            <a:r>
              <a:rPr lang="en-US" dirty="0" err="1" smtClean="0"/>
              <a:t>summer,agg</a:t>
            </a:r>
            <a:r>
              <a:rPr lang="en-US" dirty="0" smtClean="0"/>
              <a:t>. by detergents &amp; irritants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Keratolysis</a:t>
            </a:r>
            <a:r>
              <a:rPr lang="en-US" dirty="0" smtClean="0"/>
              <a:t> </a:t>
            </a:r>
            <a:r>
              <a:rPr lang="en-US" dirty="0" err="1" smtClean="0"/>
              <a:t>exfoliativa</a:t>
            </a:r>
            <a:endParaRPr lang="en-US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Premature </a:t>
            </a:r>
            <a:r>
              <a:rPr lang="en-US" dirty="0" err="1" smtClean="0"/>
              <a:t>corneodesmolysis</a:t>
            </a:r>
            <a:r>
              <a:rPr lang="en-US" dirty="0" smtClean="0"/>
              <a:t> is the main pathological mechanism</a:t>
            </a:r>
          </a:p>
          <a:p>
            <a:r>
              <a:rPr lang="en-US" dirty="0" smtClean="0"/>
              <a:t>Histology and electron microscopy show cleavage and partially degraded </a:t>
            </a:r>
            <a:r>
              <a:rPr lang="en-US" dirty="0" err="1" smtClean="0"/>
              <a:t>corneodesmosomes</a:t>
            </a:r>
            <a:r>
              <a:rPr lang="en-US" dirty="0" smtClean="0"/>
              <a:t> within stratum </a:t>
            </a:r>
            <a:r>
              <a:rPr lang="en-US" dirty="0" err="1" smtClean="0"/>
              <a:t>corneum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inflammatory infiltrate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endParaRPr lang="en-US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Presents initially as small superficial blister-like air filled pockets on </a:t>
            </a:r>
            <a:r>
              <a:rPr lang="en-US" dirty="0" err="1" smtClean="0"/>
              <a:t>palms,palmar</a:t>
            </a:r>
            <a:r>
              <a:rPr lang="en-US" dirty="0" smtClean="0"/>
              <a:t> aspects of fingers or occasionally feet</a:t>
            </a:r>
          </a:p>
          <a:p>
            <a:r>
              <a:rPr lang="en-US" dirty="0" smtClean="0"/>
              <a:t>Roofs of pockets rupture centrally as they expand </a:t>
            </a:r>
            <a:r>
              <a:rPr lang="en-US" dirty="0" err="1" smtClean="0"/>
              <a:t>centrifugally,leaving</a:t>
            </a:r>
            <a:r>
              <a:rPr lang="en-US" dirty="0" smtClean="0"/>
              <a:t> a ragged rim of residual scale surrounding an irregular superficial dry erosion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Benign AN is very </a:t>
            </a:r>
            <a:r>
              <a:rPr lang="en-US" dirty="0" err="1" smtClean="0"/>
              <a:t>common,and</a:t>
            </a:r>
            <a:r>
              <a:rPr lang="en-US" dirty="0" smtClean="0"/>
              <a:t> mainly affects adults- </a:t>
            </a:r>
            <a:r>
              <a:rPr lang="en-US" dirty="0" err="1" smtClean="0"/>
              <a:t>upto</a:t>
            </a:r>
            <a:r>
              <a:rPr lang="en-US" dirty="0" smtClean="0"/>
              <a:t> 20% and 7% of children(also obese children)</a:t>
            </a:r>
          </a:p>
          <a:p>
            <a:r>
              <a:rPr lang="en-US" dirty="0" smtClean="0"/>
              <a:t>Malignant AN is </a:t>
            </a:r>
            <a:r>
              <a:rPr lang="en-US" dirty="0" err="1" smtClean="0"/>
              <a:t>rare,usually</a:t>
            </a:r>
            <a:r>
              <a:rPr lang="en-US" dirty="0" smtClean="0"/>
              <a:t> arises in older age groups and children with </a:t>
            </a:r>
            <a:r>
              <a:rPr lang="en-US" dirty="0" err="1" smtClean="0"/>
              <a:t>wilms</a:t>
            </a:r>
            <a:r>
              <a:rPr lang="en-US" dirty="0" smtClean="0"/>
              <a:t> </a:t>
            </a:r>
            <a:r>
              <a:rPr lang="en-US" dirty="0" err="1" smtClean="0"/>
              <a:t>tumours</a:t>
            </a:r>
            <a:r>
              <a:rPr lang="en-US" dirty="0" smtClean="0"/>
              <a:t> </a:t>
            </a:r>
            <a:r>
              <a:rPr lang="en-US" dirty="0" err="1" smtClean="0"/>
              <a:t>ans</a:t>
            </a:r>
            <a:r>
              <a:rPr lang="en-US" dirty="0" smtClean="0"/>
              <a:t> </a:t>
            </a:r>
            <a:r>
              <a:rPr lang="en-US" dirty="0" err="1" smtClean="0"/>
              <a:t>osteogenic</a:t>
            </a:r>
            <a:r>
              <a:rPr lang="en-US" dirty="0" smtClean="0"/>
              <a:t> sarcomas</a:t>
            </a:r>
          </a:p>
          <a:p>
            <a:r>
              <a:rPr lang="en-US" dirty="0" smtClean="0"/>
              <a:t>AN can occur at any age, and has an equal sex </a:t>
            </a:r>
            <a:r>
              <a:rPr lang="en-US" dirty="0" err="1" smtClean="0"/>
              <a:t>ratio,more</a:t>
            </a:r>
            <a:r>
              <a:rPr lang="en-US" dirty="0" smtClean="0"/>
              <a:t> common in pt with darker skins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derma pictures\Screenshot_20240205-220806_Xod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344" t="7681" r="46493" b="38443"/>
          <a:stretch>
            <a:fillRect/>
          </a:stretch>
        </p:blipFill>
        <p:spPr bwMode="auto">
          <a:xfrm>
            <a:off x="1371600" y="1828800"/>
            <a:ext cx="6019800" cy="4191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Keratolysis</a:t>
            </a:r>
            <a:r>
              <a:rPr lang="en-US" dirty="0" smtClean="0"/>
              <a:t> </a:t>
            </a:r>
            <a:r>
              <a:rPr lang="en-US" dirty="0" err="1" smtClean="0"/>
              <a:t>exfoliativa</a:t>
            </a:r>
            <a:endParaRPr 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Pompholyx</a:t>
            </a:r>
            <a:endParaRPr lang="en-US" dirty="0" smtClean="0"/>
          </a:p>
          <a:p>
            <a:r>
              <a:rPr lang="en-US" dirty="0" smtClean="0"/>
              <a:t>Psoriasis</a:t>
            </a:r>
          </a:p>
          <a:p>
            <a:r>
              <a:rPr lang="en-US" dirty="0" err="1" smtClean="0"/>
              <a:t>Tinea</a:t>
            </a:r>
            <a:r>
              <a:rPr lang="en-US" dirty="0" smtClean="0"/>
              <a:t> </a:t>
            </a:r>
            <a:r>
              <a:rPr lang="en-US" dirty="0" err="1" smtClean="0"/>
              <a:t>manuum</a:t>
            </a:r>
            <a:endParaRPr lang="en-US" dirty="0" smtClean="0"/>
          </a:p>
          <a:p>
            <a:r>
              <a:rPr lang="en-US" dirty="0" err="1" smtClean="0"/>
              <a:t>E</a:t>
            </a:r>
            <a:r>
              <a:rPr lang="en-US" dirty="0" err="1" smtClean="0"/>
              <a:t>pidermolysis</a:t>
            </a:r>
            <a:r>
              <a:rPr lang="en-US" dirty="0" smtClean="0"/>
              <a:t> </a:t>
            </a:r>
            <a:r>
              <a:rPr lang="en-US" dirty="0" err="1" smtClean="0"/>
              <a:t>bullosa</a:t>
            </a:r>
            <a:r>
              <a:rPr lang="en-US" dirty="0" smtClean="0"/>
              <a:t> simplex</a:t>
            </a:r>
          </a:p>
          <a:p>
            <a:r>
              <a:rPr lang="en-US" dirty="0" err="1" smtClean="0"/>
              <a:t>Acral</a:t>
            </a:r>
            <a:r>
              <a:rPr lang="en-US" dirty="0" smtClean="0"/>
              <a:t> skin peeling syndrome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DDs</a:t>
            </a:r>
            <a:endParaRPr lang="en-US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self-limiting condition and treatment may not be </a:t>
            </a:r>
            <a:r>
              <a:rPr lang="en-US" dirty="0" smtClean="0"/>
              <a:t>needed</a:t>
            </a:r>
            <a:endParaRPr lang="en-US" dirty="0" smtClean="0"/>
          </a:p>
          <a:p>
            <a:r>
              <a:rPr lang="en-US" dirty="0" smtClean="0"/>
              <a:t>Pts advised to avoid contact with detergents and other </a:t>
            </a:r>
            <a:r>
              <a:rPr lang="en-US" dirty="0" smtClean="0"/>
              <a:t>irritants</a:t>
            </a:r>
          </a:p>
          <a:p>
            <a:endParaRPr lang="en-US" dirty="0" smtClean="0"/>
          </a:p>
          <a:p>
            <a:r>
              <a:rPr lang="en-US" b="1" dirty="0" smtClean="0"/>
              <a:t>First </a:t>
            </a:r>
            <a:r>
              <a:rPr lang="en-US" b="1" dirty="0" err="1" smtClean="0"/>
              <a:t>line</a:t>
            </a:r>
            <a:r>
              <a:rPr lang="en-US" dirty="0" err="1" smtClean="0"/>
              <a:t>:emollients</a:t>
            </a:r>
            <a:r>
              <a:rPr lang="en-US" dirty="0" smtClean="0"/>
              <a:t> and </a:t>
            </a:r>
            <a:r>
              <a:rPr lang="en-US" dirty="0" err="1" smtClean="0"/>
              <a:t>moisturisers</a:t>
            </a:r>
            <a:r>
              <a:rPr lang="en-US" dirty="0" smtClean="0"/>
              <a:t> containing agents such as urea or salicylic acid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above are alternative terms  used to describe an </a:t>
            </a:r>
            <a:r>
              <a:rPr lang="en-US" dirty="0" err="1" smtClean="0"/>
              <a:t>aquired</a:t>
            </a:r>
            <a:r>
              <a:rPr lang="en-US" dirty="0" smtClean="0"/>
              <a:t> abnormality of skin which has lost its normal soft smooth surface  and feels dry &amp; rough</a:t>
            </a:r>
          </a:p>
          <a:p>
            <a:endParaRPr lang="en-US" dirty="0" smtClean="0"/>
          </a:p>
          <a:p>
            <a:r>
              <a:rPr lang="en-US" dirty="0" err="1" smtClean="0"/>
              <a:t>Xerosis</a:t>
            </a:r>
            <a:r>
              <a:rPr lang="en-US" dirty="0" smtClean="0"/>
              <a:t> cutis is very common &amp; almost physiological in old age. It may be accompanied by </a:t>
            </a:r>
            <a:r>
              <a:rPr lang="en-US" dirty="0" err="1" smtClean="0"/>
              <a:t>pruritus</a:t>
            </a:r>
            <a:r>
              <a:rPr lang="en-US" dirty="0" smtClean="0"/>
              <a:t> and predispose to eczematous inflammation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Xerosis</a:t>
            </a:r>
            <a:r>
              <a:rPr lang="en-US" dirty="0" smtClean="0"/>
              <a:t> cutis and </a:t>
            </a:r>
            <a:r>
              <a:rPr lang="en-US" dirty="0" err="1" smtClean="0"/>
              <a:t>Asteatosis</a:t>
            </a:r>
            <a:endParaRPr lang="en-US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manifests in seventh decade of life  and progresses with age</a:t>
            </a:r>
          </a:p>
          <a:p>
            <a:r>
              <a:rPr lang="en-US" dirty="0" smtClean="0"/>
              <a:t>Slightly more common in men</a:t>
            </a:r>
          </a:p>
          <a:p>
            <a:r>
              <a:rPr lang="en-US" dirty="0" smtClean="0"/>
              <a:t>It may be observed in association with </a:t>
            </a:r>
            <a:r>
              <a:rPr lang="en-US" dirty="0" err="1" smtClean="0"/>
              <a:t>marasmus,malnutrition,diabetes,renal</a:t>
            </a:r>
            <a:r>
              <a:rPr lang="en-US" dirty="0" smtClean="0"/>
              <a:t> failure and renal dialysis  </a:t>
            </a:r>
          </a:p>
          <a:p>
            <a:r>
              <a:rPr lang="en-US" dirty="0" smtClean="0"/>
              <a:t>Low humidity in winter &amp; drying effects of central heating exacerbate XC.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Deficiency of all stratum </a:t>
            </a:r>
            <a:r>
              <a:rPr lang="en-US" dirty="0" err="1" smtClean="0"/>
              <a:t>corneum</a:t>
            </a:r>
            <a:r>
              <a:rPr lang="en-US" dirty="0" smtClean="0"/>
              <a:t> lipids as well as premature expression of </a:t>
            </a:r>
            <a:r>
              <a:rPr lang="en-US" dirty="0" err="1" smtClean="0"/>
              <a:t>involucrin</a:t>
            </a:r>
            <a:r>
              <a:rPr lang="en-US" dirty="0" smtClean="0"/>
              <a:t> and persistence of </a:t>
            </a:r>
            <a:r>
              <a:rPr lang="en-US" dirty="0" err="1" smtClean="0"/>
              <a:t>corneodesmosomes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Dry skin also shows decrease in keratin 1&amp;10 and an increase of keratin 5 &amp;14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women,estrogen</a:t>
            </a:r>
            <a:r>
              <a:rPr lang="en-US" dirty="0" smtClean="0"/>
              <a:t> substitution ameliorates dry </a:t>
            </a:r>
            <a:r>
              <a:rPr lang="en-US" dirty="0" err="1" smtClean="0"/>
              <a:t>skin,indicating</a:t>
            </a:r>
            <a:r>
              <a:rPr lang="en-US" dirty="0" smtClean="0"/>
              <a:t> a role for sex hormones</a:t>
            </a:r>
          </a:p>
          <a:p>
            <a:r>
              <a:rPr lang="en-US" dirty="0" smtClean="0"/>
              <a:t>No histological abnormality apart from slight irregularity in str. </a:t>
            </a:r>
            <a:r>
              <a:rPr lang="en-US" dirty="0" err="1" smtClean="0"/>
              <a:t>corneum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Dryness &amp; </a:t>
            </a:r>
            <a:r>
              <a:rPr lang="en-US" dirty="0" err="1" smtClean="0"/>
              <a:t>scaliness</a:t>
            </a:r>
            <a:r>
              <a:rPr lang="en-US" dirty="0" smtClean="0"/>
              <a:t> of skin is first manifestation, followed by itching</a:t>
            </a:r>
          </a:p>
          <a:p>
            <a:r>
              <a:rPr lang="en-US" dirty="0" smtClean="0"/>
              <a:t>Affect shins but may become widespread but spares </a:t>
            </a:r>
            <a:r>
              <a:rPr lang="en-US" dirty="0" err="1" smtClean="0"/>
              <a:t>face,neck,palms,and</a:t>
            </a:r>
            <a:r>
              <a:rPr lang="en-US" dirty="0" smtClean="0"/>
              <a:t> soles.</a:t>
            </a:r>
          </a:p>
          <a:p>
            <a:r>
              <a:rPr lang="en-US" dirty="0" smtClean="0"/>
              <a:t>In elderly hospitalized </a:t>
            </a:r>
            <a:r>
              <a:rPr lang="en-US" dirty="0" err="1" smtClean="0"/>
              <a:t>pts,it</a:t>
            </a:r>
            <a:r>
              <a:rPr lang="en-US" dirty="0" smtClean="0"/>
              <a:t> will affect abdomen </a:t>
            </a:r>
            <a:r>
              <a:rPr lang="en-US" dirty="0" err="1" smtClean="0"/>
              <a:t>and,in</a:t>
            </a:r>
            <a:r>
              <a:rPr lang="en-US" dirty="0" smtClean="0"/>
              <a:t> </a:t>
            </a:r>
            <a:r>
              <a:rPr lang="en-US" dirty="0" err="1" smtClean="0"/>
              <a:t>women,the</a:t>
            </a:r>
            <a:r>
              <a:rPr lang="en-US" dirty="0" smtClean="0"/>
              <a:t> anterior surface of </a:t>
            </a:r>
            <a:r>
              <a:rPr lang="en-US" dirty="0" err="1" smtClean="0"/>
              <a:t>breasts,but</a:t>
            </a:r>
            <a:r>
              <a:rPr lang="en-US" dirty="0" smtClean="0"/>
              <a:t> spares back &amp; undersurface of breasts.</a:t>
            </a:r>
          </a:p>
          <a:p>
            <a:r>
              <a:rPr lang="en-US" dirty="0" smtClean="0"/>
              <a:t>Affected skin shows </a:t>
            </a:r>
            <a:r>
              <a:rPr lang="en-US" dirty="0" err="1" smtClean="0"/>
              <a:t>criss</a:t>
            </a:r>
            <a:r>
              <a:rPr lang="en-US" dirty="0" smtClean="0"/>
              <a:t>-cross superficial cracks in </a:t>
            </a:r>
            <a:r>
              <a:rPr lang="en-US" dirty="0" err="1" smtClean="0"/>
              <a:t>str.corneum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 of XC</a:t>
            </a:r>
            <a:endParaRPr lang="en-US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derma pictures\Screenshot_20240205-220812_Xo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112" t="10102" r="52437" b="65515"/>
          <a:stretch>
            <a:fillRect/>
          </a:stretch>
        </p:blipFill>
        <p:spPr bwMode="auto">
          <a:xfrm>
            <a:off x="1219200" y="1752600"/>
            <a:ext cx="6324600" cy="4267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Xerosis</a:t>
            </a:r>
            <a:r>
              <a:rPr lang="en-US" dirty="0" smtClean="0"/>
              <a:t> cutis</a:t>
            </a:r>
            <a:endParaRPr lang="en-US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Asteatotic</a:t>
            </a:r>
            <a:r>
              <a:rPr lang="en-US" b="1" dirty="0" smtClean="0"/>
              <a:t> eczema: </a:t>
            </a:r>
            <a:r>
              <a:rPr lang="en-US" dirty="0" smtClean="0"/>
              <a:t>XC may progress to an eczematous inflammation in which fissures in skin surface become </a:t>
            </a:r>
            <a:r>
              <a:rPr lang="en-US" dirty="0" err="1" smtClean="0"/>
              <a:t>red,inflamed</a:t>
            </a:r>
            <a:r>
              <a:rPr lang="en-US" dirty="0" smtClean="0"/>
              <a:t> and itchy.</a:t>
            </a:r>
          </a:p>
          <a:p>
            <a:endParaRPr lang="en-US" dirty="0" smtClean="0"/>
          </a:p>
          <a:p>
            <a:r>
              <a:rPr lang="en-US" dirty="0" err="1" smtClean="0"/>
              <a:t>Asteatotic</a:t>
            </a:r>
            <a:r>
              <a:rPr lang="en-US" dirty="0" smtClean="0"/>
              <a:t> eczema sometimes seen after episodes of acute distension of skin due to acute </a:t>
            </a:r>
            <a:r>
              <a:rPr lang="en-US" dirty="0" err="1" smtClean="0"/>
              <a:t>oedema</a:t>
            </a:r>
            <a:r>
              <a:rPr lang="en-US" dirty="0" smtClean="0"/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Clinical variants</a:t>
            </a:r>
            <a:endParaRPr lang="en-US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derma pictures\Screenshot_20240205-220812_Xo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168" t="56507" r="17143" b="10331"/>
          <a:stretch>
            <a:fillRect/>
          </a:stretch>
        </p:blipFill>
        <p:spPr bwMode="auto">
          <a:xfrm>
            <a:off x="609600" y="1219200"/>
            <a:ext cx="8077200" cy="4800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Asteatotic</a:t>
            </a:r>
            <a:r>
              <a:rPr lang="en-US" dirty="0" smtClean="0"/>
              <a:t> eczema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Obesity and insulin resistance is the most common association with AN  </a:t>
            </a:r>
          </a:p>
          <a:p>
            <a:r>
              <a:rPr lang="en-US" dirty="0" smtClean="0"/>
              <a:t>IGF-1 Receptors are </a:t>
            </a:r>
            <a:r>
              <a:rPr lang="en-US" dirty="0" err="1" smtClean="0"/>
              <a:t>overexpressed</a:t>
            </a:r>
            <a:r>
              <a:rPr lang="en-US" dirty="0" smtClean="0"/>
              <a:t> in obese pts </a:t>
            </a:r>
            <a:r>
              <a:rPr lang="en-US" dirty="0" err="1" smtClean="0"/>
              <a:t>ans</a:t>
            </a:r>
            <a:r>
              <a:rPr lang="en-US" dirty="0" smtClean="0"/>
              <a:t> IGF-1 can stimulate proliferation of </a:t>
            </a:r>
            <a:r>
              <a:rPr lang="en-US" dirty="0" err="1" smtClean="0"/>
              <a:t>keratinocytes</a:t>
            </a:r>
            <a:r>
              <a:rPr lang="en-US" dirty="0" smtClean="0"/>
              <a:t> and dermal fibroblast</a:t>
            </a:r>
          </a:p>
          <a:p>
            <a:r>
              <a:rPr lang="en-US" dirty="0" smtClean="0"/>
              <a:t>Epidermal growth factor receptors and fibroblast growth factor receptors are also implicated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endParaRPr lang="en-US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Removal of precipitating factors such as irritants</a:t>
            </a:r>
          </a:p>
          <a:p>
            <a:r>
              <a:rPr lang="en-US" b="1" dirty="0" smtClean="0"/>
              <a:t>First </a:t>
            </a:r>
            <a:r>
              <a:rPr lang="en-US" b="1" dirty="0" err="1" smtClean="0"/>
              <a:t>line</a:t>
            </a:r>
            <a:r>
              <a:rPr lang="en-US" dirty="0" err="1" smtClean="0"/>
              <a:t>:emollients</a:t>
            </a:r>
            <a:r>
              <a:rPr lang="en-US" dirty="0" smtClean="0"/>
              <a:t> and </a:t>
            </a:r>
            <a:r>
              <a:rPr lang="en-US" dirty="0" err="1" smtClean="0"/>
              <a:t>moisturisers</a:t>
            </a:r>
            <a:r>
              <a:rPr lang="en-US" dirty="0" smtClean="0"/>
              <a:t> usually result in rapid improvement</a:t>
            </a:r>
          </a:p>
          <a:p>
            <a:r>
              <a:rPr lang="en-US" b="1" dirty="0" smtClean="0"/>
              <a:t>Second </a:t>
            </a:r>
            <a:r>
              <a:rPr lang="en-US" b="1" dirty="0" err="1" smtClean="0"/>
              <a:t>line</a:t>
            </a:r>
            <a:r>
              <a:rPr lang="en-US" dirty="0" err="1" smtClean="0"/>
              <a:t>:if</a:t>
            </a:r>
            <a:r>
              <a:rPr lang="en-US" dirty="0" smtClean="0"/>
              <a:t> </a:t>
            </a:r>
            <a:r>
              <a:rPr lang="en-US" dirty="0" err="1" smtClean="0"/>
              <a:t>asteatotic</a:t>
            </a:r>
            <a:r>
              <a:rPr lang="en-US" dirty="0" smtClean="0"/>
              <a:t> </a:t>
            </a:r>
            <a:r>
              <a:rPr lang="en-US" dirty="0" err="1" smtClean="0"/>
              <a:t>eczema,then</a:t>
            </a:r>
            <a:r>
              <a:rPr lang="en-US" dirty="0" smtClean="0"/>
              <a:t> mild corticosteroid ointment is necessary but long-term topical steroids should be avoided, as it can damage skin </a:t>
            </a:r>
            <a:r>
              <a:rPr lang="en-US" dirty="0" err="1" smtClean="0"/>
              <a:t>barrier.Topical</a:t>
            </a:r>
            <a:r>
              <a:rPr lang="en-US" dirty="0" smtClean="0"/>
              <a:t> </a:t>
            </a:r>
            <a:r>
              <a:rPr lang="en-US" dirty="0" err="1" smtClean="0"/>
              <a:t>tacrolimus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/>
          <a:lstStyle/>
          <a:p>
            <a:r>
              <a:rPr lang="en-US" dirty="0" smtClean="0"/>
              <a:t>Acute distension of </a:t>
            </a:r>
            <a:r>
              <a:rPr lang="en-US" dirty="0" err="1" smtClean="0"/>
              <a:t>uninflamed</a:t>
            </a:r>
            <a:r>
              <a:rPr lang="en-US" dirty="0" smtClean="0"/>
              <a:t> skin in the absence of disordered epidermal integrity may at times result in epidermal separation or disruption.</a:t>
            </a:r>
          </a:p>
          <a:p>
            <a:r>
              <a:rPr lang="en-US" dirty="0" smtClean="0"/>
              <a:t>Most commonly, due to acute dependent </a:t>
            </a:r>
            <a:r>
              <a:rPr lang="en-US" dirty="0" err="1" smtClean="0"/>
              <a:t>oedema,and</a:t>
            </a:r>
            <a:r>
              <a:rPr lang="en-US" dirty="0" smtClean="0"/>
              <a:t> result in large </a:t>
            </a:r>
            <a:r>
              <a:rPr lang="en-US" dirty="0" err="1" smtClean="0"/>
              <a:t>bullae</a:t>
            </a:r>
            <a:r>
              <a:rPr lang="en-US" dirty="0" smtClean="0"/>
              <a:t> which may be mistaken for BP</a:t>
            </a:r>
          </a:p>
          <a:p>
            <a:r>
              <a:rPr lang="en-US" dirty="0" smtClean="0"/>
              <a:t>Blisters respond rapidly to reduction of </a:t>
            </a:r>
            <a:r>
              <a:rPr lang="en-US" dirty="0" err="1" smtClean="0"/>
              <a:t>oedema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Acute epidermal distension &amp; acute </a:t>
            </a:r>
            <a:r>
              <a:rPr lang="en-US" dirty="0" err="1" smtClean="0"/>
              <a:t>oedema</a:t>
            </a:r>
            <a:r>
              <a:rPr lang="en-US" dirty="0" smtClean="0"/>
              <a:t> blisters</a:t>
            </a:r>
            <a:endParaRPr lang="en-US" dirty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USG studies of acute </a:t>
            </a:r>
            <a:r>
              <a:rPr lang="en-US" dirty="0" err="1" smtClean="0"/>
              <a:t>oedema</a:t>
            </a:r>
            <a:r>
              <a:rPr lang="en-US" dirty="0" smtClean="0"/>
              <a:t> suggests that fluids accumulate more superficially in dermis than following </a:t>
            </a:r>
            <a:r>
              <a:rPr lang="en-US" dirty="0" err="1" smtClean="0"/>
              <a:t>lymphoedema</a:t>
            </a:r>
            <a:r>
              <a:rPr lang="en-US" dirty="0" smtClean="0"/>
              <a:t> </a:t>
            </a:r>
            <a:r>
              <a:rPr lang="en-US" dirty="0" smtClean="0"/>
              <a:t>or chronic stasis, which may be a contributory factor</a:t>
            </a:r>
          </a:p>
          <a:p>
            <a:endParaRPr lang="en-US" dirty="0" smtClean="0"/>
          </a:p>
          <a:p>
            <a:r>
              <a:rPr lang="en-US" dirty="0" smtClean="0"/>
              <a:t>Biopsies showed epidermal </a:t>
            </a:r>
            <a:r>
              <a:rPr lang="en-US" dirty="0" err="1" smtClean="0"/>
              <a:t>spongiosis,and</a:t>
            </a:r>
            <a:r>
              <a:rPr lang="en-US" dirty="0" smtClean="0"/>
              <a:t> a slight </a:t>
            </a:r>
            <a:r>
              <a:rPr lang="en-US" dirty="0" err="1" smtClean="0"/>
              <a:t>lymphohistiocytic</a:t>
            </a:r>
            <a:r>
              <a:rPr lang="en-US" dirty="0" smtClean="0"/>
              <a:t> inflammatory infiltrate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onset of </a:t>
            </a:r>
            <a:r>
              <a:rPr lang="en-US" dirty="0" err="1" smtClean="0"/>
              <a:t>oedema</a:t>
            </a:r>
            <a:r>
              <a:rPr lang="en-US" dirty="0" smtClean="0"/>
              <a:t> without itching</a:t>
            </a:r>
          </a:p>
          <a:p>
            <a:endParaRPr lang="en-US" dirty="0" smtClean="0"/>
          </a:p>
          <a:p>
            <a:r>
              <a:rPr lang="en-US" dirty="0" smtClean="0"/>
              <a:t>Tense </a:t>
            </a:r>
            <a:r>
              <a:rPr lang="en-US" dirty="0" err="1" smtClean="0"/>
              <a:t>unilocular</a:t>
            </a:r>
            <a:r>
              <a:rPr lang="en-US" dirty="0" smtClean="0"/>
              <a:t> non-</a:t>
            </a:r>
            <a:r>
              <a:rPr lang="en-US" dirty="0" err="1" smtClean="0"/>
              <a:t>pruritic</a:t>
            </a:r>
            <a:r>
              <a:rPr lang="en-US" dirty="0" smtClean="0"/>
              <a:t> </a:t>
            </a:r>
            <a:r>
              <a:rPr lang="en-US" dirty="0" err="1" smtClean="0"/>
              <a:t>bullae</a:t>
            </a:r>
            <a:r>
              <a:rPr lang="en-US" dirty="0" smtClean="0"/>
              <a:t> appearing in areas of acute </a:t>
            </a:r>
            <a:r>
              <a:rPr lang="en-US" dirty="0" err="1" smtClean="0"/>
              <a:t>oedema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Lesions resolve rapidly as </a:t>
            </a:r>
            <a:r>
              <a:rPr lang="en-US" dirty="0" err="1" smtClean="0"/>
              <a:t>oedema</a:t>
            </a:r>
            <a:r>
              <a:rPr lang="en-US" dirty="0" smtClean="0"/>
              <a:t> </a:t>
            </a:r>
            <a:r>
              <a:rPr lang="en-US" dirty="0" err="1" smtClean="0"/>
              <a:t>resolves,leaving</a:t>
            </a:r>
            <a:r>
              <a:rPr lang="en-US" dirty="0" smtClean="0"/>
              <a:t> no scars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derma pictures\Screenshot_20240205-220818_Xo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075" t="66608" r="4352" b="10080"/>
          <a:stretch>
            <a:fillRect/>
          </a:stretch>
        </p:blipFill>
        <p:spPr bwMode="auto">
          <a:xfrm>
            <a:off x="1066800" y="1676400"/>
            <a:ext cx="7239000" cy="3657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err="1" smtClean="0"/>
              <a:t>oedema</a:t>
            </a:r>
            <a:r>
              <a:rPr lang="en-US" dirty="0" smtClean="0"/>
              <a:t> blisters</a:t>
            </a:r>
            <a:endParaRPr lang="en-US" dirty="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Eczema </a:t>
            </a:r>
            <a:r>
              <a:rPr lang="en-US" b="1" dirty="0" err="1" smtClean="0"/>
              <a:t>craquele</a:t>
            </a:r>
            <a:r>
              <a:rPr lang="en-US" b="1" dirty="0" smtClean="0"/>
              <a:t>: </a:t>
            </a:r>
            <a:r>
              <a:rPr lang="en-US" dirty="0" smtClean="0"/>
              <a:t>acute </a:t>
            </a:r>
            <a:r>
              <a:rPr lang="en-US" dirty="0" err="1" smtClean="0"/>
              <a:t>cutaneous</a:t>
            </a:r>
            <a:r>
              <a:rPr lang="en-US" dirty="0" smtClean="0"/>
              <a:t> distension may result in disruption of epidermis as seen in </a:t>
            </a:r>
            <a:r>
              <a:rPr lang="en-US" dirty="0" err="1" smtClean="0"/>
              <a:t>asteatotic</a:t>
            </a:r>
            <a:r>
              <a:rPr lang="en-US" dirty="0" smtClean="0"/>
              <a:t> eczema with crazing and fissuring of epidermis and leakage of </a:t>
            </a:r>
            <a:r>
              <a:rPr lang="en-US" dirty="0" err="1" smtClean="0"/>
              <a:t>oedema</a:t>
            </a:r>
            <a:r>
              <a:rPr lang="en-US" dirty="0" smtClean="0"/>
              <a:t> fluid to the surface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variants</a:t>
            </a:r>
            <a:endParaRPr lang="en-US"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erma pictures\Screenshot_20240205-220824_Xod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225" t="27885" r="11247" b="8891"/>
          <a:stretch>
            <a:fillRect/>
          </a:stretch>
        </p:blipFill>
        <p:spPr bwMode="auto">
          <a:xfrm>
            <a:off x="304800" y="1371600"/>
            <a:ext cx="8534400" cy="4953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Eczema </a:t>
            </a:r>
            <a:r>
              <a:rPr lang="en-US" dirty="0" err="1" smtClean="0"/>
              <a:t>craquele</a:t>
            </a:r>
            <a:endParaRPr lang="en-US" dirty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Bullous</a:t>
            </a:r>
            <a:r>
              <a:rPr lang="en-US" b="1" dirty="0" smtClean="0"/>
              <a:t> </a:t>
            </a:r>
            <a:r>
              <a:rPr lang="en-US" b="1" dirty="0" err="1" smtClean="0"/>
              <a:t>pemphigoid</a:t>
            </a:r>
            <a:r>
              <a:rPr lang="en-US" dirty="0" err="1" smtClean="0"/>
              <a:t>,in</a:t>
            </a:r>
            <a:r>
              <a:rPr lang="en-US" dirty="0" smtClean="0"/>
              <a:t> elderly </a:t>
            </a:r>
            <a:r>
              <a:rPr lang="en-US" dirty="0" err="1" smtClean="0"/>
              <a:t>population,is</a:t>
            </a:r>
            <a:r>
              <a:rPr lang="en-US" dirty="0" smtClean="0"/>
              <a:t> an important dd. Close temporal association with acute </a:t>
            </a:r>
            <a:r>
              <a:rPr lang="en-US" dirty="0" err="1" smtClean="0"/>
              <a:t>edema,absence</a:t>
            </a:r>
            <a:r>
              <a:rPr lang="en-US" dirty="0" smtClean="0"/>
              <a:t> of itching and lack of spread to other areas of </a:t>
            </a:r>
            <a:r>
              <a:rPr lang="en-US" dirty="0" err="1" smtClean="0"/>
              <a:t>body,are</a:t>
            </a:r>
            <a:r>
              <a:rPr lang="en-US" dirty="0" smtClean="0"/>
              <a:t> imp clues to diagnosis</a:t>
            </a:r>
          </a:p>
          <a:p>
            <a:r>
              <a:rPr lang="en-US" b="1" dirty="0" smtClean="0"/>
              <a:t>Diabetic </a:t>
            </a:r>
            <a:r>
              <a:rPr lang="en-US" b="1" dirty="0" err="1" smtClean="0"/>
              <a:t>bullae</a:t>
            </a:r>
            <a:r>
              <a:rPr lang="en-US" dirty="0" smtClean="0"/>
              <a:t> may resemble acute edema blisters but generally not so tense and not  associated with acute edema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DDs</a:t>
            </a:r>
            <a:endParaRPr lang="en-US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erma pictures\Screenshot_20240205-220829_Xo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09" t="7682" r="45944" b="62013"/>
          <a:stretch>
            <a:fillRect/>
          </a:stretch>
        </p:blipFill>
        <p:spPr bwMode="auto">
          <a:xfrm>
            <a:off x="838200" y="1295400"/>
            <a:ext cx="7467600" cy="4648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</a:t>
            </a:r>
            <a:r>
              <a:rPr lang="en-US" dirty="0" err="1" smtClean="0"/>
              <a:t>bullae</a:t>
            </a:r>
            <a:endParaRPr lang="en-US" dirty="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diagnosis</a:t>
            </a:r>
          </a:p>
          <a:p>
            <a:r>
              <a:rPr lang="en-US" dirty="0" smtClean="0"/>
              <a:t>In some </a:t>
            </a:r>
            <a:r>
              <a:rPr lang="en-US" dirty="0" err="1" smtClean="0"/>
              <a:t>cases,autoimmune</a:t>
            </a:r>
            <a:r>
              <a:rPr lang="en-US" dirty="0" smtClean="0"/>
              <a:t> </a:t>
            </a:r>
            <a:r>
              <a:rPr lang="en-US" dirty="0" err="1" smtClean="0"/>
              <a:t>bullous</a:t>
            </a:r>
            <a:r>
              <a:rPr lang="en-US" dirty="0" smtClean="0"/>
              <a:t> </a:t>
            </a:r>
            <a:r>
              <a:rPr lang="en-US" dirty="0" smtClean="0"/>
              <a:t>disorders </a:t>
            </a:r>
            <a:r>
              <a:rPr lang="en-US" dirty="0" smtClean="0"/>
              <a:t>may be rule out through direct </a:t>
            </a:r>
            <a:r>
              <a:rPr lang="en-US" dirty="0" err="1" smtClean="0"/>
              <a:t>immunofluorescence</a:t>
            </a:r>
            <a:r>
              <a:rPr lang="en-US" dirty="0" smtClean="0"/>
              <a:t> or identification of circulating antibodies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Histology shows hyperkeratosis and </a:t>
            </a:r>
            <a:r>
              <a:rPr lang="en-US" dirty="0" err="1" smtClean="0"/>
              <a:t>papillomatosis</a:t>
            </a:r>
            <a:r>
              <a:rPr lang="en-US" dirty="0" smtClean="0"/>
              <a:t> with finger-like upward projections of dermal papillae</a:t>
            </a:r>
          </a:p>
          <a:p>
            <a:r>
              <a:rPr lang="en-US" dirty="0" smtClean="0"/>
              <a:t>AN shows no or minimal </a:t>
            </a:r>
            <a:r>
              <a:rPr lang="en-US" dirty="0" err="1" smtClean="0"/>
              <a:t>acanthosis</a:t>
            </a:r>
            <a:r>
              <a:rPr lang="en-US" dirty="0" smtClean="0"/>
              <a:t> or </a:t>
            </a:r>
            <a:r>
              <a:rPr lang="en-US" dirty="0" err="1" smtClean="0"/>
              <a:t>hyperpigmentation</a:t>
            </a:r>
            <a:r>
              <a:rPr lang="en-US" dirty="0" smtClean="0"/>
              <a:t> microscopically</a:t>
            </a:r>
          </a:p>
          <a:p>
            <a:r>
              <a:rPr lang="en-US" dirty="0" smtClean="0"/>
              <a:t>Pseudo-horn cyst may be present</a:t>
            </a:r>
          </a:p>
          <a:p>
            <a:r>
              <a:rPr lang="en-US" dirty="0" smtClean="0"/>
              <a:t>In mucosal </a:t>
            </a:r>
            <a:r>
              <a:rPr lang="en-US" dirty="0" err="1" smtClean="0"/>
              <a:t>lesions,parakeratosis</a:t>
            </a:r>
            <a:r>
              <a:rPr lang="en-US" dirty="0" smtClean="0"/>
              <a:t> may be observed</a:t>
            </a:r>
            <a:endParaRPr lang="en-US" dirty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Reduction of edema through appropriate management of underlying disease</a:t>
            </a:r>
          </a:p>
          <a:p>
            <a:endParaRPr lang="en-US" dirty="0" smtClean="0"/>
          </a:p>
          <a:p>
            <a:r>
              <a:rPr lang="en-US" dirty="0" smtClean="0"/>
              <a:t>Aseptic puncture of individual lesions to reduce risk of ulceration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    THANK YOU</a:t>
            </a:r>
            <a:endParaRPr lang="en-US" sz="7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presents as symmetrical velvety dark patches which are most commonly seen in </a:t>
            </a:r>
            <a:r>
              <a:rPr lang="en-US" dirty="0" err="1" smtClean="0"/>
              <a:t>axilla</a:t>
            </a:r>
            <a:r>
              <a:rPr lang="en-US" dirty="0" smtClean="0"/>
              <a:t> and groins and on the back and sides of neck</a:t>
            </a:r>
          </a:p>
          <a:p>
            <a:r>
              <a:rPr lang="en-US" dirty="0" smtClean="0"/>
              <a:t>Back of neck is most common site in children.</a:t>
            </a:r>
          </a:p>
          <a:p>
            <a:r>
              <a:rPr lang="en-US" dirty="0" smtClean="0"/>
              <a:t>AN may become widespread and involve eyelids and </a:t>
            </a:r>
            <a:r>
              <a:rPr lang="en-US" dirty="0" err="1" smtClean="0"/>
              <a:t>conjuctivae</a:t>
            </a:r>
            <a:endParaRPr lang="en-US" dirty="0" smtClean="0"/>
          </a:p>
          <a:p>
            <a:r>
              <a:rPr lang="en-US" dirty="0" smtClean="0"/>
              <a:t>Nail changes include </a:t>
            </a:r>
            <a:r>
              <a:rPr lang="en-US" dirty="0" err="1" smtClean="0"/>
              <a:t>leukonychia</a:t>
            </a:r>
            <a:r>
              <a:rPr lang="en-US" dirty="0" smtClean="0"/>
              <a:t> and </a:t>
            </a:r>
            <a:r>
              <a:rPr lang="en-US" dirty="0" err="1" smtClean="0"/>
              <a:t>subungual</a:t>
            </a:r>
            <a:r>
              <a:rPr lang="en-US" dirty="0" smtClean="0"/>
              <a:t> hyperkeratosis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erma pictures\Screenshot_20240205-220449_Xo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591" t="58190" r="8657" b="8138"/>
          <a:stretch>
            <a:fillRect/>
          </a:stretch>
        </p:blipFill>
        <p:spPr bwMode="auto">
          <a:xfrm>
            <a:off x="685800" y="1447800"/>
            <a:ext cx="7696200" cy="4800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Acanthosis</a:t>
            </a:r>
            <a:r>
              <a:rPr lang="en-US" dirty="0" smtClean="0"/>
              <a:t> </a:t>
            </a:r>
            <a:r>
              <a:rPr lang="en-US" dirty="0" err="1" smtClean="0"/>
              <a:t>nigricans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HAIR-AN: aka type A insulin resistance syndrome, a familial syndrome that manifests as </a:t>
            </a:r>
            <a:r>
              <a:rPr lang="en-US" dirty="0" err="1" smtClean="0"/>
              <a:t>hyperandrogenaemia,insulin</a:t>
            </a:r>
            <a:r>
              <a:rPr lang="en-US" dirty="0" smtClean="0"/>
              <a:t> resistance and AN</a:t>
            </a:r>
          </a:p>
          <a:p>
            <a:r>
              <a:rPr lang="en-US" dirty="0" smtClean="0"/>
              <a:t>Typically affects young black girls</a:t>
            </a:r>
          </a:p>
          <a:p>
            <a:r>
              <a:rPr lang="en-US" dirty="0" smtClean="0"/>
              <a:t>Type B insulin resistance </a:t>
            </a:r>
            <a:r>
              <a:rPr lang="en-US" dirty="0" err="1" smtClean="0"/>
              <a:t>syndrome:charac-terized</a:t>
            </a:r>
            <a:r>
              <a:rPr lang="en-US" dirty="0" smtClean="0"/>
              <a:t> by association of AN with diabetes and </a:t>
            </a:r>
            <a:r>
              <a:rPr lang="en-US" dirty="0" err="1" smtClean="0"/>
              <a:t>hyperandrogenism</a:t>
            </a:r>
            <a:r>
              <a:rPr lang="en-US" dirty="0" smtClean="0"/>
              <a:t> or with an autoimmune disease(</a:t>
            </a:r>
            <a:r>
              <a:rPr lang="en-US" dirty="0" err="1" smtClean="0"/>
              <a:t>SLE,SS,Hashimoto</a:t>
            </a:r>
            <a:r>
              <a:rPr lang="en-US" dirty="0" smtClean="0"/>
              <a:t> </a:t>
            </a:r>
            <a:r>
              <a:rPr lang="en-US" dirty="0" err="1" smtClean="0"/>
              <a:t>thyroiditis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variants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Drug-induced AN: associated With </a:t>
            </a:r>
            <a:r>
              <a:rPr lang="en-US" dirty="0" err="1" smtClean="0"/>
              <a:t>hormones,insulin,corticosteroids,testosterone,and</a:t>
            </a:r>
            <a:r>
              <a:rPr lang="en-US" dirty="0" smtClean="0"/>
              <a:t> </a:t>
            </a:r>
            <a:r>
              <a:rPr lang="en-US" dirty="0" err="1" smtClean="0"/>
              <a:t>exo</a:t>
            </a:r>
            <a:r>
              <a:rPr lang="en-US" dirty="0" smtClean="0"/>
              <a:t> estrogens(OCPs)</a:t>
            </a:r>
          </a:p>
          <a:p>
            <a:r>
              <a:rPr lang="en-US" dirty="0" smtClean="0"/>
              <a:t>One of the most common associations is with nicotinic acid</a:t>
            </a:r>
          </a:p>
          <a:p>
            <a:r>
              <a:rPr lang="en-US" dirty="0" smtClean="0"/>
              <a:t>Unilateral AN: very </a:t>
            </a:r>
            <a:r>
              <a:rPr lang="en-US" dirty="0" err="1" smtClean="0"/>
              <a:t>rare,arise</a:t>
            </a:r>
            <a:r>
              <a:rPr lang="en-US" dirty="0" smtClean="0"/>
              <a:t> from a somatic </a:t>
            </a:r>
            <a:r>
              <a:rPr lang="en-US" dirty="0" err="1" smtClean="0"/>
              <a:t>mutation.Appear</a:t>
            </a:r>
            <a:r>
              <a:rPr lang="en-US" dirty="0" smtClean="0"/>
              <a:t> in infancy but onset can be in child/adulthood</a:t>
            </a:r>
          </a:p>
          <a:p>
            <a:r>
              <a:rPr lang="en-US" dirty="0" err="1" smtClean="0"/>
              <a:t>Clinically,a</a:t>
            </a:r>
            <a:r>
              <a:rPr lang="en-US" dirty="0" smtClean="0"/>
              <a:t> pigmented </a:t>
            </a:r>
            <a:r>
              <a:rPr lang="en-US" dirty="0" err="1" smtClean="0"/>
              <a:t>plaque,solitary</a:t>
            </a:r>
            <a:r>
              <a:rPr lang="en-US" dirty="0" smtClean="0"/>
              <a:t> or along a line of </a:t>
            </a:r>
            <a:r>
              <a:rPr lang="en-US" dirty="0" err="1" smtClean="0"/>
              <a:t>Blaschko,and</a:t>
            </a:r>
            <a:r>
              <a:rPr lang="en-US" dirty="0" smtClean="0"/>
              <a:t> resembles an epidermal </a:t>
            </a:r>
            <a:r>
              <a:rPr lang="en-US" dirty="0" err="1" smtClean="0"/>
              <a:t>naevus</a:t>
            </a: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Malignant AN : associated with an internal cancers but over 90% in pts with GIT cancers, of which two-thirds are gastric cancer</a:t>
            </a:r>
          </a:p>
          <a:p>
            <a:r>
              <a:rPr lang="en-US" dirty="0" err="1" smtClean="0"/>
              <a:t>Acral</a:t>
            </a:r>
            <a:r>
              <a:rPr lang="en-US" dirty="0" smtClean="0"/>
              <a:t> AN</a:t>
            </a:r>
          </a:p>
          <a:p>
            <a:r>
              <a:rPr lang="en-US" dirty="0" smtClean="0"/>
              <a:t>Generalized 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It usually arises in adult life and clinically resembles hereditary </a:t>
            </a:r>
            <a:r>
              <a:rPr lang="en-US" dirty="0" err="1" smtClean="0"/>
              <a:t>ichthyosis</a:t>
            </a:r>
            <a:endParaRPr lang="en-US" dirty="0" smtClean="0"/>
          </a:p>
          <a:p>
            <a:r>
              <a:rPr lang="en-US" dirty="0" smtClean="0"/>
              <a:t>However, it is not inherited but associated with a systemic disorder,</a:t>
            </a:r>
          </a:p>
          <a:p>
            <a:r>
              <a:rPr lang="en-US" dirty="0" smtClean="0"/>
              <a:t>Particularly malignancy [</a:t>
            </a:r>
            <a:r>
              <a:rPr lang="en-US" dirty="0" err="1" smtClean="0"/>
              <a:t>hodgkin</a:t>
            </a:r>
            <a:r>
              <a:rPr lang="en-US" dirty="0" smtClean="0"/>
              <a:t> </a:t>
            </a:r>
            <a:r>
              <a:rPr lang="en-US" dirty="0" err="1" smtClean="0"/>
              <a:t>disease,MF,MM</a:t>
            </a:r>
            <a:r>
              <a:rPr lang="en-US" dirty="0" smtClean="0"/>
              <a:t>], </a:t>
            </a:r>
            <a:r>
              <a:rPr lang="en-US" dirty="0" err="1" smtClean="0"/>
              <a:t>endocrinopathy</a:t>
            </a:r>
            <a:r>
              <a:rPr lang="en-US" dirty="0" smtClean="0"/>
              <a:t> [</a:t>
            </a:r>
            <a:r>
              <a:rPr lang="en-US" dirty="0" err="1" smtClean="0"/>
              <a:t>DM,Thyroid</a:t>
            </a:r>
            <a:r>
              <a:rPr lang="en-US" dirty="0" smtClean="0"/>
              <a:t> disease],some infections [leprosy, </a:t>
            </a:r>
            <a:r>
              <a:rPr lang="en-US" dirty="0" err="1" smtClean="0"/>
              <a:t>Tb,HIV</a:t>
            </a:r>
            <a:r>
              <a:rPr lang="en-US" dirty="0" smtClean="0"/>
              <a:t>] autoimmune conditions [</a:t>
            </a:r>
            <a:r>
              <a:rPr lang="en-US" dirty="0" err="1" smtClean="0"/>
              <a:t>dermatomyositis,SLE,Scleroderma</a:t>
            </a:r>
            <a:r>
              <a:rPr lang="en-US" dirty="0" smtClean="0"/>
              <a:t>]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Acquired </a:t>
            </a:r>
            <a:r>
              <a:rPr lang="en-US" dirty="0" err="1" smtClean="0"/>
              <a:t>Ichthyosis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erma pictures\Screenshot_20240205-220455_Xo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04" t="7681" r="45966" b="65381"/>
          <a:stretch>
            <a:fillRect/>
          </a:stretch>
        </p:blipFill>
        <p:spPr bwMode="auto">
          <a:xfrm>
            <a:off x="609600" y="1295400"/>
            <a:ext cx="7391400" cy="5105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Malignant AN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Addison disease</a:t>
            </a:r>
          </a:p>
          <a:p>
            <a:r>
              <a:rPr lang="en-US" dirty="0" smtClean="0"/>
              <a:t>Pellagra</a:t>
            </a:r>
          </a:p>
          <a:p>
            <a:r>
              <a:rPr lang="en-US" dirty="0" err="1" smtClean="0"/>
              <a:t>Haemochromatosis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adult-onset AN, pts should be screened for </a:t>
            </a:r>
            <a:r>
              <a:rPr lang="en-US" dirty="0" err="1" smtClean="0"/>
              <a:t>endocrinopathy</a:t>
            </a:r>
            <a:r>
              <a:rPr lang="en-US" dirty="0" smtClean="0"/>
              <a:t> or malignancy</a:t>
            </a:r>
          </a:p>
          <a:p>
            <a:endParaRPr lang="en-US" dirty="0" smtClean="0"/>
          </a:p>
          <a:p>
            <a:r>
              <a:rPr lang="en-US" dirty="0" smtClean="0"/>
              <a:t>Serum insulin or elevation of </a:t>
            </a:r>
            <a:r>
              <a:rPr lang="en-US" dirty="0" err="1" smtClean="0"/>
              <a:t>glycosylatd</a:t>
            </a:r>
            <a:r>
              <a:rPr lang="en-US" dirty="0" smtClean="0"/>
              <a:t> </a:t>
            </a:r>
            <a:r>
              <a:rPr lang="en-US" dirty="0" err="1" smtClean="0"/>
              <a:t>haemoglobin</a:t>
            </a:r>
            <a:r>
              <a:rPr lang="en-US" dirty="0" smtClean="0"/>
              <a:t> levels in insulin resistance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First </a:t>
            </a:r>
            <a:r>
              <a:rPr lang="en-US" b="1" dirty="0" err="1" smtClean="0"/>
              <a:t>line</a:t>
            </a:r>
            <a:r>
              <a:rPr lang="en-US" dirty="0" err="1" smtClean="0"/>
              <a:t>:Topical</a:t>
            </a:r>
            <a:r>
              <a:rPr lang="en-US" dirty="0" smtClean="0"/>
              <a:t> </a:t>
            </a:r>
            <a:r>
              <a:rPr lang="en-US" dirty="0" err="1" smtClean="0"/>
              <a:t>retinoids</a:t>
            </a:r>
            <a:r>
              <a:rPr lang="en-US" dirty="0" smtClean="0"/>
              <a:t>-may reduce hyperkeratosis</a:t>
            </a:r>
          </a:p>
          <a:p>
            <a:endParaRPr lang="en-US" dirty="0" smtClean="0"/>
          </a:p>
          <a:p>
            <a:r>
              <a:rPr lang="en-US" b="1" dirty="0" smtClean="0"/>
              <a:t>Second </a:t>
            </a:r>
            <a:r>
              <a:rPr lang="en-US" b="1" dirty="0" err="1" smtClean="0"/>
              <a:t>line</a:t>
            </a:r>
            <a:r>
              <a:rPr lang="en-US" dirty="0" err="1" smtClean="0"/>
              <a:t>:Topical</a:t>
            </a:r>
            <a:r>
              <a:rPr lang="en-US" dirty="0" smtClean="0"/>
              <a:t> alpha-</a:t>
            </a:r>
            <a:r>
              <a:rPr lang="en-US" dirty="0" err="1" smtClean="0"/>
              <a:t>hydroxyacids</a:t>
            </a:r>
            <a:r>
              <a:rPr lang="en-US" dirty="0" smtClean="0"/>
              <a:t> and </a:t>
            </a:r>
            <a:r>
              <a:rPr lang="en-US" dirty="0" err="1" smtClean="0"/>
              <a:t>keratolytics</a:t>
            </a:r>
            <a:r>
              <a:rPr lang="en-US" dirty="0" smtClean="0"/>
              <a:t> such as SA</a:t>
            </a:r>
          </a:p>
          <a:p>
            <a:endParaRPr lang="en-US" dirty="0" smtClean="0"/>
          </a:p>
          <a:p>
            <a:r>
              <a:rPr lang="en-US" b="1" dirty="0" smtClean="0"/>
              <a:t>Third </a:t>
            </a:r>
            <a:r>
              <a:rPr lang="en-US" b="1" dirty="0" err="1" smtClean="0"/>
              <a:t>line</a:t>
            </a:r>
            <a:r>
              <a:rPr lang="en-US" dirty="0" err="1" smtClean="0"/>
              <a:t>:Oral</a:t>
            </a:r>
            <a:r>
              <a:rPr lang="en-US" dirty="0" smtClean="0"/>
              <a:t> </a:t>
            </a:r>
            <a:r>
              <a:rPr lang="en-US" dirty="0" err="1" smtClean="0"/>
              <a:t>isotretinoin</a:t>
            </a:r>
            <a:r>
              <a:rPr lang="en-US" dirty="0" smtClean="0"/>
              <a:t> in extensive cases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/>
          <a:p>
            <a:r>
              <a:rPr lang="en-US" dirty="0" smtClean="0"/>
              <a:t>An uncommon disorder of epidermal </a:t>
            </a:r>
            <a:r>
              <a:rPr lang="en-US" dirty="0" err="1" smtClean="0"/>
              <a:t>keratinization</a:t>
            </a:r>
            <a:r>
              <a:rPr lang="en-US" dirty="0" smtClean="0"/>
              <a:t> characterized by the development of </a:t>
            </a:r>
            <a:r>
              <a:rPr lang="en-US" dirty="0" err="1" smtClean="0"/>
              <a:t>hyperkeratotic</a:t>
            </a:r>
            <a:r>
              <a:rPr lang="en-US" dirty="0" smtClean="0"/>
              <a:t> papules which coalesce into confluent </a:t>
            </a:r>
            <a:r>
              <a:rPr lang="en-US" dirty="0" err="1" smtClean="0"/>
              <a:t>and,in</a:t>
            </a:r>
            <a:r>
              <a:rPr lang="en-US" dirty="0" smtClean="0"/>
              <a:t> places, reticulated plaques mainly on the trunk.</a:t>
            </a:r>
          </a:p>
          <a:p>
            <a:r>
              <a:rPr lang="en-US" dirty="0" smtClean="0"/>
              <a:t>Affects young adults, mean age at onset is 19 years</a:t>
            </a:r>
          </a:p>
          <a:p>
            <a:r>
              <a:rPr lang="en-US" dirty="0" smtClean="0"/>
              <a:t>Equal sex incidence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Confluent and Reticulated </a:t>
            </a:r>
            <a:r>
              <a:rPr lang="en-US" dirty="0" err="1" smtClean="0"/>
              <a:t>Papillomatosis</a:t>
            </a:r>
            <a:r>
              <a:rPr lang="en-US" dirty="0" smtClean="0"/>
              <a:t>(CARP)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Pathogenesis of CARP is poorly understood</a:t>
            </a:r>
          </a:p>
          <a:p>
            <a:endParaRPr lang="en-US" dirty="0" smtClean="0"/>
          </a:p>
          <a:p>
            <a:r>
              <a:rPr lang="en-US" dirty="0" smtClean="0"/>
              <a:t>Thought that it is due to an abnormal host reaction to </a:t>
            </a:r>
            <a:r>
              <a:rPr lang="en-US" dirty="0" err="1" smtClean="0"/>
              <a:t>Malassezia</a:t>
            </a:r>
            <a:r>
              <a:rPr lang="en-US" dirty="0" smtClean="0"/>
              <a:t> organisms or </a:t>
            </a:r>
            <a:r>
              <a:rPr lang="en-US" dirty="0" err="1" smtClean="0"/>
              <a:t>actinomycete</a:t>
            </a:r>
            <a:r>
              <a:rPr lang="en-US" dirty="0" smtClean="0"/>
              <a:t> bacteria</a:t>
            </a:r>
          </a:p>
          <a:p>
            <a:endParaRPr lang="en-US" dirty="0" smtClean="0"/>
          </a:p>
          <a:p>
            <a:r>
              <a:rPr lang="en-US" dirty="0" smtClean="0"/>
              <a:t>Abnormal </a:t>
            </a:r>
            <a:r>
              <a:rPr lang="en-US" dirty="0" err="1" smtClean="0"/>
              <a:t>keratinocyte</a:t>
            </a:r>
            <a:r>
              <a:rPr lang="en-US" dirty="0" smtClean="0"/>
              <a:t> differentiation which shows an increased expression of </a:t>
            </a:r>
            <a:r>
              <a:rPr lang="en-US" dirty="0" err="1" smtClean="0"/>
              <a:t>involucrin,keratin</a:t>
            </a:r>
            <a:r>
              <a:rPr lang="en-US" dirty="0" smtClean="0"/>
              <a:t> 16 and Ki-67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Presents as asymptomatic,pigmented,1-2mm </a:t>
            </a:r>
            <a:r>
              <a:rPr lang="en-US" dirty="0" err="1" smtClean="0"/>
              <a:t>hyperkeratotic</a:t>
            </a:r>
            <a:r>
              <a:rPr lang="en-US" dirty="0" smtClean="0"/>
              <a:t> papules on the trunk</a:t>
            </a:r>
          </a:p>
          <a:p>
            <a:r>
              <a:rPr lang="en-US" dirty="0" smtClean="0"/>
              <a:t>These coalesce to form </a:t>
            </a:r>
            <a:r>
              <a:rPr lang="en-US" dirty="0" err="1" smtClean="0"/>
              <a:t>greyish</a:t>
            </a:r>
            <a:r>
              <a:rPr lang="en-US" dirty="0" smtClean="0"/>
              <a:t>-blue plaques which are confluent at centre but become reticular </a:t>
            </a:r>
            <a:r>
              <a:rPr lang="en-US" dirty="0" err="1" smtClean="0"/>
              <a:t>towrads</a:t>
            </a:r>
            <a:r>
              <a:rPr lang="en-US" dirty="0" smtClean="0"/>
              <a:t> periphery of plaques</a:t>
            </a:r>
          </a:p>
          <a:p>
            <a:r>
              <a:rPr lang="en-US" dirty="0" smtClean="0"/>
              <a:t>Plaques spread to involve </a:t>
            </a:r>
            <a:r>
              <a:rPr lang="en-US" dirty="0" err="1" smtClean="0"/>
              <a:t>face,limbs</a:t>
            </a:r>
            <a:r>
              <a:rPr lang="en-US" dirty="0" smtClean="0"/>
              <a:t>, lower abdomen and pubic areas</a:t>
            </a:r>
          </a:p>
          <a:p>
            <a:r>
              <a:rPr lang="en-US" dirty="0" smtClean="0"/>
              <a:t>Mucous membranes are not involved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erma pictures\Screenshot_20240205-220503_Xo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17" t="68292" r="11436" b="8138"/>
          <a:stretch>
            <a:fillRect/>
          </a:stretch>
        </p:blipFill>
        <p:spPr bwMode="auto">
          <a:xfrm>
            <a:off x="1295400" y="1905000"/>
            <a:ext cx="6477000" cy="3886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Confluent &amp; reticulate</a:t>
            </a:r>
            <a:br>
              <a:rPr lang="en-US" dirty="0" smtClean="0"/>
            </a:br>
            <a:r>
              <a:rPr lang="en-US" dirty="0" err="1" smtClean="0"/>
              <a:t>papillomatosis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Acanthosis</a:t>
            </a:r>
            <a:r>
              <a:rPr lang="en-US" dirty="0" smtClean="0"/>
              <a:t> </a:t>
            </a:r>
            <a:r>
              <a:rPr lang="en-US" dirty="0" err="1" smtClean="0"/>
              <a:t>nigricans</a:t>
            </a:r>
            <a:endParaRPr lang="en-US" dirty="0" smtClean="0"/>
          </a:p>
          <a:p>
            <a:r>
              <a:rPr lang="en-US" dirty="0" smtClean="0"/>
              <a:t>Macular </a:t>
            </a:r>
            <a:r>
              <a:rPr lang="en-US" dirty="0" err="1" smtClean="0"/>
              <a:t>amyloid</a:t>
            </a:r>
            <a:endParaRPr lang="en-US" dirty="0" smtClean="0"/>
          </a:p>
          <a:p>
            <a:r>
              <a:rPr lang="en-US" dirty="0" err="1" smtClean="0"/>
              <a:t>Darier</a:t>
            </a:r>
            <a:r>
              <a:rPr lang="en-US" dirty="0" smtClean="0"/>
              <a:t> disease</a:t>
            </a:r>
          </a:p>
          <a:p>
            <a:r>
              <a:rPr lang="en-US" dirty="0" smtClean="0"/>
              <a:t>Epidermal </a:t>
            </a:r>
            <a:r>
              <a:rPr lang="en-US" dirty="0" err="1" smtClean="0"/>
              <a:t>naevus</a:t>
            </a:r>
            <a:endParaRPr lang="en-US" dirty="0" smtClean="0"/>
          </a:p>
          <a:p>
            <a:r>
              <a:rPr lang="en-US" dirty="0" smtClean="0"/>
              <a:t>Plane warts</a:t>
            </a:r>
          </a:p>
          <a:p>
            <a:r>
              <a:rPr lang="en-US" dirty="0" err="1" smtClean="0"/>
              <a:t>Pityriasis</a:t>
            </a:r>
            <a:r>
              <a:rPr lang="en-US" dirty="0" smtClean="0"/>
              <a:t> </a:t>
            </a:r>
            <a:r>
              <a:rPr lang="en-US" dirty="0" err="1" smtClean="0"/>
              <a:t>versicolor</a:t>
            </a:r>
            <a:endParaRPr lang="en-US" dirty="0" smtClean="0"/>
          </a:p>
          <a:p>
            <a:r>
              <a:rPr lang="en-US" dirty="0" err="1" smtClean="0"/>
              <a:t>Seborrhoeic</a:t>
            </a:r>
            <a:r>
              <a:rPr lang="en-US" dirty="0" smtClean="0"/>
              <a:t> </a:t>
            </a:r>
            <a:r>
              <a:rPr lang="en-US" dirty="0" err="1" smtClean="0"/>
              <a:t>keratosis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First </a:t>
            </a:r>
            <a:r>
              <a:rPr lang="en-US" b="1" dirty="0" err="1" smtClean="0"/>
              <a:t>line</a:t>
            </a:r>
            <a:r>
              <a:rPr lang="en-US" dirty="0" err="1" smtClean="0"/>
              <a:t>:oral</a:t>
            </a:r>
            <a:r>
              <a:rPr lang="en-US" dirty="0" smtClean="0"/>
              <a:t> antibiotics-the most effective is </a:t>
            </a:r>
            <a:r>
              <a:rPr lang="en-US" dirty="0" err="1" smtClean="0"/>
              <a:t>minocycline</a:t>
            </a:r>
            <a:endParaRPr lang="en-US" dirty="0" smtClean="0"/>
          </a:p>
          <a:p>
            <a:r>
              <a:rPr lang="en-US" dirty="0" smtClean="0"/>
              <a:t>Topical </a:t>
            </a:r>
            <a:r>
              <a:rPr lang="en-US" dirty="0" err="1" smtClean="0"/>
              <a:t>mupirocin</a:t>
            </a:r>
            <a:r>
              <a:rPr lang="en-US" dirty="0" smtClean="0"/>
              <a:t> ointment in some cases</a:t>
            </a:r>
          </a:p>
          <a:p>
            <a:r>
              <a:rPr lang="en-US" b="1" dirty="0" smtClean="0"/>
              <a:t>Second </a:t>
            </a:r>
            <a:r>
              <a:rPr lang="en-US" b="1" dirty="0" err="1" smtClean="0"/>
              <a:t>line</a:t>
            </a:r>
            <a:r>
              <a:rPr lang="en-US" dirty="0" err="1" smtClean="0"/>
              <a:t>:topical</a:t>
            </a:r>
            <a:r>
              <a:rPr lang="en-US" dirty="0" smtClean="0"/>
              <a:t> and systemic </a:t>
            </a:r>
            <a:r>
              <a:rPr lang="en-US" dirty="0" err="1" smtClean="0"/>
              <a:t>antifungals,including</a:t>
            </a:r>
            <a:r>
              <a:rPr lang="en-US" dirty="0" smtClean="0"/>
              <a:t> selenium </a:t>
            </a:r>
            <a:r>
              <a:rPr lang="en-US" dirty="0" err="1" smtClean="0"/>
              <a:t>sulphide</a:t>
            </a:r>
            <a:r>
              <a:rPr lang="en-US" dirty="0" smtClean="0"/>
              <a:t> shampoo</a:t>
            </a:r>
          </a:p>
          <a:p>
            <a:r>
              <a:rPr lang="en-US" dirty="0" smtClean="0"/>
              <a:t>Topical </a:t>
            </a:r>
            <a:r>
              <a:rPr lang="en-US" dirty="0" err="1" smtClean="0"/>
              <a:t>retinoids</a:t>
            </a:r>
            <a:r>
              <a:rPr lang="en-US" dirty="0" smtClean="0"/>
              <a:t> and vitamin D analogues</a:t>
            </a:r>
          </a:p>
          <a:p>
            <a:r>
              <a:rPr lang="en-US" b="1" dirty="0" smtClean="0"/>
              <a:t>Third </a:t>
            </a:r>
            <a:r>
              <a:rPr lang="en-US" b="1" dirty="0" err="1" smtClean="0"/>
              <a:t>line</a:t>
            </a:r>
            <a:r>
              <a:rPr lang="en-US" dirty="0" err="1" smtClean="0"/>
              <a:t>:both</a:t>
            </a:r>
            <a:r>
              <a:rPr lang="en-US" dirty="0" smtClean="0"/>
              <a:t> high and low-dose </a:t>
            </a:r>
            <a:r>
              <a:rPr lang="en-US" dirty="0" err="1" smtClean="0"/>
              <a:t>isotretinoin</a:t>
            </a:r>
            <a:r>
              <a:rPr lang="en-US" dirty="0" smtClean="0"/>
              <a:t> used with varying results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Pathogenesis differs according to the entity with which it is associated</a:t>
            </a:r>
          </a:p>
          <a:p>
            <a:endParaRPr lang="en-US" dirty="0" smtClean="0"/>
          </a:p>
          <a:p>
            <a:r>
              <a:rPr lang="en-US" dirty="0" smtClean="0"/>
              <a:t>Living in a hot and humid climate may hide the clinical manifestations of </a:t>
            </a:r>
            <a:r>
              <a:rPr lang="en-US" dirty="0" err="1" smtClean="0"/>
              <a:t>filaggerin</a:t>
            </a:r>
            <a:r>
              <a:rPr lang="en-US" dirty="0" smtClean="0"/>
              <a:t> deficiency</a:t>
            </a:r>
          </a:p>
          <a:p>
            <a:endParaRPr lang="en-US" dirty="0" smtClean="0"/>
          </a:p>
          <a:p>
            <a:r>
              <a:rPr lang="en-US" dirty="0" err="1" smtClean="0"/>
              <a:t>Histologically,epidermis</a:t>
            </a:r>
            <a:r>
              <a:rPr lang="en-US" dirty="0" smtClean="0"/>
              <a:t> shows compact hyperkeratosis with a thinned or absent granular layer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 is a rare </a:t>
            </a:r>
            <a:r>
              <a:rPr lang="en-US" dirty="0" err="1" smtClean="0"/>
              <a:t>dermatosis</a:t>
            </a:r>
            <a:r>
              <a:rPr lang="en-US" dirty="0" smtClean="0"/>
              <a:t> of </a:t>
            </a:r>
            <a:r>
              <a:rPr lang="en-US" dirty="0" err="1" smtClean="0"/>
              <a:t>unkown</a:t>
            </a:r>
            <a:r>
              <a:rPr lang="en-US" dirty="0" smtClean="0"/>
              <a:t> cause that presents as perfectly </a:t>
            </a:r>
            <a:r>
              <a:rPr lang="en-US" dirty="0" err="1" smtClean="0"/>
              <a:t>round,slightly</a:t>
            </a:r>
            <a:r>
              <a:rPr lang="en-US" dirty="0" smtClean="0"/>
              <a:t> </a:t>
            </a:r>
            <a:r>
              <a:rPr lang="en-US" dirty="0" err="1" smtClean="0"/>
              <a:t>erythematous</a:t>
            </a:r>
            <a:r>
              <a:rPr lang="en-US" dirty="0" smtClean="0"/>
              <a:t> or </a:t>
            </a:r>
            <a:r>
              <a:rPr lang="en-US" dirty="0" err="1" smtClean="0"/>
              <a:t>hyperpigmented</a:t>
            </a:r>
            <a:r>
              <a:rPr lang="en-US" dirty="0" smtClean="0"/>
              <a:t> </a:t>
            </a:r>
            <a:r>
              <a:rPr lang="en-US" dirty="0" err="1" smtClean="0"/>
              <a:t>plaques,with</a:t>
            </a:r>
            <a:r>
              <a:rPr lang="en-US" dirty="0" smtClean="0"/>
              <a:t> fine </a:t>
            </a:r>
            <a:r>
              <a:rPr lang="en-US" dirty="0" err="1" smtClean="0"/>
              <a:t>scaling,located</a:t>
            </a:r>
            <a:r>
              <a:rPr lang="en-US" dirty="0" smtClean="0"/>
              <a:t> on trunk or </a:t>
            </a:r>
            <a:r>
              <a:rPr lang="en-US" dirty="0" err="1" smtClean="0"/>
              <a:t>buttocks,arms</a:t>
            </a:r>
            <a:r>
              <a:rPr lang="en-US" dirty="0" smtClean="0"/>
              <a:t> and legs</a:t>
            </a:r>
          </a:p>
          <a:p>
            <a:endParaRPr lang="en-US" dirty="0" smtClean="0"/>
          </a:p>
          <a:p>
            <a:r>
              <a:rPr lang="en-US" dirty="0" smtClean="0"/>
              <a:t>It has an equal sex incidence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Pityriasis</a:t>
            </a:r>
            <a:r>
              <a:rPr lang="en-US" dirty="0" smtClean="0"/>
              <a:t> Rotunda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common form of PR is type 1 typically seen in older Asian or African individuals in their 60s</a:t>
            </a:r>
          </a:p>
          <a:p>
            <a:r>
              <a:rPr lang="en-US" dirty="0" smtClean="0"/>
              <a:t>Associated with underlying systemic disease or malignancy</a:t>
            </a:r>
          </a:p>
          <a:p>
            <a:r>
              <a:rPr lang="en-US" dirty="0" smtClean="0"/>
              <a:t>Type 2 PR is usually familial and presents in  white patients in their 40s,not associated with underlying disease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Histological changes are restricted to the epidermis with hyperkeratosis and loss of granular cell layer</a:t>
            </a:r>
          </a:p>
          <a:p>
            <a:r>
              <a:rPr lang="en-US" dirty="0" smtClean="0"/>
              <a:t>Type 2 PR is inherited as an </a:t>
            </a:r>
            <a:r>
              <a:rPr lang="en-US" dirty="0" err="1" smtClean="0"/>
              <a:t>autosomal</a:t>
            </a:r>
            <a:r>
              <a:rPr lang="en-US" dirty="0" smtClean="0"/>
              <a:t> dominant trait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HCC</a:t>
            </a:r>
          </a:p>
          <a:p>
            <a:r>
              <a:rPr lang="en-US" dirty="0" smtClean="0"/>
              <a:t>CML</a:t>
            </a:r>
          </a:p>
          <a:p>
            <a:r>
              <a:rPr lang="en-US" dirty="0" smtClean="0"/>
              <a:t>CRF</a:t>
            </a:r>
          </a:p>
          <a:p>
            <a:r>
              <a:rPr lang="en-US" dirty="0" smtClean="0"/>
              <a:t>TB</a:t>
            </a:r>
          </a:p>
          <a:p>
            <a:r>
              <a:rPr lang="en-US" dirty="0" smtClean="0"/>
              <a:t>Cardiac disease</a:t>
            </a:r>
          </a:p>
          <a:p>
            <a:r>
              <a:rPr lang="en-US" dirty="0" smtClean="0"/>
              <a:t>SCC of hard palate</a:t>
            </a:r>
          </a:p>
          <a:p>
            <a:r>
              <a:rPr lang="en-US" dirty="0" smtClean="0"/>
              <a:t>Chronic </a:t>
            </a:r>
            <a:r>
              <a:rPr lang="en-US" dirty="0" err="1" smtClean="0"/>
              <a:t>diarrhoea</a:t>
            </a:r>
            <a:endParaRPr lang="en-US" dirty="0" smtClean="0"/>
          </a:p>
          <a:p>
            <a:r>
              <a:rPr lang="en-US" dirty="0" smtClean="0"/>
              <a:t>Systemic sclerosis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Associated diseases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Presents as asymptomatic thin finely scaling plaques ranging from 0.5 t 20cm in diameter located on </a:t>
            </a:r>
            <a:r>
              <a:rPr lang="en-US" dirty="0" err="1" smtClean="0"/>
              <a:t>trunk,buttocks,arms,and</a:t>
            </a:r>
            <a:r>
              <a:rPr lang="en-US" dirty="0" smtClean="0"/>
              <a:t> legs</a:t>
            </a:r>
          </a:p>
          <a:p>
            <a:endParaRPr lang="en-US" dirty="0" smtClean="0"/>
          </a:p>
          <a:p>
            <a:r>
              <a:rPr lang="en-US" dirty="0" smtClean="0"/>
              <a:t>Plaques, from a few to more than 100 ,are sharply demarcated and can </a:t>
            </a:r>
            <a:r>
              <a:rPr lang="en-US" dirty="0" err="1" smtClean="0"/>
              <a:t>coalesce.forming</a:t>
            </a:r>
            <a:r>
              <a:rPr lang="en-US" dirty="0" smtClean="0"/>
              <a:t> polycyclic plaques</a:t>
            </a:r>
          </a:p>
          <a:p>
            <a:endParaRPr lang="en-US" dirty="0" smtClean="0"/>
          </a:p>
          <a:p>
            <a:r>
              <a:rPr lang="en-US" dirty="0" smtClean="0"/>
              <a:t>Vary in </a:t>
            </a:r>
            <a:r>
              <a:rPr lang="en-US" dirty="0" err="1" smtClean="0"/>
              <a:t>colour</a:t>
            </a:r>
            <a:r>
              <a:rPr lang="en-US" dirty="0" smtClean="0"/>
              <a:t> from pink to dark brown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erma pictures\Screenshot_20240205-220515_Xo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22" t="65856" r="52798" b="6235"/>
          <a:stretch>
            <a:fillRect/>
          </a:stretch>
        </p:blipFill>
        <p:spPr bwMode="auto">
          <a:xfrm>
            <a:off x="1371600" y="1524000"/>
            <a:ext cx="5943600" cy="4419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Pityriasis</a:t>
            </a:r>
            <a:r>
              <a:rPr lang="en-US" dirty="0" smtClean="0"/>
              <a:t> rotunda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PIH following FDE</a:t>
            </a:r>
          </a:p>
          <a:p>
            <a:r>
              <a:rPr lang="en-US" dirty="0" err="1" smtClean="0"/>
              <a:t>Erythrasma</a:t>
            </a:r>
            <a:endParaRPr lang="en-US" dirty="0" smtClean="0"/>
          </a:p>
          <a:p>
            <a:r>
              <a:rPr lang="en-US" dirty="0" err="1" smtClean="0"/>
              <a:t>Tinea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endParaRPr lang="en-US" dirty="0" smtClean="0"/>
          </a:p>
          <a:p>
            <a:r>
              <a:rPr lang="en-US" dirty="0" smtClean="0"/>
              <a:t>Psoriasis</a:t>
            </a:r>
          </a:p>
          <a:p>
            <a:r>
              <a:rPr lang="en-US" dirty="0" smtClean="0"/>
              <a:t>PV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DDs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 biopsy to exclude other condition</a:t>
            </a:r>
          </a:p>
          <a:p>
            <a:endParaRPr lang="en-US" dirty="0" smtClean="0"/>
          </a:p>
          <a:p>
            <a:r>
              <a:rPr lang="en-US" dirty="0" smtClean="0"/>
              <a:t>Skin scraping and mycological examination to exclude </a:t>
            </a:r>
            <a:r>
              <a:rPr lang="en-US" dirty="0" err="1" smtClean="0"/>
              <a:t>dermatophytosis</a:t>
            </a:r>
            <a:r>
              <a:rPr lang="en-US" dirty="0" smtClean="0"/>
              <a:t> and </a:t>
            </a:r>
            <a:r>
              <a:rPr lang="en-US" dirty="0" err="1" smtClean="0"/>
              <a:t>pityriasis</a:t>
            </a:r>
            <a:r>
              <a:rPr lang="en-US" dirty="0" smtClean="0"/>
              <a:t> </a:t>
            </a:r>
            <a:r>
              <a:rPr lang="en-US" dirty="0" err="1" smtClean="0"/>
              <a:t>versicolor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/>
          <a:p>
            <a:r>
              <a:rPr lang="en-US" b="1" dirty="0" smtClean="0"/>
              <a:t>First </a:t>
            </a:r>
            <a:r>
              <a:rPr lang="en-US" b="1" dirty="0" err="1" smtClean="0"/>
              <a:t>line</a:t>
            </a:r>
            <a:r>
              <a:rPr lang="en-US" dirty="0" err="1" smtClean="0"/>
              <a:t>:topical</a:t>
            </a:r>
            <a:r>
              <a:rPr lang="en-US" dirty="0" smtClean="0"/>
              <a:t> </a:t>
            </a:r>
            <a:r>
              <a:rPr lang="en-US" dirty="0" err="1" smtClean="0"/>
              <a:t>retinoids</a:t>
            </a:r>
            <a:r>
              <a:rPr lang="en-US" dirty="0" smtClean="0"/>
              <a:t> such as </a:t>
            </a:r>
            <a:r>
              <a:rPr lang="en-US" dirty="0" err="1" smtClean="0"/>
              <a:t>tretinoin,isotretinoin</a:t>
            </a:r>
            <a:r>
              <a:rPr lang="en-US" dirty="0" smtClean="0"/>
              <a:t> or </a:t>
            </a:r>
            <a:r>
              <a:rPr lang="en-US" dirty="0" err="1" smtClean="0"/>
              <a:t>tazarotene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Second </a:t>
            </a:r>
            <a:r>
              <a:rPr lang="en-US" b="1" dirty="0" err="1" smtClean="0"/>
              <a:t>line</a:t>
            </a:r>
            <a:r>
              <a:rPr lang="en-US" dirty="0" err="1" smtClean="0"/>
              <a:t>:topical</a:t>
            </a:r>
            <a:r>
              <a:rPr lang="en-US" dirty="0" smtClean="0"/>
              <a:t> 10% lactic acid</a:t>
            </a:r>
          </a:p>
          <a:p>
            <a:endParaRPr lang="en-US" dirty="0" smtClean="0"/>
          </a:p>
          <a:p>
            <a:r>
              <a:rPr lang="en-US" b="1" dirty="0" smtClean="0"/>
              <a:t>Third line</a:t>
            </a:r>
            <a:r>
              <a:rPr lang="en-US" dirty="0" smtClean="0"/>
              <a:t>:5% salicylic acid ointment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Managemet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KP is an inherited abnormality of </a:t>
            </a:r>
            <a:r>
              <a:rPr lang="en-US" dirty="0" err="1" smtClean="0"/>
              <a:t>keratinization</a:t>
            </a:r>
            <a:r>
              <a:rPr lang="en-US" dirty="0" smtClean="0"/>
              <a:t> affecting the follicular orifices with varying degrees of </a:t>
            </a:r>
            <a:r>
              <a:rPr lang="en-US" dirty="0" err="1" smtClean="0"/>
              <a:t>keratotic</a:t>
            </a:r>
            <a:r>
              <a:rPr lang="en-US" dirty="0" smtClean="0"/>
              <a:t> follicular </a:t>
            </a:r>
            <a:r>
              <a:rPr lang="en-US" dirty="0" err="1" smtClean="0"/>
              <a:t>plugging,perifollicular</a:t>
            </a:r>
            <a:r>
              <a:rPr lang="en-US" dirty="0" smtClean="0"/>
              <a:t> </a:t>
            </a:r>
            <a:r>
              <a:rPr lang="en-US" dirty="0" err="1" smtClean="0"/>
              <a:t>erythema</a:t>
            </a:r>
            <a:r>
              <a:rPr lang="en-US" dirty="0" smtClean="0"/>
              <a:t> and follicular atrophy</a:t>
            </a:r>
          </a:p>
          <a:p>
            <a:r>
              <a:rPr lang="en-US" dirty="0" smtClean="0"/>
              <a:t>Very common condition affecting 50-80% of adolescents and 40% of adults-more frequent in females</a:t>
            </a:r>
          </a:p>
          <a:p>
            <a:r>
              <a:rPr lang="en-US" dirty="0" smtClean="0"/>
              <a:t>In first decade of life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Keratosis</a:t>
            </a:r>
            <a:r>
              <a:rPr lang="en-US" dirty="0" smtClean="0"/>
              <a:t> </a:t>
            </a:r>
            <a:r>
              <a:rPr lang="en-US" dirty="0" err="1" smtClean="0"/>
              <a:t>Pilaris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Onset is typically sudden with initial involvement of lower limbs but then generalize</a:t>
            </a:r>
          </a:p>
          <a:p>
            <a:r>
              <a:rPr lang="en-US" dirty="0" smtClean="0"/>
              <a:t>Symmetrically </a:t>
            </a:r>
            <a:r>
              <a:rPr lang="en-US" dirty="0" err="1" smtClean="0"/>
              <a:t>distributed,dark</a:t>
            </a:r>
            <a:r>
              <a:rPr lang="en-US" dirty="0" smtClean="0"/>
              <a:t> thick scaling appears on the legs</a:t>
            </a:r>
          </a:p>
          <a:p>
            <a:r>
              <a:rPr lang="en-US" dirty="0" smtClean="0"/>
              <a:t>Arms and trunk can also be involved, but flexures are spared due to the higher humidity in these areas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Ichthyosis</a:t>
            </a:r>
            <a:r>
              <a:rPr lang="en-US" dirty="0" smtClean="0"/>
              <a:t> </a:t>
            </a:r>
            <a:r>
              <a:rPr lang="en-US" dirty="0" err="1" smtClean="0"/>
              <a:t>vulgaris</a:t>
            </a:r>
            <a:endParaRPr lang="en-US" dirty="0" smtClean="0"/>
          </a:p>
          <a:p>
            <a:r>
              <a:rPr lang="en-US" dirty="0" smtClean="0"/>
              <a:t>Atopic eczema</a:t>
            </a:r>
          </a:p>
          <a:p>
            <a:r>
              <a:rPr lang="en-US" dirty="0" smtClean="0"/>
              <a:t>IDDM(type 1 and 2)</a:t>
            </a:r>
          </a:p>
          <a:p>
            <a:r>
              <a:rPr lang="en-US" dirty="0" smtClean="0"/>
              <a:t>Noonan syndrome</a:t>
            </a:r>
          </a:p>
          <a:p>
            <a:r>
              <a:rPr lang="en-US" dirty="0" smtClean="0"/>
              <a:t>Cardio-</a:t>
            </a:r>
            <a:r>
              <a:rPr lang="en-US" dirty="0" err="1" smtClean="0"/>
              <a:t>facio</a:t>
            </a:r>
            <a:r>
              <a:rPr lang="en-US" dirty="0" smtClean="0"/>
              <a:t>-</a:t>
            </a:r>
            <a:r>
              <a:rPr lang="en-US" dirty="0" err="1" smtClean="0"/>
              <a:t>cutaneous</a:t>
            </a:r>
            <a:r>
              <a:rPr lang="en-US" dirty="0" smtClean="0"/>
              <a:t> </a:t>
            </a:r>
            <a:r>
              <a:rPr lang="en-US" dirty="0" err="1" smtClean="0"/>
              <a:t>synd</a:t>
            </a:r>
            <a:endParaRPr lang="en-US" dirty="0" smtClean="0"/>
          </a:p>
          <a:p>
            <a:r>
              <a:rPr lang="en-US" dirty="0" smtClean="0"/>
              <a:t>Down </a:t>
            </a:r>
            <a:r>
              <a:rPr lang="en-US" dirty="0" err="1" smtClean="0"/>
              <a:t>syndrom</a:t>
            </a:r>
            <a:endParaRPr lang="en-US" dirty="0" smtClean="0"/>
          </a:p>
          <a:p>
            <a:r>
              <a:rPr lang="en-US" dirty="0" smtClean="0"/>
              <a:t>Renal failure </a:t>
            </a:r>
          </a:p>
          <a:p>
            <a:r>
              <a:rPr lang="en-US" dirty="0" err="1" smtClean="0"/>
              <a:t>hypervitaminosis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Associated diseases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plug of excess keratin is formed due to defect of </a:t>
            </a:r>
            <a:r>
              <a:rPr lang="en-US" dirty="0" err="1" smtClean="0"/>
              <a:t>corneocyte</a:t>
            </a:r>
            <a:r>
              <a:rPr lang="en-US" dirty="0" smtClean="0"/>
              <a:t> adhesion at follicular orifice and this impedes the hair from emerging</a:t>
            </a:r>
          </a:p>
          <a:p>
            <a:r>
              <a:rPr lang="en-US" dirty="0" smtClean="0"/>
              <a:t>Hair can become ingrown and result in an inflammatory response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Pathophysiology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Autosomal</a:t>
            </a:r>
            <a:r>
              <a:rPr lang="en-US" dirty="0" smtClean="0"/>
              <a:t> dominant trait with variable </a:t>
            </a:r>
            <a:r>
              <a:rPr lang="en-US" dirty="0" err="1" smtClean="0"/>
              <a:t>penetrance</a:t>
            </a:r>
            <a:endParaRPr lang="en-US" dirty="0" smtClean="0"/>
          </a:p>
          <a:p>
            <a:r>
              <a:rPr lang="en-US" dirty="0" smtClean="0"/>
              <a:t>May show seasonal </a:t>
            </a:r>
            <a:r>
              <a:rPr lang="en-US" dirty="0" err="1" smtClean="0"/>
              <a:t>variation,improving</a:t>
            </a:r>
            <a:r>
              <a:rPr lang="en-US" dirty="0" smtClean="0"/>
              <a:t> in summer</a:t>
            </a:r>
          </a:p>
          <a:p>
            <a:r>
              <a:rPr lang="en-US" dirty="0" smtClean="0"/>
              <a:t>Histology shows hyperkeratosis and </a:t>
            </a:r>
            <a:r>
              <a:rPr lang="en-US" dirty="0" err="1" smtClean="0"/>
              <a:t>hypergranulosis</a:t>
            </a:r>
            <a:r>
              <a:rPr lang="en-US" dirty="0" smtClean="0"/>
              <a:t> with plugging of hair follicle</a:t>
            </a:r>
          </a:p>
          <a:p>
            <a:r>
              <a:rPr lang="en-US" dirty="0" smtClean="0"/>
              <a:t>Mild </a:t>
            </a:r>
            <a:r>
              <a:rPr lang="en-US" dirty="0" err="1" smtClean="0"/>
              <a:t>perivascular</a:t>
            </a:r>
            <a:r>
              <a:rPr lang="en-US" dirty="0" smtClean="0"/>
              <a:t> lymphocytic infiltrate in dermis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starts in children, and can worsen around puberty</a:t>
            </a:r>
          </a:p>
          <a:p>
            <a:r>
              <a:rPr lang="en-US" dirty="0" err="1" smtClean="0"/>
              <a:t>Small,keratotic</a:t>
            </a:r>
            <a:r>
              <a:rPr lang="en-US" dirty="0" smtClean="0"/>
              <a:t> papules appear on extensor surface of limbs (</a:t>
            </a:r>
            <a:r>
              <a:rPr lang="en-US" dirty="0" err="1" smtClean="0"/>
              <a:t>arms,thighs</a:t>
            </a:r>
            <a:r>
              <a:rPr lang="en-US" dirty="0" smtClean="0"/>
              <a:t>),buttocks and lumbar areas </a:t>
            </a:r>
          </a:p>
          <a:p>
            <a:r>
              <a:rPr lang="en-US" dirty="0" smtClean="0"/>
              <a:t>These affected areas acquire a </a:t>
            </a:r>
            <a:r>
              <a:rPr lang="en-US" b="1" dirty="0" smtClean="0"/>
              <a:t>Goose-bump </a:t>
            </a:r>
            <a:r>
              <a:rPr lang="en-US" dirty="0" smtClean="0"/>
              <a:t>appearance and rough texture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Lesions can become </a:t>
            </a:r>
            <a:r>
              <a:rPr lang="en-US" dirty="0" err="1" smtClean="0"/>
              <a:t>pustular</a:t>
            </a:r>
            <a:r>
              <a:rPr lang="en-US" dirty="0" smtClean="0"/>
              <a:t> with superficial pustules developing in affected </a:t>
            </a:r>
            <a:r>
              <a:rPr lang="en-US" dirty="0" err="1" smtClean="0"/>
              <a:t>follicles,precipitated</a:t>
            </a:r>
            <a:r>
              <a:rPr lang="en-US" dirty="0" smtClean="0"/>
              <a:t> by rubbing or clothing</a:t>
            </a:r>
          </a:p>
          <a:p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 err="1" smtClean="0"/>
              <a:t>buttocks,deeper</a:t>
            </a:r>
            <a:r>
              <a:rPr lang="en-US" dirty="0" smtClean="0"/>
              <a:t> inflammatory lesions and nodules may develop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erma pictures\Screenshot_20240205-220524_Xo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576" t="10543" r="7783" b="55279"/>
          <a:stretch>
            <a:fillRect/>
          </a:stretch>
        </p:blipFill>
        <p:spPr bwMode="auto">
          <a:xfrm>
            <a:off x="1295400" y="1524000"/>
            <a:ext cx="6096000" cy="4419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Keratosis</a:t>
            </a:r>
            <a:r>
              <a:rPr lang="en-US" dirty="0" smtClean="0"/>
              <a:t> </a:t>
            </a:r>
            <a:r>
              <a:rPr lang="en-US" dirty="0" err="1" smtClean="0"/>
              <a:t>pilaris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Erythromelanosis</a:t>
            </a:r>
            <a:r>
              <a:rPr lang="en-US" b="1" dirty="0" smtClean="0"/>
              <a:t> </a:t>
            </a:r>
            <a:r>
              <a:rPr lang="en-US" b="1" dirty="0" err="1" smtClean="0"/>
              <a:t>follicularis</a:t>
            </a:r>
            <a:r>
              <a:rPr lang="en-US" b="1" dirty="0" smtClean="0"/>
              <a:t> </a:t>
            </a:r>
            <a:r>
              <a:rPr lang="en-US" b="1" dirty="0" err="1" smtClean="0"/>
              <a:t>faciei</a:t>
            </a:r>
            <a:r>
              <a:rPr lang="en-US" b="1" dirty="0" smtClean="0"/>
              <a:t> et </a:t>
            </a:r>
            <a:r>
              <a:rPr lang="en-US" b="1" dirty="0" err="1" smtClean="0"/>
              <a:t>colli</a:t>
            </a:r>
            <a:r>
              <a:rPr lang="en-US" dirty="0" smtClean="0"/>
              <a:t>: manifests as follicular hyperkeratosis accompanied by </a:t>
            </a:r>
            <a:r>
              <a:rPr lang="en-US" dirty="0" err="1" smtClean="0"/>
              <a:t>erythema</a:t>
            </a:r>
            <a:r>
              <a:rPr lang="en-US" dirty="0" smtClean="0"/>
              <a:t> and </a:t>
            </a:r>
            <a:r>
              <a:rPr lang="en-US" dirty="0" err="1" smtClean="0"/>
              <a:t>hyperpigmentation</a:t>
            </a:r>
            <a:r>
              <a:rPr lang="en-US" dirty="0" smtClean="0"/>
              <a:t>, and affects the face</a:t>
            </a:r>
          </a:p>
          <a:p>
            <a:endParaRPr lang="en-US" dirty="0" smtClean="0"/>
          </a:p>
          <a:p>
            <a:r>
              <a:rPr lang="en-US" b="1" dirty="0" smtClean="0"/>
              <a:t>KP </a:t>
            </a:r>
            <a:r>
              <a:rPr lang="en-US" b="1" dirty="0" err="1" smtClean="0"/>
              <a:t>atrophicans</a:t>
            </a:r>
            <a:r>
              <a:rPr lang="en-US" dirty="0" err="1" smtClean="0"/>
              <a:t>:more</a:t>
            </a:r>
            <a:r>
              <a:rPr lang="en-US" dirty="0" smtClean="0"/>
              <a:t> inflammatory form of KP which results in follicular fibrosis and atrophy progressing to scarring alopecia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Variants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erma pictures\Screenshot_20240205-220540_Xo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84" t="7681" r="52071" b="58646"/>
          <a:stretch>
            <a:fillRect/>
          </a:stretch>
        </p:blipFill>
        <p:spPr bwMode="auto">
          <a:xfrm>
            <a:off x="1066800" y="1828800"/>
            <a:ext cx="6629400" cy="4191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Erythromelanosis</a:t>
            </a:r>
            <a:r>
              <a:rPr lang="en-US" dirty="0" smtClean="0"/>
              <a:t> </a:t>
            </a:r>
            <a:r>
              <a:rPr lang="en-US" dirty="0" err="1" smtClean="0"/>
              <a:t>follicularis</a:t>
            </a:r>
            <a:r>
              <a:rPr lang="en-US" dirty="0" smtClean="0"/>
              <a:t> </a:t>
            </a:r>
            <a:r>
              <a:rPr lang="en-US" dirty="0" err="1" smtClean="0"/>
              <a:t>faciei</a:t>
            </a:r>
            <a:r>
              <a:rPr lang="en-US" dirty="0" smtClean="0"/>
              <a:t> et </a:t>
            </a:r>
            <a:r>
              <a:rPr lang="en-US" dirty="0" err="1" smtClean="0"/>
              <a:t>colli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Darier</a:t>
            </a:r>
            <a:r>
              <a:rPr lang="en-US" dirty="0" smtClean="0"/>
              <a:t> disease</a:t>
            </a:r>
          </a:p>
          <a:p>
            <a:r>
              <a:rPr lang="en-US" dirty="0" err="1" smtClean="0"/>
              <a:t>Pityriasis</a:t>
            </a:r>
            <a:r>
              <a:rPr lang="en-US" dirty="0" smtClean="0"/>
              <a:t> </a:t>
            </a:r>
            <a:r>
              <a:rPr lang="en-US" dirty="0" err="1" smtClean="0"/>
              <a:t>rubra</a:t>
            </a:r>
            <a:r>
              <a:rPr lang="en-US" dirty="0" smtClean="0"/>
              <a:t> </a:t>
            </a:r>
            <a:r>
              <a:rPr lang="en-US" dirty="0" err="1" smtClean="0"/>
              <a:t>pilaris</a:t>
            </a:r>
            <a:endParaRPr lang="en-US" dirty="0" smtClean="0"/>
          </a:p>
          <a:p>
            <a:r>
              <a:rPr lang="en-US" dirty="0" smtClean="0"/>
              <a:t>Atopic eczema</a:t>
            </a:r>
          </a:p>
          <a:p>
            <a:r>
              <a:rPr lang="en-US" dirty="0" smtClean="0"/>
              <a:t>Lichen </a:t>
            </a:r>
            <a:r>
              <a:rPr lang="en-US" dirty="0" err="1" smtClean="0"/>
              <a:t>nitidus</a:t>
            </a:r>
            <a:endParaRPr lang="en-US" dirty="0" smtClean="0"/>
          </a:p>
          <a:p>
            <a:r>
              <a:rPr lang="en-US" dirty="0" smtClean="0"/>
              <a:t>Eruptive </a:t>
            </a:r>
            <a:r>
              <a:rPr lang="en-US" dirty="0" err="1" smtClean="0"/>
              <a:t>vellous</a:t>
            </a:r>
            <a:r>
              <a:rPr lang="en-US" dirty="0" smtClean="0"/>
              <a:t> hair cyst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DDs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 First line</a:t>
            </a:r>
            <a:r>
              <a:rPr lang="en-US" dirty="0" smtClean="0"/>
              <a:t>: </a:t>
            </a:r>
            <a:r>
              <a:rPr lang="en-US" dirty="0" err="1" smtClean="0"/>
              <a:t>keratolytics,lactic</a:t>
            </a:r>
            <a:r>
              <a:rPr lang="en-US" dirty="0" smtClean="0"/>
              <a:t> acid and glycolic acid preparations to reduce the roughness of skin</a:t>
            </a:r>
          </a:p>
          <a:p>
            <a:endParaRPr lang="en-US" dirty="0" smtClean="0"/>
          </a:p>
          <a:p>
            <a:r>
              <a:rPr lang="en-US" b="1" dirty="0" smtClean="0"/>
              <a:t>Second </a:t>
            </a:r>
            <a:r>
              <a:rPr lang="en-US" b="1" dirty="0" err="1" smtClean="0"/>
              <a:t>line</a:t>
            </a:r>
            <a:r>
              <a:rPr lang="en-US" dirty="0" err="1" smtClean="0"/>
              <a:t>:topical</a:t>
            </a:r>
            <a:r>
              <a:rPr lang="en-US" dirty="0" smtClean="0"/>
              <a:t> </a:t>
            </a:r>
            <a:r>
              <a:rPr lang="en-US" dirty="0" err="1" smtClean="0"/>
              <a:t>retinoids</a:t>
            </a:r>
            <a:r>
              <a:rPr lang="en-US" dirty="0" smtClean="0"/>
              <a:t> with 10% urea containing </a:t>
            </a:r>
            <a:r>
              <a:rPr lang="en-US" dirty="0" err="1" smtClean="0"/>
              <a:t>moisturisers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Third </a:t>
            </a:r>
            <a:r>
              <a:rPr lang="en-US" b="1" dirty="0" err="1" smtClean="0"/>
              <a:t>line</a:t>
            </a:r>
            <a:r>
              <a:rPr lang="en-US" dirty="0" err="1" smtClean="0"/>
              <a:t>:oral</a:t>
            </a:r>
            <a:r>
              <a:rPr lang="en-US" dirty="0" smtClean="0"/>
              <a:t> </a:t>
            </a:r>
            <a:r>
              <a:rPr lang="en-US" dirty="0" err="1" smtClean="0"/>
              <a:t>isotretinoin</a:t>
            </a:r>
            <a:r>
              <a:rPr lang="en-US" dirty="0" smtClean="0"/>
              <a:t> in severe KP</a:t>
            </a:r>
          </a:p>
          <a:p>
            <a:endParaRPr lang="en-US" dirty="0" smtClean="0"/>
          </a:p>
          <a:p>
            <a:r>
              <a:rPr lang="en-US" b="1" dirty="0" smtClean="0"/>
              <a:t>Fourth </a:t>
            </a:r>
            <a:r>
              <a:rPr lang="en-US" b="1" dirty="0" err="1" smtClean="0"/>
              <a:t>line</a:t>
            </a:r>
            <a:r>
              <a:rPr lang="en-US" dirty="0" err="1" smtClean="0"/>
              <a:t>:pulsed</a:t>
            </a:r>
            <a:r>
              <a:rPr lang="en-US" dirty="0" smtClean="0"/>
              <a:t> dye laser for severe </a:t>
            </a:r>
            <a:r>
              <a:rPr lang="en-US" dirty="0" err="1" smtClean="0"/>
              <a:t>erythema</a:t>
            </a:r>
            <a:r>
              <a:rPr lang="en-US" dirty="0" smtClean="0"/>
              <a:t> in KP </a:t>
            </a:r>
            <a:r>
              <a:rPr lang="en-US" dirty="0" err="1" smtClean="0"/>
              <a:t>atrophicans</a:t>
            </a:r>
            <a:r>
              <a:rPr lang="en-US" dirty="0" smtClean="0"/>
              <a:t> </a:t>
            </a:r>
            <a:r>
              <a:rPr lang="en-US" dirty="0" err="1" smtClean="0"/>
              <a:t>faciei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Acquired </a:t>
            </a:r>
            <a:r>
              <a:rPr lang="en-US" dirty="0" err="1" smtClean="0"/>
              <a:t>ichthyosis</a:t>
            </a:r>
            <a:endParaRPr lang="en-US" dirty="0"/>
          </a:p>
        </p:txBody>
      </p:sp>
      <p:pic>
        <p:nvPicPr>
          <p:cNvPr id="2050" name="Picture 2" descr="E:\derma pictures\Screenshot_20240205-220437_Xo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913" t="54823" r="54106" b="7683"/>
          <a:stretch>
            <a:fillRect/>
          </a:stretch>
        </p:blipFill>
        <p:spPr bwMode="auto">
          <a:xfrm>
            <a:off x="685800" y="1447800"/>
            <a:ext cx="8458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rare idiopathic </a:t>
            </a:r>
            <a:r>
              <a:rPr lang="en-US" dirty="0" err="1" smtClean="0"/>
              <a:t>condition,characterized</a:t>
            </a:r>
            <a:r>
              <a:rPr lang="en-US" dirty="0" smtClean="0"/>
              <a:t> by appearance of </a:t>
            </a:r>
            <a:r>
              <a:rPr lang="en-US" dirty="0" err="1" smtClean="0"/>
              <a:t>hyperkeratotic</a:t>
            </a:r>
            <a:r>
              <a:rPr lang="en-US" dirty="0" smtClean="0"/>
              <a:t> follicular papules arranged into large plaques</a:t>
            </a:r>
          </a:p>
          <a:p>
            <a:endParaRPr lang="en-US" dirty="0" smtClean="0"/>
          </a:p>
          <a:p>
            <a:r>
              <a:rPr lang="en-US" dirty="0" smtClean="0"/>
              <a:t>Affects children and young adults</a:t>
            </a:r>
          </a:p>
          <a:p>
            <a:endParaRPr lang="en-US" dirty="0" smtClean="0"/>
          </a:p>
          <a:p>
            <a:r>
              <a:rPr lang="en-US" dirty="0" smtClean="0"/>
              <a:t>Equal distribution in males and females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Lichen </a:t>
            </a:r>
            <a:r>
              <a:rPr lang="en-US" dirty="0" err="1" smtClean="0"/>
              <a:t>spinulosus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Hair follicles are dilated by a thick keratinous plug and surrounded by mild to moderate chronic inflammatory infiltrate</a:t>
            </a:r>
          </a:p>
          <a:p>
            <a:endParaRPr lang="en-US" dirty="0" smtClean="0"/>
          </a:p>
          <a:p>
            <a:r>
              <a:rPr lang="en-US" dirty="0" smtClean="0"/>
              <a:t>There are case reports of LS in HIV </a:t>
            </a:r>
            <a:r>
              <a:rPr lang="en-US" dirty="0" err="1" smtClean="0"/>
              <a:t>infection,crohn</a:t>
            </a:r>
            <a:r>
              <a:rPr lang="en-US" dirty="0" smtClean="0"/>
              <a:t> disease and </a:t>
            </a:r>
            <a:r>
              <a:rPr lang="en-US" dirty="0" err="1" smtClean="0"/>
              <a:t>alcoholism,hodgkin</a:t>
            </a:r>
            <a:r>
              <a:rPr lang="en-US" dirty="0" smtClean="0"/>
              <a:t> disease and syphilis.</a:t>
            </a:r>
          </a:p>
          <a:p>
            <a:endParaRPr lang="en-US" dirty="0" smtClean="0"/>
          </a:p>
          <a:p>
            <a:r>
              <a:rPr lang="en-US" dirty="0" smtClean="0"/>
              <a:t>Cause of LS is </a:t>
            </a:r>
            <a:r>
              <a:rPr lang="en-US" dirty="0" err="1" smtClean="0"/>
              <a:t>unkown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papules are follicular,2-3mm in diameter and 1mm raised with a pointed </a:t>
            </a:r>
            <a:r>
              <a:rPr lang="en-US" dirty="0" err="1" smtClean="0"/>
              <a:t>keratotic</a:t>
            </a:r>
            <a:r>
              <a:rPr lang="en-US" dirty="0" smtClean="0"/>
              <a:t> spine</a:t>
            </a:r>
          </a:p>
          <a:p>
            <a:r>
              <a:rPr lang="en-US" dirty="0" smtClean="0"/>
              <a:t>Papules coalesce into </a:t>
            </a:r>
            <a:r>
              <a:rPr lang="en-US" dirty="0" err="1" smtClean="0"/>
              <a:t>plaques,symmetrical</a:t>
            </a:r>
            <a:r>
              <a:rPr lang="en-US" dirty="0" smtClean="0"/>
              <a:t> and distributed on </a:t>
            </a:r>
            <a:r>
              <a:rPr lang="en-US" dirty="0" err="1" smtClean="0"/>
              <a:t>trunk,buttocks,neck,knees</a:t>
            </a:r>
            <a:r>
              <a:rPr lang="en-US" dirty="0" smtClean="0"/>
              <a:t> and elbows</a:t>
            </a:r>
          </a:p>
          <a:p>
            <a:r>
              <a:rPr lang="en-US" dirty="0" err="1" smtClean="0"/>
              <a:t>Face,hands,and</a:t>
            </a:r>
            <a:r>
              <a:rPr lang="en-US" dirty="0" smtClean="0"/>
              <a:t> feet usually spared</a:t>
            </a:r>
          </a:p>
          <a:p>
            <a:r>
              <a:rPr lang="en-US" dirty="0" smtClean="0"/>
              <a:t>LS is a chronic </a:t>
            </a:r>
            <a:r>
              <a:rPr lang="en-US" dirty="0" err="1" smtClean="0"/>
              <a:t>disease,erupts</a:t>
            </a:r>
            <a:r>
              <a:rPr lang="en-US" dirty="0" smtClean="0"/>
              <a:t> acutely and asymptomatic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derma pictures\Screenshot_20240205-220558_Xo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094" t="51455" r="6003" b="8138"/>
          <a:stretch>
            <a:fillRect/>
          </a:stretch>
        </p:blipFill>
        <p:spPr bwMode="auto">
          <a:xfrm>
            <a:off x="1143000" y="1524000"/>
            <a:ext cx="6781800" cy="4648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Lichen </a:t>
            </a:r>
            <a:r>
              <a:rPr lang="en-US" dirty="0" err="1" smtClean="0"/>
              <a:t>spinulosus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Keratosis</a:t>
            </a:r>
            <a:r>
              <a:rPr lang="en-US" dirty="0" smtClean="0"/>
              <a:t> </a:t>
            </a:r>
            <a:r>
              <a:rPr lang="en-US" dirty="0" err="1" smtClean="0"/>
              <a:t>pilaris</a:t>
            </a:r>
            <a:endParaRPr lang="en-US" dirty="0" smtClean="0"/>
          </a:p>
          <a:p>
            <a:r>
              <a:rPr lang="en-US" dirty="0" smtClean="0"/>
              <a:t>Lichen </a:t>
            </a:r>
            <a:r>
              <a:rPr lang="en-US" dirty="0" err="1" smtClean="0"/>
              <a:t>nitidus</a:t>
            </a:r>
            <a:endParaRPr lang="en-US" dirty="0" smtClean="0"/>
          </a:p>
          <a:p>
            <a:r>
              <a:rPr lang="en-US" dirty="0" err="1" smtClean="0"/>
              <a:t>Phrynoderma</a:t>
            </a:r>
            <a:endParaRPr lang="en-US" dirty="0" smtClean="0"/>
          </a:p>
          <a:p>
            <a:r>
              <a:rPr lang="en-US" dirty="0" err="1" smtClean="0"/>
              <a:t>Pityriasis</a:t>
            </a:r>
            <a:r>
              <a:rPr lang="en-US" dirty="0" smtClean="0"/>
              <a:t> </a:t>
            </a:r>
            <a:r>
              <a:rPr lang="en-US" dirty="0" err="1" smtClean="0"/>
              <a:t>rubra</a:t>
            </a:r>
            <a:r>
              <a:rPr lang="en-US" dirty="0" smtClean="0"/>
              <a:t> </a:t>
            </a:r>
            <a:r>
              <a:rPr lang="en-US" dirty="0" err="1" smtClean="0"/>
              <a:t>pilaris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Diagnosis of LS is made clinically and supported by histology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DDs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First </a:t>
            </a:r>
            <a:r>
              <a:rPr lang="en-US" b="1" dirty="0" err="1" smtClean="0"/>
              <a:t>line</a:t>
            </a:r>
            <a:r>
              <a:rPr lang="en-US" dirty="0" err="1" smtClean="0"/>
              <a:t>:keratolytic</a:t>
            </a:r>
            <a:r>
              <a:rPr lang="en-US" dirty="0" smtClean="0"/>
              <a:t> agent including lactic </a:t>
            </a:r>
            <a:r>
              <a:rPr lang="en-US" dirty="0" err="1" smtClean="0"/>
              <a:t>acid,SA</a:t>
            </a:r>
            <a:r>
              <a:rPr lang="en-US" dirty="0" smtClean="0"/>
              <a:t> and urea can be used</a:t>
            </a:r>
          </a:p>
          <a:p>
            <a:endParaRPr lang="en-US" dirty="0" smtClean="0"/>
          </a:p>
          <a:p>
            <a:r>
              <a:rPr lang="en-US" b="1" dirty="0" smtClean="0"/>
              <a:t>Second </a:t>
            </a:r>
            <a:r>
              <a:rPr lang="en-US" b="1" dirty="0" err="1" smtClean="0"/>
              <a:t>line</a:t>
            </a:r>
            <a:r>
              <a:rPr lang="en-US" dirty="0" err="1" smtClean="0"/>
              <a:t>:topical</a:t>
            </a:r>
            <a:r>
              <a:rPr lang="en-US" dirty="0" smtClean="0"/>
              <a:t> </a:t>
            </a:r>
            <a:r>
              <a:rPr lang="en-US" dirty="0" err="1" smtClean="0"/>
              <a:t>retinoids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Third </a:t>
            </a:r>
            <a:r>
              <a:rPr lang="en-US" b="1" dirty="0" err="1" smtClean="0"/>
              <a:t>line</a:t>
            </a:r>
            <a:r>
              <a:rPr lang="en-US" dirty="0" err="1" smtClean="0"/>
              <a:t>:topical</a:t>
            </a:r>
            <a:r>
              <a:rPr lang="en-US" dirty="0" smtClean="0"/>
              <a:t> </a:t>
            </a:r>
            <a:r>
              <a:rPr lang="en-US" dirty="0" err="1" smtClean="0"/>
              <a:t>tacalcitol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Rare condition characterized by circumscribed areas of follicular hyperkeratosis</a:t>
            </a:r>
          </a:p>
          <a:p>
            <a:endParaRPr lang="en-US" dirty="0" smtClean="0"/>
          </a:p>
          <a:p>
            <a:r>
              <a:rPr lang="en-US" dirty="0" smtClean="0"/>
              <a:t>KC first develops in childhood at the age of  3-5 years and then persist thereafter</a:t>
            </a:r>
          </a:p>
          <a:p>
            <a:endParaRPr lang="en-US" dirty="0" smtClean="0"/>
          </a:p>
          <a:p>
            <a:r>
              <a:rPr lang="en-US" dirty="0" smtClean="0"/>
              <a:t>Cause is unknown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Keratosis</a:t>
            </a:r>
            <a:r>
              <a:rPr lang="en-US" dirty="0" smtClean="0"/>
              <a:t> </a:t>
            </a:r>
            <a:r>
              <a:rPr lang="en-US" dirty="0" err="1" smtClean="0"/>
              <a:t>circumscripta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Histology shows follicular plugging and moderate </a:t>
            </a:r>
            <a:r>
              <a:rPr lang="en-US" dirty="0" err="1" smtClean="0"/>
              <a:t>hyperkeratosis.No</a:t>
            </a:r>
            <a:r>
              <a:rPr lang="en-US" dirty="0" smtClean="0"/>
              <a:t> involvement of dermis</a:t>
            </a:r>
          </a:p>
          <a:p>
            <a:r>
              <a:rPr lang="en-US" dirty="0" smtClean="0"/>
              <a:t>KC first described in African tribe and more common in </a:t>
            </a:r>
            <a:r>
              <a:rPr lang="en-US" dirty="0" err="1" smtClean="0"/>
              <a:t>phototype</a:t>
            </a:r>
            <a:r>
              <a:rPr lang="en-US" dirty="0" smtClean="0"/>
              <a:t> 6 skin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Lesions are well-defined areas of diffuse and follicular hyperkeratosis affecting the extensor surfaces of </a:t>
            </a:r>
            <a:r>
              <a:rPr lang="en-US" dirty="0" err="1" smtClean="0"/>
              <a:t>arms,legs</a:t>
            </a:r>
            <a:r>
              <a:rPr lang="en-US" dirty="0" smtClean="0"/>
              <a:t> and trunk</a:t>
            </a:r>
          </a:p>
          <a:p>
            <a:r>
              <a:rPr lang="en-US" dirty="0" smtClean="0"/>
              <a:t>Dorsa of hands and feet occasionally involved but palms, soles rarely affected</a:t>
            </a:r>
          </a:p>
          <a:p>
            <a:r>
              <a:rPr lang="en-US" dirty="0" smtClean="0"/>
              <a:t>Lesions may become thickened and </a:t>
            </a:r>
            <a:r>
              <a:rPr lang="en-US" dirty="0" err="1" smtClean="0"/>
              <a:t>hyperpigmented</a:t>
            </a:r>
            <a:r>
              <a:rPr lang="en-US" dirty="0" smtClean="0"/>
              <a:t> or </a:t>
            </a:r>
            <a:r>
              <a:rPr lang="en-US" dirty="0" err="1" smtClean="0"/>
              <a:t>violaceous</a:t>
            </a:r>
            <a:r>
              <a:rPr lang="en-US" dirty="0" smtClean="0"/>
              <a:t> in </a:t>
            </a:r>
            <a:r>
              <a:rPr lang="en-US" dirty="0" err="1" smtClean="0"/>
              <a:t>colour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derma pictures\Screenshot_20240205-220617_Xo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335" t="10102" r="48322" b="22553"/>
          <a:stretch>
            <a:fillRect/>
          </a:stretch>
        </p:blipFill>
        <p:spPr bwMode="auto">
          <a:xfrm>
            <a:off x="1371600" y="1295400"/>
            <a:ext cx="6248400" cy="4953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Keratosis</a:t>
            </a:r>
            <a:r>
              <a:rPr lang="en-US" dirty="0" smtClean="0"/>
              <a:t> </a:t>
            </a:r>
            <a:r>
              <a:rPr lang="en-US" dirty="0" err="1" smtClean="0"/>
              <a:t>circumscripta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 is unaffected in most </a:t>
            </a:r>
            <a:r>
              <a:rPr lang="en-US" dirty="0" err="1" smtClean="0"/>
              <a:t>cases,due</a:t>
            </a:r>
            <a:r>
              <a:rPr lang="en-US" dirty="0" smtClean="0"/>
              <a:t> to the size and number of its sebaceous glands, but scalp shows abundant fine scales </a:t>
            </a:r>
          </a:p>
          <a:p>
            <a:endParaRPr lang="en-US" dirty="0" smtClean="0"/>
          </a:p>
          <a:p>
            <a:r>
              <a:rPr lang="en-US" dirty="0" err="1" smtClean="0"/>
              <a:t>Pruritus</a:t>
            </a:r>
            <a:r>
              <a:rPr lang="en-US" dirty="0" smtClean="0"/>
              <a:t> is pronounced</a:t>
            </a:r>
          </a:p>
          <a:p>
            <a:endParaRPr lang="en-US" dirty="0" smtClean="0"/>
          </a:p>
          <a:p>
            <a:r>
              <a:rPr lang="en-US" dirty="0" smtClean="0"/>
              <a:t>There is </a:t>
            </a:r>
            <a:r>
              <a:rPr lang="en-US" dirty="0" err="1" smtClean="0"/>
              <a:t>palmoplantar</a:t>
            </a:r>
            <a:r>
              <a:rPr lang="en-US" dirty="0" smtClean="0"/>
              <a:t> hyperkeratosis, with fissures that can be become infected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4 circumscribed juvenile PRP</a:t>
            </a:r>
          </a:p>
          <a:p>
            <a:r>
              <a:rPr lang="en-US" dirty="0" smtClean="0"/>
              <a:t>Lichen </a:t>
            </a:r>
            <a:r>
              <a:rPr lang="en-US" dirty="0" err="1" smtClean="0"/>
              <a:t>spinulosus</a:t>
            </a:r>
            <a:endParaRPr lang="en-US" dirty="0" smtClean="0"/>
          </a:p>
          <a:p>
            <a:r>
              <a:rPr lang="en-US" dirty="0" smtClean="0"/>
              <a:t>Psoriasis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DDs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Poorly responsive to Rx</a:t>
            </a:r>
          </a:p>
          <a:p>
            <a:r>
              <a:rPr lang="en-US" dirty="0" smtClean="0"/>
              <a:t>It does not improve with topical </a:t>
            </a:r>
            <a:r>
              <a:rPr lang="en-US" dirty="0" err="1" smtClean="0"/>
              <a:t>corticosteroids,topical</a:t>
            </a:r>
            <a:r>
              <a:rPr lang="en-US" dirty="0" smtClean="0"/>
              <a:t> </a:t>
            </a:r>
            <a:r>
              <a:rPr lang="en-US" dirty="0" err="1" smtClean="0"/>
              <a:t>retinoids</a:t>
            </a:r>
            <a:r>
              <a:rPr lang="en-US" dirty="0" smtClean="0"/>
              <a:t> or </a:t>
            </a:r>
            <a:r>
              <a:rPr lang="en-US" dirty="0" err="1" smtClean="0"/>
              <a:t>keratolytics</a:t>
            </a:r>
            <a:endParaRPr lang="en-US" dirty="0" smtClean="0"/>
          </a:p>
          <a:p>
            <a:r>
              <a:rPr lang="en-US" dirty="0" smtClean="0"/>
              <a:t>40% urea in white soft paraffin to improve the appearance of KC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Literally means toad </a:t>
            </a:r>
            <a:r>
              <a:rPr lang="en-US" dirty="0" err="1" smtClean="0"/>
              <a:t>skin,is</a:t>
            </a:r>
            <a:r>
              <a:rPr lang="en-US" dirty="0" smtClean="0"/>
              <a:t> one of the </a:t>
            </a:r>
            <a:r>
              <a:rPr lang="en-US" dirty="0" err="1" smtClean="0"/>
              <a:t>cutaneous</a:t>
            </a:r>
            <a:r>
              <a:rPr lang="en-US" dirty="0" smtClean="0"/>
              <a:t> manifestations of vitamin A deficiency but may also be associated with other nutritional deficiencies(B </a:t>
            </a:r>
            <a:r>
              <a:rPr lang="en-US" dirty="0" err="1" smtClean="0"/>
              <a:t>complex,vitamin</a:t>
            </a:r>
            <a:r>
              <a:rPr lang="en-US" dirty="0" smtClean="0"/>
              <a:t> </a:t>
            </a:r>
            <a:r>
              <a:rPr lang="en-US" dirty="0" err="1" smtClean="0"/>
              <a:t>C,vitamin</a:t>
            </a:r>
            <a:r>
              <a:rPr lang="en-US" dirty="0" smtClean="0"/>
              <a:t> E etc.)</a:t>
            </a:r>
          </a:p>
          <a:p>
            <a:endParaRPr lang="en-US" dirty="0" smtClean="0"/>
          </a:p>
          <a:p>
            <a:r>
              <a:rPr lang="en-US" dirty="0" smtClean="0"/>
              <a:t>It manifests as follicular hyperkeratosis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Phrynoderma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seen in children at the age of 5 to 15yrs living in economically deprived countries but can also be associated with liver </a:t>
            </a:r>
            <a:r>
              <a:rPr lang="en-US" dirty="0" err="1" smtClean="0"/>
              <a:t>cirrhosis,malabsorption</a:t>
            </a:r>
            <a:r>
              <a:rPr lang="en-US" dirty="0" smtClean="0"/>
              <a:t> </a:t>
            </a:r>
            <a:r>
              <a:rPr lang="en-US" dirty="0" err="1" smtClean="0"/>
              <a:t>syndromes,anorexia</a:t>
            </a:r>
            <a:r>
              <a:rPr lang="en-US" dirty="0" smtClean="0"/>
              <a:t> </a:t>
            </a:r>
            <a:r>
              <a:rPr lang="en-US" dirty="0" err="1" smtClean="0"/>
              <a:t>nervosa,alcohol</a:t>
            </a:r>
            <a:r>
              <a:rPr lang="en-US" dirty="0" smtClean="0"/>
              <a:t> abuse or following bariatric surgery</a:t>
            </a:r>
          </a:p>
          <a:p>
            <a:endParaRPr lang="en-US" dirty="0" smtClean="0"/>
          </a:p>
          <a:p>
            <a:r>
              <a:rPr lang="en-US" dirty="0" smtClean="0"/>
              <a:t>Both genders are equally affected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vitamin A results in abnormal epidermal </a:t>
            </a:r>
            <a:r>
              <a:rPr lang="en-US" dirty="0" err="1" smtClean="0"/>
              <a:t>keratinization</a:t>
            </a:r>
            <a:r>
              <a:rPr lang="en-US" dirty="0" smtClean="0"/>
              <a:t> as well as </a:t>
            </a:r>
            <a:r>
              <a:rPr lang="en-US" dirty="0" err="1" smtClean="0"/>
              <a:t>immunosuppression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Histology shows follicles are dilated with compact keratin and patchy </a:t>
            </a:r>
            <a:r>
              <a:rPr lang="en-US" dirty="0" err="1" smtClean="0"/>
              <a:t>parakeratosis</a:t>
            </a:r>
            <a:r>
              <a:rPr lang="en-US" dirty="0" smtClean="0"/>
              <a:t> with no dermal reaction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manifests as groups of </a:t>
            </a:r>
            <a:r>
              <a:rPr lang="en-US" dirty="0" err="1" smtClean="0"/>
              <a:t>papules,each</a:t>
            </a:r>
            <a:r>
              <a:rPr lang="en-US" dirty="0" smtClean="0"/>
              <a:t> one around 3-4mm, with a central </a:t>
            </a:r>
            <a:r>
              <a:rPr lang="en-US" dirty="0" err="1" smtClean="0"/>
              <a:t>keratotic</a:t>
            </a:r>
            <a:r>
              <a:rPr lang="en-US" dirty="0" smtClean="0"/>
              <a:t> plug and give the skin a rough texture</a:t>
            </a:r>
          </a:p>
          <a:p>
            <a:r>
              <a:rPr lang="en-US" dirty="0" smtClean="0"/>
              <a:t>Mostly non-</a:t>
            </a:r>
            <a:r>
              <a:rPr lang="en-US" dirty="0" err="1" smtClean="0"/>
              <a:t>pruritic</a:t>
            </a:r>
            <a:r>
              <a:rPr lang="en-US" dirty="0" smtClean="0"/>
              <a:t> </a:t>
            </a:r>
            <a:r>
              <a:rPr lang="en-US" dirty="0" err="1" smtClean="0"/>
              <a:t>lesions,papules</a:t>
            </a:r>
            <a:r>
              <a:rPr lang="en-US" dirty="0" smtClean="0"/>
              <a:t> are skin-</a:t>
            </a:r>
            <a:r>
              <a:rPr lang="en-US" dirty="0" err="1" smtClean="0"/>
              <a:t>coloured</a:t>
            </a:r>
            <a:r>
              <a:rPr lang="en-US" dirty="0" smtClean="0"/>
              <a:t> or </a:t>
            </a:r>
            <a:r>
              <a:rPr lang="en-US" dirty="0" err="1" smtClean="0"/>
              <a:t>hyperpigmented</a:t>
            </a:r>
            <a:endParaRPr lang="en-US" dirty="0" smtClean="0"/>
          </a:p>
          <a:p>
            <a:r>
              <a:rPr lang="en-US" dirty="0" smtClean="0"/>
              <a:t>Elbows and knees are most commonly affected but buttocks and extensor surfaces of limbs may be involved</a:t>
            </a:r>
          </a:p>
          <a:p>
            <a:r>
              <a:rPr lang="en-US" dirty="0" smtClean="0"/>
              <a:t>Associated with ocular signs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E:\derma pictures\Screenshot_20240205-220624_Xod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64" t="7681" r="52922" b="62528"/>
          <a:stretch>
            <a:fillRect/>
          </a:stretch>
        </p:blipFill>
        <p:spPr bwMode="auto">
          <a:xfrm>
            <a:off x="609600" y="1371600"/>
            <a:ext cx="7391400" cy="4419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Phrynoderma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Keratosis</a:t>
            </a:r>
            <a:r>
              <a:rPr lang="en-US" dirty="0" smtClean="0"/>
              <a:t> </a:t>
            </a:r>
            <a:r>
              <a:rPr lang="en-US" dirty="0" err="1" smtClean="0"/>
              <a:t>pilaris</a:t>
            </a:r>
            <a:endParaRPr lang="en-US" dirty="0" smtClean="0"/>
          </a:p>
          <a:p>
            <a:r>
              <a:rPr lang="en-US" dirty="0" smtClean="0"/>
              <a:t>Lichen </a:t>
            </a:r>
            <a:r>
              <a:rPr lang="en-US" dirty="0" err="1" smtClean="0"/>
              <a:t>nitidus</a:t>
            </a:r>
            <a:endParaRPr lang="en-US" dirty="0" smtClean="0"/>
          </a:p>
          <a:p>
            <a:r>
              <a:rPr lang="en-US" dirty="0" smtClean="0"/>
              <a:t>Lichen </a:t>
            </a:r>
            <a:r>
              <a:rPr lang="en-US" dirty="0" err="1" smtClean="0"/>
              <a:t>spinulosus</a:t>
            </a:r>
            <a:endParaRPr lang="en-US" dirty="0" smtClean="0"/>
          </a:p>
          <a:p>
            <a:r>
              <a:rPr lang="en-US" dirty="0" smtClean="0"/>
              <a:t>Perforating disorders</a:t>
            </a:r>
          </a:p>
          <a:p>
            <a:r>
              <a:rPr lang="en-US" dirty="0" smtClean="0"/>
              <a:t>PRP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DDs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Serum vitamin A levels should be measured(levels lower than 35umol/dl indicates </a:t>
            </a:r>
            <a:r>
              <a:rPr lang="en-US" dirty="0" err="1" smtClean="0"/>
              <a:t>hypovitaminosis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some </a:t>
            </a:r>
            <a:r>
              <a:rPr lang="en-US" dirty="0" err="1" smtClean="0"/>
              <a:t>pts,there</a:t>
            </a:r>
            <a:r>
              <a:rPr lang="en-US" dirty="0" smtClean="0"/>
              <a:t> will be concomitant </a:t>
            </a:r>
            <a:r>
              <a:rPr lang="en-US" dirty="0" err="1" smtClean="0"/>
              <a:t>hypoproteinemia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Improved </a:t>
            </a:r>
            <a:r>
              <a:rPr lang="en-US" dirty="0" err="1" smtClean="0"/>
              <a:t>nutrition,vitamin</a:t>
            </a:r>
            <a:r>
              <a:rPr lang="en-US" dirty="0" smtClean="0"/>
              <a:t> supplementation and management of underlying disease</a:t>
            </a:r>
          </a:p>
          <a:p>
            <a:endParaRPr lang="en-US" dirty="0" smtClean="0"/>
          </a:p>
          <a:p>
            <a:r>
              <a:rPr lang="en-US" dirty="0" smtClean="0"/>
              <a:t>Vitamin A dosage in children aged 8 years or above and adults is 100 000 units daily for 3 days followed by 50 000 units daily for 2 weeks and then 10 000 units daily for 2 months, until liver storage is adequate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Xeroderma</a:t>
            </a:r>
            <a:endParaRPr lang="en-US" dirty="0" smtClean="0"/>
          </a:p>
          <a:p>
            <a:r>
              <a:rPr lang="en-US" dirty="0" err="1" smtClean="0"/>
              <a:t>Asteatotic</a:t>
            </a:r>
            <a:r>
              <a:rPr lang="en-US" dirty="0" smtClean="0"/>
              <a:t> eczema</a:t>
            </a:r>
          </a:p>
          <a:p>
            <a:r>
              <a:rPr lang="en-US" dirty="0" smtClean="0"/>
              <a:t>Atopic eczema</a:t>
            </a:r>
          </a:p>
          <a:p>
            <a:r>
              <a:rPr lang="en-US" dirty="0" smtClean="0"/>
              <a:t>Drug eruptions</a:t>
            </a:r>
          </a:p>
          <a:p>
            <a:r>
              <a:rPr lang="en-US" dirty="0" smtClean="0"/>
              <a:t>Hereditary </a:t>
            </a:r>
            <a:r>
              <a:rPr lang="en-US" dirty="0" err="1" smtClean="0"/>
              <a:t>ichthyosis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DDs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rare and disfiguring condition caused by infection of </a:t>
            </a:r>
            <a:r>
              <a:rPr lang="en-US" dirty="0" err="1" smtClean="0"/>
              <a:t>keratinocytes</a:t>
            </a:r>
            <a:r>
              <a:rPr lang="en-US" dirty="0" smtClean="0"/>
              <a:t> of the hair inner root sheath due to a novel </a:t>
            </a:r>
            <a:r>
              <a:rPr lang="en-US" dirty="0" err="1" smtClean="0"/>
              <a:t>polyoma</a:t>
            </a:r>
            <a:r>
              <a:rPr lang="en-US" dirty="0" smtClean="0"/>
              <a:t> virus in </a:t>
            </a:r>
            <a:r>
              <a:rPr lang="en-US" dirty="0" err="1" smtClean="0"/>
              <a:t>immunocomprised</a:t>
            </a:r>
            <a:r>
              <a:rPr lang="en-US" dirty="0" smtClean="0"/>
              <a:t> patients of all age groups</a:t>
            </a:r>
          </a:p>
          <a:p>
            <a:endParaRPr lang="en-US" dirty="0" smtClean="0"/>
          </a:p>
          <a:p>
            <a:r>
              <a:rPr lang="en-US" dirty="0" smtClean="0"/>
              <a:t>It is reported in a pts with lymphocytic </a:t>
            </a:r>
            <a:r>
              <a:rPr lang="en-US" dirty="0" err="1" smtClean="0"/>
              <a:t>leukaemia</a:t>
            </a:r>
            <a:r>
              <a:rPr lang="en-US" dirty="0" smtClean="0"/>
              <a:t> and SLE or following organ transplantation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Trichodysplasia</a:t>
            </a:r>
            <a:r>
              <a:rPr lang="en-US" dirty="0" smtClean="0"/>
              <a:t> </a:t>
            </a:r>
            <a:r>
              <a:rPr lang="en-US" dirty="0" err="1" smtClean="0"/>
              <a:t>spinulosa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Hair follicles show abnormal maturation with dilation of follicular </a:t>
            </a:r>
            <a:r>
              <a:rPr lang="en-US" dirty="0" err="1" smtClean="0"/>
              <a:t>infundibulum,which</a:t>
            </a:r>
            <a:r>
              <a:rPr lang="en-US" dirty="0" smtClean="0"/>
              <a:t> is plugged by </a:t>
            </a:r>
            <a:r>
              <a:rPr lang="en-US" dirty="0" err="1" smtClean="0"/>
              <a:t>cornified</a:t>
            </a:r>
            <a:r>
              <a:rPr lang="en-US" dirty="0" smtClean="0"/>
              <a:t> </a:t>
            </a:r>
            <a:r>
              <a:rPr lang="en-US" dirty="0" err="1" smtClean="0"/>
              <a:t>eosinophilic</a:t>
            </a:r>
            <a:r>
              <a:rPr lang="en-US" dirty="0" smtClean="0"/>
              <a:t> </a:t>
            </a:r>
            <a:r>
              <a:rPr lang="en-US" dirty="0" err="1" smtClean="0"/>
              <a:t>keratinocytes</a:t>
            </a:r>
            <a:r>
              <a:rPr lang="en-US" dirty="0" smtClean="0"/>
              <a:t> containing large </a:t>
            </a:r>
            <a:r>
              <a:rPr lang="en-US" dirty="0" err="1" smtClean="0"/>
              <a:t>trichohyalin</a:t>
            </a:r>
            <a:r>
              <a:rPr lang="en-US" dirty="0" smtClean="0"/>
              <a:t> granules</a:t>
            </a:r>
          </a:p>
          <a:p>
            <a:r>
              <a:rPr lang="en-US" dirty="0" err="1" smtClean="0"/>
              <a:t>Immunofluorescence</a:t>
            </a:r>
            <a:r>
              <a:rPr lang="en-US" dirty="0" smtClean="0"/>
              <a:t> studies have shown that </a:t>
            </a:r>
            <a:r>
              <a:rPr lang="en-US" dirty="0" err="1" smtClean="0"/>
              <a:t>polyoma</a:t>
            </a:r>
            <a:r>
              <a:rPr lang="en-US" dirty="0" smtClean="0"/>
              <a:t> virus is restricted to the nuclei of inner root sheath cells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Shiny follicular papules with central spiny </a:t>
            </a:r>
            <a:r>
              <a:rPr lang="en-US" dirty="0" err="1" smtClean="0"/>
              <a:t>keratotic</a:t>
            </a:r>
            <a:r>
              <a:rPr lang="en-US" dirty="0" smtClean="0"/>
              <a:t> spikes form on facial skin, which then rapidly coalesced to form a </a:t>
            </a:r>
            <a:r>
              <a:rPr lang="en-US" b="1" dirty="0" smtClean="0"/>
              <a:t>Leonine </a:t>
            </a:r>
            <a:r>
              <a:rPr lang="en-US" b="1" dirty="0" err="1" smtClean="0"/>
              <a:t>facies</a:t>
            </a:r>
            <a:endParaRPr lang="en-US" b="1" dirty="0" smtClean="0"/>
          </a:p>
          <a:p>
            <a:r>
              <a:rPr lang="en-US" dirty="0" smtClean="0"/>
              <a:t>Alopecia Of eyebrows and scalp may occur</a:t>
            </a:r>
          </a:p>
          <a:p>
            <a:r>
              <a:rPr lang="en-US" dirty="0" smtClean="0"/>
              <a:t>Usually asymptomatic but may be mildly </a:t>
            </a:r>
            <a:r>
              <a:rPr lang="en-US" dirty="0" err="1" smtClean="0"/>
              <a:t>pruritic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derma pictures\Screenshot_20240205-220659_Xo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281" t="5998" r="5344" b="24974"/>
          <a:stretch>
            <a:fillRect/>
          </a:stretch>
        </p:blipFill>
        <p:spPr bwMode="auto">
          <a:xfrm>
            <a:off x="1295400" y="1600200"/>
            <a:ext cx="6400800" cy="4648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Trichodysplasia</a:t>
            </a:r>
            <a:r>
              <a:rPr lang="en-US" dirty="0" smtClean="0"/>
              <a:t> </a:t>
            </a:r>
            <a:r>
              <a:rPr lang="en-US" dirty="0" err="1" smtClean="0"/>
              <a:t>spinulosa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Keratosis</a:t>
            </a:r>
            <a:r>
              <a:rPr lang="en-US" dirty="0" smtClean="0"/>
              <a:t> </a:t>
            </a:r>
            <a:r>
              <a:rPr lang="en-US" dirty="0" err="1" smtClean="0"/>
              <a:t>pilaris</a:t>
            </a:r>
            <a:endParaRPr lang="en-US" dirty="0" smtClean="0"/>
          </a:p>
          <a:p>
            <a:r>
              <a:rPr lang="en-US" dirty="0" smtClean="0"/>
              <a:t>Lichen </a:t>
            </a:r>
            <a:r>
              <a:rPr lang="en-US" dirty="0" err="1" smtClean="0"/>
              <a:t>nitidus</a:t>
            </a:r>
            <a:endParaRPr lang="en-US" dirty="0" smtClean="0"/>
          </a:p>
          <a:p>
            <a:r>
              <a:rPr lang="en-US" dirty="0" smtClean="0"/>
              <a:t>Follicular </a:t>
            </a:r>
            <a:r>
              <a:rPr lang="en-US" dirty="0" err="1" smtClean="0"/>
              <a:t>mucinosis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DDs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 identified using molecular or </a:t>
            </a:r>
            <a:r>
              <a:rPr lang="en-US" dirty="0" err="1" smtClean="0"/>
              <a:t>immunoflourescence</a:t>
            </a:r>
            <a:r>
              <a:rPr lang="en-US" dirty="0" smtClean="0"/>
              <a:t> techniques</a:t>
            </a:r>
          </a:p>
          <a:p>
            <a:endParaRPr lang="en-US" dirty="0" smtClean="0"/>
          </a:p>
          <a:p>
            <a:r>
              <a:rPr lang="en-US" dirty="0" smtClean="0"/>
              <a:t>Skin biopsy shows characteristic changes in hair follicle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First </a:t>
            </a:r>
            <a:r>
              <a:rPr lang="en-US" b="1" dirty="0" err="1" smtClean="0"/>
              <a:t>line</a:t>
            </a:r>
            <a:r>
              <a:rPr lang="en-US" dirty="0" err="1" smtClean="0"/>
              <a:t>:reduction</a:t>
            </a:r>
            <a:r>
              <a:rPr lang="en-US" dirty="0" smtClean="0"/>
              <a:t> of </a:t>
            </a:r>
            <a:r>
              <a:rPr lang="en-US" dirty="0" err="1" smtClean="0"/>
              <a:t>immunosuppression</a:t>
            </a:r>
            <a:r>
              <a:rPr lang="en-US" dirty="0" smtClean="0"/>
              <a:t>, oral </a:t>
            </a:r>
            <a:r>
              <a:rPr lang="en-US" dirty="0" err="1" smtClean="0"/>
              <a:t>valganciclovir,topical</a:t>
            </a:r>
            <a:r>
              <a:rPr lang="en-US" dirty="0" smtClean="0"/>
              <a:t> </a:t>
            </a:r>
            <a:r>
              <a:rPr lang="en-US" dirty="0" err="1" smtClean="0"/>
              <a:t>cidofovir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Second </a:t>
            </a:r>
            <a:r>
              <a:rPr lang="en-US" b="1" dirty="0" err="1" smtClean="0"/>
              <a:t>line</a:t>
            </a:r>
            <a:r>
              <a:rPr lang="en-US" dirty="0" err="1" smtClean="0"/>
              <a:t>:topical</a:t>
            </a:r>
            <a:r>
              <a:rPr lang="en-US" dirty="0" smtClean="0"/>
              <a:t> </a:t>
            </a:r>
            <a:r>
              <a:rPr lang="en-US" dirty="0" err="1" smtClean="0"/>
              <a:t>tazarotene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Third </a:t>
            </a:r>
            <a:r>
              <a:rPr lang="en-US" b="1" dirty="0" err="1" smtClean="0"/>
              <a:t>line</a:t>
            </a:r>
            <a:r>
              <a:rPr lang="en-US" dirty="0" err="1" smtClean="0"/>
              <a:t>:topical</a:t>
            </a:r>
            <a:r>
              <a:rPr lang="en-US" dirty="0" smtClean="0"/>
              <a:t> aciclovir,2-deoxy-D-glucose,epigallocatechin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rare </a:t>
            </a:r>
            <a:r>
              <a:rPr lang="en-US" dirty="0" err="1" smtClean="0"/>
              <a:t>dermatosis,characterized</a:t>
            </a:r>
            <a:r>
              <a:rPr lang="en-US" dirty="0" smtClean="0"/>
              <a:t> by flat </a:t>
            </a:r>
            <a:r>
              <a:rPr lang="en-US" dirty="0" err="1" smtClean="0"/>
              <a:t>keratotic</a:t>
            </a:r>
            <a:r>
              <a:rPr lang="en-US" dirty="0" smtClean="0"/>
              <a:t> papules on lower legs and dorsa of feet</a:t>
            </a:r>
          </a:p>
          <a:p>
            <a:r>
              <a:rPr lang="en-US" dirty="0" smtClean="0"/>
              <a:t>It is a disease of older adults, but can be seen in younger pts</a:t>
            </a:r>
          </a:p>
          <a:p>
            <a:r>
              <a:rPr lang="en-US" dirty="0" smtClean="0"/>
              <a:t>A few reports suggested association with </a:t>
            </a:r>
            <a:r>
              <a:rPr lang="en-US" dirty="0" err="1" smtClean="0"/>
              <a:t>endocrinopathies,particularly</a:t>
            </a:r>
            <a:r>
              <a:rPr lang="en-US" dirty="0" smtClean="0"/>
              <a:t> DM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Flegel</a:t>
            </a:r>
            <a:r>
              <a:rPr lang="en-US" dirty="0" smtClean="0"/>
              <a:t> disease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 is </a:t>
            </a:r>
            <a:r>
              <a:rPr lang="en-US" dirty="0" err="1" smtClean="0"/>
              <a:t>unknown,some</a:t>
            </a:r>
            <a:r>
              <a:rPr lang="en-US" dirty="0" smtClean="0"/>
              <a:t> authors suggest that UV light may play a </a:t>
            </a:r>
            <a:r>
              <a:rPr lang="en-US" dirty="0" err="1" smtClean="0"/>
              <a:t>role.Electron</a:t>
            </a:r>
            <a:r>
              <a:rPr lang="en-US" dirty="0" smtClean="0"/>
              <a:t> microscopy showed a lack or paucity of </a:t>
            </a:r>
            <a:r>
              <a:rPr lang="en-US" dirty="0" err="1" smtClean="0"/>
              <a:t>Odland</a:t>
            </a:r>
            <a:r>
              <a:rPr lang="en-US" dirty="0" smtClean="0"/>
              <a:t> bodies in stratum </a:t>
            </a:r>
            <a:r>
              <a:rPr lang="en-US" dirty="0" err="1" smtClean="0"/>
              <a:t>granulosum</a:t>
            </a:r>
            <a:r>
              <a:rPr lang="en-US" dirty="0" smtClean="0"/>
              <a:t>-a possible mechanism for localized hyperkeratosis</a:t>
            </a:r>
          </a:p>
          <a:p>
            <a:r>
              <a:rPr lang="en-US" dirty="0" smtClean="0"/>
              <a:t>On </a:t>
            </a:r>
            <a:r>
              <a:rPr lang="en-US" dirty="0" err="1" smtClean="0"/>
              <a:t>microscopy,stratum</a:t>
            </a:r>
            <a:r>
              <a:rPr lang="en-US" dirty="0" smtClean="0"/>
              <a:t> </a:t>
            </a:r>
            <a:r>
              <a:rPr lang="en-US" dirty="0" err="1" smtClean="0"/>
              <a:t>corneum</a:t>
            </a:r>
            <a:r>
              <a:rPr lang="en-US" dirty="0" smtClean="0"/>
              <a:t> is </a:t>
            </a:r>
            <a:r>
              <a:rPr lang="en-US" dirty="0" err="1" smtClean="0"/>
              <a:t>thickened,eosinophilic</a:t>
            </a:r>
            <a:r>
              <a:rPr lang="en-US" dirty="0" smtClean="0"/>
              <a:t> and </a:t>
            </a:r>
            <a:r>
              <a:rPr lang="en-US" dirty="0" err="1" smtClean="0"/>
              <a:t>compact,stratum</a:t>
            </a:r>
            <a:r>
              <a:rPr lang="en-US" dirty="0" smtClean="0"/>
              <a:t> </a:t>
            </a:r>
            <a:r>
              <a:rPr lang="en-US" dirty="0" err="1" smtClean="0"/>
              <a:t>spinosum</a:t>
            </a:r>
            <a:r>
              <a:rPr lang="en-US" dirty="0" smtClean="0"/>
              <a:t> is compressed, patchy </a:t>
            </a:r>
            <a:r>
              <a:rPr lang="en-US" dirty="0" err="1" smtClean="0"/>
              <a:t>parakeratosis,granular</a:t>
            </a:r>
            <a:r>
              <a:rPr lang="en-US" dirty="0" smtClean="0"/>
              <a:t> layer is thinned or absent.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Epidermis can show </a:t>
            </a:r>
            <a:r>
              <a:rPr lang="en-US" dirty="0" err="1" smtClean="0"/>
              <a:t>papillomatosis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And lymphocytic dermal infiltrate in a band-like distribution.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 is mainly clinical</a:t>
            </a:r>
          </a:p>
          <a:p>
            <a:endParaRPr lang="en-US" dirty="0" smtClean="0"/>
          </a:p>
          <a:p>
            <a:r>
              <a:rPr lang="en-US" dirty="0" smtClean="0"/>
              <a:t>Detailed history including drug history and  clinical examination should be performed</a:t>
            </a:r>
          </a:p>
          <a:p>
            <a:endParaRPr lang="en-US" dirty="0" smtClean="0"/>
          </a:p>
          <a:p>
            <a:r>
              <a:rPr lang="en-US" dirty="0" smtClean="0"/>
              <a:t>Appropriate investigations and chest radiography to identify other potential causes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Lesions are asymptomatic red/brown non-follicular </a:t>
            </a:r>
            <a:r>
              <a:rPr lang="en-US" dirty="0" err="1" smtClean="0"/>
              <a:t>keratotic</a:t>
            </a:r>
            <a:r>
              <a:rPr lang="en-US" dirty="0" smtClean="0"/>
              <a:t> papules develop on lower legs and slowly spread up the legs in middle-aged to elderly patients</a:t>
            </a:r>
          </a:p>
          <a:p>
            <a:endParaRPr lang="en-US" dirty="0" smtClean="0"/>
          </a:p>
          <a:p>
            <a:r>
              <a:rPr lang="en-US" dirty="0" smtClean="0"/>
              <a:t>Each papule measures 1-5 mm and is topped by a horny </a:t>
            </a:r>
            <a:r>
              <a:rPr lang="en-US" dirty="0" err="1" smtClean="0"/>
              <a:t>keratotic</a:t>
            </a:r>
            <a:r>
              <a:rPr lang="en-US" dirty="0" smtClean="0"/>
              <a:t> </a:t>
            </a:r>
            <a:r>
              <a:rPr lang="en-US" dirty="0" err="1" smtClean="0"/>
              <a:t>scale,the</a:t>
            </a:r>
            <a:r>
              <a:rPr lang="en-US" dirty="0" smtClean="0"/>
              <a:t> removal of which causes bleeding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derma pictures\Screenshot_20240205-220709_Xo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918" t="53140" r="8346" b="9821"/>
          <a:stretch>
            <a:fillRect/>
          </a:stretch>
        </p:blipFill>
        <p:spPr bwMode="auto">
          <a:xfrm>
            <a:off x="609600" y="1295400"/>
            <a:ext cx="7696200" cy="4800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Flegel</a:t>
            </a:r>
            <a:r>
              <a:rPr lang="en-US" dirty="0" smtClean="0"/>
              <a:t> disease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Actinic </a:t>
            </a:r>
            <a:r>
              <a:rPr lang="en-US" dirty="0" err="1" smtClean="0"/>
              <a:t>keratosis</a:t>
            </a:r>
            <a:endParaRPr lang="en-US" dirty="0" smtClean="0"/>
          </a:p>
          <a:p>
            <a:r>
              <a:rPr lang="en-US" dirty="0" err="1" smtClean="0"/>
              <a:t>Arsenial</a:t>
            </a:r>
            <a:r>
              <a:rPr lang="en-US" dirty="0" smtClean="0"/>
              <a:t> </a:t>
            </a:r>
            <a:r>
              <a:rPr lang="en-US" dirty="0" err="1" smtClean="0"/>
              <a:t>keratosis</a:t>
            </a:r>
            <a:endParaRPr lang="en-US" dirty="0" smtClean="0"/>
          </a:p>
          <a:p>
            <a:r>
              <a:rPr lang="en-US" dirty="0" err="1" smtClean="0"/>
              <a:t>Darier</a:t>
            </a:r>
            <a:r>
              <a:rPr lang="en-US" dirty="0" smtClean="0"/>
              <a:t> disease</a:t>
            </a:r>
          </a:p>
          <a:p>
            <a:r>
              <a:rPr lang="en-US" dirty="0" smtClean="0"/>
              <a:t>Acquired reactive perforating </a:t>
            </a:r>
            <a:r>
              <a:rPr lang="en-US" dirty="0" err="1" smtClean="0"/>
              <a:t>dermatosis</a:t>
            </a:r>
            <a:endParaRPr lang="en-US" dirty="0" smtClean="0"/>
          </a:p>
          <a:p>
            <a:r>
              <a:rPr lang="en-US" dirty="0" err="1" smtClean="0"/>
              <a:t>Porokeratosis</a:t>
            </a:r>
            <a:endParaRPr lang="en-US" dirty="0" smtClean="0"/>
          </a:p>
          <a:p>
            <a:r>
              <a:rPr lang="en-US" dirty="0" smtClean="0"/>
              <a:t>Stucco </a:t>
            </a:r>
            <a:r>
              <a:rPr lang="en-US" dirty="0" err="1" smtClean="0"/>
              <a:t>keratosis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DDs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 is difficult to treat and Rx need to be continued for prolonged periods</a:t>
            </a:r>
          </a:p>
          <a:p>
            <a:r>
              <a:rPr lang="en-US" b="1" dirty="0" smtClean="0"/>
              <a:t>First line</a:t>
            </a:r>
            <a:r>
              <a:rPr lang="en-US" dirty="0" smtClean="0"/>
              <a:t>:5% </a:t>
            </a:r>
            <a:r>
              <a:rPr lang="en-US" dirty="0" err="1" smtClean="0"/>
              <a:t>fluorouracil,dermabrasion,local</a:t>
            </a:r>
            <a:r>
              <a:rPr lang="en-US" dirty="0" smtClean="0"/>
              <a:t> excision</a:t>
            </a:r>
          </a:p>
          <a:p>
            <a:r>
              <a:rPr lang="en-US" b="1" dirty="0" smtClean="0"/>
              <a:t>Second </a:t>
            </a:r>
            <a:r>
              <a:rPr lang="en-US" b="1" dirty="0" err="1" smtClean="0"/>
              <a:t>line</a:t>
            </a:r>
            <a:r>
              <a:rPr lang="en-US" dirty="0" err="1" smtClean="0"/>
              <a:t>:systemic</a:t>
            </a:r>
            <a:r>
              <a:rPr lang="en-US" dirty="0" smtClean="0"/>
              <a:t> </a:t>
            </a:r>
            <a:r>
              <a:rPr lang="en-US" dirty="0" err="1" smtClean="0"/>
              <a:t>retinoids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Third </a:t>
            </a:r>
            <a:r>
              <a:rPr lang="en-US" b="1" dirty="0" err="1" smtClean="0"/>
              <a:t>line</a:t>
            </a:r>
            <a:r>
              <a:rPr lang="en-US" dirty="0" err="1" smtClean="0"/>
              <a:t>:topical</a:t>
            </a:r>
            <a:r>
              <a:rPr lang="en-US" dirty="0" smtClean="0"/>
              <a:t> vitamin D </a:t>
            </a:r>
            <a:r>
              <a:rPr lang="en-US" dirty="0" err="1" smtClean="0"/>
              <a:t>analogues,topical</a:t>
            </a:r>
            <a:r>
              <a:rPr lang="en-US" dirty="0" smtClean="0"/>
              <a:t> </a:t>
            </a:r>
            <a:r>
              <a:rPr lang="en-US" dirty="0" err="1" smtClean="0"/>
              <a:t>retinoids,keratolytics</a:t>
            </a:r>
            <a:r>
              <a:rPr lang="en-US" dirty="0" smtClean="0"/>
              <a:t>-inconsistent results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clonal</a:t>
            </a:r>
            <a:r>
              <a:rPr lang="en-US" dirty="0" smtClean="0"/>
              <a:t> expansion of </a:t>
            </a:r>
            <a:r>
              <a:rPr lang="en-US" dirty="0" err="1" smtClean="0"/>
              <a:t>keratinocytes</a:t>
            </a:r>
            <a:r>
              <a:rPr lang="en-US" dirty="0" smtClean="0"/>
              <a:t> which differentiate abnormally but are not truly </a:t>
            </a:r>
            <a:r>
              <a:rPr lang="en-US" dirty="0" err="1" smtClean="0"/>
              <a:t>neoplastic</a:t>
            </a:r>
            <a:endParaRPr lang="en-US" dirty="0" smtClean="0"/>
          </a:p>
          <a:p>
            <a:r>
              <a:rPr lang="en-US" dirty="0" smtClean="0"/>
              <a:t>All forms show a thin column of </a:t>
            </a:r>
            <a:r>
              <a:rPr lang="en-US" dirty="0" err="1" smtClean="0"/>
              <a:t>parakeratosis,the</a:t>
            </a:r>
            <a:r>
              <a:rPr lang="en-US" dirty="0" smtClean="0"/>
              <a:t> </a:t>
            </a:r>
            <a:r>
              <a:rPr lang="en-US" dirty="0" err="1" smtClean="0"/>
              <a:t>cornoid</a:t>
            </a:r>
            <a:r>
              <a:rPr lang="en-US" dirty="0" smtClean="0"/>
              <a:t> lamella, representing the active border</a:t>
            </a:r>
          </a:p>
          <a:p>
            <a:r>
              <a:rPr lang="en-US" dirty="0" smtClean="0"/>
              <a:t>Cut. </a:t>
            </a:r>
            <a:r>
              <a:rPr lang="en-US" dirty="0" err="1" smtClean="0"/>
              <a:t>malignancies,particularly</a:t>
            </a:r>
            <a:r>
              <a:rPr lang="en-US" dirty="0" smtClean="0"/>
              <a:t>  SCCs may occur</a:t>
            </a:r>
          </a:p>
          <a:p>
            <a:r>
              <a:rPr lang="en-US" dirty="0" smtClean="0"/>
              <a:t>A rare </a:t>
            </a:r>
            <a:r>
              <a:rPr lang="en-US" dirty="0" err="1" smtClean="0"/>
              <a:t>disease,DSAP</a:t>
            </a:r>
            <a:r>
              <a:rPr lang="en-US" dirty="0" smtClean="0"/>
              <a:t> is the most common form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Porokeratoses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txBody>
          <a:bodyPr/>
          <a:lstStyle/>
          <a:p>
            <a:r>
              <a:rPr lang="en-US" sz="3200" b="1" dirty="0" smtClean="0"/>
              <a:t>Localized forms</a:t>
            </a:r>
          </a:p>
          <a:p>
            <a:r>
              <a:rPr lang="en-US" dirty="0" err="1" smtClean="0"/>
              <a:t>Porokeratosis</a:t>
            </a:r>
            <a:r>
              <a:rPr lang="en-US" dirty="0" smtClean="0"/>
              <a:t> of </a:t>
            </a:r>
            <a:r>
              <a:rPr lang="en-US" dirty="0" err="1" smtClean="0"/>
              <a:t>Mibelli</a:t>
            </a:r>
            <a:endParaRPr lang="en-US" dirty="0" smtClean="0"/>
          </a:p>
          <a:p>
            <a:r>
              <a:rPr lang="en-US" dirty="0" smtClean="0"/>
              <a:t>Linear </a:t>
            </a:r>
            <a:r>
              <a:rPr lang="en-US" dirty="0" err="1" smtClean="0"/>
              <a:t>porokeratosis</a:t>
            </a:r>
            <a:endParaRPr lang="en-US" dirty="0" smtClean="0"/>
          </a:p>
          <a:p>
            <a:r>
              <a:rPr lang="en-US" dirty="0" err="1" smtClean="0"/>
              <a:t>Punctate</a:t>
            </a:r>
            <a:r>
              <a:rPr lang="en-US" dirty="0" smtClean="0"/>
              <a:t> </a:t>
            </a:r>
            <a:r>
              <a:rPr lang="en-US" dirty="0" err="1" smtClean="0"/>
              <a:t>palmoplantar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Genital </a:t>
            </a:r>
            <a:r>
              <a:rPr lang="en-US" dirty="0" err="1" smtClean="0"/>
              <a:t>porokeratosis</a:t>
            </a:r>
            <a:endParaRPr lang="en-US" dirty="0" smtClean="0"/>
          </a:p>
          <a:p>
            <a:r>
              <a:rPr lang="en-US" dirty="0" err="1" smtClean="0"/>
              <a:t>Perianal</a:t>
            </a:r>
            <a:r>
              <a:rPr lang="en-US" dirty="0" smtClean="0"/>
              <a:t> </a:t>
            </a:r>
            <a:r>
              <a:rPr lang="en-US" dirty="0" err="1" smtClean="0"/>
              <a:t>porokeratosis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classification of </a:t>
            </a:r>
            <a:r>
              <a:rPr lang="en-US" dirty="0" err="1" smtClean="0"/>
              <a:t>porokeratoses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4178491"/>
          </a:xfrm>
        </p:spPr>
        <p:txBody>
          <a:bodyPr/>
          <a:lstStyle/>
          <a:p>
            <a:pPr lvl="7">
              <a:buNone/>
            </a:pPr>
            <a:r>
              <a:rPr lang="en-US" sz="2800" b="1" dirty="0" smtClean="0"/>
              <a:t>   </a:t>
            </a:r>
            <a:endParaRPr lang="en-US" sz="2100" b="1" dirty="0" smtClean="0"/>
          </a:p>
          <a:p>
            <a:r>
              <a:rPr lang="en-US" sz="3200" b="1" dirty="0" smtClean="0"/>
              <a:t>Disseminated forms</a:t>
            </a:r>
            <a:endParaRPr lang="en-US" sz="3200" b="1" dirty="0" smtClean="0"/>
          </a:p>
          <a:p>
            <a:r>
              <a:rPr lang="en-US" dirty="0" smtClean="0"/>
              <a:t>Superficial </a:t>
            </a:r>
            <a:r>
              <a:rPr lang="en-US" dirty="0" smtClean="0"/>
              <a:t>actinic </a:t>
            </a:r>
            <a:r>
              <a:rPr lang="en-US" dirty="0" err="1" smtClean="0"/>
              <a:t>porokeratosis</a:t>
            </a:r>
            <a:endParaRPr lang="en-US" dirty="0" smtClean="0"/>
          </a:p>
          <a:p>
            <a:r>
              <a:rPr lang="en-US" dirty="0" smtClean="0"/>
              <a:t>Superficial </a:t>
            </a:r>
            <a:r>
              <a:rPr lang="en-US" dirty="0" err="1" smtClean="0"/>
              <a:t>porokeratosis</a:t>
            </a:r>
            <a:endParaRPr lang="en-US" dirty="0" smtClean="0"/>
          </a:p>
          <a:p>
            <a:r>
              <a:rPr lang="en-US" dirty="0" smtClean="0"/>
              <a:t>Systematized linear </a:t>
            </a:r>
            <a:r>
              <a:rPr lang="en-US" dirty="0" err="1" smtClean="0"/>
              <a:t>porokeratosis</a:t>
            </a:r>
            <a:endParaRPr lang="en-US" dirty="0" smtClean="0"/>
          </a:p>
          <a:p>
            <a:r>
              <a:rPr lang="en-US" dirty="0" err="1" smtClean="0"/>
              <a:t>Palmoplantar</a:t>
            </a:r>
            <a:r>
              <a:rPr lang="en-US" dirty="0" smtClean="0"/>
              <a:t> </a:t>
            </a:r>
            <a:r>
              <a:rPr lang="en-US" dirty="0" err="1" smtClean="0"/>
              <a:t>porokeratosis</a:t>
            </a: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HIV infection</a:t>
            </a:r>
          </a:p>
          <a:p>
            <a:r>
              <a:rPr lang="en-US" dirty="0" err="1" smtClean="0"/>
              <a:t>Crohn</a:t>
            </a:r>
            <a:r>
              <a:rPr lang="en-US" dirty="0" smtClean="0"/>
              <a:t> disease</a:t>
            </a:r>
          </a:p>
          <a:p>
            <a:r>
              <a:rPr lang="en-US" dirty="0" smtClean="0"/>
              <a:t>Diabetes</a:t>
            </a:r>
          </a:p>
          <a:p>
            <a:r>
              <a:rPr lang="en-US" dirty="0" smtClean="0"/>
              <a:t>Liver disease</a:t>
            </a:r>
          </a:p>
          <a:p>
            <a:r>
              <a:rPr lang="en-US" dirty="0" smtClean="0"/>
              <a:t>Renal failure</a:t>
            </a:r>
          </a:p>
          <a:p>
            <a:r>
              <a:rPr lang="en-US" dirty="0" err="1" smtClean="0"/>
              <a:t>Hemotological</a:t>
            </a:r>
            <a:r>
              <a:rPr lang="en-US" dirty="0" smtClean="0"/>
              <a:t> and solid </a:t>
            </a:r>
            <a:r>
              <a:rPr lang="en-US" dirty="0" err="1" smtClean="0"/>
              <a:t>tumours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Associated diseases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Cornoid</a:t>
            </a:r>
            <a:r>
              <a:rPr lang="en-US" dirty="0" smtClean="0"/>
              <a:t> </a:t>
            </a:r>
            <a:r>
              <a:rPr lang="en-US" dirty="0" err="1" smtClean="0"/>
              <a:t>lamella,the</a:t>
            </a:r>
            <a:r>
              <a:rPr lang="en-US" dirty="0" smtClean="0"/>
              <a:t> hallmark of </a:t>
            </a:r>
            <a:r>
              <a:rPr lang="en-US" dirty="0" err="1" smtClean="0"/>
              <a:t>porokeratosis,is</a:t>
            </a:r>
            <a:r>
              <a:rPr lang="en-US" dirty="0" smtClean="0"/>
              <a:t> composed of </a:t>
            </a:r>
            <a:r>
              <a:rPr lang="en-US" dirty="0" err="1" smtClean="0"/>
              <a:t>parakeratotic</a:t>
            </a:r>
            <a:r>
              <a:rPr lang="en-US" dirty="0" smtClean="0"/>
              <a:t> </a:t>
            </a:r>
            <a:r>
              <a:rPr lang="en-US" dirty="0" err="1" smtClean="0"/>
              <a:t>keratinocytes</a:t>
            </a:r>
            <a:r>
              <a:rPr lang="en-US" dirty="0" smtClean="0"/>
              <a:t> which result  from either faulty maturation </a:t>
            </a:r>
            <a:r>
              <a:rPr lang="en-US" dirty="0" smtClean="0"/>
              <a:t>or an </a:t>
            </a:r>
            <a:r>
              <a:rPr lang="en-US" dirty="0" smtClean="0"/>
              <a:t>acceleration </a:t>
            </a:r>
            <a:r>
              <a:rPr lang="en-US" dirty="0" smtClean="0"/>
              <a:t>o</a:t>
            </a:r>
            <a:r>
              <a:rPr lang="en-US" dirty="0" smtClean="0"/>
              <a:t>f </a:t>
            </a:r>
            <a:r>
              <a:rPr lang="en-US" dirty="0" err="1" smtClean="0"/>
              <a:t>epidermopoiesis</a:t>
            </a:r>
            <a:endParaRPr lang="en-US" dirty="0" smtClean="0"/>
          </a:p>
          <a:p>
            <a:r>
              <a:rPr lang="en-US" dirty="0" smtClean="0"/>
              <a:t>Also abnormal DNA </a:t>
            </a:r>
            <a:r>
              <a:rPr lang="en-US" dirty="0" err="1" smtClean="0"/>
              <a:t>ploidy</a:t>
            </a:r>
            <a:r>
              <a:rPr lang="en-US" dirty="0" smtClean="0"/>
              <a:t> in </a:t>
            </a:r>
            <a:r>
              <a:rPr lang="en-US" dirty="0" err="1" smtClean="0"/>
              <a:t>keratinocytes</a:t>
            </a:r>
            <a:r>
              <a:rPr lang="en-US" dirty="0" smtClean="0"/>
              <a:t> has been shown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DSAP,mutations</a:t>
            </a:r>
            <a:r>
              <a:rPr lang="en-US" dirty="0" smtClean="0"/>
              <a:t> in SART3 and MVK genes have been found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_20240205-220726_Xodo.jpg"/>
          <p:cNvPicPr>
            <a:picLocks noGrp="1" noChangeAspect="1"/>
          </p:cNvPicPr>
          <p:nvPr>
            <p:ph idx="1"/>
          </p:nvPr>
        </p:nvPicPr>
        <p:blipFill>
          <a:blip r:embed="rId2"/>
          <a:srcRect l="52055" t="7682" r="4798" b="58646"/>
          <a:stretch>
            <a:fillRect/>
          </a:stretch>
        </p:blipFill>
        <p:spPr>
          <a:xfrm>
            <a:off x="1143000" y="1600200"/>
            <a:ext cx="6781800" cy="441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Cornoid</a:t>
            </a:r>
            <a:r>
              <a:rPr lang="en-US" dirty="0" smtClean="0"/>
              <a:t> lamella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Primary aim is to identify the cause of the disorder and its treatment</a:t>
            </a:r>
          </a:p>
          <a:p>
            <a:endParaRPr lang="en-US" dirty="0" smtClean="0"/>
          </a:p>
          <a:p>
            <a:r>
              <a:rPr lang="en-US" dirty="0" smtClean="0"/>
              <a:t>Treatment of </a:t>
            </a:r>
            <a:r>
              <a:rPr lang="en-US" dirty="0" err="1" smtClean="0"/>
              <a:t>aquired</a:t>
            </a:r>
            <a:r>
              <a:rPr lang="en-US" dirty="0" smtClean="0"/>
              <a:t> </a:t>
            </a:r>
            <a:r>
              <a:rPr lang="en-US" dirty="0" err="1" smtClean="0"/>
              <a:t>ichtyhosis</a:t>
            </a:r>
            <a:r>
              <a:rPr lang="en-US" dirty="0" smtClean="0"/>
              <a:t> is symptomatic</a:t>
            </a:r>
          </a:p>
          <a:p>
            <a:endParaRPr lang="en-US" dirty="0" smtClean="0"/>
          </a:p>
          <a:p>
            <a:r>
              <a:rPr lang="en-US" b="1" dirty="0" smtClean="0"/>
              <a:t>FIRST </a:t>
            </a:r>
            <a:r>
              <a:rPr lang="en-US" b="1" dirty="0" err="1" smtClean="0"/>
              <a:t>LINE</a:t>
            </a:r>
            <a:r>
              <a:rPr lang="en-US" dirty="0" err="1" smtClean="0"/>
              <a:t>:topical</a:t>
            </a:r>
            <a:r>
              <a:rPr lang="en-US" dirty="0" smtClean="0"/>
              <a:t> </a:t>
            </a:r>
            <a:r>
              <a:rPr lang="en-US" dirty="0" err="1" smtClean="0"/>
              <a:t>retinoids</a:t>
            </a:r>
            <a:r>
              <a:rPr lang="en-US" dirty="0" smtClean="0"/>
              <a:t> such as </a:t>
            </a:r>
            <a:r>
              <a:rPr lang="en-US" dirty="0" err="1" smtClean="0"/>
              <a:t>tretinoin</a:t>
            </a:r>
            <a:r>
              <a:rPr lang="en-US" dirty="0" smtClean="0"/>
              <a:t> and </a:t>
            </a:r>
            <a:r>
              <a:rPr lang="en-US" dirty="0" err="1" smtClean="0"/>
              <a:t>tazarotene</a:t>
            </a:r>
            <a:r>
              <a:rPr lang="en-US" dirty="0" smtClean="0"/>
              <a:t> to reduce the cohesiveness of </a:t>
            </a:r>
            <a:r>
              <a:rPr lang="en-US" dirty="0" err="1" smtClean="0"/>
              <a:t>keratinocytes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Histologically,cornoid</a:t>
            </a:r>
            <a:r>
              <a:rPr lang="en-US" dirty="0" smtClean="0"/>
              <a:t> lamella is a thin column of tightly packed </a:t>
            </a:r>
            <a:r>
              <a:rPr lang="en-US" dirty="0" err="1" smtClean="0"/>
              <a:t>parakeratotic</a:t>
            </a:r>
            <a:r>
              <a:rPr lang="en-US" dirty="0" smtClean="0"/>
              <a:t> </a:t>
            </a:r>
            <a:r>
              <a:rPr lang="en-US" dirty="0" err="1" smtClean="0"/>
              <a:t>keratinocytes</a:t>
            </a:r>
            <a:r>
              <a:rPr lang="en-US" dirty="0" smtClean="0"/>
              <a:t> within a keratin-filled </a:t>
            </a:r>
            <a:r>
              <a:rPr lang="en-US" dirty="0" err="1" smtClean="0"/>
              <a:t>invagination</a:t>
            </a:r>
            <a:r>
              <a:rPr lang="en-US" dirty="0" smtClean="0"/>
              <a:t> of </a:t>
            </a:r>
            <a:r>
              <a:rPr lang="en-US" dirty="0" err="1" smtClean="0"/>
              <a:t>epidrmis</a:t>
            </a:r>
            <a:r>
              <a:rPr lang="en-US" dirty="0" smtClean="0"/>
              <a:t> through the stratum </a:t>
            </a:r>
            <a:r>
              <a:rPr lang="en-US" dirty="0" err="1" smtClean="0"/>
              <a:t>corneum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Str. </a:t>
            </a:r>
            <a:r>
              <a:rPr lang="en-US" dirty="0" err="1" smtClean="0"/>
              <a:t>Granulosum</a:t>
            </a:r>
            <a:r>
              <a:rPr lang="en-US" dirty="0" smtClean="0"/>
              <a:t> may be absent or weak</a:t>
            </a:r>
          </a:p>
          <a:p>
            <a:endParaRPr lang="en-US" dirty="0" smtClean="0"/>
          </a:p>
          <a:p>
            <a:r>
              <a:rPr lang="en-US" dirty="0" err="1" smtClean="0"/>
              <a:t>Perivascular</a:t>
            </a:r>
            <a:r>
              <a:rPr lang="en-US" dirty="0" smtClean="0"/>
              <a:t> or </a:t>
            </a:r>
            <a:r>
              <a:rPr lang="en-US" dirty="0" err="1" smtClean="0"/>
              <a:t>lichenoid</a:t>
            </a:r>
            <a:r>
              <a:rPr lang="en-US" dirty="0" smtClean="0"/>
              <a:t> lymphocytic infiltrate</a:t>
            </a: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forms have </a:t>
            </a:r>
            <a:r>
              <a:rPr lang="en-US" dirty="0" err="1" smtClean="0"/>
              <a:t>autosomal</a:t>
            </a:r>
            <a:r>
              <a:rPr lang="en-US" dirty="0" smtClean="0"/>
              <a:t> dominant patterns of inheritance </a:t>
            </a:r>
            <a:r>
              <a:rPr lang="en-US" dirty="0" smtClean="0"/>
              <a:t>with a </a:t>
            </a:r>
            <a:r>
              <a:rPr lang="en-US" dirty="0" smtClean="0"/>
              <a:t>variable </a:t>
            </a:r>
            <a:r>
              <a:rPr lang="en-US" dirty="0" err="1" smtClean="0"/>
              <a:t>penetrance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Drug-induced </a:t>
            </a:r>
            <a:r>
              <a:rPr lang="en-US" dirty="0" err="1" smtClean="0"/>
              <a:t>immunosuppression</a:t>
            </a:r>
            <a:r>
              <a:rPr lang="en-US" dirty="0" smtClean="0"/>
              <a:t> and natural or therapeutic UV radiation exposure may predispose to </a:t>
            </a:r>
            <a:r>
              <a:rPr lang="en-US" dirty="0" err="1" smtClean="0"/>
              <a:t>porokeratosis</a:t>
            </a:r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Asymptomatic single or multiple papules or plaques which develop into annular lesions with a thin raised border</a:t>
            </a:r>
          </a:p>
          <a:p>
            <a:r>
              <a:rPr lang="en-US" dirty="0" smtClean="0"/>
              <a:t>Typically appear during infancy or childhood (</a:t>
            </a:r>
            <a:r>
              <a:rPr lang="en-US" dirty="0" err="1" smtClean="0"/>
              <a:t>porokeratosis</a:t>
            </a:r>
            <a:r>
              <a:rPr lang="en-US" dirty="0" smtClean="0"/>
              <a:t> of </a:t>
            </a:r>
            <a:r>
              <a:rPr lang="en-US" dirty="0" err="1" smtClean="0"/>
              <a:t>Mibelli</a:t>
            </a:r>
            <a:r>
              <a:rPr lang="en-US" dirty="0" smtClean="0"/>
              <a:t> &amp; linear form) or in adolescence(</a:t>
            </a:r>
            <a:r>
              <a:rPr lang="en-US" dirty="0" err="1" smtClean="0"/>
              <a:t>punctate</a:t>
            </a:r>
            <a:r>
              <a:rPr lang="en-US" dirty="0" smtClean="0"/>
              <a:t> </a:t>
            </a:r>
            <a:r>
              <a:rPr lang="en-US" dirty="0" err="1" smtClean="0"/>
              <a:t>palmoplantar</a:t>
            </a:r>
            <a:r>
              <a:rPr lang="en-US" dirty="0" smtClean="0"/>
              <a:t> &amp; disseminated </a:t>
            </a:r>
            <a:r>
              <a:rPr lang="en-US" dirty="0" err="1" smtClean="0"/>
              <a:t>palmoplantar</a:t>
            </a:r>
            <a:r>
              <a:rPr lang="en-US" dirty="0" smtClean="0"/>
              <a:t>) while DSAP in adult life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Porokeratosis</a:t>
            </a:r>
            <a:r>
              <a:rPr lang="en-US" b="1" dirty="0" smtClean="0"/>
              <a:t> of </a:t>
            </a:r>
            <a:r>
              <a:rPr lang="en-US" b="1" dirty="0" err="1" smtClean="0"/>
              <a:t>Mibelli</a:t>
            </a:r>
            <a:r>
              <a:rPr lang="en-US" dirty="0" err="1" smtClean="0"/>
              <a:t>:single</a:t>
            </a:r>
            <a:r>
              <a:rPr lang="en-US" dirty="0" smtClean="0"/>
              <a:t> or small group of </a:t>
            </a:r>
            <a:r>
              <a:rPr lang="en-US" dirty="0" err="1" smtClean="0"/>
              <a:t>keratotic</a:t>
            </a:r>
            <a:r>
              <a:rPr lang="en-US" dirty="0" smtClean="0"/>
              <a:t> </a:t>
            </a:r>
            <a:r>
              <a:rPr lang="en-US" dirty="0" err="1" smtClean="0"/>
              <a:t>papules,may</a:t>
            </a:r>
            <a:r>
              <a:rPr lang="en-US" dirty="0" smtClean="0"/>
              <a:t> be pigmented, gradually grow to form irregular plaques, with a thin </a:t>
            </a:r>
            <a:r>
              <a:rPr lang="en-US" dirty="0" err="1" smtClean="0"/>
              <a:t>keratotic</a:t>
            </a:r>
            <a:r>
              <a:rPr lang="en-US" dirty="0" smtClean="0"/>
              <a:t> &amp; well-demarcated border on the extremities</a:t>
            </a:r>
          </a:p>
          <a:p>
            <a:endParaRPr lang="en-US" dirty="0" smtClean="0"/>
          </a:p>
          <a:p>
            <a:r>
              <a:rPr lang="en-US" dirty="0" smtClean="0"/>
              <a:t>Central area may be </a:t>
            </a:r>
            <a:r>
              <a:rPr lang="en-US" dirty="0" err="1" smtClean="0"/>
              <a:t>atrophic,hypo</a:t>
            </a:r>
            <a:r>
              <a:rPr lang="en-US" dirty="0" smtClean="0"/>
              <a:t> or </a:t>
            </a:r>
            <a:r>
              <a:rPr lang="en-US" dirty="0" err="1" smtClean="0"/>
              <a:t>hyperpigmented,hairless</a:t>
            </a:r>
            <a:r>
              <a:rPr lang="en-US" dirty="0" smtClean="0"/>
              <a:t> and </a:t>
            </a:r>
            <a:r>
              <a:rPr lang="en-US" dirty="0" err="1" smtClean="0"/>
              <a:t>anhidrotic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Localized forms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E:\derma pictures\Screenshot_20240205-220732_Xo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942" t="11049" r="10903" b="63697"/>
          <a:stretch>
            <a:fillRect/>
          </a:stretch>
        </p:blipFill>
        <p:spPr bwMode="auto">
          <a:xfrm>
            <a:off x="1828800" y="1752600"/>
            <a:ext cx="5410200" cy="4038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Porokeratosis</a:t>
            </a:r>
            <a:r>
              <a:rPr lang="en-US" dirty="0" smtClean="0"/>
              <a:t> of </a:t>
            </a:r>
            <a:r>
              <a:rPr lang="en-US" dirty="0" err="1" smtClean="0"/>
              <a:t>Mibelli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Linear </a:t>
            </a:r>
            <a:r>
              <a:rPr lang="en-US" b="1" dirty="0" err="1" smtClean="0"/>
              <a:t>porokeratosis</a:t>
            </a:r>
            <a:r>
              <a:rPr lang="en-US" dirty="0" err="1" smtClean="0"/>
              <a:t>:occurs</a:t>
            </a:r>
            <a:r>
              <a:rPr lang="en-US" dirty="0" smtClean="0"/>
              <a:t> in infancy as unilateral streaks or plaques of reddish-brown papules along limbs or side of </a:t>
            </a:r>
            <a:r>
              <a:rPr lang="en-US" dirty="0" err="1" smtClean="0"/>
              <a:t>trunk,head</a:t>
            </a:r>
            <a:r>
              <a:rPr lang="en-US" dirty="0" smtClean="0"/>
              <a:t> or neck following </a:t>
            </a:r>
            <a:r>
              <a:rPr lang="en-US" dirty="0" err="1" smtClean="0"/>
              <a:t>Blaschko</a:t>
            </a:r>
            <a:r>
              <a:rPr lang="en-US" dirty="0" smtClean="0"/>
              <a:t> lines</a:t>
            </a:r>
          </a:p>
          <a:p>
            <a:endParaRPr lang="en-US" dirty="0" smtClean="0"/>
          </a:p>
          <a:p>
            <a:r>
              <a:rPr lang="en-US" dirty="0" smtClean="0"/>
              <a:t>It has a higher risk of malignant change than in other forms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derma pictures\Screenshot_20240205-220732_Xo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328" t="56506" r="9459" b="9821"/>
          <a:stretch>
            <a:fillRect/>
          </a:stretch>
        </p:blipFill>
        <p:spPr bwMode="auto">
          <a:xfrm>
            <a:off x="1600200" y="1600200"/>
            <a:ext cx="5791200" cy="4267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porokeratosis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Punctate</a:t>
            </a:r>
            <a:r>
              <a:rPr lang="en-US" b="1" dirty="0" smtClean="0"/>
              <a:t> </a:t>
            </a:r>
            <a:r>
              <a:rPr lang="en-US" b="1" dirty="0" err="1" smtClean="0"/>
              <a:t>palmoplantar</a:t>
            </a:r>
            <a:r>
              <a:rPr lang="en-US" b="1" dirty="0" smtClean="0"/>
              <a:t> </a:t>
            </a:r>
            <a:r>
              <a:rPr lang="en-US" b="1" dirty="0" err="1" smtClean="0"/>
              <a:t>porokeratosis</a:t>
            </a:r>
            <a:r>
              <a:rPr lang="en-US" dirty="0" err="1" smtClean="0"/>
              <a:t>:a</a:t>
            </a:r>
            <a:r>
              <a:rPr lang="en-US" dirty="0" smtClean="0"/>
              <a:t> rare type in which seed-like </a:t>
            </a:r>
            <a:r>
              <a:rPr lang="en-US" dirty="0" err="1" smtClean="0"/>
              <a:t>punctate</a:t>
            </a:r>
            <a:r>
              <a:rPr lang="en-US" dirty="0" smtClean="0"/>
              <a:t> </a:t>
            </a:r>
            <a:r>
              <a:rPr lang="en-US" dirty="0" err="1" smtClean="0"/>
              <a:t>keratoses</a:t>
            </a:r>
            <a:r>
              <a:rPr lang="en-US" dirty="0" smtClean="0"/>
              <a:t> form on palms and soles during adulthood</a:t>
            </a:r>
          </a:p>
          <a:p>
            <a:endParaRPr lang="en-US" dirty="0" smtClean="0"/>
          </a:p>
          <a:p>
            <a:r>
              <a:rPr lang="en-US" b="1" dirty="0" smtClean="0"/>
              <a:t>Genital </a:t>
            </a:r>
            <a:r>
              <a:rPr lang="en-US" b="1" dirty="0" err="1" smtClean="0"/>
              <a:t>porokeratosis</a:t>
            </a:r>
            <a:r>
              <a:rPr lang="en-US" dirty="0" err="1" smtClean="0"/>
              <a:t>:a</a:t>
            </a:r>
            <a:r>
              <a:rPr lang="en-US" dirty="0" smtClean="0"/>
              <a:t> rare </a:t>
            </a:r>
            <a:r>
              <a:rPr lang="en-US" dirty="0" err="1" smtClean="0"/>
              <a:t>form,frequently</a:t>
            </a:r>
            <a:r>
              <a:rPr lang="en-US" dirty="0" smtClean="0"/>
              <a:t> misdiagnosed </a:t>
            </a:r>
            <a:r>
              <a:rPr lang="en-US" dirty="0" err="1" smtClean="0"/>
              <a:t>clinically.Occurs</a:t>
            </a:r>
            <a:r>
              <a:rPr lang="en-US" dirty="0" smtClean="0"/>
              <a:t> exclusively in </a:t>
            </a:r>
            <a:r>
              <a:rPr lang="en-US" dirty="0" err="1" smtClean="0"/>
              <a:t>men,more</a:t>
            </a:r>
            <a:r>
              <a:rPr lang="en-US" dirty="0" smtClean="0"/>
              <a:t> often affecting  the scrotum than the </a:t>
            </a:r>
            <a:r>
              <a:rPr lang="en-US" dirty="0" err="1" smtClean="0"/>
              <a:t>penis.vulval</a:t>
            </a:r>
            <a:r>
              <a:rPr lang="en-US" dirty="0" smtClean="0"/>
              <a:t> </a:t>
            </a:r>
            <a:r>
              <a:rPr lang="en-US" dirty="0" err="1" smtClean="0"/>
              <a:t>porokeratosis</a:t>
            </a:r>
            <a:r>
              <a:rPr lang="en-US" dirty="0" smtClean="0"/>
              <a:t> is much rare</a:t>
            </a: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derma pictures\Screenshot_20240205-220742_Xo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375" t="7681" r="47969" b="68749"/>
          <a:stretch>
            <a:fillRect/>
          </a:stretch>
        </p:blipFill>
        <p:spPr bwMode="auto">
          <a:xfrm>
            <a:off x="1524000" y="1752600"/>
            <a:ext cx="5791200" cy="4038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Genital </a:t>
            </a:r>
            <a:r>
              <a:rPr lang="en-US" dirty="0" err="1" smtClean="0"/>
              <a:t>porokeratosis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derma pictures\Screenshot_20240205-220742_Xo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243" t="50524" r="50000" b="8137"/>
          <a:stretch>
            <a:fillRect/>
          </a:stretch>
        </p:blipFill>
        <p:spPr bwMode="auto">
          <a:xfrm>
            <a:off x="1143000" y="1752600"/>
            <a:ext cx="6324600" cy="4343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Perianal</a:t>
            </a:r>
            <a:r>
              <a:rPr lang="en-US" dirty="0" smtClean="0"/>
              <a:t> </a:t>
            </a:r>
            <a:r>
              <a:rPr lang="en-US" dirty="0" err="1" smtClean="0"/>
              <a:t>porokeratosis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1688</TotalTime>
  <Words>3698</Words>
  <Application>Microsoft Office PowerPoint</Application>
  <PresentationFormat>On-screen Show (4:3)</PresentationFormat>
  <Paragraphs>549</Paragraphs>
  <Slides>141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141</vt:i4>
      </vt:variant>
    </vt:vector>
  </HeadingPairs>
  <TitlesOfParts>
    <vt:vector size="142" baseType="lpstr">
      <vt:lpstr>Concourse</vt:lpstr>
      <vt:lpstr>Acquired Disorders Of Epidermal Keratinization</vt:lpstr>
      <vt:lpstr>Acquired Ichthyosis</vt:lpstr>
      <vt:lpstr>Pathophysiology</vt:lpstr>
      <vt:lpstr>Clinical Features</vt:lpstr>
      <vt:lpstr>Acquired ichthyosis</vt:lpstr>
      <vt:lpstr>Slide 6</vt:lpstr>
      <vt:lpstr>DDs</vt:lpstr>
      <vt:lpstr>Investigations</vt:lpstr>
      <vt:lpstr>Management</vt:lpstr>
      <vt:lpstr>Slide 10</vt:lpstr>
      <vt:lpstr>Acanthosis Nigricans</vt:lpstr>
      <vt:lpstr>Epidemiology</vt:lpstr>
      <vt:lpstr>Pathophysiology</vt:lpstr>
      <vt:lpstr>Slide 14</vt:lpstr>
      <vt:lpstr>Clinical Features</vt:lpstr>
      <vt:lpstr>Acanthosis nigricans</vt:lpstr>
      <vt:lpstr>Clinical variants</vt:lpstr>
      <vt:lpstr>Slide 18</vt:lpstr>
      <vt:lpstr>Slide 19</vt:lpstr>
      <vt:lpstr>Malignant AN</vt:lpstr>
      <vt:lpstr>DDs</vt:lpstr>
      <vt:lpstr>Investigations</vt:lpstr>
      <vt:lpstr>Treatment</vt:lpstr>
      <vt:lpstr>Confluent and Reticulated Papillomatosis(CARP)</vt:lpstr>
      <vt:lpstr>Pathophysiology</vt:lpstr>
      <vt:lpstr>Clinical Features</vt:lpstr>
      <vt:lpstr>Confluent &amp; reticulate papillomatosis</vt:lpstr>
      <vt:lpstr>DDs</vt:lpstr>
      <vt:lpstr>Treatment</vt:lpstr>
      <vt:lpstr>Pityriasis Rotunda</vt:lpstr>
      <vt:lpstr>Types</vt:lpstr>
      <vt:lpstr>Slide 32</vt:lpstr>
      <vt:lpstr>Associated diseases</vt:lpstr>
      <vt:lpstr>Clinical Features</vt:lpstr>
      <vt:lpstr>Pityriasis rotunda</vt:lpstr>
      <vt:lpstr>DDs</vt:lpstr>
      <vt:lpstr>Investigations</vt:lpstr>
      <vt:lpstr>Managemet</vt:lpstr>
      <vt:lpstr>Keratosis Pilaris</vt:lpstr>
      <vt:lpstr>Associated diseases</vt:lpstr>
      <vt:lpstr>Pathophysiology</vt:lpstr>
      <vt:lpstr>Slide 42</vt:lpstr>
      <vt:lpstr>Clinical Features</vt:lpstr>
      <vt:lpstr>Slide 44</vt:lpstr>
      <vt:lpstr>Keratosis pilaris</vt:lpstr>
      <vt:lpstr>Clinical Variants</vt:lpstr>
      <vt:lpstr>Erythromelanosis follicularis faciei et colli</vt:lpstr>
      <vt:lpstr>DDs</vt:lpstr>
      <vt:lpstr>Treatment</vt:lpstr>
      <vt:lpstr>Lichen spinulosus</vt:lpstr>
      <vt:lpstr>Slide 51</vt:lpstr>
      <vt:lpstr>Clinical features</vt:lpstr>
      <vt:lpstr>Lichen spinulosus</vt:lpstr>
      <vt:lpstr>DDs</vt:lpstr>
      <vt:lpstr>Treatment</vt:lpstr>
      <vt:lpstr>Keratosis circumscripta</vt:lpstr>
      <vt:lpstr>Slide 57</vt:lpstr>
      <vt:lpstr>Clinical features</vt:lpstr>
      <vt:lpstr>Keratosis circumscripta</vt:lpstr>
      <vt:lpstr>DDs</vt:lpstr>
      <vt:lpstr>Treatment</vt:lpstr>
      <vt:lpstr>Phrynoderma</vt:lpstr>
      <vt:lpstr>Slide 63</vt:lpstr>
      <vt:lpstr>Pathophysiology</vt:lpstr>
      <vt:lpstr>Clinical features</vt:lpstr>
      <vt:lpstr>Phrynoderma</vt:lpstr>
      <vt:lpstr>DDs</vt:lpstr>
      <vt:lpstr>Investigations</vt:lpstr>
      <vt:lpstr>Treatment</vt:lpstr>
      <vt:lpstr>Trichodysplasia spinulosa</vt:lpstr>
      <vt:lpstr>Slide 71</vt:lpstr>
      <vt:lpstr>Clinical features</vt:lpstr>
      <vt:lpstr>Trichodysplasia spinulosa</vt:lpstr>
      <vt:lpstr>DDs</vt:lpstr>
      <vt:lpstr>Investigations</vt:lpstr>
      <vt:lpstr>Treatment</vt:lpstr>
      <vt:lpstr>Flegel disease</vt:lpstr>
      <vt:lpstr>Pathophysiology</vt:lpstr>
      <vt:lpstr>Slide 79</vt:lpstr>
      <vt:lpstr>Clinical features</vt:lpstr>
      <vt:lpstr>Flegel disease</vt:lpstr>
      <vt:lpstr>DDs</vt:lpstr>
      <vt:lpstr>Treatment </vt:lpstr>
      <vt:lpstr>Porokeratoses</vt:lpstr>
      <vt:lpstr>Clinical classification of porokeratoses</vt:lpstr>
      <vt:lpstr>Slide 86</vt:lpstr>
      <vt:lpstr>Associated diseases</vt:lpstr>
      <vt:lpstr>Pathophysiology</vt:lpstr>
      <vt:lpstr>Cornoid lamella</vt:lpstr>
      <vt:lpstr>Slide 90</vt:lpstr>
      <vt:lpstr>Slide 91</vt:lpstr>
      <vt:lpstr>Clinical features</vt:lpstr>
      <vt:lpstr>Localized forms</vt:lpstr>
      <vt:lpstr>Porokeratosis of Mibelli</vt:lpstr>
      <vt:lpstr>Slide 95</vt:lpstr>
      <vt:lpstr>Linear porokeratosis</vt:lpstr>
      <vt:lpstr>Slide 97</vt:lpstr>
      <vt:lpstr>Genital porokeratosis</vt:lpstr>
      <vt:lpstr>Perianal porokeratosis</vt:lpstr>
      <vt:lpstr>Disseminated forms</vt:lpstr>
      <vt:lpstr>Disseminated superficial actinic porokeratosis</vt:lpstr>
      <vt:lpstr>Slide 102</vt:lpstr>
      <vt:lpstr>Clinical variants</vt:lpstr>
      <vt:lpstr>Investigations </vt:lpstr>
      <vt:lpstr>Treatment </vt:lpstr>
      <vt:lpstr>Slide 106</vt:lpstr>
      <vt:lpstr>Transient acantholytic dermatosis</vt:lpstr>
      <vt:lpstr>Associated disease</vt:lpstr>
      <vt:lpstr>Pathophysiology </vt:lpstr>
      <vt:lpstr>Slide 110</vt:lpstr>
      <vt:lpstr>Transient acantholytic dermatosis</vt:lpstr>
      <vt:lpstr>Clinical features</vt:lpstr>
      <vt:lpstr>                    TAD</vt:lpstr>
      <vt:lpstr>DDs</vt:lpstr>
      <vt:lpstr>Investigations</vt:lpstr>
      <vt:lpstr>Treatment </vt:lpstr>
      <vt:lpstr>Keratolysis exfoliativa</vt:lpstr>
      <vt:lpstr>Pathophysiology</vt:lpstr>
      <vt:lpstr>Clinical features</vt:lpstr>
      <vt:lpstr>Keratolysis exfoliativa</vt:lpstr>
      <vt:lpstr>DDs</vt:lpstr>
      <vt:lpstr>Treatment </vt:lpstr>
      <vt:lpstr>Xerosis cutis and Asteatosis</vt:lpstr>
      <vt:lpstr>Slide 124</vt:lpstr>
      <vt:lpstr>Pathophysiology </vt:lpstr>
      <vt:lpstr>Clinical features of XC</vt:lpstr>
      <vt:lpstr>Xerosis cutis</vt:lpstr>
      <vt:lpstr>Clinical variants</vt:lpstr>
      <vt:lpstr>Asteatotic eczema</vt:lpstr>
      <vt:lpstr>Treatment </vt:lpstr>
      <vt:lpstr>Acute epidermal distension &amp; acute oedema blisters</vt:lpstr>
      <vt:lpstr>Pathophysiology </vt:lpstr>
      <vt:lpstr>Clinical features</vt:lpstr>
      <vt:lpstr>Acute oedema blisters</vt:lpstr>
      <vt:lpstr>Clinical variants</vt:lpstr>
      <vt:lpstr>Eczema craquele</vt:lpstr>
      <vt:lpstr>DDs</vt:lpstr>
      <vt:lpstr>Diabetic bullae</vt:lpstr>
      <vt:lpstr>Investigation </vt:lpstr>
      <vt:lpstr>Treatment </vt:lpstr>
      <vt:lpstr>Slide 141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166</cp:revision>
  <dcterms:created xsi:type="dcterms:W3CDTF">2024-02-06T08:48:36Z</dcterms:created>
  <dcterms:modified xsi:type="dcterms:W3CDTF">2024-02-13T05:38:37Z</dcterms:modified>
</cp:coreProperties>
</file>