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312" r:id="rId7"/>
    <p:sldId id="261" r:id="rId8"/>
    <p:sldId id="262" r:id="rId9"/>
    <p:sldId id="310" r:id="rId10"/>
    <p:sldId id="309" r:id="rId11"/>
    <p:sldId id="311" r:id="rId12"/>
    <p:sldId id="263" r:id="rId13"/>
    <p:sldId id="267" r:id="rId14"/>
    <p:sldId id="268" r:id="rId15"/>
    <p:sldId id="270" r:id="rId16"/>
    <p:sldId id="271" r:id="rId17"/>
    <p:sldId id="273" r:id="rId18"/>
    <p:sldId id="274" r:id="rId19"/>
    <p:sldId id="275" r:id="rId20"/>
    <p:sldId id="276" r:id="rId21"/>
    <p:sldId id="327" r:id="rId22"/>
    <p:sldId id="277" r:id="rId23"/>
    <p:sldId id="278" r:id="rId24"/>
    <p:sldId id="279" r:id="rId25"/>
    <p:sldId id="326" r:id="rId26"/>
    <p:sldId id="280" r:id="rId27"/>
    <p:sldId id="281" r:id="rId28"/>
    <p:sldId id="282" r:id="rId29"/>
    <p:sldId id="283" r:id="rId30"/>
    <p:sldId id="324" r:id="rId31"/>
    <p:sldId id="313" r:id="rId32"/>
    <p:sldId id="325" r:id="rId33"/>
    <p:sldId id="284" r:id="rId34"/>
    <p:sldId id="285" r:id="rId35"/>
    <p:sldId id="286" r:id="rId36"/>
    <p:sldId id="315" r:id="rId37"/>
    <p:sldId id="287" r:id="rId38"/>
    <p:sldId id="323" r:id="rId39"/>
    <p:sldId id="288" r:id="rId40"/>
    <p:sldId id="314" r:id="rId41"/>
    <p:sldId id="290" r:id="rId42"/>
    <p:sldId id="292" r:id="rId43"/>
    <p:sldId id="293" r:id="rId44"/>
    <p:sldId id="294" r:id="rId45"/>
    <p:sldId id="322" r:id="rId46"/>
    <p:sldId id="295" r:id="rId47"/>
    <p:sldId id="296" r:id="rId48"/>
    <p:sldId id="297" r:id="rId49"/>
    <p:sldId id="298" r:id="rId50"/>
    <p:sldId id="316" r:id="rId51"/>
    <p:sldId id="321" r:id="rId52"/>
    <p:sldId id="300" r:id="rId53"/>
    <p:sldId id="301" r:id="rId54"/>
    <p:sldId id="302" r:id="rId55"/>
    <p:sldId id="303" r:id="rId56"/>
    <p:sldId id="320" r:id="rId57"/>
    <p:sldId id="317" r:id="rId58"/>
    <p:sldId id="318" r:id="rId59"/>
    <p:sldId id="305" r:id="rId60"/>
    <p:sldId id="306" r:id="rId61"/>
    <p:sldId id="307" r:id="rId62"/>
    <p:sldId id="319" r:id="rId63"/>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p:scale>
          <a:sx n="70" d="100"/>
          <a:sy n="70" d="100"/>
        </p:scale>
        <p:origin x="-71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01"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027569" y="5357593"/>
            <a:ext cx="1618428" cy="365125"/>
          </a:xfrm>
        </p:spPr>
        <p:txBody>
          <a:bodyPr/>
          <a:lstStyle/>
          <a:p>
            <a:fld id="{273DF056-AD75-2843-9947-A06607C85EAF}" type="datetimeFigureOut">
              <a:rPr lang="x-none" smtClean="0"/>
              <a:t>03/02/2020</a:t>
            </a:fld>
            <a:endParaRPr lang="x-none"/>
          </a:p>
        </p:txBody>
      </p:sp>
      <p:sp>
        <p:nvSpPr>
          <p:cNvPr id="5" name="Footer Placeholder 4"/>
          <p:cNvSpPr>
            <a:spLocks noGrp="1"/>
          </p:cNvSpPr>
          <p:nvPr>
            <p:ph type="ftr" sz="quarter" idx="11"/>
          </p:nvPr>
        </p:nvSpPr>
        <p:spPr>
          <a:xfrm>
            <a:off x="1565393" y="5357593"/>
            <a:ext cx="6713127" cy="365125"/>
          </a:xfrm>
        </p:spPr>
        <p:txBody>
          <a:bodyPr/>
          <a:lstStyle/>
          <a:p>
            <a:endParaRPr lang="x-none"/>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fld id="{2609D6DA-8479-1646-A63A-BD9541D6C50B}" type="slidenum">
              <a:rPr lang="x-none" smtClean="0"/>
              <a:t>‹#›</a:t>
            </a:fld>
            <a:endParaRPr lang="x-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3DF056-AD75-2843-9947-A06607C85EAF}" type="datetimeFigureOut">
              <a:rPr lang="x-none" smtClean="0"/>
              <a:t>03/02/2020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2609D6DA-8479-1646-A63A-BD9541D6C50B}" type="slidenum">
              <a:rPr lang="x-none" smtClean="0"/>
              <a:t>‹#›</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3DF056-AD75-2843-9947-A06607C85EAF}" type="datetimeFigureOut">
              <a:rPr lang="x-none" smtClean="0"/>
              <a:t>03/02/2020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2609D6DA-8479-1646-A63A-BD9541D6C50B}" type="slidenum">
              <a:rPr lang="x-none" smtClean="0"/>
              <a:t>‹#›</a:t>
            </a:fld>
            <a:endParaRPr lang="x-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3DF056-AD75-2843-9947-A06607C85EAF}" type="datetimeFigureOut">
              <a:rPr lang="x-none" smtClean="0"/>
              <a:t>03/02/2020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2609D6DA-8479-1646-A63A-BD9541D6C50B}" type="slidenum">
              <a:rPr lang="x-none" smtClean="0"/>
              <a:t>‹#›</a:t>
            </a:fld>
            <a:endParaRPr 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941690" y="372533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3DF056-AD75-2843-9947-A06607C85EAF}" type="datetimeFigureOut">
              <a:rPr lang="x-none" smtClean="0"/>
              <a:t>03/02/2020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2609D6DA-8479-1646-A63A-BD9541D6C50B}" type="slidenum">
              <a:rPr lang="x-none" smtClean="0"/>
              <a:t>‹#›</a:t>
            </a:fld>
            <a:endParaRPr 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73DF056-AD75-2843-9947-A06607C85EAF}" type="datetimeFigureOut">
              <a:rPr lang="x-none" smtClean="0"/>
              <a:t>03/02/2020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2609D6DA-8479-1646-A63A-BD9541D6C50B}" type="slidenum">
              <a:rPr lang="x-none" smtClean="0"/>
              <a:t>‹#›</a:t>
            </a:fld>
            <a:endParaRPr lang="x-none"/>
          </a:p>
        </p:txBody>
      </p:sp>
      <p:sp>
        <p:nvSpPr>
          <p:cNvPr id="9" name="Content Placeholder 8"/>
          <p:cNvSpPr>
            <a:spLocks noGrp="1"/>
          </p:cNvSpPr>
          <p:nvPr>
            <p:ph sz="quarter" idx="13"/>
          </p:nvPr>
        </p:nvSpPr>
        <p:spPr>
          <a:xfrm>
            <a:off x="1731264" y="2121407"/>
            <a:ext cx="42672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217920" y="2119313"/>
            <a:ext cx="42672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273DF056-AD75-2843-9947-A06607C85EAF}" type="datetimeFigureOut">
              <a:rPr lang="x-none" smtClean="0"/>
              <a:t>03/02/2020</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2609D6DA-8479-1646-A63A-BD9541D6C50B}" type="slidenum">
              <a:rPr lang="x-none" smtClean="0"/>
              <a:t>‹#›</a:t>
            </a:fld>
            <a:endParaRPr lang="x-none"/>
          </a:p>
        </p:txBody>
      </p:sp>
      <p:sp>
        <p:nvSpPr>
          <p:cNvPr id="11" name="Content Placeholder 10"/>
          <p:cNvSpPr>
            <a:spLocks noGrp="1"/>
          </p:cNvSpPr>
          <p:nvPr>
            <p:ph sz="quarter" idx="13"/>
          </p:nvPr>
        </p:nvSpPr>
        <p:spPr>
          <a:xfrm>
            <a:off x="1731264" y="2944368"/>
            <a:ext cx="4303776"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3DF056-AD75-2843-9947-A06607C85EAF}" type="datetimeFigureOut">
              <a:rPr lang="x-none" smtClean="0"/>
              <a:t>03/02/2020</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2609D6DA-8479-1646-A63A-BD9541D6C50B}" type="slidenum">
              <a:rPr lang="x-none" smtClean="0"/>
              <a:t>‹#›</a:t>
            </a:fld>
            <a:endParaRPr 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DF056-AD75-2843-9947-A06607C85EAF}" type="datetimeFigureOut">
              <a:rPr lang="x-none" smtClean="0"/>
              <a:t>03/02/2020</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2609D6DA-8479-1646-A63A-BD9541D6C50B}" type="slidenum">
              <a:rPr lang="x-none" smtClean="0"/>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8455598" y="5885673"/>
            <a:ext cx="1618428" cy="365125"/>
          </a:xfrm>
        </p:spPr>
        <p:txBody>
          <a:bodyPr/>
          <a:lstStyle/>
          <a:p>
            <a:fld id="{273DF056-AD75-2843-9947-A06607C85EAF}" type="datetimeFigureOut">
              <a:rPr lang="x-none" smtClean="0"/>
              <a:t>03/02/2020</a:t>
            </a:fld>
            <a:endParaRPr lang="x-none"/>
          </a:p>
        </p:txBody>
      </p:sp>
      <p:sp>
        <p:nvSpPr>
          <p:cNvPr id="6" name="Footer Placeholder 5"/>
          <p:cNvSpPr>
            <a:spLocks noGrp="1"/>
          </p:cNvSpPr>
          <p:nvPr>
            <p:ph type="ftr" sz="quarter" idx="11"/>
          </p:nvPr>
        </p:nvSpPr>
        <p:spPr>
          <a:xfrm rot="-60000">
            <a:off x="1219406" y="5829262"/>
            <a:ext cx="4696809" cy="365125"/>
          </a:xfrm>
        </p:spPr>
        <p:txBody>
          <a:bodyPr/>
          <a:lstStyle/>
          <a:p>
            <a:endParaRPr lang="x-none"/>
          </a:p>
        </p:txBody>
      </p:sp>
      <p:sp>
        <p:nvSpPr>
          <p:cNvPr id="7" name="Slide Number Placeholder 6"/>
          <p:cNvSpPr>
            <a:spLocks noGrp="1"/>
          </p:cNvSpPr>
          <p:nvPr>
            <p:ph type="sldNum" sz="quarter" idx="12"/>
          </p:nvPr>
        </p:nvSpPr>
        <p:spPr>
          <a:xfrm rot="60000">
            <a:off x="10076418" y="5896962"/>
            <a:ext cx="738697" cy="365125"/>
          </a:xfrm>
        </p:spPr>
        <p:txBody>
          <a:bodyPr/>
          <a:lstStyle/>
          <a:p>
            <a:fld id="{2609D6DA-8479-1646-A63A-BD9541D6C50B}" type="slidenum">
              <a:rPr lang="x-none" smtClean="0"/>
              <a:t>‹#›</a:t>
            </a:fld>
            <a:endParaRPr lang="x-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8461249" y="5888738"/>
            <a:ext cx="1618428" cy="365125"/>
          </a:xfrm>
        </p:spPr>
        <p:txBody>
          <a:bodyPr/>
          <a:lstStyle/>
          <a:p>
            <a:fld id="{273DF056-AD75-2843-9947-A06607C85EAF}" type="datetimeFigureOut">
              <a:rPr lang="x-none" smtClean="0"/>
              <a:t>03/02/2020</a:t>
            </a:fld>
            <a:endParaRPr lang="x-none"/>
          </a:p>
        </p:txBody>
      </p:sp>
      <p:sp>
        <p:nvSpPr>
          <p:cNvPr id="6" name="Footer Placeholder 5"/>
          <p:cNvSpPr>
            <a:spLocks noGrp="1"/>
          </p:cNvSpPr>
          <p:nvPr>
            <p:ph type="ftr" sz="quarter" idx="11"/>
          </p:nvPr>
        </p:nvSpPr>
        <p:spPr>
          <a:xfrm rot="-60000">
            <a:off x="1219426" y="5831038"/>
            <a:ext cx="4425391" cy="365125"/>
          </a:xfrm>
        </p:spPr>
        <p:txBody>
          <a:bodyPr/>
          <a:lstStyle/>
          <a:p>
            <a:endParaRPr lang="x-none"/>
          </a:p>
        </p:txBody>
      </p:sp>
      <p:sp>
        <p:nvSpPr>
          <p:cNvPr id="7" name="Slide Number Placeholder 6"/>
          <p:cNvSpPr>
            <a:spLocks noGrp="1"/>
          </p:cNvSpPr>
          <p:nvPr>
            <p:ph type="sldNum" sz="quarter" idx="12"/>
          </p:nvPr>
        </p:nvSpPr>
        <p:spPr>
          <a:xfrm rot="60000">
            <a:off x="10082786" y="5900027"/>
            <a:ext cx="738697" cy="365125"/>
          </a:xfrm>
        </p:spPr>
        <p:txBody>
          <a:bodyPr/>
          <a:lstStyle/>
          <a:p>
            <a:fld id="{2609D6DA-8479-1646-A63A-BD9541D6C50B}" type="slidenum">
              <a:rPr lang="x-none" smtClean="0"/>
              <a:t>‹#›</a:t>
            </a:fld>
            <a:endParaRPr lang="x-non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50721" y="2119257"/>
            <a:ext cx="8261873"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73DF056-AD75-2843-9947-A06607C85EAF}" type="datetimeFigureOut">
              <a:rPr lang="x-none" smtClean="0"/>
              <a:t>03/02/2020</a:t>
            </a:fld>
            <a:endParaRPr lang="x-none"/>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x-none"/>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609D6DA-8479-1646-A63A-BD9541D6C50B}" type="slidenum">
              <a:rPr lang="x-none" smtClean="0"/>
              <a:t>‹#›</a:t>
            </a:fld>
            <a:endParaRPr lang="x-none"/>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C7A0-6609-E74C-A048-A91A36664EE3}"/>
              </a:ext>
            </a:extLst>
          </p:cNvPr>
          <p:cNvSpPr>
            <a:spLocks noGrp="1"/>
          </p:cNvSpPr>
          <p:nvPr>
            <p:ph type="ctrTitle"/>
          </p:nvPr>
        </p:nvSpPr>
        <p:spPr/>
        <p:txBody>
          <a:bodyPr>
            <a:normAutofit/>
          </a:bodyPr>
          <a:lstStyle/>
          <a:p>
            <a:r>
              <a:rPr lang="en-US" dirty="0"/>
              <a:t>Benign </a:t>
            </a:r>
            <a:r>
              <a:rPr lang="en-US" dirty="0" err="1"/>
              <a:t>keratinocytic</a:t>
            </a:r>
            <a:r>
              <a:rPr lang="en-US" dirty="0"/>
              <a:t> </a:t>
            </a:r>
            <a:r>
              <a:rPr lang="en-US" dirty="0" err="1"/>
              <a:t>acanthomas</a:t>
            </a:r>
            <a:endParaRPr lang="x-none" dirty="0"/>
          </a:p>
        </p:txBody>
      </p:sp>
      <p:sp>
        <p:nvSpPr>
          <p:cNvPr id="3" name="Subtitle 2">
            <a:extLst>
              <a:ext uri="{FF2B5EF4-FFF2-40B4-BE49-F238E27FC236}">
                <a16:creationId xmlns:a16="http://schemas.microsoft.com/office/drawing/2014/main" id="{C94A4655-4F11-F94C-BA5F-92DB0FEC8A8C}"/>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2515752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Pathologiocal</a:t>
            </a:r>
            <a:r>
              <a:rPr lang="en-US" dirty="0"/>
              <a:t> variant</a:t>
            </a:r>
          </a:p>
        </p:txBody>
      </p:sp>
      <p:sp>
        <p:nvSpPr>
          <p:cNvPr id="3" name="Content Placeholder 2"/>
          <p:cNvSpPr>
            <a:spLocks noGrp="1"/>
          </p:cNvSpPr>
          <p:nvPr>
            <p:ph idx="1"/>
          </p:nvPr>
        </p:nvSpPr>
        <p:spPr/>
        <p:txBody>
          <a:bodyPr>
            <a:normAutofit/>
          </a:bodyPr>
          <a:lstStyle/>
          <a:p>
            <a:r>
              <a:rPr lang="en-GB" dirty="0"/>
              <a:t>The three pathological variants are the </a:t>
            </a:r>
            <a:r>
              <a:rPr lang="en-GB" b="1" dirty="0" err="1"/>
              <a:t>solid,hyperkeratotic</a:t>
            </a:r>
            <a:r>
              <a:rPr lang="en-GB" b="1" dirty="0"/>
              <a:t> and reticular </a:t>
            </a:r>
            <a:r>
              <a:rPr lang="en-GB" dirty="0"/>
              <a:t>variants. </a:t>
            </a:r>
          </a:p>
          <a:p>
            <a:r>
              <a:rPr lang="en-GB" dirty="0"/>
              <a:t>The solid SK is the most common and displays a mass of immature keratinocytes seen mainly above the level of the  surrounding  epidermis .  Occasional  cystic  areas containing fragments of stratum </a:t>
            </a:r>
            <a:r>
              <a:rPr lang="en-GB" dirty="0" err="1"/>
              <a:t>corneum</a:t>
            </a:r>
            <a:r>
              <a:rPr lang="en-GB" dirty="0"/>
              <a:t> are seen at these sites. </a:t>
            </a:r>
          </a:p>
          <a:p>
            <a:r>
              <a:rPr lang="en-GB" dirty="0"/>
              <a:t>The </a:t>
            </a:r>
            <a:r>
              <a:rPr lang="en-GB" dirty="0" err="1"/>
              <a:t>hyperkeratotic</a:t>
            </a:r>
            <a:r>
              <a:rPr lang="en-GB" dirty="0"/>
              <a:t> variety is rare and may be clinically mistaken for an actinic keratosis.</a:t>
            </a:r>
            <a:endParaRPr lang="x-none"/>
          </a:p>
          <a:p>
            <a:endParaRPr lang="en-US" dirty="0"/>
          </a:p>
        </p:txBody>
      </p:sp>
    </p:spTree>
    <p:extLst>
      <p:ext uri="{BB962C8B-B14F-4D97-AF65-F5344CB8AC3E}">
        <p14:creationId xmlns:p14="http://schemas.microsoft.com/office/powerpoint/2010/main" val="3725191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The </a:t>
            </a:r>
            <a:r>
              <a:rPr lang="en-GB" b="1" dirty="0"/>
              <a:t>reticular form</a:t>
            </a:r>
            <a:r>
              <a:rPr lang="en-GB" dirty="0"/>
              <a:t> is a third variant, composed of strands of keratinocytes; this type is frequently seen as a flat lesion on the face.   </a:t>
            </a:r>
          </a:p>
          <a:p>
            <a:r>
              <a:rPr lang="en-GB" dirty="0"/>
              <a:t>The most important </a:t>
            </a:r>
            <a:r>
              <a:rPr lang="en-GB" b="1" dirty="0"/>
              <a:t>differential diagnosis</a:t>
            </a:r>
            <a:r>
              <a:rPr lang="en-GB" dirty="0"/>
              <a:t> for an irritated SK is an early invasive squamous cell carcinoma (SCC). Despite the presence of focal areas of whorls of keratinocytes in squamous eddies, mitotic figures are rare, and the base of the lesion shows a clear separation from dermal tissue, with no single‐cell CA.</a:t>
            </a:r>
            <a:endParaRPr lang="en-US" dirty="0"/>
          </a:p>
        </p:txBody>
      </p:sp>
    </p:spTree>
    <p:extLst>
      <p:ext uri="{BB962C8B-B14F-4D97-AF65-F5344CB8AC3E}">
        <p14:creationId xmlns:p14="http://schemas.microsoft.com/office/powerpoint/2010/main" val="71797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756E4-4427-9240-97D3-0D3F274B00B0}"/>
              </a:ext>
            </a:extLst>
          </p:cNvPr>
          <p:cNvSpPr>
            <a:spLocks noGrp="1"/>
          </p:cNvSpPr>
          <p:nvPr>
            <p:ph type="title"/>
          </p:nvPr>
        </p:nvSpPr>
        <p:spPr/>
        <p:txBody>
          <a:bodyPr/>
          <a:lstStyle/>
          <a:p>
            <a:endParaRPr lang="x-none"/>
          </a:p>
        </p:txBody>
      </p:sp>
      <p:pic>
        <p:nvPicPr>
          <p:cNvPr id="4" name="Picture 4">
            <a:extLst>
              <a:ext uri="{FF2B5EF4-FFF2-40B4-BE49-F238E27FC236}">
                <a16:creationId xmlns:a16="http://schemas.microsoft.com/office/drawing/2014/main" id="{D1C66842-2B95-BE41-B460-64F3243A4AD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0452" b="33601"/>
          <a:stretch/>
        </p:blipFill>
        <p:spPr>
          <a:xfrm>
            <a:off x="6073212" y="1532738"/>
            <a:ext cx="4594788" cy="3864920"/>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524000"/>
            <a:ext cx="4300728" cy="3386328"/>
          </a:xfrm>
          <a:prstGeom prst="rect">
            <a:avLst/>
          </a:prstGeom>
        </p:spPr>
      </p:pic>
    </p:spTree>
    <p:extLst>
      <p:ext uri="{BB962C8B-B14F-4D97-AF65-F5344CB8AC3E}">
        <p14:creationId xmlns:p14="http://schemas.microsoft.com/office/powerpoint/2010/main" val="1915858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8BAB7-8598-6F49-AEDA-5336F4BC1BF9}"/>
              </a:ext>
            </a:extLst>
          </p:cNvPr>
          <p:cNvSpPr>
            <a:spLocks noGrp="1"/>
          </p:cNvSpPr>
          <p:nvPr>
            <p:ph type="title"/>
          </p:nvPr>
        </p:nvSpPr>
        <p:spPr/>
        <p:txBody>
          <a:bodyPr/>
          <a:lstStyle/>
          <a:p>
            <a:r>
              <a:rPr lang="en-GB" dirty="0"/>
              <a:t>Clinical features </a:t>
            </a:r>
            <a:endParaRPr lang="x-none"/>
          </a:p>
        </p:txBody>
      </p:sp>
      <p:sp>
        <p:nvSpPr>
          <p:cNvPr id="3" name="Content Placeholder 2">
            <a:extLst>
              <a:ext uri="{FF2B5EF4-FFF2-40B4-BE49-F238E27FC236}">
                <a16:creationId xmlns:a16="http://schemas.microsoft.com/office/drawing/2014/main" id="{367B23EB-3628-1F47-B899-68E7D772BA98}"/>
              </a:ext>
            </a:extLst>
          </p:cNvPr>
          <p:cNvSpPr>
            <a:spLocks noGrp="1"/>
          </p:cNvSpPr>
          <p:nvPr>
            <p:ph idx="1"/>
          </p:nvPr>
        </p:nvSpPr>
        <p:spPr/>
        <p:txBody>
          <a:bodyPr>
            <a:normAutofit fontScale="92500" lnSpcReduction="20000"/>
          </a:bodyPr>
          <a:lstStyle/>
          <a:p>
            <a:r>
              <a:rPr lang="en-GB" dirty="0" err="1"/>
              <a:t>Seborrhoeic</a:t>
            </a:r>
            <a:r>
              <a:rPr lang="en-GB" dirty="0"/>
              <a:t> </a:t>
            </a:r>
            <a:r>
              <a:rPr lang="en-GB" dirty="0" err="1"/>
              <a:t>keratoses</a:t>
            </a:r>
            <a:r>
              <a:rPr lang="en-GB" dirty="0"/>
              <a:t> are usually asymptomatic but may be pruritic. </a:t>
            </a:r>
          </a:p>
          <a:p>
            <a:r>
              <a:rPr lang="en-GB" b="1" dirty="0"/>
              <a:t>Site </a:t>
            </a:r>
            <a:r>
              <a:rPr lang="en-GB" dirty="0"/>
              <a:t> They can occur on any body site but most frequently on the face and upper trunk. </a:t>
            </a:r>
          </a:p>
          <a:p>
            <a:r>
              <a:rPr lang="en-GB" dirty="0"/>
              <a:t>The first evidence is slight hyperpigmentation and differentiation from melanocytic lesions such as </a:t>
            </a:r>
            <a:r>
              <a:rPr lang="en-GB" dirty="0" err="1"/>
              <a:t>lentigo</a:t>
            </a:r>
            <a:r>
              <a:rPr lang="en-GB" dirty="0"/>
              <a:t> simplex, </a:t>
            </a:r>
            <a:r>
              <a:rPr lang="en-GB" dirty="0" err="1"/>
              <a:t>lentigo</a:t>
            </a:r>
            <a:r>
              <a:rPr lang="en-GB" dirty="0"/>
              <a:t> </a:t>
            </a:r>
            <a:r>
              <a:rPr lang="en-GB" dirty="0" err="1"/>
              <a:t>maligna</a:t>
            </a:r>
            <a:r>
              <a:rPr lang="en-GB" dirty="0"/>
              <a:t> and pigmented actinic keratosis can be difficult. </a:t>
            </a:r>
          </a:p>
          <a:p>
            <a:r>
              <a:rPr lang="en-GB" dirty="0"/>
              <a:t>SKs can be </a:t>
            </a:r>
            <a:r>
              <a:rPr lang="en-GB" dirty="0" err="1"/>
              <a:t>pedunculated</a:t>
            </a:r>
            <a:r>
              <a:rPr lang="en-GB" dirty="0"/>
              <a:t> or </a:t>
            </a:r>
            <a:r>
              <a:rPr lang="en-GB" dirty="0" err="1"/>
              <a:t>acanthotic</a:t>
            </a:r>
            <a:r>
              <a:rPr lang="en-GB" dirty="0"/>
              <a:t>, smooth surfaced, domed and heavily pigmented. The surface of these SKs has numerous plugged follicular orifices, giving an almost </a:t>
            </a:r>
            <a:r>
              <a:rPr lang="en-GB" dirty="0" err="1"/>
              <a:t>cerebriform</a:t>
            </a:r>
            <a:r>
              <a:rPr lang="en-GB" dirty="0"/>
              <a:t>  appearance</a:t>
            </a:r>
            <a:endParaRPr lang="x-none"/>
          </a:p>
        </p:txBody>
      </p:sp>
    </p:spTree>
    <p:extLst>
      <p:ext uri="{BB962C8B-B14F-4D97-AF65-F5344CB8AC3E}">
        <p14:creationId xmlns:p14="http://schemas.microsoft.com/office/powerpoint/2010/main" val="3637038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23E97-3850-694E-9D2A-CF9F7B76A73C}"/>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id="{F16E106E-8609-9F4E-9C8E-9C134E1EC9C4}"/>
              </a:ext>
            </a:extLst>
          </p:cNvPr>
          <p:cNvSpPr>
            <a:spLocks noGrp="1"/>
          </p:cNvSpPr>
          <p:nvPr>
            <p:ph idx="1"/>
          </p:nvPr>
        </p:nvSpPr>
        <p:spPr/>
        <p:txBody>
          <a:bodyPr>
            <a:normAutofit fontScale="92500" lnSpcReduction="20000"/>
          </a:bodyPr>
          <a:lstStyle/>
          <a:p>
            <a:r>
              <a:rPr lang="en-GB" dirty="0"/>
              <a:t>Moreover,  these do not reflect light, differentiating them from </a:t>
            </a:r>
            <a:r>
              <a:rPr lang="en-GB" dirty="0" err="1"/>
              <a:t>naevi</a:t>
            </a:r>
            <a:r>
              <a:rPr lang="en-GB" dirty="0"/>
              <a:t>.  </a:t>
            </a:r>
          </a:p>
          <a:p>
            <a:r>
              <a:rPr lang="en-GB" dirty="0"/>
              <a:t>Additionally, SKs have fewer hairs than the skin they arise from. The superficial </a:t>
            </a:r>
            <a:r>
              <a:rPr lang="en-GB" dirty="0" err="1"/>
              <a:t>verrucous</a:t>
            </a:r>
            <a:r>
              <a:rPr lang="en-GB" dirty="0"/>
              <a:t> plaques vary from dirty yellow to black in colour and may have a typical ‘stuck‐on’ appearance with a loosely adherent greasy keratin on the surface. </a:t>
            </a:r>
          </a:p>
          <a:p>
            <a:r>
              <a:rPr lang="en-GB" dirty="0"/>
              <a:t>SKs are commonly round or oval and their size varies from 1 mm to several centimetres. On the eyelids and major flexures, SKs may be </a:t>
            </a:r>
            <a:r>
              <a:rPr lang="en-GB" dirty="0" err="1"/>
              <a:t>pedunculated</a:t>
            </a:r>
            <a:r>
              <a:rPr lang="en-GB" dirty="0"/>
              <a:t> and less </a:t>
            </a:r>
            <a:r>
              <a:rPr lang="en-GB" dirty="0" err="1"/>
              <a:t>keratotic</a:t>
            </a:r>
            <a:r>
              <a:rPr lang="en-GB" dirty="0"/>
              <a:t>. Irritation or infection causes swelling, sometimes bleeding, oozing and crusting, and a deepening of the colour due to inflammation, signs that may indicate subsequent spontaneous resolution</a:t>
            </a:r>
            <a:endParaRPr lang="x-none"/>
          </a:p>
          <a:p>
            <a:endParaRPr lang="x-none"/>
          </a:p>
        </p:txBody>
      </p:sp>
    </p:spTree>
    <p:extLst>
      <p:ext uri="{BB962C8B-B14F-4D97-AF65-F5344CB8AC3E}">
        <p14:creationId xmlns:p14="http://schemas.microsoft.com/office/powerpoint/2010/main" val="61768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BB8C4-D410-F243-828A-037BE3A3CF84}"/>
              </a:ext>
            </a:extLst>
          </p:cNvPr>
          <p:cNvSpPr>
            <a:spLocks noGrp="1"/>
          </p:cNvSpPr>
          <p:nvPr>
            <p:ph type="title"/>
          </p:nvPr>
        </p:nvSpPr>
        <p:spPr/>
        <p:txBody>
          <a:bodyPr/>
          <a:lstStyle/>
          <a:p>
            <a:endParaRPr lang="x-none"/>
          </a:p>
        </p:txBody>
      </p:sp>
      <p:pic>
        <p:nvPicPr>
          <p:cNvPr id="4" name="Picture 4">
            <a:extLst>
              <a:ext uri="{FF2B5EF4-FFF2-40B4-BE49-F238E27FC236}">
                <a16:creationId xmlns:a16="http://schemas.microsoft.com/office/drawing/2014/main" id="{906F6907-6DFD-464B-BD2C-5ABB63BBA55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310" b="10340"/>
          <a:stretch/>
        </p:blipFill>
        <p:spPr>
          <a:xfrm>
            <a:off x="1048263" y="2343184"/>
            <a:ext cx="3715265" cy="3261360"/>
          </a:xfrm>
        </p:spPr>
      </p:pic>
      <p:pic>
        <p:nvPicPr>
          <p:cNvPr id="8" name="Picture 8">
            <a:extLst>
              <a:ext uri="{FF2B5EF4-FFF2-40B4-BE49-F238E27FC236}">
                <a16:creationId xmlns:a16="http://schemas.microsoft.com/office/drawing/2014/main" id="{5D64ED2C-2556-704A-B5D3-226DAFCAF5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932" b="24333"/>
          <a:stretch/>
        </p:blipFill>
        <p:spPr>
          <a:xfrm>
            <a:off x="5143500" y="2377440"/>
            <a:ext cx="2933700" cy="2727960"/>
          </a:xfrm>
          <a:prstGeom prst="rect">
            <a:avLst/>
          </a:prstGeom>
        </p:spPr>
      </p:pic>
      <p:pic>
        <p:nvPicPr>
          <p:cNvPr id="10" name="Picture 10">
            <a:extLst>
              <a:ext uri="{FF2B5EF4-FFF2-40B4-BE49-F238E27FC236}">
                <a16:creationId xmlns:a16="http://schemas.microsoft.com/office/drawing/2014/main" id="{D7CA48B8-22CF-D24F-8CC6-FADB2FAC8B9C}"/>
              </a:ext>
            </a:extLst>
          </p:cNvPr>
          <p:cNvPicPr>
            <a:picLocks noChangeAspect="1"/>
          </p:cNvPicPr>
          <p:nvPr/>
        </p:nvPicPr>
        <p:blipFill rotWithShape="1">
          <a:blip r:embed="rId4">
            <a:extLst>
              <a:ext uri="{28A0092B-C50C-407E-A947-70E740481C1C}">
                <a14:useLocalDpi xmlns:a14="http://schemas.microsoft.com/office/drawing/2010/main" val="0"/>
              </a:ext>
            </a:extLst>
          </a:blip>
          <a:srcRect l="-8000" t="54052" r="8000" b="16"/>
          <a:stretch/>
        </p:blipFill>
        <p:spPr>
          <a:xfrm>
            <a:off x="7867137" y="2377440"/>
            <a:ext cx="3276600" cy="3124199"/>
          </a:xfrm>
          <a:prstGeom prst="rect">
            <a:avLst/>
          </a:prstGeom>
        </p:spPr>
      </p:pic>
    </p:spTree>
    <p:extLst>
      <p:ext uri="{BB962C8B-B14F-4D97-AF65-F5344CB8AC3E}">
        <p14:creationId xmlns:p14="http://schemas.microsoft.com/office/powerpoint/2010/main" val="1471422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F0833-F3E3-A240-AD66-A616DCC48D48}"/>
              </a:ext>
            </a:extLst>
          </p:cNvPr>
          <p:cNvSpPr>
            <a:spLocks noGrp="1"/>
          </p:cNvSpPr>
          <p:nvPr>
            <p:ph type="title"/>
          </p:nvPr>
        </p:nvSpPr>
        <p:spPr/>
        <p:txBody>
          <a:bodyPr/>
          <a:lstStyle/>
          <a:p>
            <a:r>
              <a:rPr lang="en-GB" dirty="0"/>
              <a:t>Differential diagnosis </a:t>
            </a:r>
            <a:endParaRPr lang="x-none"/>
          </a:p>
        </p:txBody>
      </p:sp>
      <p:sp>
        <p:nvSpPr>
          <p:cNvPr id="3" name="Content Placeholder 2">
            <a:extLst>
              <a:ext uri="{FF2B5EF4-FFF2-40B4-BE49-F238E27FC236}">
                <a16:creationId xmlns:a16="http://schemas.microsoft.com/office/drawing/2014/main" id="{FC8DB3B3-177E-6743-9C00-EBC739C708F2}"/>
              </a:ext>
            </a:extLst>
          </p:cNvPr>
          <p:cNvSpPr>
            <a:spLocks noGrp="1"/>
          </p:cNvSpPr>
          <p:nvPr>
            <p:ph idx="1"/>
          </p:nvPr>
        </p:nvSpPr>
        <p:spPr/>
        <p:txBody>
          <a:bodyPr>
            <a:normAutofit lnSpcReduction="10000"/>
          </a:bodyPr>
          <a:lstStyle/>
          <a:p>
            <a:r>
              <a:rPr lang="en-GB" dirty="0"/>
              <a:t>The pigmented superficial SKs may be difficult to distinguish from </a:t>
            </a:r>
            <a:r>
              <a:rPr lang="en-GB" dirty="0" err="1"/>
              <a:t>lentigo</a:t>
            </a:r>
            <a:r>
              <a:rPr lang="en-GB" dirty="0"/>
              <a:t> </a:t>
            </a:r>
            <a:r>
              <a:rPr lang="en-GB" dirty="0" err="1"/>
              <a:t>maligna</a:t>
            </a:r>
            <a:r>
              <a:rPr lang="en-GB" dirty="0"/>
              <a:t>, and from actinic keratosis.</a:t>
            </a:r>
          </a:p>
          <a:p>
            <a:r>
              <a:rPr lang="en-GB" dirty="0"/>
              <a:t> The patterned fine  fissures on the surface may be helpful. Melanocytic </a:t>
            </a:r>
            <a:r>
              <a:rPr lang="en-GB" dirty="0" err="1"/>
              <a:t>naevi</a:t>
            </a:r>
            <a:r>
              <a:rPr lang="en-GB" dirty="0"/>
              <a:t> usually have a smooth and reflective  surface, and unplugged and fewer follicular orifices. </a:t>
            </a:r>
          </a:p>
          <a:p>
            <a:r>
              <a:rPr lang="en-GB" dirty="0"/>
              <a:t> An  inflamed  keratosis may be confused with a malignant melanoma. </a:t>
            </a:r>
          </a:p>
          <a:p>
            <a:r>
              <a:rPr lang="en-GB" dirty="0"/>
              <a:t>Pigmented basal cell carcinomas are usually irregular with a rolled edge, have a thin shiny epidermis with </a:t>
            </a:r>
            <a:r>
              <a:rPr lang="en-GB" dirty="0" err="1"/>
              <a:t>telangiectases</a:t>
            </a:r>
            <a:r>
              <a:rPr lang="en-GB" dirty="0"/>
              <a:t> and a depressed or ulcerated centre.</a:t>
            </a:r>
            <a:endParaRPr lang="x-none"/>
          </a:p>
        </p:txBody>
      </p:sp>
    </p:spTree>
    <p:extLst>
      <p:ext uri="{BB962C8B-B14F-4D97-AF65-F5344CB8AC3E}">
        <p14:creationId xmlns:p14="http://schemas.microsoft.com/office/powerpoint/2010/main" val="2490418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C84E-C74E-D744-AD3A-3B8E9EC51BD8}"/>
              </a:ext>
            </a:extLst>
          </p:cNvPr>
          <p:cNvSpPr>
            <a:spLocks noGrp="1"/>
          </p:cNvSpPr>
          <p:nvPr>
            <p:ph type="title"/>
          </p:nvPr>
        </p:nvSpPr>
        <p:spPr/>
        <p:txBody>
          <a:bodyPr>
            <a:normAutofit/>
          </a:bodyPr>
          <a:lstStyle/>
          <a:p>
            <a:r>
              <a:rPr lang="en-US" dirty="0"/>
              <a:t>Investigations</a:t>
            </a:r>
            <a:endParaRPr lang="x-none"/>
          </a:p>
        </p:txBody>
      </p:sp>
      <p:pic>
        <p:nvPicPr>
          <p:cNvPr id="4" name="Picture 4">
            <a:extLst>
              <a:ext uri="{FF2B5EF4-FFF2-40B4-BE49-F238E27FC236}">
                <a16:creationId xmlns:a16="http://schemas.microsoft.com/office/drawing/2014/main" id="{372D3793-39C5-0B4C-8572-8BAC5B96DF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884" t="15648" r="-11431" b="-19259"/>
          <a:stretch/>
        </p:blipFill>
        <p:spPr>
          <a:xfrm>
            <a:off x="3208020" y="817583"/>
            <a:ext cx="5775960" cy="6644640"/>
          </a:xfrm>
        </p:spPr>
      </p:pic>
    </p:spTree>
    <p:extLst>
      <p:ext uri="{BB962C8B-B14F-4D97-AF65-F5344CB8AC3E}">
        <p14:creationId xmlns:p14="http://schemas.microsoft.com/office/powerpoint/2010/main" val="2787835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1C49-2867-6C44-9FD3-E2A30DBBEE08}"/>
              </a:ext>
            </a:extLst>
          </p:cNvPr>
          <p:cNvSpPr>
            <a:spLocks noGrp="1"/>
          </p:cNvSpPr>
          <p:nvPr>
            <p:ph type="title"/>
          </p:nvPr>
        </p:nvSpPr>
        <p:spPr/>
        <p:txBody>
          <a:bodyPr/>
          <a:lstStyle/>
          <a:p>
            <a:r>
              <a:rPr lang="en-US" dirty="0"/>
              <a:t>management</a:t>
            </a:r>
            <a:endParaRPr lang="x-none"/>
          </a:p>
        </p:txBody>
      </p:sp>
      <p:pic>
        <p:nvPicPr>
          <p:cNvPr id="4" name="Picture 4">
            <a:extLst>
              <a:ext uri="{FF2B5EF4-FFF2-40B4-BE49-F238E27FC236}">
                <a16:creationId xmlns:a16="http://schemas.microsoft.com/office/drawing/2014/main" id="{DF83B7B7-EF63-404D-A00E-19D5259DEDF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923" t="34683" r="8923" b="42055"/>
          <a:stretch/>
        </p:blipFill>
        <p:spPr>
          <a:xfrm>
            <a:off x="4361464" y="2286686"/>
            <a:ext cx="6385560" cy="3154680"/>
          </a:xfrm>
        </p:spPr>
      </p:pic>
    </p:spTree>
    <p:extLst>
      <p:ext uri="{BB962C8B-B14F-4D97-AF65-F5344CB8AC3E}">
        <p14:creationId xmlns:p14="http://schemas.microsoft.com/office/powerpoint/2010/main" val="1442109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A7094-CBC5-874C-A763-02C35A6C139C}"/>
              </a:ext>
            </a:extLst>
          </p:cNvPr>
          <p:cNvSpPr>
            <a:spLocks noGrp="1"/>
          </p:cNvSpPr>
          <p:nvPr>
            <p:ph type="title"/>
          </p:nvPr>
        </p:nvSpPr>
        <p:spPr/>
        <p:txBody>
          <a:bodyPr/>
          <a:lstStyle/>
          <a:p>
            <a:r>
              <a:rPr lang="en-GB" dirty="0"/>
              <a:t>Stucco keratosis </a:t>
            </a:r>
            <a:endParaRPr lang="x-none"/>
          </a:p>
        </p:txBody>
      </p:sp>
      <p:sp>
        <p:nvSpPr>
          <p:cNvPr id="3" name="Content Placeholder 2">
            <a:extLst>
              <a:ext uri="{FF2B5EF4-FFF2-40B4-BE49-F238E27FC236}">
                <a16:creationId xmlns:a16="http://schemas.microsoft.com/office/drawing/2014/main" id="{F35ED388-1A23-4D49-B19D-CAE1A9843789}"/>
              </a:ext>
            </a:extLst>
          </p:cNvPr>
          <p:cNvSpPr>
            <a:spLocks noGrp="1"/>
          </p:cNvSpPr>
          <p:nvPr>
            <p:ph idx="1"/>
          </p:nvPr>
        </p:nvSpPr>
        <p:spPr/>
        <p:txBody>
          <a:bodyPr/>
          <a:lstStyle/>
          <a:p>
            <a:r>
              <a:rPr lang="en-GB" dirty="0"/>
              <a:t>A variant of </a:t>
            </a:r>
            <a:r>
              <a:rPr lang="en-GB" dirty="0" err="1"/>
              <a:t>seborrhoeic</a:t>
            </a:r>
            <a:r>
              <a:rPr lang="en-GB" dirty="0"/>
              <a:t> keratosis.</a:t>
            </a:r>
          </a:p>
          <a:p>
            <a:r>
              <a:rPr lang="en-GB" dirty="0"/>
              <a:t> These are small, scaly, white or greyish </a:t>
            </a:r>
            <a:r>
              <a:rPr lang="en-GB" dirty="0" err="1"/>
              <a:t>keratotic</a:t>
            </a:r>
            <a:r>
              <a:rPr lang="en-GB" dirty="0"/>
              <a:t> plaques. These can be easily lifted off the skin with a fingernail. </a:t>
            </a:r>
          </a:p>
          <a:p>
            <a:r>
              <a:rPr lang="en-GB" dirty="0"/>
              <a:t> </a:t>
            </a:r>
            <a:r>
              <a:rPr lang="en-GB" b="1" dirty="0"/>
              <a:t>Pathology</a:t>
            </a:r>
            <a:r>
              <a:rPr lang="en-GB" dirty="0"/>
              <a:t>  A regular spiky </a:t>
            </a:r>
            <a:r>
              <a:rPr lang="en-GB" dirty="0" err="1"/>
              <a:t>papillomatosis</a:t>
            </a:r>
            <a:r>
              <a:rPr lang="en-GB" dirty="0"/>
              <a:t>, with loose </a:t>
            </a:r>
            <a:r>
              <a:rPr lang="en-GB" dirty="0" err="1"/>
              <a:t>lamellated</a:t>
            </a:r>
            <a:r>
              <a:rPr lang="en-GB" dirty="0"/>
              <a:t> hyperkeratosis capping the epidermis is seen. </a:t>
            </a:r>
            <a:endParaRPr lang="x-none"/>
          </a:p>
        </p:txBody>
      </p:sp>
    </p:spTree>
    <p:extLst>
      <p:ext uri="{BB962C8B-B14F-4D97-AF65-F5344CB8AC3E}">
        <p14:creationId xmlns:p14="http://schemas.microsoft.com/office/powerpoint/2010/main" val="248316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BD11-F1DC-7F45-85C8-6B82A537BD9A}"/>
              </a:ext>
            </a:extLst>
          </p:cNvPr>
          <p:cNvSpPr>
            <a:spLocks noGrp="1"/>
          </p:cNvSpPr>
          <p:nvPr>
            <p:ph type="title"/>
          </p:nvPr>
        </p:nvSpPr>
        <p:spPr/>
        <p:txBody>
          <a:bodyPr/>
          <a:lstStyle/>
          <a:p>
            <a:r>
              <a:rPr lang="en-US" dirty="0"/>
              <a:t>introduction</a:t>
            </a:r>
            <a:endParaRPr lang="x-none"/>
          </a:p>
        </p:txBody>
      </p:sp>
      <p:sp>
        <p:nvSpPr>
          <p:cNvPr id="3" name="Content Placeholder 2">
            <a:extLst>
              <a:ext uri="{FF2B5EF4-FFF2-40B4-BE49-F238E27FC236}">
                <a16:creationId xmlns:a16="http://schemas.microsoft.com/office/drawing/2014/main" id="{93F47035-F1B2-D249-B440-EC9DB699503D}"/>
              </a:ext>
            </a:extLst>
          </p:cNvPr>
          <p:cNvSpPr>
            <a:spLocks noGrp="1"/>
          </p:cNvSpPr>
          <p:nvPr>
            <p:ph idx="1"/>
          </p:nvPr>
        </p:nvSpPr>
        <p:spPr/>
        <p:txBody>
          <a:bodyPr/>
          <a:lstStyle/>
          <a:p>
            <a:r>
              <a:rPr lang="en-GB"/>
              <a:t>Benign keratinocytic keratoses and acanthomas are a group of benign discrete epidermal proliferative disorders</a:t>
            </a:r>
            <a:endParaRPr lang="x-none"/>
          </a:p>
        </p:txBody>
      </p:sp>
    </p:spTree>
    <p:extLst>
      <p:ext uri="{BB962C8B-B14F-4D97-AF65-F5344CB8AC3E}">
        <p14:creationId xmlns:p14="http://schemas.microsoft.com/office/powerpoint/2010/main" val="143317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042F1-3540-4740-9476-8014FA2CD03C}"/>
              </a:ext>
            </a:extLst>
          </p:cNvPr>
          <p:cNvSpPr>
            <a:spLocks noGrp="1"/>
          </p:cNvSpPr>
          <p:nvPr>
            <p:ph type="title"/>
          </p:nvPr>
        </p:nvSpPr>
        <p:spPr/>
        <p:txBody>
          <a:bodyPr/>
          <a:lstStyle/>
          <a:p>
            <a:r>
              <a:rPr lang="en-GB" dirty="0"/>
              <a:t>Clinical features </a:t>
            </a:r>
            <a:endParaRPr lang="x-none"/>
          </a:p>
        </p:txBody>
      </p:sp>
      <p:sp>
        <p:nvSpPr>
          <p:cNvPr id="3" name="Content Placeholder 2">
            <a:extLst>
              <a:ext uri="{FF2B5EF4-FFF2-40B4-BE49-F238E27FC236}">
                <a16:creationId xmlns:a16="http://schemas.microsoft.com/office/drawing/2014/main" id="{28D0D54A-D397-CF4F-A7C2-88293A7FCB71}"/>
              </a:ext>
            </a:extLst>
          </p:cNvPr>
          <p:cNvSpPr>
            <a:spLocks noGrp="1"/>
          </p:cNvSpPr>
          <p:nvPr>
            <p:ph idx="1"/>
          </p:nvPr>
        </p:nvSpPr>
        <p:spPr/>
        <p:txBody>
          <a:bodyPr/>
          <a:lstStyle/>
          <a:p>
            <a:r>
              <a:rPr lang="en-GB" dirty="0"/>
              <a:t>Stucco </a:t>
            </a:r>
            <a:r>
              <a:rPr lang="en-GB" dirty="0" err="1"/>
              <a:t>keratoses</a:t>
            </a:r>
            <a:r>
              <a:rPr lang="en-GB" dirty="0"/>
              <a:t> are considered variants of and have the same stuck‐on appearance as SKs. They are situated principally on the distal extremities. </a:t>
            </a:r>
          </a:p>
          <a:p>
            <a:r>
              <a:rPr lang="en-GB" b="1" dirty="0"/>
              <a:t>Differential  diagnosis</a:t>
            </a:r>
            <a:r>
              <a:rPr lang="en-GB" dirty="0"/>
              <a:t> </a:t>
            </a:r>
            <a:r>
              <a:rPr lang="en-GB" dirty="0" err="1"/>
              <a:t>Ichthyosis</a:t>
            </a:r>
            <a:r>
              <a:rPr lang="en-GB" dirty="0"/>
              <a:t> and </a:t>
            </a:r>
            <a:r>
              <a:rPr lang="en-GB" dirty="0" err="1"/>
              <a:t>porokeratosis</a:t>
            </a:r>
            <a:r>
              <a:rPr lang="en-GB" dirty="0"/>
              <a:t> may occasionally pose a diagnostic challenge. </a:t>
            </a:r>
          </a:p>
          <a:p>
            <a:pPr marL="109728" indent="0">
              <a:buNone/>
            </a:pPr>
            <a:endParaRPr lang="x-none"/>
          </a:p>
        </p:txBody>
      </p:sp>
    </p:spTree>
    <p:extLst>
      <p:ext uri="{BB962C8B-B14F-4D97-AF65-F5344CB8AC3E}">
        <p14:creationId xmlns:p14="http://schemas.microsoft.com/office/powerpoint/2010/main" val="2080530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8994" y="2119313"/>
            <a:ext cx="5405437" cy="3603625"/>
          </a:xfrm>
        </p:spPr>
      </p:pic>
    </p:spTree>
    <p:extLst>
      <p:ext uri="{BB962C8B-B14F-4D97-AF65-F5344CB8AC3E}">
        <p14:creationId xmlns:p14="http://schemas.microsoft.com/office/powerpoint/2010/main" val="3577810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CF428-2E2F-2243-8550-18A5995599E3}"/>
              </a:ext>
            </a:extLst>
          </p:cNvPr>
          <p:cNvSpPr>
            <a:spLocks noGrp="1"/>
          </p:cNvSpPr>
          <p:nvPr>
            <p:ph type="title"/>
          </p:nvPr>
        </p:nvSpPr>
        <p:spPr/>
        <p:txBody>
          <a:bodyPr/>
          <a:lstStyle/>
          <a:p>
            <a:r>
              <a:rPr lang="en-US" dirty="0"/>
              <a:t>management</a:t>
            </a:r>
            <a:endParaRPr lang="x-none"/>
          </a:p>
        </p:txBody>
      </p:sp>
      <p:pic>
        <p:nvPicPr>
          <p:cNvPr id="4" name="Picture 4">
            <a:extLst>
              <a:ext uri="{FF2B5EF4-FFF2-40B4-BE49-F238E27FC236}">
                <a16:creationId xmlns:a16="http://schemas.microsoft.com/office/drawing/2014/main" id="{FC18021C-050B-7E4B-B654-C3D2A0872E7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643" t="17765" r="-13643" b="58977"/>
          <a:stretch/>
        </p:blipFill>
        <p:spPr>
          <a:xfrm>
            <a:off x="4648200" y="1371600"/>
            <a:ext cx="5638800" cy="4114800"/>
          </a:xfrm>
        </p:spPr>
      </p:pic>
    </p:spTree>
    <p:extLst>
      <p:ext uri="{BB962C8B-B14F-4D97-AF65-F5344CB8AC3E}">
        <p14:creationId xmlns:p14="http://schemas.microsoft.com/office/powerpoint/2010/main" val="4166630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16A4-5F1F-B545-A2CD-9372A6215E5F}"/>
              </a:ext>
            </a:extLst>
          </p:cNvPr>
          <p:cNvSpPr>
            <a:spLocks noGrp="1"/>
          </p:cNvSpPr>
          <p:nvPr>
            <p:ph type="title"/>
          </p:nvPr>
        </p:nvSpPr>
        <p:spPr/>
        <p:txBody>
          <a:bodyPr/>
          <a:lstStyle/>
          <a:p>
            <a:r>
              <a:rPr lang="en-GB" dirty="0" err="1"/>
              <a:t>Dermatosis</a:t>
            </a:r>
            <a:r>
              <a:rPr lang="en-GB" dirty="0"/>
              <a:t> </a:t>
            </a:r>
            <a:r>
              <a:rPr lang="en-GB" dirty="0" err="1"/>
              <a:t>papulosa</a:t>
            </a:r>
            <a:r>
              <a:rPr lang="en-GB" dirty="0"/>
              <a:t> </a:t>
            </a:r>
            <a:r>
              <a:rPr lang="en-GB" dirty="0" err="1"/>
              <a:t>nigra</a:t>
            </a:r>
            <a:r>
              <a:rPr lang="en-GB" dirty="0"/>
              <a:t> </a:t>
            </a:r>
            <a:endParaRPr lang="x-none"/>
          </a:p>
        </p:txBody>
      </p:sp>
      <p:sp>
        <p:nvSpPr>
          <p:cNvPr id="3" name="Content Placeholder 2">
            <a:extLst>
              <a:ext uri="{FF2B5EF4-FFF2-40B4-BE49-F238E27FC236}">
                <a16:creationId xmlns:a16="http://schemas.microsoft.com/office/drawing/2014/main" id="{7F0BB49F-A8CC-B74E-A655-183ABBFEB235}"/>
              </a:ext>
            </a:extLst>
          </p:cNvPr>
          <p:cNvSpPr>
            <a:spLocks noGrp="1"/>
          </p:cNvSpPr>
          <p:nvPr>
            <p:ph idx="1"/>
          </p:nvPr>
        </p:nvSpPr>
        <p:spPr/>
        <p:txBody>
          <a:bodyPr>
            <a:normAutofit/>
          </a:bodyPr>
          <a:lstStyle/>
          <a:p>
            <a:r>
              <a:rPr lang="en-GB" dirty="0"/>
              <a:t> A variant of SK, this is a pigmented </a:t>
            </a:r>
            <a:r>
              <a:rPr lang="en-GB" dirty="0" err="1"/>
              <a:t>papular</a:t>
            </a:r>
            <a:r>
              <a:rPr lang="en-GB" dirty="0"/>
              <a:t> eruption of the face and neck caused by a </a:t>
            </a:r>
            <a:r>
              <a:rPr lang="en-GB" dirty="0" err="1"/>
              <a:t>naevoid</a:t>
            </a:r>
            <a:r>
              <a:rPr lang="en-GB" dirty="0"/>
              <a:t> developmental defect of the </a:t>
            </a:r>
            <a:r>
              <a:rPr lang="en-GB" dirty="0" err="1"/>
              <a:t>pilosebaceous</a:t>
            </a:r>
            <a:r>
              <a:rPr lang="en-GB" dirty="0"/>
              <a:t> follicles, with histology resembling SK. </a:t>
            </a:r>
          </a:p>
          <a:p>
            <a:r>
              <a:rPr lang="en-GB" b="1" dirty="0"/>
              <a:t>Ethnicity</a:t>
            </a:r>
            <a:r>
              <a:rPr lang="en-GB" dirty="0"/>
              <a:t>   the condition is most common among individuals with a darker skin complexion.</a:t>
            </a:r>
          </a:p>
          <a:p>
            <a:r>
              <a:rPr lang="en-GB" dirty="0"/>
              <a:t> </a:t>
            </a:r>
            <a:r>
              <a:rPr lang="en-GB" b="1" dirty="0"/>
              <a:t>Age</a:t>
            </a:r>
            <a:r>
              <a:rPr lang="en-GB" dirty="0"/>
              <a:t> They are uncommon in the first decade of life, after which they increase steadily in frequency, number and size. </a:t>
            </a:r>
          </a:p>
          <a:p>
            <a:r>
              <a:rPr lang="en-GB" b="1" dirty="0"/>
              <a:t>Sex</a:t>
            </a:r>
            <a:r>
              <a:rPr lang="en-GB" dirty="0"/>
              <a:t>  More  common  in  females.</a:t>
            </a:r>
            <a:endParaRPr lang="x-none"/>
          </a:p>
        </p:txBody>
      </p:sp>
    </p:spTree>
    <p:extLst>
      <p:ext uri="{BB962C8B-B14F-4D97-AF65-F5344CB8AC3E}">
        <p14:creationId xmlns:p14="http://schemas.microsoft.com/office/powerpoint/2010/main" val="3702682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DCBE-EBBF-EC40-BF8F-56D0D26A15D6}"/>
              </a:ext>
            </a:extLst>
          </p:cNvPr>
          <p:cNvSpPr>
            <a:spLocks noGrp="1"/>
          </p:cNvSpPr>
          <p:nvPr>
            <p:ph type="title"/>
          </p:nvPr>
        </p:nvSpPr>
        <p:spPr/>
        <p:txBody>
          <a:bodyPr/>
          <a:lstStyle/>
          <a:p>
            <a:r>
              <a:rPr lang="en-GB" dirty="0"/>
              <a:t>Pathophysiology</a:t>
            </a:r>
            <a:endParaRPr lang="x-none"/>
          </a:p>
        </p:txBody>
      </p:sp>
      <p:sp>
        <p:nvSpPr>
          <p:cNvPr id="3" name="Content Placeholder 2">
            <a:extLst>
              <a:ext uri="{FF2B5EF4-FFF2-40B4-BE49-F238E27FC236}">
                <a16:creationId xmlns:a16="http://schemas.microsoft.com/office/drawing/2014/main" id="{5BE53A7C-03C3-1E44-9FCA-D753DAB79ABE}"/>
              </a:ext>
            </a:extLst>
          </p:cNvPr>
          <p:cNvSpPr>
            <a:spLocks noGrp="1"/>
          </p:cNvSpPr>
          <p:nvPr>
            <p:ph idx="1"/>
          </p:nvPr>
        </p:nvSpPr>
        <p:spPr/>
        <p:txBody>
          <a:bodyPr/>
          <a:lstStyle/>
          <a:p>
            <a:r>
              <a:rPr lang="en-GB" dirty="0"/>
              <a:t>The irregular </a:t>
            </a:r>
            <a:r>
              <a:rPr lang="en-GB" dirty="0" err="1"/>
              <a:t>acanthosis</a:t>
            </a:r>
            <a:r>
              <a:rPr lang="en-GB" dirty="0"/>
              <a:t> and hyperkeratosis resembles the </a:t>
            </a:r>
            <a:r>
              <a:rPr lang="en-GB" dirty="0" err="1"/>
              <a:t>histopathological</a:t>
            </a:r>
            <a:r>
              <a:rPr lang="en-GB" dirty="0"/>
              <a:t> features of SK.</a:t>
            </a:r>
          </a:p>
          <a:p>
            <a:r>
              <a:rPr lang="en-GB" dirty="0"/>
              <a:t> </a:t>
            </a:r>
            <a:r>
              <a:rPr lang="en-GB" b="1" dirty="0"/>
              <a:t>Clinical features   </a:t>
            </a:r>
            <a:r>
              <a:rPr lang="en-GB" dirty="0"/>
              <a:t>Lesions may be black or dark brown, flat or </a:t>
            </a:r>
            <a:r>
              <a:rPr lang="en-GB" dirty="0" err="1"/>
              <a:t>cupuliform</a:t>
            </a:r>
            <a:r>
              <a:rPr lang="en-GB" dirty="0"/>
              <a:t> papules. </a:t>
            </a:r>
          </a:p>
          <a:p>
            <a:r>
              <a:rPr lang="en-GB" b="1" dirty="0"/>
              <a:t>Size </a:t>
            </a:r>
            <a:r>
              <a:rPr lang="en-GB" dirty="0"/>
              <a:t> They measure 1–5 mm in diameter. </a:t>
            </a:r>
          </a:p>
          <a:p>
            <a:r>
              <a:rPr lang="en-GB" b="1" dirty="0"/>
              <a:t>Site</a:t>
            </a:r>
            <a:r>
              <a:rPr lang="en-GB" dirty="0"/>
              <a:t>  The cheeks and forehead are most commonly affected. Although rare, lower parts of the face and chin, neck, chest, abdomen and back may all be affected. </a:t>
            </a:r>
            <a:endParaRPr lang="x-none"/>
          </a:p>
        </p:txBody>
      </p:sp>
    </p:spTree>
    <p:extLst>
      <p:ext uri="{BB962C8B-B14F-4D97-AF65-F5344CB8AC3E}">
        <p14:creationId xmlns:p14="http://schemas.microsoft.com/office/powerpoint/2010/main" val="653240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1905000"/>
            <a:ext cx="5286375" cy="3487738"/>
          </a:xfrm>
        </p:spPr>
      </p:pic>
    </p:spTree>
    <p:extLst>
      <p:ext uri="{BB962C8B-B14F-4D97-AF65-F5344CB8AC3E}">
        <p14:creationId xmlns:p14="http://schemas.microsoft.com/office/powerpoint/2010/main" val="3405492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D413-02B6-884F-9048-FC0BD2947FD1}"/>
              </a:ext>
            </a:extLst>
          </p:cNvPr>
          <p:cNvSpPr>
            <a:spLocks noGrp="1"/>
          </p:cNvSpPr>
          <p:nvPr>
            <p:ph type="title"/>
          </p:nvPr>
        </p:nvSpPr>
        <p:spPr/>
        <p:txBody>
          <a:bodyPr/>
          <a:lstStyle/>
          <a:p>
            <a:r>
              <a:rPr lang="en-GB" dirty="0"/>
              <a:t>Management </a:t>
            </a:r>
            <a:endParaRPr lang="x-none"/>
          </a:p>
        </p:txBody>
      </p:sp>
      <p:sp>
        <p:nvSpPr>
          <p:cNvPr id="3" name="Content Placeholder 2">
            <a:extLst>
              <a:ext uri="{FF2B5EF4-FFF2-40B4-BE49-F238E27FC236}">
                <a16:creationId xmlns:a16="http://schemas.microsoft.com/office/drawing/2014/main" id="{D627283A-2505-D340-B786-13716E34C56B}"/>
              </a:ext>
            </a:extLst>
          </p:cNvPr>
          <p:cNvSpPr>
            <a:spLocks noGrp="1"/>
          </p:cNvSpPr>
          <p:nvPr>
            <p:ph idx="1"/>
          </p:nvPr>
        </p:nvSpPr>
        <p:spPr/>
        <p:txBody>
          <a:bodyPr/>
          <a:lstStyle/>
          <a:p>
            <a:r>
              <a:rPr lang="en-GB" dirty="0"/>
              <a:t>Destructive techniques such as </a:t>
            </a:r>
            <a:r>
              <a:rPr lang="en-GB" dirty="0" err="1"/>
              <a:t>electrocautery</a:t>
            </a:r>
            <a:r>
              <a:rPr lang="en-GB" dirty="0"/>
              <a:t> and curettage may be effective.  As the lesions are usually seen in dark-skinned patients, the risk of </a:t>
            </a:r>
            <a:r>
              <a:rPr lang="en-GB" dirty="0" err="1"/>
              <a:t>dyspigmentation</a:t>
            </a:r>
            <a:r>
              <a:rPr lang="en-GB" dirty="0"/>
              <a:t> exists. Laser ablation achieves good results, but non-ablative laser treatments may also be effective </a:t>
            </a:r>
            <a:endParaRPr lang="x-none"/>
          </a:p>
        </p:txBody>
      </p:sp>
    </p:spTree>
    <p:extLst>
      <p:ext uri="{BB962C8B-B14F-4D97-AF65-F5344CB8AC3E}">
        <p14:creationId xmlns:p14="http://schemas.microsoft.com/office/powerpoint/2010/main" val="694504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A65B-1016-B04E-9117-6E4A39A07ADB}"/>
              </a:ext>
            </a:extLst>
          </p:cNvPr>
          <p:cNvSpPr>
            <a:spLocks noGrp="1"/>
          </p:cNvSpPr>
          <p:nvPr>
            <p:ph type="title"/>
          </p:nvPr>
        </p:nvSpPr>
        <p:spPr/>
        <p:txBody>
          <a:bodyPr/>
          <a:lstStyle/>
          <a:p>
            <a:endParaRPr lang="x-none"/>
          </a:p>
        </p:txBody>
      </p:sp>
      <p:pic>
        <p:nvPicPr>
          <p:cNvPr id="4" name="Picture 4">
            <a:extLst>
              <a:ext uri="{FF2B5EF4-FFF2-40B4-BE49-F238E27FC236}">
                <a16:creationId xmlns:a16="http://schemas.microsoft.com/office/drawing/2014/main" id="{B5A1C697-3751-8840-8B27-CD023563E58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121" t="60063" r="22420" b="23020"/>
          <a:stretch/>
        </p:blipFill>
        <p:spPr>
          <a:xfrm>
            <a:off x="2895600" y="990600"/>
            <a:ext cx="5651157" cy="5293489"/>
          </a:xfrm>
        </p:spPr>
      </p:pic>
    </p:spTree>
    <p:extLst>
      <p:ext uri="{BB962C8B-B14F-4D97-AF65-F5344CB8AC3E}">
        <p14:creationId xmlns:p14="http://schemas.microsoft.com/office/powerpoint/2010/main" val="355382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8151B-D4F4-FA45-B506-5AFFC15A27D7}"/>
              </a:ext>
            </a:extLst>
          </p:cNvPr>
          <p:cNvSpPr>
            <a:spLocks noGrp="1"/>
          </p:cNvSpPr>
          <p:nvPr>
            <p:ph type="title"/>
          </p:nvPr>
        </p:nvSpPr>
        <p:spPr/>
        <p:txBody>
          <a:bodyPr/>
          <a:lstStyle/>
          <a:p>
            <a:r>
              <a:rPr lang="en-GB" dirty="0"/>
              <a:t>Warty </a:t>
            </a:r>
            <a:r>
              <a:rPr lang="en-GB" dirty="0" err="1"/>
              <a:t>dyskeratoma</a:t>
            </a:r>
            <a:r>
              <a:rPr lang="en-GB" dirty="0"/>
              <a:t> </a:t>
            </a:r>
            <a:endParaRPr lang="x-none"/>
          </a:p>
        </p:txBody>
      </p:sp>
      <p:sp>
        <p:nvSpPr>
          <p:cNvPr id="3" name="Content Placeholder 2">
            <a:extLst>
              <a:ext uri="{FF2B5EF4-FFF2-40B4-BE49-F238E27FC236}">
                <a16:creationId xmlns:a16="http://schemas.microsoft.com/office/drawing/2014/main" id="{21572C2A-D4A4-9047-8D80-BAC43F0E7CD5}"/>
              </a:ext>
            </a:extLst>
          </p:cNvPr>
          <p:cNvSpPr>
            <a:spLocks noGrp="1"/>
          </p:cNvSpPr>
          <p:nvPr>
            <p:ph idx="1"/>
          </p:nvPr>
        </p:nvSpPr>
        <p:spPr/>
        <p:txBody>
          <a:bodyPr/>
          <a:lstStyle/>
          <a:p>
            <a:r>
              <a:rPr lang="en-GB" dirty="0"/>
              <a:t>is a rare benign epidermal tumour that most frequently presents as a papule or nodule on the head or neck of middle‐aged or elderly patients. </a:t>
            </a:r>
          </a:p>
          <a:p>
            <a:r>
              <a:rPr lang="en-GB" b="1" dirty="0"/>
              <a:t>Pre disposing factors </a:t>
            </a:r>
            <a:r>
              <a:rPr lang="en-GB" dirty="0"/>
              <a:t>Viral infection, smoking, autoimmunity and UV light have been associated</a:t>
            </a:r>
            <a:endParaRPr lang="x-none" b="1"/>
          </a:p>
        </p:txBody>
      </p:sp>
    </p:spTree>
    <p:extLst>
      <p:ext uri="{BB962C8B-B14F-4D97-AF65-F5344CB8AC3E}">
        <p14:creationId xmlns:p14="http://schemas.microsoft.com/office/powerpoint/2010/main" val="1700782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A462-CD43-6A4C-B1E2-C4013C8B57C4}"/>
              </a:ext>
            </a:extLst>
          </p:cNvPr>
          <p:cNvSpPr>
            <a:spLocks noGrp="1"/>
          </p:cNvSpPr>
          <p:nvPr>
            <p:ph type="title"/>
          </p:nvPr>
        </p:nvSpPr>
        <p:spPr/>
        <p:txBody>
          <a:bodyPr/>
          <a:lstStyle/>
          <a:p>
            <a:r>
              <a:rPr lang="en-GB" dirty="0"/>
              <a:t>Pathology </a:t>
            </a:r>
            <a:endParaRPr lang="x-none"/>
          </a:p>
        </p:txBody>
      </p:sp>
      <p:sp>
        <p:nvSpPr>
          <p:cNvPr id="3" name="Content Placeholder 2">
            <a:extLst>
              <a:ext uri="{FF2B5EF4-FFF2-40B4-BE49-F238E27FC236}">
                <a16:creationId xmlns:a16="http://schemas.microsoft.com/office/drawing/2014/main" id="{16DBA2C2-A8FA-0448-AB8F-AA238F778F4E}"/>
              </a:ext>
            </a:extLst>
          </p:cNvPr>
          <p:cNvSpPr>
            <a:spLocks noGrp="1"/>
          </p:cNvSpPr>
          <p:nvPr>
            <p:ph idx="1"/>
          </p:nvPr>
        </p:nvSpPr>
        <p:spPr/>
        <p:txBody>
          <a:bodyPr>
            <a:normAutofit/>
          </a:bodyPr>
          <a:lstStyle/>
          <a:p>
            <a:r>
              <a:rPr lang="en-GB" dirty="0"/>
              <a:t>A cup‐shaped invagination filled with a </a:t>
            </a:r>
            <a:r>
              <a:rPr lang="en-GB" dirty="0" err="1"/>
              <a:t>keratotic</a:t>
            </a:r>
            <a:r>
              <a:rPr lang="en-GB" dirty="0"/>
              <a:t> plug involving a single hair follicle. </a:t>
            </a:r>
          </a:p>
          <a:p>
            <a:r>
              <a:rPr lang="en-GB" dirty="0"/>
              <a:t>Within the invagination entrance numerous </a:t>
            </a:r>
            <a:r>
              <a:rPr lang="en-GB" dirty="0" err="1"/>
              <a:t>acantholytic</a:t>
            </a:r>
            <a:r>
              <a:rPr lang="en-GB" dirty="0"/>
              <a:t> </a:t>
            </a:r>
            <a:r>
              <a:rPr lang="en-GB" dirty="0" err="1"/>
              <a:t>dyskeratotic</a:t>
            </a:r>
            <a:r>
              <a:rPr lang="en-GB" dirty="0"/>
              <a:t> cells and typical corps </a:t>
            </a:r>
            <a:r>
              <a:rPr lang="en-GB" dirty="0" err="1"/>
              <a:t>ronds</a:t>
            </a:r>
            <a:r>
              <a:rPr lang="en-GB" dirty="0"/>
              <a:t> are seen. In the lower portion, there are many villi that are covered by a single layer of </a:t>
            </a:r>
            <a:r>
              <a:rPr lang="en-GB" dirty="0" err="1"/>
              <a:t>basaloid</a:t>
            </a:r>
            <a:r>
              <a:rPr lang="en-GB" dirty="0"/>
              <a:t> cells with the villi protruding upwards.</a:t>
            </a:r>
          </a:p>
          <a:p>
            <a:r>
              <a:rPr lang="en-GB" dirty="0"/>
              <a:t> Cystic and nodular patterns have also been reported</a:t>
            </a:r>
            <a:endParaRPr lang="x-none"/>
          </a:p>
        </p:txBody>
      </p:sp>
    </p:spTree>
    <p:extLst>
      <p:ext uri="{BB962C8B-B14F-4D97-AF65-F5344CB8AC3E}">
        <p14:creationId xmlns:p14="http://schemas.microsoft.com/office/powerpoint/2010/main" val="2238418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1A83-DD7B-0946-8C4C-D6ACD5DB3F45}"/>
              </a:ext>
            </a:extLst>
          </p:cNvPr>
          <p:cNvSpPr>
            <a:spLocks noGrp="1"/>
          </p:cNvSpPr>
          <p:nvPr>
            <p:ph type="title"/>
          </p:nvPr>
        </p:nvSpPr>
        <p:spPr/>
        <p:txBody>
          <a:bodyPr/>
          <a:lstStyle/>
          <a:p>
            <a:r>
              <a:rPr lang="en-US" dirty="0" err="1"/>
              <a:t>Seborrheoic</a:t>
            </a:r>
            <a:r>
              <a:rPr lang="en-US" dirty="0"/>
              <a:t> keratosis</a:t>
            </a:r>
            <a:endParaRPr lang="x-none" dirty="0"/>
          </a:p>
        </p:txBody>
      </p:sp>
      <p:sp>
        <p:nvSpPr>
          <p:cNvPr id="3" name="Content Placeholder 2">
            <a:extLst>
              <a:ext uri="{FF2B5EF4-FFF2-40B4-BE49-F238E27FC236}">
                <a16:creationId xmlns:a16="http://schemas.microsoft.com/office/drawing/2014/main" id="{1B444ADB-E7D2-2D4C-AD91-0152FD1C05F9}"/>
              </a:ext>
            </a:extLst>
          </p:cNvPr>
          <p:cNvSpPr>
            <a:spLocks noGrp="1"/>
          </p:cNvSpPr>
          <p:nvPr>
            <p:ph idx="1"/>
          </p:nvPr>
        </p:nvSpPr>
        <p:spPr/>
        <p:txBody>
          <a:bodyPr/>
          <a:lstStyle/>
          <a:p>
            <a:r>
              <a:rPr lang="en-GB" dirty="0"/>
              <a:t>A benign tumour composed of epidermal keratinocytes, frequently pigmented and more common in the elderly. </a:t>
            </a:r>
            <a:endParaRPr lang="en-US" dirty="0"/>
          </a:p>
          <a:p>
            <a:r>
              <a:rPr lang="en-GB" dirty="0"/>
              <a:t> </a:t>
            </a:r>
            <a:r>
              <a:rPr lang="en-GB" dirty="0" err="1"/>
              <a:t>Seborrhoeic</a:t>
            </a:r>
            <a:r>
              <a:rPr lang="en-GB" dirty="0"/>
              <a:t> keratoses (SK) are usually asymptomatic and can have pleomorphic features varying from pale superficial patches to darkly pigmented </a:t>
            </a:r>
            <a:r>
              <a:rPr lang="en-GB" dirty="0" err="1"/>
              <a:t>verrucous</a:t>
            </a:r>
            <a:r>
              <a:rPr lang="en-GB" dirty="0"/>
              <a:t> plaques. </a:t>
            </a:r>
            <a:endParaRPr lang="x-none" dirty="0"/>
          </a:p>
        </p:txBody>
      </p:sp>
    </p:spTree>
    <p:extLst>
      <p:ext uri="{BB962C8B-B14F-4D97-AF65-F5344CB8AC3E}">
        <p14:creationId xmlns:p14="http://schemas.microsoft.com/office/powerpoint/2010/main" val="1190201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78140" y="2119313"/>
            <a:ext cx="4807145" cy="3603625"/>
          </a:xfrm>
        </p:spPr>
      </p:pic>
    </p:spTree>
    <p:extLst>
      <p:ext uri="{BB962C8B-B14F-4D97-AF65-F5344CB8AC3E}">
        <p14:creationId xmlns:p14="http://schemas.microsoft.com/office/powerpoint/2010/main" val="1443823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features</a:t>
            </a:r>
            <a:endParaRPr lang="en-US" dirty="0"/>
          </a:p>
        </p:txBody>
      </p:sp>
      <p:sp>
        <p:nvSpPr>
          <p:cNvPr id="3" name="Content Placeholder 2"/>
          <p:cNvSpPr>
            <a:spLocks noGrp="1"/>
          </p:cNvSpPr>
          <p:nvPr>
            <p:ph idx="1"/>
          </p:nvPr>
        </p:nvSpPr>
        <p:spPr/>
        <p:txBody>
          <a:bodyPr>
            <a:normAutofit/>
          </a:bodyPr>
          <a:lstStyle/>
          <a:p>
            <a:r>
              <a:rPr lang="en-GB" dirty="0"/>
              <a:t> A pruritic solitary lesion with a central </a:t>
            </a:r>
            <a:r>
              <a:rPr lang="en-GB" dirty="0" err="1"/>
              <a:t>keratotic</a:t>
            </a:r>
            <a:r>
              <a:rPr lang="en-GB" dirty="0"/>
              <a:t> plug, on the head or neck of middle‐aged or elderly persons.</a:t>
            </a:r>
          </a:p>
          <a:p>
            <a:r>
              <a:rPr lang="en-GB" dirty="0"/>
              <a:t> Other symptoms include recurrent foul‐smelling cheesy discharge or bleeding on trauma.  </a:t>
            </a:r>
          </a:p>
          <a:p>
            <a:r>
              <a:rPr lang="en-GB" b="1" dirty="0"/>
              <a:t>Clinical  variants  </a:t>
            </a:r>
            <a:r>
              <a:rPr lang="en-GB" dirty="0"/>
              <a:t>Multiple lesions and involvement of the oral and genital mucosa have been reported. </a:t>
            </a:r>
          </a:p>
          <a:p>
            <a:r>
              <a:rPr lang="en-GB" b="1" dirty="0"/>
              <a:t>Differential diagnosis  </a:t>
            </a:r>
            <a:r>
              <a:rPr lang="en-GB" dirty="0"/>
              <a:t>Focal </a:t>
            </a:r>
            <a:r>
              <a:rPr lang="en-GB" dirty="0" err="1"/>
              <a:t>acantholytic</a:t>
            </a:r>
            <a:r>
              <a:rPr lang="en-GB" dirty="0"/>
              <a:t> </a:t>
            </a:r>
            <a:r>
              <a:rPr lang="en-GB" dirty="0" err="1"/>
              <a:t>dyskeratosis</a:t>
            </a:r>
            <a:r>
              <a:rPr lang="en-GB" dirty="0"/>
              <a:t> is also observed in </a:t>
            </a:r>
            <a:r>
              <a:rPr lang="en-GB" dirty="0" err="1"/>
              <a:t>acantholytic</a:t>
            </a:r>
            <a:r>
              <a:rPr lang="en-GB" dirty="0"/>
              <a:t> SCC, actinic keratosis, basal cell carcinoma and </a:t>
            </a:r>
            <a:r>
              <a:rPr lang="en-GB" dirty="0" err="1"/>
              <a:t>Darier</a:t>
            </a:r>
            <a:r>
              <a:rPr lang="en-GB" dirty="0"/>
              <a:t> disease. </a:t>
            </a:r>
            <a:endParaRPr lang="x-none"/>
          </a:p>
          <a:p>
            <a:endParaRPr lang="en-US" dirty="0"/>
          </a:p>
        </p:txBody>
      </p:sp>
    </p:spTree>
    <p:extLst>
      <p:ext uri="{BB962C8B-B14F-4D97-AF65-F5344CB8AC3E}">
        <p14:creationId xmlns:p14="http://schemas.microsoft.com/office/powerpoint/2010/main" val="3689902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0498" y="2119313"/>
            <a:ext cx="4222429" cy="3603625"/>
          </a:xfrm>
        </p:spPr>
      </p:pic>
    </p:spTree>
    <p:extLst>
      <p:ext uri="{BB962C8B-B14F-4D97-AF65-F5344CB8AC3E}">
        <p14:creationId xmlns:p14="http://schemas.microsoft.com/office/powerpoint/2010/main" val="4190657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1430-D1AF-F742-989D-1C636EF39432}"/>
              </a:ext>
            </a:extLst>
          </p:cNvPr>
          <p:cNvSpPr>
            <a:spLocks noGrp="1"/>
          </p:cNvSpPr>
          <p:nvPr>
            <p:ph type="title"/>
          </p:nvPr>
        </p:nvSpPr>
        <p:spPr/>
        <p:txBody>
          <a:bodyPr/>
          <a:lstStyle/>
          <a:p>
            <a:r>
              <a:rPr lang="en-US" dirty="0"/>
              <a:t>management</a:t>
            </a:r>
            <a:endParaRPr lang="x-none"/>
          </a:p>
        </p:txBody>
      </p:sp>
      <p:pic>
        <p:nvPicPr>
          <p:cNvPr id="3" name="Picture 3">
            <a:extLst>
              <a:ext uri="{FF2B5EF4-FFF2-40B4-BE49-F238E27FC236}">
                <a16:creationId xmlns:a16="http://schemas.microsoft.com/office/drawing/2014/main" id="{F4E153B4-23F9-5842-96C4-0BA2ED2483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7671" y="2454961"/>
            <a:ext cx="6176658" cy="3001942"/>
          </a:xfrm>
        </p:spPr>
      </p:pic>
    </p:spTree>
    <p:extLst>
      <p:ext uri="{BB962C8B-B14F-4D97-AF65-F5344CB8AC3E}">
        <p14:creationId xmlns:p14="http://schemas.microsoft.com/office/powerpoint/2010/main" val="841456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0573A-7032-1A4E-8A3C-2AA9822B838E}"/>
              </a:ext>
            </a:extLst>
          </p:cNvPr>
          <p:cNvSpPr>
            <a:spLocks noGrp="1"/>
          </p:cNvSpPr>
          <p:nvPr>
            <p:ph type="title"/>
          </p:nvPr>
        </p:nvSpPr>
        <p:spPr/>
        <p:txBody>
          <a:bodyPr/>
          <a:lstStyle/>
          <a:p>
            <a:r>
              <a:rPr lang="en-GB" dirty="0"/>
              <a:t>Clear cell </a:t>
            </a:r>
            <a:r>
              <a:rPr lang="en-GB" dirty="0" err="1"/>
              <a:t>acanthoma</a:t>
            </a:r>
            <a:endParaRPr lang="x-none"/>
          </a:p>
        </p:txBody>
      </p:sp>
      <p:sp>
        <p:nvSpPr>
          <p:cNvPr id="3" name="Content Placeholder 2">
            <a:extLst>
              <a:ext uri="{FF2B5EF4-FFF2-40B4-BE49-F238E27FC236}">
                <a16:creationId xmlns:a16="http://schemas.microsoft.com/office/drawing/2014/main" id="{EE5CE4A6-0189-374E-AC2F-891DAA393B85}"/>
              </a:ext>
            </a:extLst>
          </p:cNvPr>
          <p:cNvSpPr>
            <a:spLocks noGrp="1"/>
          </p:cNvSpPr>
          <p:nvPr>
            <p:ph idx="1"/>
          </p:nvPr>
        </p:nvSpPr>
        <p:spPr/>
        <p:txBody>
          <a:bodyPr/>
          <a:lstStyle/>
          <a:p>
            <a:r>
              <a:rPr lang="en-GB" dirty="0"/>
              <a:t>An asymptomatic benign lesion of unknown aetiology, which typically presents as a red to brown, dome‐shaped papule on the leg and characterized by the accumulation of clear glycogen‐ containing cells in the epidermis. </a:t>
            </a:r>
            <a:endParaRPr lang="x-none"/>
          </a:p>
        </p:txBody>
      </p:sp>
    </p:spTree>
    <p:extLst>
      <p:ext uri="{BB962C8B-B14F-4D97-AF65-F5344CB8AC3E}">
        <p14:creationId xmlns:p14="http://schemas.microsoft.com/office/powerpoint/2010/main" val="3411550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5657-CEFE-EC4D-8AFD-AC743968A896}"/>
              </a:ext>
            </a:extLst>
          </p:cNvPr>
          <p:cNvSpPr>
            <a:spLocks noGrp="1"/>
          </p:cNvSpPr>
          <p:nvPr>
            <p:ph type="title"/>
          </p:nvPr>
        </p:nvSpPr>
        <p:spPr/>
        <p:txBody>
          <a:bodyPr/>
          <a:lstStyle/>
          <a:p>
            <a:r>
              <a:rPr lang="en-GB" dirty="0"/>
              <a:t>Pathophysiology</a:t>
            </a:r>
            <a:endParaRPr lang="x-none"/>
          </a:p>
        </p:txBody>
      </p:sp>
      <p:sp>
        <p:nvSpPr>
          <p:cNvPr id="3" name="Content Placeholder 2">
            <a:extLst>
              <a:ext uri="{FF2B5EF4-FFF2-40B4-BE49-F238E27FC236}">
                <a16:creationId xmlns:a16="http://schemas.microsoft.com/office/drawing/2014/main" id="{1918D7C6-E139-224B-861B-2289B936698A}"/>
              </a:ext>
            </a:extLst>
          </p:cNvPr>
          <p:cNvSpPr>
            <a:spLocks noGrp="1"/>
          </p:cNvSpPr>
          <p:nvPr>
            <p:ph idx="1"/>
          </p:nvPr>
        </p:nvSpPr>
        <p:spPr/>
        <p:txBody>
          <a:bodyPr>
            <a:normAutofit lnSpcReduction="10000"/>
          </a:bodyPr>
          <a:lstStyle/>
          <a:p>
            <a:r>
              <a:rPr lang="en-GB" dirty="0"/>
              <a:t>The </a:t>
            </a:r>
            <a:r>
              <a:rPr lang="en-GB" dirty="0" err="1"/>
              <a:t>histopathological</a:t>
            </a:r>
            <a:r>
              <a:rPr lang="en-GB" dirty="0"/>
              <a:t> features are characteristic. These include </a:t>
            </a:r>
            <a:r>
              <a:rPr lang="en-GB" dirty="0" err="1"/>
              <a:t>psoriasiform</a:t>
            </a:r>
            <a:r>
              <a:rPr lang="en-GB" dirty="0"/>
              <a:t> </a:t>
            </a:r>
            <a:r>
              <a:rPr lang="en-GB" dirty="0" err="1"/>
              <a:t>acanthosis</a:t>
            </a:r>
            <a:r>
              <a:rPr lang="en-GB" dirty="0"/>
              <a:t> with pale periodic acid–Schiff (PAS) positive  glycogen‐rich  keratinocytes  (clear  cells) . The cytoplasm of the clear cells contains an abundance of glycogen, which on electron microscopy is seen to displace </a:t>
            </a:r>
            <a:r>
              <a:rPr lang="en-GB" dirty="0" err="1"/>
              <a:t>tonofibrils</a:t>
            </a:r>
            <a:r>
              <a:rPr lang="en-GB" dirty="0"/>
              <a:t>. There is intercellular oedema and an infiltrate often containing many </a:t>
            </a:r>
            <a:r>
              <a:rPr lang="en-GB" dirty="0" err="1"/>
              <a:t>polymorphonuclear</a:t>
            </a:r>
            <a:r>
              <a:rPr lang="en-GB" dirty="0"/>
              <a:t> leukocytes forming </a:t>
            </a:r>
            <a:r>
              <a:rPr lang="en-GB" dirty="0" err="1"/>
              <a:t>parakeratotic</a:t>
            </a:r>
            <a:r>
              <a:rPr lang="en-GB" dirty="0"/>
              <a:t> </a:t>
            </a:r>
            <a:r>
              <a:rPr lang="en-GB" dirty="0" err="1"/>
              <a:t>microabscesses</a:t>
            </a:r>
            <a:r>
              <a:rPr lang="en-GB" dirty="0"/>
              <a:t>. </a:t>
            </a:r>
          </a:p>
          <a:p>
            <a:r>
              <a:rPr lang="en-GB" dirty="0"/>
              <a:t>The papillary dermis is oedematous and the superficial capillaries and veins are increased in number. </a:t>
            </a:r>
            <a:endParaRPr lang="x-none"/>
          </a:p>
        </p:txBody>
      </p:sp>
    </p:spTree>
    <p:extLst>
      <p:ext uri="{BB962C8B-B14F-4D97-AF65-F5344CB8AC3E}">
        <p14:creationId xmlns:p14="http://schemas.microsoft.com/office/powerpoint/2010/main" val="1000867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67A63-05C3-EF4C-B869-977D9EE834CE}"/>
              </a:ext>
            </a:extLst>
          </p:cNvPr>
          <p:cNvSpPr>
            <a:spLocks noGrp="1"/>
          </p:cNvSpPr>
          <p:nvPr>
            <p:ph type="title"/>
          </p:nvPr>
        </p:nvSpPr>
        <p:spPr/>
        <p:txBody>
          <a:bodyPr/>
          <a:lstStyle/>
          <a:p>
            <a:endParaRPr lang="x-none"/>
          </a:p>
        </p:txBody>
      </p:sp>
      <p:pic>
        <p:nvPicPr>
          <p:cNvPr id="4" name="Picture 4">
            <a:extLst>
              <a:ext uri="{FF2B5EF4-FFF2-40B4-BE49-F238E27FC236}">
                <a16:creationId xmlns:a16="http://schemas.microsoft.com/office/drawing/2014/main" id="{C1915710-0572-5D4A-9900-642235F628B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923" t="17766" r="8923" b="52633"/>
          <a:stretch/>
        </p:blipFill>
        <p:spPr>
          <a:xfrm>
            <a:off x="4182900" y="1066800"/>
            <a:ext cx="4937760" cy="4724400"/>
          </a:xfrm>
        </p:spPr>
      </p:pic>
    </p:spTree>
    <p:extLst>
      <p:ext uri="{BB962C8B-B14F-4D97-AF65-F5344CB8AC3E}">
        <p14:creationId xmlns:p14="http://schemas.microsoft.com/office/powerpoint/2010/main" val="4208711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E477E-AABB-B94D-84D9-79A39AA95820}"/>
              </a:ext>
            </a:extLst>
          </p:cNvPr>
          <p:cNvSpPr>
            <a:spLocks noGrp="1"/>
          </p:cNvSpPr>
          <p:nvPr>
            <p:ph type="title"/>
          </p:nvPr>
        </p:nvSpPr>
        <p:spPr/>
        <p:txBody>
          <a:bodyPr/>
          <a:lstStyle/>
          <a:p>
            <a:r>
              <a:rPr lang="en-GB" dirty="0"/>
              <a:t>Clinical features </a:t>
            </a:r>
            <a:endParaRPr lang="x-none"/>
          </a:p>
        </p:txBody>
      </p:sp>
      <p:sp>
        <p:nvSpPr>
          <p:cNvPr id="3" name="Content Placeholder 2">
            <a:extLst>
              <a:ext uri="{FF2B5EF4-FFF2-40B4-BE49-F238E27FC236}">
                <a16:creationId xmlns:a16="http://schemas.microsoft.com/office/drawing/2014/main" id="{A17316CA-5057-5144-A67A-D20D7AD94484}"/>
              </a:ext>
            </a:extLst>
          </p:cNvPr>
          <p:cNvSpPr>
            <a:spLocks noGrp="1"/>
          </p:cNvSpPr>
          <p:nvPr>
            <p:ph idx="1"/>
          </p:nvPr>
        </p:nvSpPr>
        <p:spPr/>
        <p:txBody>
          <a:bodyPr/>
          <a:lstStyle/>
          <a:p>
            <a:r>
              <a:rPr lang="en-GB" dirty="0"/>
              <a:t>The presenting lesion is an asymptomatic, red‐brown, dome shaped, solitary papule or nodule often covered by a thin </a:t>
            </a:r>
            <a:r>
              <a:rPr lang="en-GB" dirty="0" err="1"/>
              <a:t>collarette</a:t>
            </a:r>
            <a:r>
              <a:rPr lang="en-GB" dirty="0"/>
              <a:t> of scale. This slow‐growing lesion varies from 3 to 20 mm in size. Like SK, it may have a stuck‐on appearance but often contains vascular </a:t>
            </a:r>
            <a:r>
              <a:rPr lang="en-GB" dirty="0" err="1"/>
              <a:t>puncta</a:t>
            </a:r>
            <a:r>
              <a:rPr lang="en-GB" dirty="0"/>
              <a:t>, which bleed on minor trauma</a:t>
            </a:r>
            <a:endParaRPr lang="x-none"/>
          </a:p>
        </p:txBody>
      </p:sp>
    </p:spTree>
    <p:extLst>
      <p:ext uri="{BB962C8B-B14F-4D97-AF65-F5344CB8AC3E}">
        <p14:creationId xmlns:p14="http://schemas.microsoft.com/office/powerpoint/2010/main" val="3000911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4D1D-9686-0046-8022-BC95C46B50A3}"/>
              </a:ext>
            </a:extLst>
          </p:cNvPr>
          <p:cNvSpPr>
            <a:spLocks noGrp="1"/>
          </p:cNvSpPr>
          <p:nvPr>
            <p:ph type="title"/>
          </p:nvPr>
        </p:nvSpPr>
        <p:spPr/>
        <p:txBody>
          <a:bodyPr/>
          <a:lstStyle/>
          <a:p>
            <a:endParaRPr lang="x-none"/>
          </a:p>
        </p:txBody>
      </p:sp>
      <p:pic>
        <p:nvPicPr>
          <p:cNvPr id="4" name="Picture 4">
            <a:extLst>
              <a:ext uri="{FF2B5EF4-FFF2-40B4-BE49-F238E27FC236}">
                <a16:creationId xmlns:a16="http://schemas.microsoft.com/office/drawing/2014/main" id="{F61E6A5E-42EE-654C-9071-1704D0AB47D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1029" b="14569"/>
          <a:stretch/>
        </p:blipFill>
        <p:spPr>
          <a:xfrm>
            <a:off x="4880384" y="1219200"/>
            <a:ext cx="6778216" cy="4724400"/>
          </a:xfrm>
        </p:spPr>
      </p:pic>
    </p:spTree>
    <p:extLst>
      <p:ext uri="{BB962C8B-B14F-4D97-AF65-F5344CB8AC3E}">
        <p14:creationId xmlns:p14="http://schemas.microsoft.com/office/powerpoint/2010/main" val="354618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9DB6F-7AAB-EC47-83FB-02218ED9B266}"/>
              </a:ext>
            </a:extLst>
          </p:cNvPr>
          <p:cNvSpPr>
            <a:spLocks noGrp="1"/>
          </p:cNvSpPr>
          <p:nvPr>
            <p:ph type="title"/>
          </p:nvPr>
        </p:nvSpPr>
        <p:spPr/>
        <p:txBody>
          <a:bodyPr/>
          <a:lstStyle/>
          <a:p>
            <a:r>
              <a:rPr lang="en-GB" dirty="0"/>
              <a:t>Clinical  variants</a:t>
            </a:r>
            <a:endParaRPr lang="x-none"/>
          </a:p>
        </p:txBody>
      </p:sp>
      <p:sp>
        <p:nvSpPr>
          <p:cNvPr id="3" name="Content Placeholder 2">
            <a:extLst>
              <a:ext uri="{FF2B5EF4-FFF2-40B4-BE49-F238E27FC236}">
                <a16:creationId xmlns:a16="http://schemas.microsoft.com/office/drawing/2014/main" id="{294AEA01-79CA-124C-81D4-8B8B078E96B5}"/>
              </a:ext>
            </a:extLst>
          </p:cNvPr>
          <p:cNvSpPr>
            <a:spLocks noGrp="1"/>
          </p:cNvSpPr>
          <p:nvPr>
            <p:ph idx="1"/>
          </p:nvPr>
        </p:nvSpPr>
        <p:spPr/>
        <p:txBody>
          <a:bodyPr>
            <a:normAutofit/>
          </a:bodyPr>
          <a:lstStyle/>
          <a:p>
            <a:r>
              <a:rPr lang="en-GB" dirty="0"/>
              <a:t>Giant, </a:t>
            </a:r>
            <a:r>
              <a:rPr lang="en-GB" dirty="0" err="1"/>
              <a:t>pedunculated</a:t>
            </a:r>
            <a:r>
              <a:rPr lang="en-GB" dirty="0"/>
              <a:t>, atypical, cystic and pigmented patterns may be seen. </a:t>
            </a:r>
          </a:p>
          <a:p>
            <a:r>
              <a:rPr lang="en-GB" dirty="0"/>
              <a:t>The term eruptive clear cell </a:t>
            </a:r>
            <a:r>
              <a:rPr lang="en-GB" dirty="0" err="1"/>
              <a:t>acanthomas</a:t>
            </a:r>
            <a:r>
              <a:rPr lang="en-GB" dirty="0"/>
              <a:t> is given to multiple lesions presenting over a period of months</a:t>
            </a:r>
            <a:r>
              <a:rPr lang="en-GB" b="1" dirty="0"/>
              <a:t>.  </a:t>
            </a:r>
          </a:p>
          <a:p>
            <a:r>
              <a:rPr lang="en-GB" b="1" dirty="0"/>
              <a:t>Differential  diagnosis  </a:t>
            </a:r>
            <a:r>
              <a:rPr lang="en-GB" dirty="0"/>
              <a:t>Clear cell </a:t>
            </a:r>
            <a:r>
              <a:rPr lang="en-GB" dirty="0" err="1"/>
              <a:t>acanthomas</a:t>
            </a:r>
            <a:r>
              <a:rPr lang="en-GB" dirty="0"/>
              <a:t> must be differentiated from actinic or </a:t>
            </a:r>
            <a:r>
              <a:rPr lang="en-GB" dirty="0" err="1"/>
              <a:t>seborrhoeic</a:t>
            </a:r>
            <a:r>
              <a:rPr lang="en-GB" dirty="0"/>
              <a:t> </a:t>
            </a:r>
            <a:r>
              <a:rPr lang="en-GB" dirty="0" err="1"/>
              <a:t>keratoses</a:t>
            </a:r>
            <a:r>
              <a:rPr lang="en-GB" dirty="0"/>
              <a:t>, viral warts, pyogenic granulomas, </a:t>
            </a:r>
            <a:r>
              <a:rPr lang="en-GB" dirty="0" err="1"/>
              <a:t>dermatofibromas</a:t>
            </a:r>
            <a:r>
              <a:rPr lang="en-GB" dirty="0"/>
              <a:t>, </a:t>
            </a:r>
            <a:r>
              <a:rPr lang="en-GB" dirty="0" err="1"/>
              <a:t>eccrine</a:t>
            </a:r>
            <a:r>
              <a:rPr lang="en-GB" dirty="0"/>
              <a:t> </a:t>
            </a:r>
            <a:r>
              <a:rPr lang="en-GB" dirty="0" err="1"/>
              <a:t>poromas</a:t>
            </a:r>
            <a:r>
              <a:rPr lang="en-GB" dirty="0"/>
              <a:t>, clear cell </a:t>
            </a:r>
            <a:r>
              <a:rPr lang="en-GB" dirty="0" err="1"/>
              <a:t>hidradenoma</a:t>
            </a:r>
            <a:r>
              <a:rPr lang="en-GB" dirty="0"/>
              <a:t>, non‐melanoma skin cancers and metastatic cancer . </a:t>
            </a:r>
            <a:endParaRPr lang="x-none"/>
          </a:p>
        </p:txBody>
      </p:sp>
    </p:spTree>
    <p:extLst>
      <p:ext uri="{BB962C8B-B14F-4D97-AF65-F5344CB8AC3E}">
        <p14:creationId xmlns:p14="http://schemas.microsoft.com/office/powerpoint/2010/main" val="4093260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8819-A7F7-9D45-BD99-501D78A739C2}"/>
              </a:ext>
            </a:extLst>
          </p:cNvPr>
          <p:cNvSpPr>
            <a:spLocks noGrp="1"/>
          </p:cNvSpPr>
          <p:nvPr>
            <p:ph type="title"/>
          </p:nvPr>
        </p:nvSpPr>
        <p:spPr/>
        <p:txBody>
          <a:bodyPr/>
          <a:lstStyle/>
          <a:p>
            <a:r>
              <a:rPr lang="en-US" dirty="0" err="1"/>
              <a:t>Epidermiology</a:t>
            </a:r>
            <a:endParaRPr lang="x-none"/>
          </a:p>
        </p:txBody>
      </p:sp>
      <p:sp>
        <p:nvSpPr>
          <p:cNvPr id="3" name="Content Placeholder 2">
            <a:extLst>
              <a:ext uri="{FF2B5EF4-FFF2-40B4-BE49-F238E27FC236}">
                <a16:creationId xmlns:a16="http://schemas.microsoft.com/office/drawing/2014/main" id="{4FBF693E-B5C2-554B-A246-02590357A142}"/>
              </a:ext>
            </a:extLst>
          </p:cNvPr>
          <p:cNvSpPr>
            <a:spLocks noGrp="1"/>
          </p:cNvSpPr>
          <p:nvPr>
            <p:ph idx="1"/>
          </p:nvPr>
        </p:nvSpPr>
        <p:spPr/>
        <p:txBody>
          <a:bodyPr/>
          <a:lstStyle/>
          <a:p>
            <a:pPr lvl="1"/>
            <a:r>
              <a:rPr lang="en-GB" b="1" dirty="0">
                <a:solidFill>
                  <a:schemeClr val="tx1"/>
                </a:solidFill>
              </a:rPr>
              <a:t>Age-</a:t>
            </a:r>
            <a:r>
              <a:rPr lang="en-GB" dirty="0">
                <a:solidFill>
                  <a:schemeClr val="tx1"/>
                </a:solidFill>
              </a:rPr>
              <a:t> </a:t>
            </a:r>
            <a:r>
              <a:rPr lang="en-GB" dirty="0" err="1">
                <a:solidFill>
                  <a:schemeClr val="tx1"/>
                </a:solidFill>
              </a:rPr>
              <a:t>Seborrhoeic</a:t>
            </a:r>
            <a:r>
              <a:rPr lang="en-GB" dirty="0">
                <a:solidFill>
                  <a:schemeClr val="tx1"/>
                </a:solidFill>
              </a:rPr>
              <a:t> </a:t>
            </a:r>
            <a:r>
              <a:rPr lang="en-GB" dirty="0" err="1">
                <a:solidFill>
                  <a:schemeClr val="tx1"/>
                </a:solidFill>
              </a:rPr>
              <a:t>keratoses</a:t>
            </a:r>
            <a:r>
              <a:rPr lang="en-GB" dirty="0">
                <a:solidFill>
                  <a:schemeClr val="tx1"/>
                </a:solidFill>
              </a:rPr>
              <a:t> usually appear in the fifth decade of life in patients living in temperate climates but the age of onset may be earlier in those residing in tropical regions.</a:t>
            </a:r>
            <a:endParaRPr lang="x-none">
              <a:solidFill>
                <a:schemeClr val="tx1"/>
              </a:solidFill>
            </a:endParaRPr>
          </a:p>
        </p:txBody>
      </p:sp>
    </p:spTree>
    <p:extLst>
      <p:ext uri="{BB962C8B-B14F-4D97-AF65-F5344CB8AC3E}">
        <p14:creationId xmlns:p14="http://schemas.microsoft.com/office/powerpoint/2010/main" val="4089497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b="1" dirty="0"/>
              <a:t>Investigations</a:t>
            </a:r>
            <a:r>
              <a:rPr lang="en-GB" dirty="0"/>
              <a:t> The characteristic findings on </a:t>
            </a:r>
            <a:r>
              <a:rPr lang="en-GB" dirty="0" err="1"/>
              <a:t>dermoscopy</a:t>
            </a:r>
            <a:r>
              <a:rPr lang="en-GB" dirty="0"/>
              <a:t> are prominently dilated pinpoint capillary loops (‘bunch of grapes’ appearance), and reticular or linear patterns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779" y="3346341"/>
            <a:ext cx="2945909" cy="2621858"/>
          </a:xfrm>
          <a:prstGeom prst="rect">
            <a:avLst/>
          </a:prstGeom>
        </p:spPr>
      </p:pic>
    </p:spTree>
    <p:extLst>
      <p:ext uri="{BB962C8B-B14F-4D97-AF65-F5344CB8AC3E}">
        <p14:creationId xmlns:p14="http://schemas.microsoft.com/office/powerpoint/2010/main" val="229904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B5678-6958-6A49-98C3-22F56F9496EA}"/>
              </a:ext>
            </a:extLst>
          </p:cNvPr>
          <p:cNvSpPr>
            <a:spLocks noGrp="1"/>
          </p:cNvSpPr>
          <p:nvPr>
            <p:ph type="title"/>
          </p:nvPr>
        </p:nvSpPr>
        <p:spPr/>
        <p:txBody>
          <a:bodyPr/>
          <a:lstStyle/>
          <a:p>
            <a:r>
              <a:rPr lang="en-US" dirty="0" err="1"/>
              <a:t>managment</a:t>
            </a:r>
            <a:endParaRPr lang="x-none"/>
          </a:p>
        </p:txBody>
      </p:sp>
      <p:pic>
        <p:nvPicPr>
          <p:cNvPr id="4" name="Picture 4">
            <a:extLst>
              <a:ext uri="{FF2B5EF4-FFF2-40B4-BE49-F238E27FC236}">
                <a16:creationId xmlns:a16="http://schemas.microsoft.com/office/drawing/2014/main" id="{EF99DBA5-8BAC-C54A-AA22-08D76BAD30F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70" t="50762" r="-7817" b="17521"/>
          <a:stretch/>
        </p:blipFill>
        <p:spPr>
          <a:xfrm>
            <a:off x="5512487" y="2020068"/>
            <a:ext cx="5234537" cy="4288537"/>
          </a:xfrm>
        </p:spPr>
      </p:pic>
    </p:spTree>
    <p:extLst>
      <p:ext uri="{BB962C8B-B14F-4D97-AF65-F5344CB8AC3E}">
        <p14:creationId xmlns:p14="http://schemas.microsoft.com/office/powerpoint/2010/main" val="3683089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59EC8-F057-494A-BB60-758AB364D269}"/>
              </a:ext>
            </a:extLst>
          </p:cNvPr>
          <p:cNvSpPr>
            <a:spLocks noGrp="1"/>
          </p:cNvSpPr>
          <p:nvPr>
            <p:ph type="title"/>
          </p:nvPr>
        </p:nvSpPr>
        <p:spPr/>
        <p:txBody>
          <a:bodyPr/>
          <a:lstStyle/>
          <a:p>
            <a:r>
              <a:rPr lang="en-GB" dirty="0" err="1"/>
              <a:t>Lichenoid</a:t>
            </a:r>
            <a:r>
              <a:rPr lang="en-GB" dirty="0"/>
              <a:t> keratosis </a:t>
            </a:r>
            <a:endParaRPr lang="x-none"/>
          </a:p>
        </p:txBody>
      </p:sp>
      <p:sp>
        <p:nvSpPr>
          <p:cNvPr id="3" name="Content Placeholder 2">
            <a:extLst>
              <a:ext uri="{FF2B5EF4-FFF2-40B4-BE49-F238E27FC236}">
                <a16:creationId xmlns:a16="http://schemas.microsoft.com/office/drawing/2014/main" id="{4CCADFEA-1227-9840-8C68-575322AD6821}"/>
              </a:ext>
            </a:extLst>
          </p:cNvPr>
          <p:cNvSpPr>
            <a:spLocks noGrp="1"/>
          </p:cNvSpPr>
          <p:nvPr>
            <p:ph idx="1"/>
          </p:nvPr>
        </p:nvSpPr>
        <p:spPr/>
        <p:txBody>
          <a:bodyPr/>
          <a:lstStyle/>
          <a:p>
            <a:r>
              <a:rPr lang="en-GB" dirty="0"/>
              <a:t> also known as lichen </a:t>
            </a:r>
            <a:r>
              <a:rPr lang="en-GB" dirty="0" err="1"/>
              <a:t>planus</a:t>
            </a:r>
            <a:r>
              <a:rPr lang="en-GB" dirty="0"/>
              <a:t>‐like keratosis, is a common skin entity that typically presents as a solitary asymptomatic lesion on the trunk or distal upper extremities.</a:t>
            </a:r>
          </a:p>
          <a:p>
            <a:r>
              <a:rPr lang="en-GB" dirty="0"/>
              <a:t> There is an increased prevalence among white people and women . It may be rough or scaly in texture and can transition from pink to </a:t>
            </a:r>
            <a:r>
              <a:rPr lang="en-GB" dirty="0" err="1"/>
              <a:t>violaceous</a:t>
            </a:r>
            <a:r>
              <a:rPr lang="en-GB" dirty="0"/>
              <a:t> to </a:t>
            </a:r>
            <a:r>
              <a:rPr lang="en-GB" dirty="0" err="1"/>
              <a:t>hyperpigmented</a:t>
            </a:r>
            <a:r>
              <a:rPr lang="en-GB" dirty="0"/>
              <a:t> as its regresses. Multiple regression phases may be simultaneously present within a lesion</a:t>
            </a:r>
            <a:endParaRPr lang="x-none"/>
          </a:p>
        </p:txBody>
      </p:sp>
    </p:spTree>
    <p:extLst>
      <p:ext uri="{BB962C8B-B14F-4D97-AF65-F5344CB8AC3E}">
        <p14:creationId xmlns:p14="http://schemas.microsoft.com/office/powerpoint/2010/main" val="867253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57DA-7F4F-CD4D-9961-3F8C0479B3BA}"/>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id="{B0D755DC-E218-6549-A911-AD3E809DA103}"/>
              </a:ext>
            </a:extLst>
          </p:cNvPr>
          <p:cNvSpPr>
            <a:spLocks noGrp="1"/>
          </p:cNvSpPr>
          <p:nvPr>
            <p:ph idx="1"/>
          </p:nvPr>
        </p:nvSpPr>
        <p:spPr/>
        <p:txBody>
          <a:bodyPr/>
          <a:lstStyle/>
          <a:p>
            <a:r>
              <a:rPr lang="en-GB" dirty="0"/>
              <a:t>Benign </a:t>
            </a:r>
            <a:r>
              <a:rPr lang="en-GB" dirty="0" err="1"/>
              <a:t>lichenoid</a:t>
            </a:r>
            <a:r>
              <a:rPr lang="en-GB" dirty="0"/>
              <a:t> keratosis presents as a solitary asymptomatic lesion on the trunk or distal upper extremities and may arise from a regressing SK or solar </a:t>
            </a:r>
            <a:r>
              <a:rPr lang="en-GB" dirty="0" err="1"/>
              <a:t>lentigo</a:t>
            </a:r>
            <a:r>
              <a:rPr lang="en-GB" dirty="0"/>
              <a:t>. </a:t>
            </a:r>
          </a:p>
          <a:p>
            <a:r>
              <a:rPr lang="en-GB" b="1" dirty="0"/>
              <a:t>Pathophysiology </a:t>
            </a:r>
            <a:r>
              <a:rPr lang="en-GB" dirty="0"/>
              <a:t>  Epidermal </a:t>
            </a:r>
            <a:r>
              <a:rPr lang="en-GB" dirty="0" err="1"/>
              <a:t>acanthosis</a:t>
            </a:r>
            <a:r>
              <a:rPr lang="en-GB" dirty="0"/>
              <a:t>, </a:t>
            </a:r>
            <a:r>
              <a:rPr lang="en-GB" dirty="0" err="1"/>
              <a:t>parakeratosis</a:t>
            </a:r>
            <a:r>
              <a:rPr lang="en-GB" dirty="0"/>
              <a:t> and a band‐like </a:t>
            </a:r>
            <a:r>
              <a:rPr lang="en-GB" dirty="0" err="1"/>
              <a:t>lichenoid</a:t>
            </a:r>
            <a:r>
              <a:rPr lang="en-GB" dirty="0"/>
              <a:t> lymphocyte </a:t>
            </a:r>
            <a:r>
              <a:rPr lang="en-GB" dirty="0" err="1"/>
              <a:t>infi</a:t>
            </a:r>
            <a:r>
              <a:rPr lang="en-GB" dirty="0"/>
              <a:t> </a:t>
            </a:r>
            <a:r>
              <a:rPr lang="en-GB" dirty="0" err="1"/>
              <a:t>ltrate</a:t>
            </a:r>
            <a:r>
              <a:rPr lang="en-GB" dirty="0"/>
              <a:t> are the key histological features.</a:t>
            </a:r>
            <a:endParaRPr lang="x-none"/>
          </a:p>
        </p:txBody>
      </p:sp>
    </p:spTree>
    <p:extLst>
      <p:ext uri="{BB962C8B-B14F-4D97-AF65-F5344CB8AC3E}">
        <p14:creationId xmlns:p14="http://schemas.microsoft.com/office/powerpoint/2010/main" val="1587242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B513-EAB8-6948-9614-1FF3555BD1E0}"/>
              </a:ext>
            </a:extLst>
          </p:cNvPr>
          <p:cNvSpPr>
            <a:spLocks noGrp="1"/>
          </p:cNvSpPr>
          <p:nvPr>
            <p:ph type="title"/>
          </p:nvPr>
        </p:nvSpPr>
        <p:spPr/>
        <p:txBody>
          <a:bodyPr/>
          <a:lstStyle/>
          <a:p>
            <a:r>
              <a:rPr lang="en-US" dirty="0"/>
              <a:t>histologically</a:t>
            </a:r>
            <a:endParaRPr lang="x-none"/>
          </a:p>
        </p:txBody>
      </p:sp>
      <p:sp>
        <p:nvSpPr>
          <p:cNvPr id="3" name="Content Placeholder 2">
            <a:extLst>
              <a:ext uri="{FF2B5EF4-FFF2-40B4-BE49-F238E27FC236}">
                <a16:creationId xmlns:a16="http://schemas.microsoft.com/office/drawing/2014/main" id="{8687AF6E-D7EF-BE48-96F2-5F54DB01212E}"/>
              </a:ext>
            </a:extLst>
          </p:cNvPr>
          <p:cNvSpPr>
            <a:spLocks noGrp="1"/>
          </p:cNvSpPr>
          <p:nvPr>
            <p:ph idx="1"/>
          </p:nvPr>
        </p:nvSpPr>
        <p:spPr/>
        <p:txBody>
          <a:bodyPr>
            <a:normAutofit fontScale="92500" lnSpcReduction="20000"/>
          </a:bodyPr>
          <a:lstStyle/>
          <a:p>
            <a:r>
              <a:rPr lang="en-GB" dirty="0"/>
              <a:t>Variable numbers of neutrophils, plasma cells, </a:t>
            </a:r>
            <a:r>
              <a:rPr lang="en-GB" dirty="0" err="1"/>
              <a:t>eosinophils</a:t>
            </a:r>
            <a:r>
              <a:rPr lang="en-GB" dirty="0"/>
              <a:t> and epidermal </a:t>
            </a:r>
            <a:r>
              <a:rPr lang="en-GB" dirty="0" err="1"/>
              <a:t>parakeratosis</a:t>
            </a:r>
            <a:r>
              <a:rPr lang="en-GB" dirty="0"/>
              <a:t> distinguish this from typical lichen </a:t>
            </a:r>
            <a:r>
              <a:rPr lang="en-GB" dirty="0" err="1"/>
              <a:t>planus</a:t>
            </a:r>
            <a:r>
              <a:rPr lang="en-GB" dirty="0"/>
              <a:t> . </a:t>
            </a:r>
          </a:p>
          <a:p>
            <a:r>
              <a:rPr lang="en-GB" b="1" dirty="0"/>
              <a:t>Subtypes</a:t>
            </a:r>
            <a:r>
              <a:rPr lang="en-GB" dirty="0"/>
              <a:t> can include </a:t>
            </a:r>
            <a:r>
              <a:rPr lang="en-GB" i="1" dirty="0"/>
              <a:t>classic type</a:t>
            </a:r>
            <a:r>
              <a:rPr lang="en-GB" dirty="0"/>
              <a:t>, an early or </a:t>
            </a:r>
            <a:r>
              <a:rPr lang="en-GB" i="1" dirty="0"/>
              <a:t>interface</a:t>
            </a:r>
            <a:r>
              <a:rPr lang="en-GB" dirty="0"/>
              <a:t> type, </a:t>
            </a:r>
            <a:r>
              <a:rPr lang="en-GB" i="1" dirty="0"/>
              <a:t>bullous </a:t>
            </a:r>
            <a:r>
              <a:rPr lang="en-GB" dirty="0"/>
              <a:t>type, atypical type with </a:t>
            </a:r>
            <a:r>
              <a:rPr lang="en-GB" dirty="0" err="1"/>
              <a:t>cytologically</a:t>
            </a:r>
            <a:r>
              <a:rPr lang="en-GB" dirty="0"/>
              <a:t> atypical lymphocytes and a late regressed or atrophic type. </a:t>
            </a:r>
          </a:p>
          <a:p>
            <a:r>
              <a:rPr lang="en-GB" dirty="0"/>
              <a:t> </a:t>
            </a:r>
            <a:r>
              <a:rPr lang="en-GB" b="1" dirty="0"/>
              <a:t>Clinical features  </a:t>
            </a:r>
            <a:r>
              <a:rPr lang="en-GB" dirty="0"/>
              <a:t> Benign </a:t>
            </a:r>
            <a:r>
              <a:rPr lang="en-GB" dirty="0" err="1"/>
              <a:t>lichenoid</a:t>
            </a:r>
            <a:r>
              <a:rPr lang="en-GB" dirty="0"/>
              <a:t> keratosis can present as a pink to </a:t>
            </a:r>
            <a:r>
              <a:rPr lang="en-GB" dirty="0" err="1"/>
              <a:t>violaceous</a:t>
            </a:r>
            <a:r>
              <a:rPr lang="en-GB" dirty="0"/>
              <a:t> to </a:t>
            </a:r>
            <a:r>
              <a:rPr lang="en-GB" dirty="0" err="1"/>
              <a:t>hyperpigmented</a:t>
            </a:r>
            <a:r>
              <a:rPr lang="en-GB" dirty="0"/>
              <a:t> scaly patch on the head and neck, trunk or distal upper extremities. On the face, BLK may present as a solitary asymptomatic brown lesion.    </a:t>
            </a:r>
          </a:p>
          <a:p>
            <a:r>
              <a:rPr lang="en-GB" b="1" dirty="0"/>
              <a:t>Differential diagnosis  </a:t>
            </a:r>
            <a:r>
              <a:rPr lang="en-GB" dirty="0"/>
              <a:t>Basal cell carcinoma, Bowen disease, </a:t>
            </a:r>
            <a:r>
              <a:rPr lang="en-GB" dirty="0" err="1"/>
              <a:t>lentigo</a:t>
            </a:r>
            <a:r>
              <a:rPr lang="en-GB" dirty="0"/>
              <a:t> simplex, SK, actinic keratosis and melanoma. </a:t>
            </a:r>
            <a:endParaRPr lang="x-none"/>
          </a:p>
        </p:txBody>
      </p:sp>
    </p:spTree>
    <p:extLst>
      <p:ext uri="{BB962C8B-B14F-4D97-AF65-F5344CB8AC3E}">
        <p14:creationId xmlns:p14="http://schemas.microsoft.com/office/powerpoint/2010/main" val="207437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01100" y="2469717"/>
            <a:ext cx="2457450" cy="18573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 y="2469717"/>
            <a:ext cx="2800350" cy="21145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0110" y="2305132"/>
            <a:ext cx="4298092" cy="3350855"/>
          </a:xfrm>
          <a:prstGeom prst="rect">
            <a:avLst/>
          </a:prstGeom>
        </p:spPr>
      </p:pic>
    </p:spTree>
    <p:extLst>
      <p:ext uri="{BB962C8B-B14F-4D97-AF65-F5344CB8AC3E}">
        <p14:creationId xmlns:p14="http://schemas.microsoft.com/office/powerpoint/2010/main" val="3980493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D2E3-4F35-A847-9562-613274FC2B72}"/>
              </a:ext>
            </a:extLst>
          </p:cNvPr>
          <p:cNvSpPr>
            <a:spLocks noGrp="1"/>
          </p:cNvSpPr>
          <p:nvPr>
            <p:ph type="title"/>
          </p:nvPr>
        </p:nvSpPr>
        <p:spPr/>
        <p:txBody>
          <a:bodyPr/>
          <a:lstStyle/>
          <a:p>
            <a:r>
              <a:rPr lang="en-US" dirty="0"/>
              <a:t>management</a:t>
            </a:r>
            <a:endParaRPr lang="x-none"/>
          </a:p>
        </p:txBody>
      </p:sp>
      <p:pic>
        <p:nvPicPr>
          <p:cNvPr id="4" name="Picture 4">
            <a:extLst>
              <a:ext uri="{FF2B5EF4-FFF2-40B4-BE49-F238E27FC236}">
                <a16:creationId xmlns:a16="http://schemas.microsoft.com/office/drawing/2014/main" id="{3A5439A8-6587-874F-ACBE-ECC7B5248F0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2269" r="17256" b="6343"/>
          <a:stretch/>
        </p:blipFill>
        <p:spPr>
          <a:xfrm>
            <a:off x="4977714" y="1849417"/>
            <a:ext cx="5105400" cy="4191000"/>
          </a:xfrm>
        </p:spPr>
      </p:pic>
    </p:spTree>
    <p:extLst>
      <p:ext uri="{BB962C8B-B14F-4D97-AF65-F5344CB8AC3E}">
        <p14:creationId xmlns:p14="http://schemas.microsoft.com/office/powerpoint/2010/main" val="744438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7775-6085-6940-A6B1-7DCDC517FEB2}"/>
              </a:ext>
            </a:extLst>
          </p:cNvPr>
          <p:cNvSpPr>
            <a:spLocks noGrp="1"/>
          </p:cNvSpPr>
          <p:nvPr>
            <p:ph type="title"/>
          </p:nvPr>
        </p:nvSpPr>
        <p:spPr/>
        <p:txBody>
          <a:bodyPr/>
          <a:lstStyle/>
          <a:p>
            <a:r>
              <a:rPr lang="en-GB" dirty="0"/>
              <a:t>Skin tags</a:t>
            </a:r>
            <a:endParaRPr lang="x-none"/>
          </a:p>
        </p:txBody>
      </p:sp>
      <p:sp>
        <p:nvSpPr>
          <p:cNvPr id="3" name="Content Placeholder 2">
            <a:extLst>
              <a:ext uri="{FF2B5EF4-FFF2-40B4-BE49-F238E27FC236}">
                <a16:creationId xmlns:a16="http://schemas.microsoft.com/office/drawing/2014/main" id="{620F9DA7-D9B8-C640-A5C7-2536A9BA2895}"/>
              </a:ext>
            </a:extLst>
          </p:cNvPr>
          <p:cNvSpPr>
            <a:spLocks noGrp="1"/>
          </p:cNvSpPr>
          <p:nvPr>
            <p:ph idx="1"/>
          </p:nvPr>
        </p:nvSpPr>
        <p:spPr/>
        <p:txBody>
          <a:bodyPr/>
          <a:lstStyle/>
          <a:p>
            <a:r>
              <a:rPr lang="en-GB" dirty="0"/>
              <a:t> A  common benign lesion composed of loose fibrous tissue and occurring mainly on the neck and major flexures as a small soft </a:t>
            </a:r>
            <a:r>
              <a:rPr lang="en-GB" dirty="0" err="1"/>
              <a:t>pedunculated</a:t>
            </a:r>
            <a:r>
              <a:rPr lang="en-GB" dirty="0"/>
              <a:t> protrusion</a:t>
            </a:r>
            <a:endParaRPr lang="en-US" dirty="0"/>
          </a:p>
          <a:p>
            <a:r>
              <a:rPr lang="en-GB" b="1" dirty="0"/>
              <a:t>Associated diseases  </a:t>
            </a:r>
            <a:r>
              <a:rPr lang="en-GB" dirty="0"/>
              <a:t>There may be an association with abnormal lipid profile, type 2 diabetes, cardiovascular disease and obesity</a:t>
            </a:r>
            <a:endParaRPr lang="x-none" dirty="0"/>
          </a:p>
        </p:txBody>
      </p:sp>
    </p:spTree>
    <p:extLst>
      <p:ext uri="{BB962C8B-B14F-4D97-AF65-F5344CB8AC3E}">
        <p14:creationId xmlns:p14="http://schemas.microsoft.com/office/powerpoint/2010/main" val="34306420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257E2-AC6B-9642-9C2A-78E2185DA3CE}"/>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id="{5AA233F1-A9A3-B544-8E27-242AE08D14A6}"/>
              </a:ext>
            </a:extLst>
          </p:cNvPr>
          <p:cNvSpPr>
            <a:spLocks noGrp="1"/>
          </p:cNvSpPr>
          <p:nvPr>
            <p:ph idx="1"/>
          </p:nvPr>
        </p:nvSpPr>
        <p:spPr/>
        <p:txBody>
          <a:bodyPr>
            <a:normAutofit/>
          </a:bodyPr>
          <a:lstStyle/>
          <a:p>
            <a:r>
              <a:rPr lang="en-GB" b="1" dirty="0"/>
              <a:t>Pathology</a:t>
            </a:r>
            <a:r>
              <a:rPr lang="en-GB" dirty="0"/>
              <a:t>  The epidermis is attenuated, and the basal cell layer is flat  and often </a:t>
            </a:r>
            <a:r>
              <a:rPr lang="en-GB" dirty="0" err="1"/>
              <a:t>hyperpigmented</a:t>
            </a:r>
            <a:r>
              <a:rPr lang="en-GB" dirty="0"/>
              <a:t>. The protruding mass is composed of loose fibrous tissue. This is connected to the skin by a narrow pedicle. </a:t>
            </a:r>
          </a:p>
          <a:p>
            <a:r>
              <a:rPr lang="en-GB" dirty="0"/>
              <a:t>There is an overlap with melanocytic </a:t>
            </a:r>
            <a:r>
              <a:rPr lang="en-GB" dirty="0" err="1"/>
              <a:t>naevi</a:t>
            </a:r>
            <a:r>
              <a:rPr lang="en-GB" dirty="0"/>
              <a:t> and </a:t>
            </a:r>
            <a:r>
              <a:rPr lang="en-GB" dirty="0" err="1"/>
              <a:t>neurofibromas</a:t>
            </a:r>
            <a:r>
              <a:rPr lang="en-GB" dirty="0"/>
              <a:t>. Some skin tags may be the last remnants of a pre‐existing melanocytic </a:t>
            </a:r>
            <a:r>
              <a:rPr lang="en-GB" dirty="0" err="1"/>
              <a:t>naevus</a:t>
            </a:r>
            <a:r>
              <a:rPr lang="en-GB" b="1" dirty="0"/>
              <a:t>.        </a:t>
            </a:r>
          </a:p>
        </p:txBody>
      </p:sp>
    </p:spTree>
    <p:extLst>
      <p:ext uri="{BB962C8B-B14F-4D97-AF65-F5344CB8AC3E}">
        <p14:creationId xmlns:p14="http://schemas.microsoft.com/office/powerpoint/2010/main" val="699248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5FEA6-A7F7-B74A-A8CE-ACAACCFEE969}"/>
              </a:ext>
            </a:extLst>
          </p:cNvPr>
          <p:cNvSpPr>
            <a:spLocks noGrp="1"/>
          </p:cNvSpPr>
          <p:nvPr>
            <p:ph type="title"/>
          </p:nvPr>
        </p:nvSpPr>
        <p:spPr/>
        <p:txBody>
          <a:bodyPr/>
          <a:lstStyle/>
          <a:p>
            <a:endParaRPr lang="x-none"/>
          </a:p>
        </p:txBody>
      </p:sp>
      <p:pic>
        <p:nvPicPr>
          <p:cNvPr id="4" name="Picture 4">
            <a:extLst>
              <a:ext uri="{FF2B5EF4-FFF2-40B4-BE49-F238E27FC236}">
                <a16:creationId xmlns:a16="http://schemas.microsoft.com/office/drawing/2014/main" id="{5AF3169C-1A98-034D-9704-9F6B3303DBB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404" t="30450" r="-17404" b="42062"/>
          <a:stretch/>
        </p:blipFill>
        <p:spPr>
          <a:xfrm>
            <a:off x="3657600" y="1752600"/>
            <a:ext cx="5288280" cy="3733800"/>
          </a:xfrm>
        </p:spPr>
      </p:pic>
    </p:spTree>
    <p:extLst>
      <p:ext uri="{BB962C8B-B14F-4D97-AF65-F5344CB8AC3E}">
        <p14:creationId xmlns:p14="http://schemas.microsoft.com/office/powerpoint/2010/main" val="1403705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F31B-8F73-B441-AC00-DEC772158B8B}"/>
              </a:ext>
            </a:extLst>
          </p:cNvPr>
          <p:cNvSpPr>
            <a:spLocks noGrp="1"/>
          </p:cNvSpPr>
          <p:nvPr>
            <p:ph type="title"/>
          </p:nvPr>
        </p:nvSpPr>
        <p:spPr/>
        <p:txBody>
          <a:bodyPr/>
          <a:lstStyle/>
          <a:p>
            <a:r>
              <a:rPr lang="en-US" dirty="0"/>
              <a:t>Associated diseases</a:t>
            </a:r>
            <a:endParaRPr lang="x-none"/>
          </a:p>
        </p:txBody>
      </p:sp>
      <p:sp>
        <p:nvSpPr>
          <p:cNvPr id="3" name="Content Placeholder 2">
            <a:extLst>
              <a:ext uri="{FF2B5EF4-FFF2-40B4-BE49-F238E27FC236}">
                <a16:creationId xmlns:a16="http://schemas.microsoft.com/office/drawing/2014/main" id="{431573CF-8AD1-6143-ADE9-CBF7B6F1187A}"/>
              </a:ext>
            </a:extLst>
          </p:cNvPr>
          <p:cNvSpPr>
            <a:spLocks noGrp="1"/>
          </p:cNvSpPr>
          <p:nvPr>
            <p:ph idx="1"/>
          </p:nvPr>
        </p:nvSpPr>
        <p:spPr/>
        <p:txBody>
          <a:bodyPr/>
          <a:lstStyle/>
          <a:p>
            <a:r>
              <a:rPr lang="en-GB" dirty="0"/>
              <a:t>The rapid development of large numbers of SKs can occur in patients with an inflammatory </a:t>
            </a:r>
            <a:r>
              <a:rPr lang="en-GB" dirty="0" err="1"/>
              <a:t>dermatosis</a:t>
            </a:r>
            <a:r>
              <a:rPr lang="en-GB" dirty="0"/>
              <a:t>, e.g. eczema or in association with underlying malignancies where it is known as the sign of </a:t>
            </a:r>
            <a:r>
              <a:rPr lang="en-GB" dirty="0" err="1"/>
              <a:t>Leser</a:t>
            </a:r>
            <a:r>
              <a:rPr lang="en-GB" dirty="0"/>
              <a:t>–</a:t>
            </a:r>
            <a:r>
              <a:rPr lang="en-GB" dirty="0" err="1"/>
              <a:t>Trélat</a:t>
            </a:r>
            <a:r>
              <a:rPr lang="en-GB" dirty="0"/>
              <a:t> . </a:t>
            </a:r>
          </a:p>
          <a:p>
            <a:r>
              <a:rPr lang="en-GB" dirty="0"/>
              <a:t>The neoplasms most commonly associated with this rare sign of </a:t>
            </a:r>
            <a:r>
              <a:rPr lang="en-GB" dirty="0" err="1"/>
              <a:t>Leser</a:t>
            </a:r>
            <a:r>
              <a:rPr lang="en-GB" dirty="0"/>
              <a:t>–</a:t>
            </a:r>
            <a:r>
              <a:rPr lang="en-GB" dirty="0" err="1"/>
              <a:t>Trélat</a:t>
            </a:r>
            <a:r>
              <a:rPr lang="en-GB" dirty="0"/>
              <a:t> include gastric and colon cancer. </a:t>
            </a:r>
          </a:p>
          <a:p>
            <a:r>
              <a:rPr lang="en-GB" dirty="0"/>
              <a:t>In some patients, it may be associated with the development of </a:t>
            </a:r>
            <a:r>
              <a:rPr lang="en-GB" dirty="0" err="1"/>
              <a:t>acanthosis</a:t>
            </a:r>
            <a:r>
              <a:rPr lang="en-GB" dirty="0"/>
              <a:t> </a:t>
            </a:r>
            <a:r>
              <a:rPr lang="en-GB" dirty="0" err="1"/>
              <a:t>nigricans</a:t>
            </a:r>
            <a:r>
              <a:rPr lang="en-GB" dirty="0"/>
              <a:t> </a:t>
            </a:r>
            <a:endParaRPr lang="x-none"/>
          </a:p>
        </p:txBody>
      </p:sp>
    </p:spTree>
    <p:extLst>
      <p:ext uri="{BB962C8B-B14F-4D97-AF65-F5344CB8AC3E}">
        <p14:creationId xmlns:p14="http://schemas.microsoft.com/office/powerpoint/2010/main" val="17843114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GB" b="1" dirty="0"/>
              <a:t>Clinical features   </a:t>
            </a:r>
            <a:r>
              <a:rPr lang="en-GB" dirty="0"/>
              <a:t>The lesions are </a:t>
            </a:r>
            <a:r>
              <a:rPr lang="en-GB" dirty="0" err="1"/>
              <a:t>pedunculated</a:t>
            </a:r>
            <a:r>
              <a:rPr lang="en-GB" dirty="0"/>
              <a:t>. The length of stalk varies and the lesions are about 2 mm in diameter on average. The round and soft tags are easy to diagnose. They may be skin coloured or </a:t>
            </a:r>
            <a:r>
              <a:rPr lang="en-GB" dirty="0" err="1"/>
              <a:t>hyperpigmented</a:t>
            </a:r>
            <a:r>
              <a:rPr lang="en-GB" dirty="0"/>
              <a:t>. The most common sites are the sides of the neck, axillae and groins. Small sessile SKs may also be present. </a:t>
            </a:r>
            <a:endParaRPr lang="x-none"/>
          </a:p>
          <a:p>
            <a:r>
              <a:rPr lang="en-GB" b="1" dirty="0"/>
              <a:t> Differential diagnosis  </a:t>
            </a:r>
            <a:r>
              <a:rPr lang="en-GB" dirty="0"/>
              <a:t>Melanocytic </a:t>
            </a:r>
            <a:r>
              <a:rPr lang="en-GB" dirty="0" err="1"/>
              <a:t>naevi</a:t>
            </a:r>
            <a:r>
              <a:rPr lang="en-GB" dirty="0"/>
              <a:t> and </a:t>
            </a:r>
            <a:r>
              <a:rPr lang="en-GB" dirty="0" err="1"/>
              <a:t>neurofi</a:t>
            </a:r>
            <a:r>
              <a:rPr lang="en-GB" dirty="0"/>
              <a:t> </a:t>
            </a:r>
            <a:r>
              <a:rPr lang="en-GB" dirty="0" err="1"/>
              <a:t>bromatoses</a:t>
            </a:r>
            <a:r>
              <a:rPr lang="en-GB" dirty="0"/>
              <a:t> are larger. </a:t>
            </a:r>
          </a:p>
          <a:p>
            <a:r>
              <a:rPr lang="en-GB" b="1" dirty="0"/>
              <a:t>Complications and co‐morbidities</a:t>
            </a:r>
            <a:r>
              <a:rPr lang="en-GB" dirty="0"/>
              <a:t>  A skin tag may twist on its pedicle and become inflamed</a:t>
            </a:r>
            <a:endParaRPr lang="x-none"/>
          </a:p>
          <a:p>
            <a:endParaRPr lang="x-none"/>
          </a:p>
          <a:p>
            <a:endParaRPr lang="en-US" dirty="0"/>
          </a:p>
        </p:txBody>
      </p:sp>
    </p:spTree>
    <p:extLst>
      <p:ext uri="{BB962C8B-B14F-4D97-AF65-F5344CB8AC3E}">
        <p14:creationId xmlns:p14="http://schemas.microsoft.com/office/powerpoint/2010/main" val="8961365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6585" y="1268861"/>
            <a:ext cx="4278829" cy="4320278"/>
          </a:xfrm>
        </p:spPr>
      </p:pic>
    </p:spTree>
    <p:extLst>
      <p:ext uri="{BB962C8B-B14F-4D97-AF65-F5344CB8AC3E}">
        <p14:creationId xmlns:p14="http://schemas.microsoft.com/office/powerpoint/2010/main" val="3868620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30CB0-CBFC-9B4E-B12E-4B31BA650784}"/>
              </a:ext>
            </a:extLst>
          </p:cNvPr>
          <p:cNvSpPr>
            <a:spLocks noGrp="1"/>
          </p:cNvSpPr>
          <p:nvPr>
            <p:ph type="title"/>
          </p:nvPr>
        </p:nvSpPr>
        <p:spPr/>
        <p:txBody>
          <a:bodyPr/>
          <a:lstStyle/>
          <a:p>
            <a:r>
              <a:rPr lang="en-GB" dirty="0" err="1"/>
              <a:t>Pseudoepitheliomatous</a:t>
            </a:r>
            <a:r>
              <a:rPr lang="en-GB" dirty="0"/>
              <a:t> hyperplasia </a:t>
            </a:r>
            <a:endParaRPr lang="x-none"/>
          </a:p>
        </p:txBody>
      </p:sp>
      <p:sp>
        <p:nvSpPr>
          <p:cNvPr id="3" name="Content Placeholder 2">
            <a:extLst>
              <a:ext uri="{FF2B5EF4-FFF2-40B4-BE49-F238E27FC236}">
                <a16:creationId xmlns:a16="http://schemas.microsoft.com/office/drawing/2014/main" id="{C3BA02CD-0CFF-8441-9E1D-1679A3F83B2F}"/>
              </a:ext>
            </a:extLst>
          </p:cNvPr>
          <p:cNvSpPr>
            <a:spLocks noGrp="1"/>
          </p:cNvSpPr>
          <p:nvPr>
            <p:ph idx="1"/>
          </p:nvPr>
        </p:nvSpPr>
        <p:spPr/>
        <p:txBody>
          <a:bodyPr/>
          <a:lstStyle/>
          <a:p>
            <a:r>
              <a:rPr lang="en-GB" dirty="0"/>
              <a:t>A  florid proliferation of the epidermis that may occur in the setting of chronic skin ulcers, abscesses, burns and infections, and that may simulate SCC. </a:t>
            </a:r>
            <a:endParaRPr lang="x-none"/>
          </a:p>
        </p:txBody>
      </p:sp>
    </p:spTree>
    <p:extLst>
      <p:ext uri="{BB962C8B-B14F-4D97-AF65-F5344CB8AC3E}">
        <p14:creationId xmlns:p14="http://schemas.microsoft.com/office/powerpoint/2010/main" val="12671164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74E6-1869-334F-83F2-764A863A5784}"/>
              </a:ext>
            </a:extLst>
          </p:cNvPr>
          <p:cNvSpPr>
            <a:spLocks noGrp="1"/>
          </p:cNvSpPr>
          <p:nvPr>
            <p:ph type="title"/>
          </p:nvPr>
        </p:nvSpPr>
        <p:spPr/>
        <p:txBody>
          <a:bodyPr/>
          <a:lstStyle/>
          <a:p>
            <a:r>
              <a:rPr lang="en-GB" dirty="0"/>
              <a:t>Predisposing factors/associations </a:t>
            </a:r>
            <a:endParaRPr lang="x-none"/>
          </a:p>
        </p:txBody>
      </p:sp>
      <p:sp>
        <p:nvSpPr>
          <p:cNvPr id="3" name="Content Placeholder 2">
            <a:extLst>
              <a:ext uri="{FF2B5EF4-FFF2-40B4-BE49-F238E27FC236}">
                <a16:creationId xmlns:a16="http://schemas.microsoft.com/office/drawing/2014/main" id="{792D3357-BDFC-C840-88E9-F76A4A12AAC3}"/>
              </a:ext>
            </a:extLst>
          </p:cNvPr>
          <p:cNvSpPr>
            <a:spLocks noGrp="1"/>
          </p:cNvSpPr>
          <p:nvPr>
            <p:ph idx="1"/>
          </p:nvPr>
        </p:nvSpPr>
        <p:spPr/>
        <p:txBody>
          <a:bodyPr>
            <a:normAutofit lnSpcReduction="10000"/>
          </a:bodyPr>
          <a:lstStyle/>
          <a:p>
            <a:r>
              <a:rPr lang="en-GB" dirty="0" err="1"/>
              <a:t>Pseudoepitheliomatous</a:t>
            </a:r>
            <a:r>
              <a:rPr lang="en-GB" dirty="0"/>
              <a:t> hyperplasia may occur in the setting of chronic leg ulcers, chronic cutaneous granulomatous disorders, e.g. lupus vulgaris, tuberculosis </a:t>
            </a:r>
            <a:r>
              <a:rPr lang="en-GB" dirty="0" err="1"/>
              <a:t>verrucosa</a:t>
            </a:r>
            <a:r>
              <a:rPr lang="en-GB" dirty="0"/>
              <a:t> cutis, insect‐bite granulomas, pemphigus </a:t>
            </a:r>
            <a:r>
              <a:rPr lang="en-GB" dirty="0" err="1"/>
              <a:t>vegetans</a:t>
            </a:r>
            <a:r>
              <a:rPr lang="en-GB" dirty="0"/>
              <a:t>, chronic lupus </a:t>
            </a:r>
            <a:r>
              <a:rPr lang="en-GB" dirty="0" err="1"/>
              <a:t>erythematosus</a:t>
            </a:r>
            <a:r>
              <a:rPr lang="en-GB" dirty="0"/>
              <a:t>, hypertrophic lichen </a:t>
            </a:r>
            <a:r>
              <a:rPr lang="en-GB" dirty="0" err="1"/>
              <a:t>planus</a:t>
            </a:r>
            <a:r>
              <a:rPr lang="en-GB" dirty="0"/>
              <a:t>, </a:t>
            </a:r>
            <a:r>
              <a:rPr lang="en-GB" dirty="0" err="1"/>
              <a:t>halogenodermas</a:t>
            </a:r>
            <a:r>
              <a:rPr lang="en-GB" dirty="0"/>
              <a:t>, infections such as </a:t>
            </a:r>
            <a:r>
              <a:rPr lang="en-GB" dirty="0" err="1"/>
              <a:t>chromomycosis</a:t>
            </a:r>
            <a:r>
              <a:rPr lang="en-GB" dirty="0"/>
              <a:t> and </a:t>
            </a:r>
            <a:r>
              <a:rPr lang="en-GB" dirty="0" err="1"/>
              <a:t>blastomycosis</a:t>
            </a:r>
            <a:r>
              <a:rPr lang="en-GB" dirty="0"/>
              <a:t>, granuloma </a:t>
            </a:r>
            <a:r>
              <a:rPr lang="en-GB" dirty="0" err="1"/>
              <a:t>inguinale</a:t>
            </a:r>
            <a:r>
              <a:rPr lang="en-GB" dirty="0"/>
              <a:t> and </a:t>
            </a:r>
            <a:r>
              <a:rPr lang="en-GB" dirty="0" err="1"/>
              <a:t>leishmaniasis</a:t>
            </a:r>
            <a:r>
              <a:rPr lang="en-GB" dirty="0"/>
              <a:t>. It may occur as a reaction to tattoo pigments and in association with tumours, particularly granular cell </a:t>
            </a:r>
            <a:r>
              <a:rPr lang="en-GB" dirty="0" err="1"/>
              <a:t>myoblastoma</a:t>
            </a:r>
            <a:r>
              <a:rPr lang="en-GB" dirty="0"/>
              <a:t> and malignant melanoma. </a:t>
            </a:r>
            <a:endParaRPr lang="x-none"/>
          </a:p>
        </p:txBody>
      </p:sp>
    </p:spTree>
    <p:extLst>
      <p:ext uri="{BB962C8B-B14F-4D97-AF65-F5344CB8AC3E}">
        <p14:creationId xmlns:p14="http://schemas.microsoft.com/office/powerpoint/2010/main" val="4190029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9178D-8ACC-4143-B7E9-EF386C702F4F}"/>
              </a:ext>
            </a:extLst>
          </p:cNvPr>
          <p:cNvSpPr>
            <a:spLocks noGrp="1"/>
          </p:cNvSpPr>
          <p:nvPr>
            <p:ph type="title"/>
          </p:nvPr>
        </p:nvSpPr>
        <p:spPr/>
        <p:txBody>
          <a:bodyPr/>
          <a:lstStyle/>
          <a:p>
            <a:r>
              <a:rPr lang="en-GB" dirty="0"/>
              <a:t>Pathology</a:t>
            </a:r>
            <a:endParaRPr lang="x-none"/>
          </a:p>
        </p:txBody>
      </p:sp>
      <p:sp>
        <p:nvSpPr>
          <p:cNvPr id="3" name="Content Placeholder 2">
            <a:extLst>
              <a:ext uri="{FF2B5EF4-FFF2-40B4-BE49-F238E27FC236}">
                <a16:creationId xmlns:a16="http://schemas.microsoft.com/office/drawing/2014/main" id="{7CF62072-8451-A740-869C-1EEBE386A251}"/>
              </a:ext>
            </a:extLst>
          </p:cNvPr>
          <p:cNvSpPr>
            <a:spLocks noGrp="1"/>
          </p:cNvSpPr>
          <p:nvPr>
            <p:ph idx="1"/>
          </p:nvPr>
        </p:nvSpPr>
        <p:spPr/>
        <p:txBody>
          <a:bodyPr>
            <a:normAutofit lnSpcReduction="10000"/>
          </a:bodyPr>
          <a:lstStyle/>
          <a:p>
            <a:r>
              <a:rPr lang="en-GB" dirty="0"/>
              <a:t>In ulcers and inflammatory lesions – by far the most common causes – there is disturbance of the upper part of the dermis, often with young fibroblasts and a rather </a:t>
            </a:r>
            <a:r>
              <a:rPr lang="en-GB" dirty="0" err="1"/>
              <a:t>myxomatous</a:t>
            </a:r>
            <a:r>
              <a:rPr lang="en-GB" dirty="0"/>
              <a:t> connective tissue </a:t>
            </a:r>
            <a:r>
              <a:rPr lang="en-GB" dirty="0" err="1"/>
              <a:t>stroma</a:t>
            </a:r>
            <a:r>
              <a:rPr lang="en-GB" dirty="0"/>
              <a:t> replacing the normal dermal collagen.</a:t>
            </a:r>
          </a:p>
          <a:p>
            <a:r>
              <a:rPr lang="en-GB" dirty="0"/>
              <a:t> Columns of prickle cells grow down into the dermis in an irregular fashion. In some areas, there is maturation of the central parts of the columns to produce horny pearls. The general appearance is that of invasive proliferation of the epithelium. </a:t>
            </a:r>
            <a:endParaRPr lang="x-none"/>
          </a:p>
        </p:txBody>
      </p:sp>
    </p:spTree>
    <p:extLst>
      <p:ext uri="{BB962C8B-B14F-4D97-AF65-F5344CB8AC3E}">
        <p14:creationId xmlns:p14="http://schemas.microsoft.com/office/powerpoint/2010/main" val="1909410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40E41-727B-B64C-B780-F7220E291D09}"/>
              </a:ext>
            </a:extLst>
          </p:cNvPr>
          <p:cNvSpPr>
            <a:spLocks noGrp="1"/>
          </p:cNvSpPr>
          <p:nvPr>
            <p:ph type="title"/>
          </p:nvPr>
        </p:nvSpPr>
        <p:spPr/>
        <p:txBody>
          <a:bodyPr/>
          <a:lstStyle/>
          <a:p>
            <a:r>
              <a:rPr lang="en-GB" dirty="0"/>
              <a:t>Clinical features </a:t>
            </a:r>
            <a:endParaRPr lang="x-none"/>
          </a:p>
        </p:txBody>
      </p:sp>
      <p:sp>
        <p:nvSpPr>
          <p:cNvPr id="3" name="Content Placeholder 2">
            <a:extLst>
              <a:ext uri="{FF2B5EF4-FFF2-40B4-BE49-F238E27FC236}">
                <a16:creationId xmlns:a16="http://schemas.microsoft.com/office/drawing/2014/main" id="{13650A50-9051-A14E-ADE2-9D15A663FF39}"/>
              </a:ext>
            </a:extLst>
          </p:cNvPr>
          <p:cNvSpPr>
            <a:spLocks noGrp="1"/>
          </p:cNvSpPr>
          <p:nvPr>
            <p:ph idx="1"/>
          </p:nvPr>
        </p:nvSpPr>
        <p:spPr/>
        <p:txBody>
          <a:bodyPr>
            <a:normAutofit/>
          </a:bodyPr>
          <a:lstStyle/>
          <a:p>
            <a:r>
              <a:rPr lang="en-GB" dirty="0"/>
              <a:t>The clinical features vary with the primary disorder. Thickened, warty or heaped‐up epidermis is seen in </a:t>
            </a:r>
            <a:r>
              <a:rPr lang="en-GB" dirty="0" err="1"/>
              <a:t>pseudoepitheliomatous</a:t>
            </a:r>
            <a:r>
              <a:rPr lang="en-GB" dirty="0"/>
              <a:t> hyperplasia due to complicating granulomatous disorders such as </a:t>
            </a:r>
            <a:r>
              <a:rPr lang="en-GB" dirty="0" err="1"/>
              <a:t>chromomycosis</a:t>
            </a:r>
            <a:r>
              <a:rPr lang="en-GB" dirty="0"/>
              <a:t>. </a:t>
            </a:r>
          </a:p>
          <a:p>
            <a:r>
              <a:rPr lang="en-GB" dirty="0"/>
              <a:t>In chronic ulcers, the margin is heaped up, often giving the appearance of a rolled border, and has an irregular surface. The edge is not usually indurated to the extent that occurs in SCC. It is characteristic that the hyperplasia will subside as the ulcer is treated and heals.</a:t>
            </a:r>
            <a:endParaRPr lang="x-none"/>
          </a:p>
        </p:txBody>
      </p:sp>
    </p:spTree>
    <p:extLst>
      <p:ext uri="{BB962C8B-B14F-4D97-AF65-F5344CB8AC3E}">
        <p14:creationId xmlns:p14="http://schemas.microsoft.com/office/powerpoint/2010/main" val="11231405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4024" y="1600200"/>
            <a:ext cx="9629775" cy="4283075"/>
          </a:xfrm>
        </p:spPr>
      </p:pic>
    </p:spTree>
    <p:extLst>
      <p:ext uri="{BB962C8B-B14F-4D97-AF65-F5344CB8AC3E}">
        <p14:creationId xmlns:p14="http://schemas.microsoft.com/office/powerpoint/2010/main" val="849827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GB" dirty="0"/>
              <a:t>An ulcer whose margin has been affected by </a:t>
            </a:r>
            <a:r>
              <a:rPr lang="en-GB" dirty="0" err="1"/>
              <a:t>pseudoepitheliomatous</a:t>
            </a:r>
            <a:r>
              <a:rPr lang="en-GB" dirty="0"/>
              <a:t> hyperplasia in the past may eventually be the cause of metastasizing SCC. </a:t>
            </a:r>
          </a:p>
          <a:p>
            <a:r>
              <a:rPr lang="en-GB" b="1" dirty="0"/>
              <a:t>Differential diagnosis  </a:t>
            </a:r>
            <a:r>
              <a:rPr lang="en-GB" dirty="0"/>
              <a:t>Clinical differentiation from SCC can be difficult. Histology may be helpful. </a:t>
            </a:r>
          </a:p>
          <a:p>
            <a:r>
              <a:rPr lang="en-GB" b="1" dirty="0"/>
              <a:t>Investigations</a:t>
            </a:r>
            <a:r>
              <a:rPr lang="en-GB" dirty="0"/>
              <a:t> DNA microarray studies show a distinct gene expression pattern which may help in distinguishing SCC from </a:t>
            </a:r>
            <a:r>
              <a:rPr lang="en-GB" dirty="0" err="1"/>
              <a:t>pseudoepitheliomatous</a:t>
            </a:r>
            <a:r>
              <a:rPr lang="en-GB" dirty="0"/>
              <a:t> hyperplasia. </a:t>
            </a:r>
            <a:endParaRPr lang="en-US" dirty="0"/>
          </a:p>
        </p:txBody>
      </p:sp>
    </p:spTree>
    <p:extLst>
      <p:ext uri="{BB962C8B-B14F-4D97-AF65-F5344CB8AC3E}">
        <p14:creationId xmlns:p14="http://schemas.microsoft.com/office/powerpoint/2010/main" val="31845619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b="1" dirty="0"/>
              <a:t>Management</a:t>
            </a:r>
            <a:r>
              <a:rPr lang="en-GB" dirty="0"/>
              <a:t> Skin biopsy should be undertaken to rule out SCC. Treatment of the associated disorders should be sufficient.</a:t>
            </a:r>
            <a:endParaRPr lang="x-none"/>
          </a:p>
          <a:p>
            <a:endParaRPr lang="en-US" dirty="0"/>
          </a:p>
        </p:txBody>
      </p:sp>
      <p:pic>
        <p:nvPicPr>
          <p:cNvPr id="4" name="Picture 4">
            <a:extLst>
              <a:ext uri="{FF2B5EF4-FFF2-40B4-BE49-F238E27FC236}">
                <a16:creationId xmlns:a16="http://schemas.microsoft.com/office/drawing/2014/main" id="{D2163C0D-B9BA-8A42-84F9-B3C3B621424F}"/>
              </a:ext>
            </a:extLst>
          </p:cNvPr>
          <p:cNvPicPr>
            <a:picLocks noChangeAspect="1"/>
          </p:cNvPicPr>
          <p:nvPr/>
        </p:nvPicPr>
        <p:blipFill rotWithShape="1">
          <a:blip r:embed="rId2">
            <a:extLst>
              <a:ext uri="{28A0092B-C50C-407E-A947-70E740481C1C}">
                <a14:useLocalDpi xmlns:a14="http://schemas.microsoft.com/office/drawing/2010/main" val="0"/>
              </a:ext>
            </a:extLst>
          </a:blip>
          <a:srcRect l="-5162" t="38916" r="5162" b="16680"/>
          <a:stretch/>
        </p:blipFill>
        <p:spPr>
          <a:xfrm>
            <a:off x="4617583" y="3042083"/>
            <a:ext cx="4341066" cy="2998334"/>
          </a:xfrm>
          <a:prstGeom prst="rect">
            <a:avLst/>
          </a:prstGeom>
        </p:spPr>
      </p:pic>
    </p:spTree>
    <p:extLst>
      <p:ext uri="{BB962C8B-B14F-4D97-AF65-F5344CB8AC3E}">
        <p14:creationId xmlns:p14="http://schemas.microsoft.com/office/powerpoint/2010/main" val="36953634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FDEC-FD36-E746-BA28-8090DAE3B376}"/>
              </a:ext>
            </a:extLst>
          </p:cNvPr>
          <p:cNvSpPr>
            <a:spLocks noGrp="1"/>
          </p:cNvSpPr>
          <p:nvPr>
            <p:ph type="title"/>
          </p:nvPr>
        </p:nvSpPr>
        <p:spPr/>
        <p:txBody>
          <a:bodyPr/>
          <a:lstStyle/>
          <a:p>
            <a:r>
              <a:rPr lang="en-GB" dirty="0"/>
              <a:t>Inverted follicular keratosis </a:t>
            </a:r>
            <a:endParaRPr lang="x-none"/>
          </a:p>
        </p:txBody>
      </p:sp>
      <p:sp>
        <p:nvSpPr>
          <p:cNvPr id="3" name="Content Placeholder 2">
            <a:extLst>
              <a:ext uri="{FF2B5EF4-FFF2-40B4-BE49-F238E27FC236}">
                <a16:creationId xmlns:a16="http://schemas.microsoft.com/office/drawing/2014/main" id="{C98E83FE-0424-BA45-9B8D-42C463FD93AB}"/>
              </a:ext>
            </a:extLst>
          </p:cNvPr>
          <p:cNvSpPr>
            <a:spLocks noGrp="1"/>
          </p:cNvSpPr>
          <p:nvPr>
            <p:ph idx="1"/>
          </p:nvPr>
        </p:nvSpPr>
        <p:spPr/>
        <p:txBody>
          <a:bodyPr/>
          <a:lstStyle/>
          <a:p>
            <a:r>
              <a:rPr lang="en-GB" dirty="0"/>
              <a:t>A localized area of hyperkeratosis found in association with the </a:t>
            </a:r>
            <a:r>
              <a:rPr lang="en-GB" dirty="0" err="1"/>
              <a:t>pilosebaceous</a:t>
            </a:r>
            <a:r>
              <a:rPr lang="en-GB" dirty="0"/>
              <a:t> </a:t>
            </a:r>
            <a:r>
              <a:rPr lang="en-GB" dirty="0" err="1"/>
              <a:t>orifi</a:t>
            </a:r>
            <a:r>
              <a:rPr lang="en-GB" dirty="0"/>
              <a:t> </a:t>
            </a:r>
            <a:r>
              <a:rPr lang="en-GB" dirty="0" err="1"/>
              <a:t>ce</a:t>
            </a:r>
            <a:r>
              <a:rPr lang="en-GB" dirty="0"/>
              <a:t>, considered as a variant of </a:t>
            </a:r>
            <a:r>
              <a:rPr lang="en-GB" dirty="0" err="1"/>
              <a:t>seborrheic</a:t>
            </a:r>
            <a:r>
              <a:rPr lang="en-GB" dirty="0"/>
              <a:t> keratosis </a:t>
            </a:r>
            <a:endParaRPr lang="x-none"/>
          </a:p>
        </p:txBody>
      </p:sp>
    </p:spTree>
    <p:extLst>
      <p:ext uri="{BB962C8B-B14F-4D97-AF65-F5344CB8AC3E}">
        <p14:creationId xmlns:p14="http://schemas.microsoft.com/office/powerpoint/2010/main" val="202765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CAA5-D3AE-F648-BD3D-ED405E4BFAA8}"/>
              </a:ext>
            </a:extLst>
          </p:cNvPr>
          <p:cNvSpPr>
            <a:spLocks noGrp="1"/>
          </p:cNvSpPr>
          <p:nvPr>
            <p:ph type="title"/>
          </p:nvPr>
        </p:nvSpPr>
        <p:spPr/>
        <p:txBody>
          <a:bodyPr/>
          <a:lstStyle/>
          <a:p>
            <a:r>
              <a:rPr lang="en-US" dirty="0"/>
              <a:t>Pre-disposing factors</a:t>
            </a:r>
            <a:endParaRPr lang="x-none"/>
          </a:p>
        </p:txBody>
      </p:sp>
      <p:sp>
        <p:nvSpPr>
          <p:cNvPr id="3" name="Content Placeholder 2">
            <a:extLst>
              <a:ext uri="{FF2B5EF4-FFF2-40B4-BE49-F238E27FC236}">
                <a16:creationId xmlns:a16="http://schemas.microsoft.com/office/drawing/2014/main" id="{BD209B5C-EC2F-F245-93AA-243718E69165}"/>
              </a:ext>
            </a:extLst>
          </p:cNvPr>
          <p:cNvSpPr>
            <a:spLocks noGrp="1"/>
          </p:cNvSpPr>
          <p:nvPr>
            <p:ph idx="1"/>
          </p:nvPr>
        </p:nvSpPr>
        <p:spPr/>
        <p:txBody>
          <a:bodyPr>
            <a:normAutofit/>
          </a:bodyPr>
          <a:lstStyle/>
          <a:p>
            <a:r>
              <a:rPr lang="en-GB" b="1" dirty="0"/>
              <a:t>Genetics  </a:t>
            </a:r>
            <a:r>
              <a:rPr lang="en-GB" dirty="0"/>
              <a:t>FGFR3   mutations have been identified in 39–85% of human SK . Additionally, age has been identified as a major risk factor for the occurrence of somatic   FGFR3   mutations in the skin, in line with the appearance of SK in mid to old age. </a:t>
            </a:r>
          </a:p>
          <a:p>
            <a:r>
              <a:rPr lang="en-GB" b="1" dirty="0"/>
              <a:t>Environmental factors  </a:t>
            </a:r>
            <a:r>
              <a:rPr lang="en-GB" dirty="0"/>
              <a:t>Cumulative UV exposure has been implicated</a:t>
            </a:r>
          </a:p>
          <a:p>
            <a:pPr marL="109728" indent="0">
              <a:buNone/>
            </a:pPr>
            <a:endParaRPr lang="x-none"/>
          </a:p>
        </p:txBody>
      </p:sp>
    </p:spTree>
    <p:extLst>
      <p:ext uri="{BB962C8B-B14F-4D97-AF65-F5344CB8AC3E}">
        <p14:creationId xmlns:p14="http://schemas.microsoft.com/office/powerpoint/2010/main" val="14601167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5FBF0-CB22-404B-AC96-A90E4F6C7E3B}"/>
              </a:ext>
            </a:extLst>
          </p:cNvPr>
          <p:cNvSpPr>
            <a:spLocks noGrp="1"/>
          </p:cNvSpPr>
          <p:nvPr>
            <p:ph type="title"/>
          </p:nvPr>
        </p:nvSpPr>
        <p:spPr/>
        <p:txBody>
          <a:bodyPr/>
          <a:lstStyle/>
          <a:p>
            <a:r>
              <a:rPr lang="en-GB" dirty="0"/>
              <a:t>Pathophysiology </a:t>
            </a:r>
            <a:endParaRPr lang="x-none"/>
          </a:p>
        </p:txBody>
      </p:sp>
      <p:sp>
        <p:nvSpPr>
          <p:cNvPr id="3" name="Content Placeholder 2">
            <a:extLst>
              <a:ext uri="{FF2B5EF4-FFF2-40B4-BE49-F238E27FC236}">
                <a16:creationId xmlns:a16="http://schemas.microsoft.com/office/drawing/2014/main" id="{A68B76E0-24D7-204B-AB5F-F91B5E8F41FA}"/>
              </a:ext>
            </a:extLst>
          </p:cNvPr>
          <p:cNvSpPr>
            <a:spLocks noGrp="1"/>
          </p:cNvSpPr>
          <p:nvPr>
            <p:ph idx="1"/>
          </p:nvPr>
        </p:nvSpPr>
        <p:spPr/>
        <p:txBody>
          <a:bodyPr>
            <a:normAutofit fontScale="92500" lnSpcReduction="10000"/>
          </a:bodyPr>
          <a:lstStyle/>
          <a:p>
            <a:r>
              <a:rPr lang="en-GB" dirty="0"/>
              <a:t>A number of these lesions arise as a result of infection of the infundibulum of the hair follicle by </a:t>
            </a:r>
            <a:r>
              <a:rPr lang="en-GB" i="1" dirty="0"/>
              <a:t>human papillomavirus (HPV). </a:t>
            </a:r>
            <a:r>
              <a:rPr lang="en-GB" dirty="0"/>
              <a:t>It is likely that a majority of these lesions may be regarded as the most superficial tumour of the follicular infundibulum , arising as the result of irritation.   </a:t>
            </a:r>
          </a:p>
          <a:p>
            <a:r>
              <a:rPr lang="en-GB" b="1" dirty="0"/>
              <a:t>Pathology</a:t>
            </a:r>
            <a:r>
              <a:rPr lang="en-GB" dirty="0"/>
              <a:t> The pathological features show an </a:t>
            </a:r>
            <a:r>
              <a:rPr lang="en-GB" dirty="0" err="1"/>
              <a:t>endophytic</a:t>
            </a:r>
            <a:r>
              <a:rPr lang="en-GB" dirty="0"/>
              <a:t> lesion connected to the infundibulum of the hair follicle. Irritated keratinocytes form whorls of cells, so‐called </a:t>
            </a:r>
            <a:r>
              <a:rPr lang="en-GB" i="1" dirty="0"/>
              <a:t>‘squamous eddies</a:t>
            </a:r>
            <a:r>
              <a:rPr lang="en-GB" dirty="0"/>
              <a:t>’, and keratin cysts. At higher power, mitotic figures may be seen, but they are not abnormal mitoses. The appearances are identical to an irritated </a:t>
            </a:r>
            <a:r>
              <a:rPr lang="en-GB" dirty="0" err="1"/>
              <a:t>seborrhoeic</a:t>
            </a:r>
            <a:r>
              <a:rPr lang="en-GB" dirty="0"/>
              <a:t> keratosis, but the latter is </a:t>
            </a:r>
            <a:r>
              <a:rPr lang="en-GB" dirty="0" err="1"/>
              <a:t>exophytic</a:t>
            </a:r>
            <a:endParaRPr lang="x-none"/>
          </a:p>
        </p:txBody>
      </p:sp>
    </p:spTree>
    <p:extLst>
      <p:ext uri="{BB962C8B-B14F-4D97-AF65-F5344CB8AC3E}">
        <p14:creationId xmlns:p14="http://schemas.microsoft.com/office/powerpoint/2010/main" val="6578401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3A68C-E860-1646-BF2D-2C5D2FD1A23C}"/>
              </a:ext>
            </a:extLst>
          </p:cNvPr>
          <p:cNvSpPr>
            <a:spLocks noGrp="1"/>
          </p:cNvSpPr>
          <p:nvPr>
            <p:ph type="title"/>
          </p:nvPr>
        </p:nvSpPr>
        <p:spPr/>
        <p:txBody>
          <a:bodyPr/>
          <a:lstStyle/>
          <a:p>
            <a:r>
              <a:rPr lang="en-GB" dirty="0"/>
              <a:t>Clinical features </a:t>
            </a:r>
            <a:endParaRPr lang="x-none"/>
          </a:p>
        </p:txBody>
      </p:sp>
      <p:sp>
        <p:nvSpPr>
          <p:cNvPr id="3" name="Content Placeholder 2">
            <a:extLst>
              <a:ext uri="{FF2B5EF4-FFF2-40B4-BE49-F238E27FC236}">
                <a16:creationId xmlns:a16="http://schemas.microsoft.com/office/drawing/2014/main" id="{809AD59B-3060-5F46-97DB-A0C3E6795ECB}"/>
              </a:ext>
            </a:extLst>
          </p:cNvPr>
          <p:cNvSpPr>
            <a:spLocks noGrp="1"/>
          </p:cNvSpPr>
          <p:nvPr>
            <p:ph idx="1"/>
          </p:nvPr>
        </p:nvSpPr>
        <p:spPr/>
        <p:txBody>
          <a:bodyPr/>
          <a:lstStyle/>
          <a:p>
            <a:r>
              <a:rPr lang="en-GB" dirty="0"/>
              <a:t>lesion presents as a solitary papule on the head and neck area. It may reach a considerable size, and be inflamed and pruritic. </a:t>
            </a:r>
          </a:p>
          <a:p>
            <a:r>
              <a:rPr lang="en-GB" b="1" dirty="0"/>
              <a:t>Management   </a:t>
            </a:r>
            <a:r>
              <a:rPr lang="en-GB" dirty="0"/>
              <a:t>Local surgical excision is generally needed, for both diagnostic and therapeutic purposes. </a:t>
            </a:r>
            <a:endParaRPr lang="x-none"/>
          </a:p>
          <a:p>
            <a:endParaRPr lang="x-none"/>
          </a:p>
        </p:txBody>
      </p:sp>
    </p:spTree>
    <p:extLst>
      <p:ext uri="{BB962C8B-B14F-4D97-AF65-F5344CB8AC3E}">
        <p14:creationId xmlns:p14="http://schemas.microsoft.com/office/powerpoint/2010/main" val="12819604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2200" y="1752600"/>
            <a:ext cx="4916449" cy="402520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814" y="1752600"/>
            <a:ext cx="5103386" cy="4025207"/>
          </a:xfrm>
          <a:prstGeom prst="rect">
            <a:avLst/>
          </a:prstGeom>
        </p:spPr>
      </p:pic>
    </p:spTree>
    <p:extLst>
      <p:ext uri="{BB962C8B-B14F-4D97-AF65-F5344CB8AC3E}">
        <p14:creationId xmlns:p14="http://schemas.microsoft.com/office/powerpoint/2010/main" val="309648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EF897-10C3-E043-B554-F93CC18480E6}"/>
              </a:ext>
            </a:extLst>
          </p:cNvPr>
          <p:cNvSpPr>
            <a:spLocks noGrp="1"/>
          </p:cNvSpPr>
          <p:nvPr>
            <p:ph type="title"/>
          </p:nvPr>
        </p:nvSpPr>
        <p:spPr/>
        <p:txBody>
          <a:bodyPr/>
          <a:lstStyle/>
          <a:p>
            <a:r>
              <a:rPr lang="en-US" dirty="0"/>
              <a:t>Pathology</a:t>
            </a:r>
            <a:endParaRPr lang="x-none"/>
          </a:p>
        </p:txBody>
      </p:sp>
      <p:sp>
        <p:nvSpPr>
          <p:cNvPr id="3" name="Content Placeholder 2">
            <a:extLst>
              <a:ext uri="{FF2B5EF4-FFF2-40B4-BE49-F238E27FC236}">
                <a16:creationId xmlns:a16="http://schemas.microsoft.com/office/drawing/2014/main" id="{880AB9B2-FBAB-444C-B40F-3C598717F014}"/>
              </a:ext>
            </a:extLst>
          </p:cNvPr>
          <p:cNvSpPr>
            <a:spLocks noGrp="1"/>
          </p:cNvSpPr>
          <p:nvPr>
            <p:ph idx="1"/>
          </p:nvPr>
        </p:nvSpPr>
        <p:spPr/>
        <p:txBody>
          <a:bodyPr/>
          <a:lstStyle/>
          <a:p>
            <a:r>
              <a:rPr lang="en-GB" dirty="0"/>
              <a:t>There is an accumulation of normal but immature keratinocytes between the basal layer and the keratinizing surface of the epidermis. </a:t>
            </a:r>
          </a:p>
          <a:p>
            <a:r>
              <a:rPr lang="en-GB" dirty="0"/>
              <a:t>Melanocyte proliferation may be present. </a:t>
            </a:r>
          </a:p>
          <a:p>
            <a:r>
              <a:rPr lang="en-GB" dirty="0"/>
              <a:t>Horn cysts are produced by immature keratinocytes. </a:t>
            </a:r>
            <a:r>
              <a:rPr lang="en-US" dirty="0"/>
              <a:t> </a:t>
            </a:r>
            <a:endParaRPr lang="x-none" dirty="0"/>
          </a:p>
        </p:txBody>
      </p:sp>
    </p:spTree>
    <p:extLst>
      <p:ext uri="{BB962C8B-B14F-4D97-AF65-F5344CB8AC3E}">
        <p14:creationId xmlns:p14="http://schemas.microsoft.com/office/powerpoint/2010/main" val="1555589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515A-CDF9-2741-A685-B340D2D55411}"/>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id="{8F87FB68-89BB-7A43-B84D-1D577C56A861}"/>
              </a:ext>
            </a:extLst>
          </p:cNvPr>
          <p:cNvSpPr>
            <a:spLocks noGrp="1"/>
          </p:cNvSpPr>
          <p:nvPr>
            <p:ph idx="1"/>
          </p:nvPr>
        </p:nvSpPr>
        <p:spPr/>
        <p:txBody>
          <a:bodyPr>
            <a:normAutofit/>
          </a:bodyPr>
          <a:lstStyle/>
          <a:p>
            <a:r>
              <a:rPr lang="en-GB" dirty="0"/>
              <a:t> The surface may be </a:t>
            </a:r>
            <a:r>
              <a:rPr lang="en-GB" dirty="0" err="1"/>
              <a:t>verrucous</a:t>
            </a:r>
            <a:r>
              <a:rPr lang="en-GB" dirty="0"/>
              <a:t> and dermal papillae may be elongated. </a:t>
            </a:r>
          </a:p>
          <a:p>
            <a:r>
              <a:rPr lang="en-GB" dirty="0"/>
              <a:t>Marked </a:t>
            </a:r>
            <a:r>
              <a:rPr lang="en-GB" dirty="0" err="1"/>
              <a:t>papillomatosis</a:t>
            </a:r>
            <a:r>
              <a:rPr lang="en-GB" dirty="0"/>
              <a:t> will also cause an irregular ‘</a:t>
            </a:r>
            <a:r>
              <a:rPr lang="en-GB" b="1" dirty="0"/>
              <a:t>church steeple</a:t>
            </a:r>
            <a:r>
              <a:rPr lang="en-GB" dirty="0"/>
              <a:t>’ outer border which retains keratin. </a:t>
            </a:r>
          </a:p>
          <a:p>
            <a:r>
              <a:rPr lang="en-GB" dirty="0"/>
              <a:t>Conversely, the surface can be smooth and rounded, and the melanocyte population and degree of pigmentation might vary, so that the lesions may be deeply pigmented. </a:t>
            </a:r>
            <a:endParaRPr lang="x-none"/>
          </a:p>
        </p:txBody>
      </p:sp>
    </p:spTree>
    <p:extLst>
      <p:ext uri="{BB962C8B-B14F-4D97-AF65-F5344CB8AC3E}">
        <p14:creationId xmlns:p14="http://schemas.microsoft.com/office/powerpoint/2010/main" val="4267816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The parenchymal cells are rather small and polygonal, possessing </a:t>
            </a:r>
            <a:r>
              <a:rPr lang="en-GB" dirty="0" err="1"/>
              <a:t>tonofibrils</a:t>
            </a:r>
            <a:r>
              <a:rPr lang="en-GB" dirty="0"/>
              <a:t> and intercellular bridges, and they are arranged in an orderly fashion. </a:t>
            </a:r>
            <a:endParaRPr lang="x-none"/>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2971800"/>
            <a:ext cx="4267200" cy="3048000"/>
          </a:xfrm>
          <a:prstGeom prst="rect">
            <a:avLst/>
          </a:prstGeom>
        </p:spPr>
      </p:pic>
    </p:spTree>
    <p:extLst>
      <p:ext uri="{BB962C8B-B14F-4D97-AF65-F5344CB8AC3E}">
        <p14:creationId xmlns:p14="http://schemas.microsoft.com/office/powerpoint/2010/main" val="466263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142</TotalTime>
  <Words>2353</Words>
  <Application>Microsoft Office PowerPoint</Application>
  <PresentationFormat>Widescreen</PresentationFormat>
  <Paragraphs>131</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Pushpin</vt:lpstr>
      <vt:lpstr>Benign keratinocytic acanthomas</vt:lpstr>
      <vt:lpstr>introduction</vt:lpstr>
      <vt:lpstr>Seborrheoic keratosis</vt:lpstr>
      <vt:lpstr>Epidermiology</vt:lpstr>
      <vt:lpstr>Associated diseases</vt:lpstr>
      <vt:lpstr>Pre-disposing factors</vt:lpstr>
      <vt:lpstr>Pathology</vt:lpstr>
      <vt:lpstr>PowerPoint Presentation</vt:lpstr>
      <vt:lpstr>PowerPoint Presentation</vt:lpstr>
      <vt:lpstr>Pathologiocal variant</vt:lpstr>
      <vt:lpstr>PowerPoint Presentation</vt:lpstr>
      <vt:lpstr>PowerPoint Presentation</vt:lpstr>
      <vt:lpstr>Clinical features </vt:lpstr>
      <vt:lpstr>PowerPoint Presentation</vt:lpstr>
      <vt:lpstr>PowerPoint Presentation</vt:lpstr>
      <vt:lpstr>Differential diagnosis </vt:lpstr>
      <vt:lpstr>Investigations</vt:lpstr>
      <vt:lpstr>management</vt:lpstr>
      <vt:lpstr>Stucco keratosis </vt:lpstr>
      <vt:lpstr>Clinical features </vt:lpstr>
      <vt:lpstr>PowerPoint Presentation</vt:lpstr>
      <vt:lpstr>management</vt:lpstr>
      <vt:lpstr>Dermatosis papulosa nigra </vt:lpstr>
      <vt:lpstr>Pathophysiology</vt:lpstr>
      <vt:lpstr>PowerPoint Presentation</vt:lpstr>
      <vt:lpstr>Management </vt:lpstr>
      <vt:lpstr>PowerPoint Presentation</vt:lpstr>
      <vt:lpstr>Warty dyskeratoma </vt:lpstr>
      <vt:lpstr>Pathology </vt:lpstr>
      <vt:lpstr>PowerPoint Presentation</vt:lpstr>
      <vt:lpstr>Clinical features</vt:lpstr>
      <vt:lpstr>PowerPoint Presentation</vt:lpstr>
      <vt:lpstr>management</vt:lpstr>
      <vt:lpstr>Clear cell acanthoma</vt:lpstr>
      <vt:lpstr>Pathophysiology</vt:lpstr>
      <vt:lpstr>PowerPoint Presentation</vt:lpstr>
      <vt:lpstr>Clinical features </vt:lpstr>
      <vt:lpstr>PowerPoint Presentation</vt:lpstr>
      <vt:lpstr>Clinical  variants</vt:lpstr>
      <vt:lpstr>PowerPoint Presentation</vt:lpstr>
      <vt:lpstr>managment</vt:lpstr>
      <vt:lpstr>Lichenoid keratosis </vt:lpstr>
      <vt:lpstr>PowerPoint Presentation</vt:lpstr>
      <vt:lpstr>histologically</vt:lpstr>
      <vt:lpstr>PowerPoint Presentation</vt:lpstr>
      <vt:lpstr>management</vt:lpstr>
      <vt:lpstr>Skin tags</vt:lpstr>
      <vt:lpstr>PowerPoint Presentation</vt:lpstr>
      <vt:lpstr>PowerPoint Presentation</vt:lpstr>
      <vt:lpstr>PowerPoint Presentation</vt:lpstr>
      <vt:lpstr>PowerPoint Presentation</vt:lpstr>
      <vt:lpstr>Pseudoepitheliomatous hyperplasia </vt:lpstr>
      <vt:lpstr>Predisposing factors/associations </vt:lpstr>
      <vt:lpstr>Pathology</vt:lpstr>
      <vt:lpstr>Clinical features </vt:lpstr>
      <vt:lpstr>PowerPoint Presentation</vt:lpstr>
      <vt:lpstr>PowerPoint Presentation</vt:lpstr>
      <vt:lpstr>PowerPoint Presentation</vt:lpstr>
      <vt:lpstr>Inverted follicular keratosis </vt:lpstr>
      <vt:lpstr>Pathophysiology </vt:lpstr>
      <vt:lpstr>Clinical features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Benign keratinocytic acanthomas</dc:title>
  <dc:creator>Rabia G Saddal</dc:creator>
  <cp:lastModifiedBy>Rabia G Saddal</cp:lastModifiedBy>
  <cp:revision>18</cp:revision>
  <dcterms:created xsi:type="dcterms:W3CDTF">2020-02-01T12:10:23Z</dcterms:created>
  <dcterms:modified xsi:type="dcterms:W3CDTF">2020-02-03T15:03:47Z</dcterms:modified>
</cp:coreProperties>
</file>