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302" r:id="rId7"/>
    <p:sldId id="284" r:id="rId8"/>
    <p:sldId id="285" r:id="rId9"/>
    <p:sldId id="286" r:id="rId10"/>
    <p:sldId id="289" r:id="rId11"/>
    <p:sldId id="271" r:id="rId12"/>
    <p:sldId id="313" r:id="rId13"/>
    <p:sldId id="314" r:id="rId14"/>
    <p:sldId id="272" r:id="rId15"/>
    <p:sldId id="308" r:id="rId16"/>
    <p:sldId id="311" r:id="rId17"/>
    <p:sldId id="312" r:id="rId18"/>
    <p:sldId id="310" r:id="rId19"/>
    <p:sldId id="309" r:id="rId20"/>
    <p:sldId id="273" r:id="rId21"/>
    <p:sldId id="303" r:id="rId22"/>
    <p:sldId id="274" r:id="rId23"/>
    <p:sldId id="306" r:id="rId24"/>
    <p:sldId id="275" r:id="rId25"/>
    <p:sldId id="276" r:id="rId26"/>
    <p:sldId id="277" r:id="rId27"/>
    <p:sldId id="278" r:id="rId28"/>
    <p:sldId id="279" r:id="rId29"/>
    <p:sldId id="304" r:id="rId30"/>
    <p:sldId id="280" r:id="rId31"/>
    <p:sldId id="305" r:id="rId32"/>
    <p:sldId id="281" r:id="rId33"/>
    <p:sldId id="282" r:id="rId34"/>
    <p:sldId id="315" r:id="rId35"/>
    <p:sldId id="287" r:id="rId36"/>
    <p:sldId id="2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62" d="100"/>
          <a:sy n="62" d="100"/>
        </p:scale>
        <p:origin x="-150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FA081DE-D340-407B-A985-459CD4B436CB}" type="datetimeFigureOut">
              <a:rPr lang="en-CA" smtClean="0"/>
              <a:t>2020-02-18</a:t>
            </a:fld>
            <a:endParaRPr lang="en-C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C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9C055FB-6487-46F7-8B2B-BAAD1FA099BB}" type="slidenum">
              <a:rPr lang="en-CA" smtClean="0"/>
              <a:t>‹#›</a:t>
            </a:fld>
            <a:endParaRPr lang="en-C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081DE-D340-407B-A985-459CD4B436CB}" type="datetimeFigureOut">
              <a:rPr lang="en-CA" smtClean="0"/>
              <a:t>2020-02-18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9C055FB-6487-46F7-8B2B-BAAD1FA099B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081DE-D340-407B-A985-459CD4B436CB}" type="datetimeFigureOut">
              <a:rPr lang="en-CA" smtClean="0"/>
              <a:t>2020-02-18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9C055FB-6487-46F7-8B2B-BAAD1FA099B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081DE-D340-407B-A985-459CD4B436CB}" type="datetimeFigureOut">
              <a:rPr lang="en-CA" smtClean="0"/>
              <a:t>2020-02-18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9C055FB-6487-46F7-8B2B-BAAD1FA099B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081DE-D340-407B-A985-459CD4B436CB}" type="datetimeFigureOut">
              <a:rPr lang="en-CA" smtClean="0"/>
              <a:t>2020-02-18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9C055FB-6487-46F7-8B2B-BAAD1FA099BB}"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FA081DE-D340-407B-A985-459CD4B436CB}" type="datetimeFigureOut">
              <a:rPr lang="en-CA" smtClean="0"/>
              <a:t>2020-02-18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9C055FB-6487-46F7-8B2B-BAAD1FA099BB}" type="slidenum">
              <a:rPr lang="en-CA" smtClean="0"/>
              <a:t>‹#›</a:t>
            </a:fld>
            <a:endParaRPr lang="en-CA"/>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A081DE-D340-407B-A985-459CD4B436CB}" type="datetimeFigureOut">
              <a:rPr lang="en-CA" smtClean="0"/>
              <a:t>2020-02-18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9C055FB-6487-46F7-8B2B-BAAD1FA099BB}"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A081DE-D340-407B-A985-459CD4B436CB}" type="datetimeFigureOut">
              <a:rPr lang="en-CA" smtClean="0"/>
              <a:t>2020-02-18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9C055FB-6487-46F7-8B2B-BAAD1FA099BB}"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81DE-D340-407B-A985-459CD4B436CB}" type="datetimeFigureOut">
              <a:rPr lang="en-CA" smtClean="0"/>
              <a:t>2020-02-18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9C055FB-6487-46F7-8B2B-BAAD1FA099BB}"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FA081DE-D340-407B-A985-459CD4B436CB}" type="datetimeFigureOut">
              <a:rPr lang="en-CA" smtClean="0"/>
              <a:t>2020-02-18</a:t>
            </a:fld>
            <a:endParaRPr lang="en-CA"/>
          </a:p>
        </p:txBody>
      </p:sp>
      <p:sp>
        <p:nvSpPr>
          <p:cNvPr id="7" name="Slide Number Placeholder 6"/>
          <p:cNvSpPr>
            <a:spLocks noGrp="1"/>
          </p:cNvSpPr>
          <p:nvPr>
            <p:ph type="sldNum" sz="quarter" idx="12"/>
          </p:nvPr>
        </p:nvSpPr>
        <p:spPr/>
        <p:txBody>
          <a:bodyPr/>
          <a:lstStyle/>
          <a:p>
            <a:fld id="{E9C055FB-6487-46F7-8B2B-BAAD1FA099BB}" type="slidenum">
              <a:rPr lang="en-CA" smtClean="0"/>
              <a:t>‹#›</a:t>
            </a:fld>
            <a:endParaRPr lang="en-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A081DE-D340-407B-A985-459CD4B436CB}" type="datetimeFigureOut">
              <a:rPr lang="en-CA" smtClean="0"/>
              <a:t>2020-02-18</a:t>
            </a:fld>
            <a:endParaRPr lang="en-C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7" name="Slide Number Placeholder 6"/>
          <p:cNvSpPr>
            <a:spLocks noGrp="1"/>
          </p:cNvSpPr>
          <p:nvPr>
            <p:ph type="sldNum" sz="quarter" idx="12"/>
          </p:nvPr>
        </p:nvSpPr>
        <p:spPr/>
        <p:txBody>
          <a:bodyPr/>
          <a:lstStyle/>
          <a:p>
            <a:fld id="{E9C055FB-6487-46F7-8B2B-BAAD1FA099B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FA081DE-D340-407B-A985-459CD4B436CB}" type="datetimeFigureOut">
              <a:rPr lang="en-CA" smtClean="0"/>
              <a:t>2020-02-18</a:t>
            </a:fld>
            <a:endParaRPr lang="en-C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C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9C055FB-6487-46F7-8B2B-BAAD1FA099B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ATOPIC ECZEMA</a:t>
            </a:r>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487696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CLINICAL PRESENTATION</a:t>
            </a:r>
          </a:p>
        </p:txBody>
      </p:sp>
      <p:sp>
        <p:nvSpPr>
          <p:cNvPr id="3" name="Content Placeholder 2"/>
          <p:cNvSpPr>
            <a:spLocks noGrp="1"/>
          </p:cNvSpPr>
          <p:nvPr>
            <p:ph idx="1"/>
          </p:nvPr>
        </p:nvSpPr>
        <p:spPr/>
        <p:txBody>
          <a:bodyPr>
            <a:normAutofit lnSpcReduction="10000"/>
          </a:bodyPr>
          <a:lstStyle/>
          <a:p>
            <a:r>
              <a:rPr lang="en-CA" dirty="0"/>
              <a:t>Itching</a:t>
            </a:r>
          </a:p>
          <a:p>
            <a:r>
              <a:rPr lang="en-CA" dirty="0"/>
              <a:t>Macular erythema</a:t>
            </a:r>
          </a:p>
          <a:p>
            <a:r>
              <a:rPr lang="en-CA" dirty="0"/>
              <a:t>Papules or </a:t>
            </a:r>
            <a:r>
              <a:rPr lang="en-CA" dirty="0" err="1"/>
              <a:t>papulovesicles</a:t>
            </a:r>
            <a:endParaRPr lang="en-CA" dirty="0"/>
          </a:p>
          <a:p>
            <a:r>
              <a:rPr lang="en-CA" dirty="0"/>
              <a:t>Eczematous areas with </a:t>
            </a:r>
            <a:r>
              <a:rPr lang="en-CA" dirty="0" err="1"/>
              <a:t>lichenifications</a:t>
            </a:r>
            <a:endParaRPr lang="en-CA" dirty="0"/>
          </a:p>
          <a:p>
            <a:r>
              <a:rPr lang="en-CA" dirty="0" err="1"/>
              <a:t>Lichenifications</a:t>
            </a:r>
            <a:r>
              <a:rPr lang="en-CA" dirty="0"/>
              <a:t> and excoriations</a:t>
            </a:r>
          </a:p>
          <a:p>
            <a:r>
              <a:rPr lang="en-CA" dirty="0"/>
              <a:t>Hyper and hypo pigmentation</a:t>
            </a:r>
          </a:p>
          <a:p>
            <a:r>
              <a:rPr lang="en-CA" dirty="0"/>
              <a:t>Dryness of skin</a:t>
            </a:r>
          </a:p>
          <a:p>
            <a:r>
              <a:rPr lang="en-CA" dirty="0"/>
              <a:t>Secondary infections</a:t>
            </a:r>
          </a:p>
          <a:p>
            <a:endParaRPr lang="en-CA" dirty="0"/>
          </a:p>
        </p:txBody>
      </p:sp>
    </p:spTree>
    <p:extLst>
      <p:ext uri="{BB962C8B-B14F-4D97-AF65-F5344CB8AC3E}">
        <p14:creationId xmlns:p14="http://schemas.microsoft.com/office/powerpoint/2010/main" val="1973209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70000" lnSpcReduction="20000"/>
          </a:bodyPr>
          <a:lstStyle/>
          <a:p>
            <a:pPr marL="68580" indent="0">
              <a:buNone/>
            </a:pPr>
            <a:r>
              <a:rPr lang="en-US" dirty="0"/>
              <a:t>INFANTILE PHASE</a:t>
            </a:r>
          </a:p>
          <a:p>
            <a:pPr>
              <a:buFont typeface="Arial" pitchFamily="34" charset="0"/>
              <a:buChar char="•"/>
            </a:pPr>
            <a:r>
              <a:rPr lang="en-US" dirty="0"/>
              <a:t>The lesions most frequently start on the face .</a:t>
            </a:r>
          </a:p>
          <a:p>
            <a:pPr>
              <a:buFont typeface="Arial" pitchFamily="34" charset="0"/>
              <a:buChar char="•"/>
            </a:pPr>
            <a:endParaRPr lang="en-US" dirty="0"/>
          </a:p>
          <a:p>
            <a:pPr>
              <a:buFont typeface="Arial" pitchFamily="34" charset="0"/>
              <a:buChar char="•"/>
            </a:pPr>
            <a:r>
              <a:rPr lang="en-US" dirty="0"/>
              <a:t>The napkin area is relatively spared.</a:t>
            </a:r>
          </a:p>
          <a:p>
            <a:pPr>
              <a:buFont typeface="Arial" pitchFamily="34" charset="0"/>
              <a:buChar char="•"/>
            </a:pPr>
            <a:endParaRPr lang="en-US" dirty="0"/>
          </a:p>
          <a:p>
            <a:pPr>
              <a:buFont typeface="Arial" pitchFamily="34" charset="0"/>
              <a:buChar char="•"/>
            </a:pPr>
            <a:r>
              <a:rPr lang="en-US" dirty="0"/>
              <a:t>When the child begins to crawl, the exposed surfaces , especially the extensor aspect of the knees and elbows are most involved.</a:t>
            </a:r>
          </a:p>
          <a:p>
            <a:pPr>
              <a:buFont typeface="Arial" pitchFamily="34" charset="0"/>
              <a:buChar char="•"/>
            </a:pPr>
            <a:endParaRPr lang="en-US" dirty="0"/>
          </a:p>
          <a:p>
            <a:pPr>
              <a:buFont typeface="Arial" pitchFamily="34" charset="0"/>
              <a:buChar char="•"/>
            </a:pPr>
            <a:r>
              <a:rPr lang="en-US" dirty="0"/>
              <a:t>The lesions consist of erythema and discrete or confluent </a:t>
            </a:r>
            <a:r>
              <a:rPr lang="en-US" dirty="0" err="1"/>
              <a:t>oedematous</a:t>
            </a:r>
            <a:r>
              <a:rPr lang="en-US" dirty="0"/>
              <a:t> papules. The papules are intensely itchy, and may become exudative and crusted as a result of rubbing. </a:t>
            </a:r>
          </a:p>
          <a:p>
            <a:pPr>
              <a:buFont typeface="Arial" pitchFamily="34" charset="0"/>
              <a:buChar char="•"/>
            </a:pPr>
            <a:endParaRPr lang="en-US" dirty="0"/>
          </a:p>
          <a:p>
            <a:pPr>
              <a:buFont typeface="Arial" pitchFamily="34" charset="0"/>
              <a:buChar char="•"/>
            </a:pPr>
            <a:r>
              <a:rPr lang="en-US" dirty="0"/>
              <a:t>Secondary infection and lymphadenopathy are common. </a:t>
            </a:r>
          </a:p>
        </p:txBody>
      </p:sp>
    </p:spTree>
    <p:extLst>
      <p:ext uri="{BB962C8B-B14F-4D97-AF65-F5344CB8AC3E}">
        <p14:creationId xmlns:p14="http://schemas.microsoft.com/office/powerpoint/2010/main" val="348431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7" y="1340768"/>
            <a:ext cx="5760640" cy="4968552"/>
          </a:xfrm>
        </p:spPr>
      </p:pic>
    </p:spTree>
    <p:extLst>
      <p:ext uri="{BB962C8B-B14F-4D97-AF65-F5344CB8AC3E}">
        <p14:creationId xmlns:p14="http://schemas.microsoft.com/office/powerpoint/2010/main" val="401101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484784"/>
            <a:ext cx="7200800" cy="4752528"/>
          </a:xfrm>
        </p:spPr>
      </p:pic>
    </p:spTree>
    <p:extLst>
      <p:ext uri="{BB962C8B-B14F-4D97-AF65-F5344CB8AC3E}">
        <p14:creationId xmlns:p14="http://schemas.microsoft.com/office/powerpoint/2010/main" val="2760397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77500" lnSpcReduction="20000"/>
          </a:bodyPr>
          <a:lstStyle/>
          <a:p>
            <a:pPr marL="68580" indent="0">
              <a:buNone/>
            </a:pPr>
            <a:r>
              <a:rPr lang="en-US" dirty="0"/>
              <a:t>CHILDHOOD PHASE</a:t>
            </a:r>
          </a:p>
          <a:p>
            <a:r>
              <a:rPr lang="en-US" dirty="0"/>
              <a:t>From 18 to 24 months onwards, the sites most characteristically involved are the elbow and knee flexures </a:t>
            </a:r>
          </a:p>
          <a:p>
            <a:endParaRPr lang="en-US" dirty="0"/>
          </a:p>
          <a:p>
            <a:r>
              <a:rPr lang="en-US" dirty="0"/>
              <a:t>A mixture of erythema, crusting, excoriation, hyper‐ and hypopigmentation, and warty </a:t>
            </a:r>
            <a:r>
              <a:rPr lang="en-US" dirty="0" err="1"/>
              <a:t>lichenification</a:t>
            </a:r>
            <a:r>
              <a:rPr lang="en-US" dirty="0"/>
              <a:t> may be seen depending on the skin type  on the sides of the neck, wrists and ankles .</a:t>
            </a:r>
          </a:p>
          <a:p>
            <a:endParaRPr lang="en-US" dirty="0"/>
          </a:p>
          <a:p>
            <a:r>
              <a:rPr lang="en-US" dirty="0"/>
              <a:t> The sides of the neck may show a striking reticulate pigmentation, sometimes referred to as ’atopic dirty neck).  Sometimes only one site is involved.</a:t>
            </a:r>
          </a:p>
        </p:txBody>
      </p:sp>
    </p:spTree>
    <p:extLst>
      <p:ext uri="{BB962C8B-B14F-4D97-AF65-F5344CB8AC3E}">
        <p14:creationId xmlns:p14="http://schemas.microsoft.com/office/powerpoint/2010/main" val="108931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700808"/>
            <a:ext cx="6696744" cy="4766960"/>
          </a:xfrm>
        </p:spPr>
      </p:pic>
    </p:spTree>
    <p:extLst>
      <p:ext uri="{BB962C8B-B14F-4D97-AF65-F5344CB8AC3E}">
        <p14:creationId xmlns:p14="http://schemas.microsoft.com/office/powerpoint/2010/main" val="2063993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84784"/>
            <a:ext cx="6192688" cy="4963487"/>
          </a:xfrm>
        </p:spPr>
      </p:pic>
    </p:spTree>
    <p:extLst>
      <p:ext uri="{BB962C8B-B14F-4D97-AF65-F5344CB8AC3E}">
        <p14:creationId xmlns:p14="http://schemas.microsoft.com/office/powerpoint/2010/main" val="300205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20" y="1196752"/>
            <a:ext cx="5256584" cy="5328592"/>
          </a:xfrm>
        </p:spPr>
      </p:pic>
    </p:spTree>
    <p:extLst>
      <p:ext uri="{BB962C8B-B14F-4D97-AF65-F5344CB8AC3E}">
        <p14:creationId xmlns:p14="http://schemas.microsoft.com/office/powerpoint/2010/main" val="82648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196752"/>
            <a:ext cx="5832648" cy="5192088"/>
          </a:xfrm>
        </p:spPr>
      </p:pic>
    </p:spTree>
    <p:extLst>
      <p:ext uri="{BB962C8B-B14F-4D97-AF65-F5344CB8AC3E}">
        <p14:creationId xmlns:p14="http://schemas.microsoft.com/office/powerpoint/2010/main" val="377677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700808"/>
            <a:ext cx="7344816" cy="4737676"/>
          </a:xfrm>
        </p:spPr>
      </p:pic>
    </p:spTree>
    <p:extLst>
      <p:ext uri="{BB962C8B-B14F-4D97-AF65-F5344CB8AC3E}">
        <p14:creationId xmlns:p14="http://schemas.microsoft.com/office/powerpoint/2010/main" val="240511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DEFINATION  </a:t>
            </a:r>
          </a:p>
        </p:txBody>
      </p:sp>
      <p:sp>
        <p:nvSpPr>
          <p:cNvPr id="3" name="Content Placeholder 2"/>
          <p:cNvSpPr>
            <a:spLocks noGrp="1"/>
          </p:cNvSpPr>
          <p:nvPr>
            <p:ph idx="1"/>
          </p:nvPr>
        </p:nvSpPr>
        <p:spPr/>
        <p:txBody>
          <a:bodyPr/>
          <a:lstStyle/>
          <a:p>
            <a:r>
              <a:rPr lang="en-US" dirty="0"/>
              <a:t>AE is an itchy, chronic or chronically relapsing inflammatory skin condition that often starts in early childhood (usually before 2 years of age) </a:t>
            </a:r>
            <a:endParaRPr lang="en-CA" dirty="0"/>
          </a:p>
        </p:txBody>
      </p:sp>
    </p:spTree>
    <p:extLst>
      <p:ext uri="{BB962C8B-B14F-4D97-AF65-F5344CB8AC3E}">
        <p14:creationId xmlns:p14="http://schemas.microsoft.com/office/powerpoint/2010/main" val="3218664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pPr marL="68580" indent="0">
              <a:buNone/>
            </a:pPr>
            <a:r>
              <a:rPr lang="en-US" dirty="0"/>
              <a:t>Adult phase</a:t>
            </a:r>
          </a:p>
          <a:p>
            <a:pPr marL="68580" indent="0">
              <a:buNone/>
            </a:pPr>
            <a:endParaRPr lang="en-US" dirty="0"/>
          </a:p>
          <a:p>
            <a:pPr>
              <a:buFont typeface="Arial" pitchFamily="34" charset="0"/>
              <a:buChar char="•"/>
            </a:pPr>
            <a:r>
              <a:rPr lang="en-US" dirty="0"/>
              <a:t>The picture is essentially similar to that in later childhood , with </a:t>
            </a:r>
            <a:r>
              <a:rPr lang="en-US" dirty="0" err="1"/>
              <a:t>lichenification</a:t>
            </a:r>
            <a:r>
              <a:rPr lang="en-US" dirty="0"/>
              <a:t>, especially of the flexures and hands. </a:t>
            </a:r>
          </a:p>
          <a:p>
            <a:pPr>
              <a:buFont typeface="Arial" pitchFamily="34" charset="0"/>
              <a:buChar char="•"/>
            </a:pPr>
            <a:endParaRPr lang="en-US" dirty="0"/>
          </a:p>
          <a:p>
            <a:pPr>
              <a:buFont typeface="Arial" pitchFamily="34" charset="0"/>
              <a:buChar char="•"/>
            </a:pPr>
            <a:r>
              <a:rPr lang="en-US" dirty="0" err="1"/>
              <a:t>Frequently,facial</a:t>
            </a:r>
            <a:r>
              <a:rPr lang="en-US" dirty="0"/>
              <a:t> and hand involvement is more problematic in adulthood. </a:t>
            </a:r>
          </a:p>
          <a:p>
            <a:pPr>
              <a:buFont typeface="Arial" pitchFamily="34" charset="0"/>
              <a:buChar char="•"/>
            </a:pPr>
            <a:endParaRPr lang="en-US" dirty="0"/>
          </a:p>
          <a:p>
            <a:pPr>
              <a:buFont typeface="Arial" pitchFamily="34" charset="0"/>
              <a:buChar char="•"/>
            </a:pPr>
            <a:r>
              <a:rPr lang="en-US" dirty="0"/>
              <a:t>Localized patches of atopic eczema is found on nipples of young women.</a:t>
            </a:r>
            <a:endParaRPr lang="en-CA" dirty="0"/>
          </a:p>
        </p:txBody>
      </p:sp>
    </p:spTree>
    <p:extLst>
      <p:ext uri="{BB962C8B-B14F-4D97-AF65-F5344CB8AC3E}">
        <p14:creationId xmlns:p14="http://schemas.microsoft.com/office/powerpoint/2010/main" val="3972529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760" y="1268760"/>
            <a:ext cx="4769588" cy="5209356"/>
          </a:xfrm>
        </p:spPr>
      </p:pic>
    </p:spTree>
    <p:extLst>
      <p:ext uri="{BB962C8B-B14F-4D97-AF65-F5344CB8AC3E}">
        <p14:creationId xmlns:p14="http://schemas.microsoft.com/office/powerpoint/2010/main" val="306574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20000"/>
          </a:bodyPr>
          <a:lstStyle/>
          <a:p>
            <a:pPr marL="68580" indent="0">
              <a:buNone/>
            </a:pPr>
            <a:r>
              <a:rPr lang="en-US" dirty="0"/>
              <a:t>ATOPIC HAND ECZEMA</a:t>
            </a:r>
          </a:p>
          <a:p>
            <a:r>
              <a:rPr lang="en-US" dirty="0"/>
              <a:t>The hands may be affected in more than 50% of patients with active AE .  </a:t>
            </a:r>
          </a:p>
          <a:p>
            <a:pPr marL="68580" indent="0">
              <a:buNone/>
            </a:pPr>
            <a:r>
              <a:rPr lang="en-US" dirty="0"/>
              <a:t>                                                                                             </a:t>
            </a:r>
          </a:p>
          <a:p>
            <a:r>
              <a:rPr lang="en-US" dirty="0"/>
              <a:t>A patchy, somewhat vesicular and </a:t>
            </a:r>
            <a:r>
              <a:rPr lang="en-US" dirty="0" err="1"/>
              <a:t>lichenified</a:t>
            </a:r>
            <a:r>
              <a:rPr lang="en-US" dirty="0"/>
              <a:t> eczema is a common manifestation of AE in childhood.</a:t>
            </a:r>
          </a:p>
          <a:p>
            <a:pPr marL="68580" indent="0">
              <a:buNone/>
            </a:pPr>
            <a:r>
              <a:rPr lang="en-US" dirty="0"/>
              <a:t> </a:t>
            </a:r>
          </a:p>
          <a:p>
            <a:r>
              <a:rPr lang="en-US" dirty="0"/>
              <a:t>The nails are often involved, resulting in coarse pitting and ridging. </a:t>
            </a:r>
          </a:p>
          <a:p>
            <a:endParaRPr lang="en-US" dirty="0"/>
          </a:p>
          <a:p>
            <a:r>
              <a:rPr lang="en-US" dirty="0"/>
              <a:t>Involvement of the feet is also common.</a:t>
            </a:r>
          </a:p>
        </p:txBody>
      </p:sp>
    </p:spTree>
    <p:extLst>
      <p:ext uri="{BB962C8B-B14F-4D97-AF65-F5344CB8AC3E}">
        <p14:creationId xmlns:p14="http://schemas.microsoft.com/office/powerpoint/2010/main" val="1843090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324100"/>
            <a:ext cx="7488832" cy="4214895"/>
          </a:xfrm>
        </p:spPr>
      </p:pic>
    </p:spTree>
    <p:extLst>
      <p:ext uri="{BB962C8B-B14F-4D97-AF65-F5344CB8AC3E}">
        <p14:creationId xmlns:p14="http://schemas.microsoft.com/office/powerpoint/2010/main" val="3816907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DIFFERENTIAL DIAGNOSIS</a:t>
            </a:r>
          </a:p>
        </p:txBody>
      </p:sp>
      <p:sp>
        <p:nvSpPr>
          <p:cNvPr id="3" name="Content Placeholder 2"/>
          <p:cNvSpPr>
            <a:spLocks noGrp="1"/>
          </p:cNvSpPr>
          <p:nvPr>
            <p:ph idx="1"/>
          </p:nvPr>
        </p:nvSpPr>
        <p:spPr/>
        <p:txBody>
          <a:bodyPr>
            <a:normAutofit fontScale="62500" lnSpcReduction="20000"/>
          </a:bodyPr>
          <a:lstStyle/>
          <a:p>
            <a:r>
              <a:rPr lang="en-CA" dirty="0"/>
              <a:t>Scabies</a:t>
            </a:r>
          </a:p>
          <a:p>
            <a:r>
              <a:rPr lang="en-CA" dirty="0" err="1"/>
              <a:t>Seborrhoeic</a:t>
            </a:r>
            <a:r>
              <a:rPr lang="en-CA" dirty="0"/>
              <a:t> eczema</a:t>
            </a:r>
          </a:p>
          <a:p>
            <a:r>
              <a:rPr lang="en-CA" dirty="0"/>
              <a:t>Contact dermatitis</a:t>
            </a:r>
          </a:p>
          <a:p>
            <a:endParaRPr lang="en-CA" dirty="0"/>
          </a:p>
          <a:p>
            <a:pPr marL="68580" indent="0">
              <a:buNone/>
            </a:pPr>
            <a:r>
              <a:rPr lang="en-CA" dirty="0"/>
              <a:t>Rare disorders that may have an atopic eczema like rash </a:t>
            </a:r>
          </a:p>
          <a:p>
            <a:pPr marL="68580" indent="0">
              <a:buNone/>
            </a:pPr>
            <a:endParaRPr lang="en-CA" dirty="0"/>
          </a:p>
          <a:p>
            <a:r>
              <a:rPr lang="en-CA" dirty="0"/>
              <a:t>Hyper‐</a:t>
            </a:r>
            <a:r>
              <a:rPr lang="en-CA" dirty="0" err="1"/>
              <a:t>IgE</a:t>
            </a:r>
            <a:r>
              <a:rPr lang="en-CA" dirty="0"/>
              <a:t> syndrome</a:t>
            </a:r>
          </a:p>
          <a:p>
            <a:r>
              <a:rPr lang="en-CA" dirty="0" err="1"/>
              <a:t>Hypereosinophilic</a:t>
            </a:r>
            <a:r>
              <a:rPr lang="en-CA" dirty="0"/>
              <a:t> syndrome</a:t>
            </a:r>
          </a:p>
          <a:p>
            <a:r>
              <a:rPr lang="en-CA" dirty="0" err="1"/>
              <a:t>Agammaglobulinaemia</a:t>
            </a:r>
            <a:endParaRPr lang="en-CA" dirty="0"/>
          </a:p>
          <a:p>
            <a:r>
              <a:rPr lang="en-CA" dirty="0"/>
              <a:t>Anhidrotic ectodermal dysplasia</a:t>
            </a:r>
          </a:p>
          <a:p>
            <a:r>
              <a:rPr lang="en-CA" dirty="0"/>
              <a:t>Ataxia telangiectasia</a:t>
            </a:r>
          </a:p>
          <a:p>
            <a:r>
              <a:rPr lang="en-CA" dirty="0" err="1"/>
              <a:t>Netherton</a:t>
            </a:r>
            <a:r>
              <a:rPr lang="en-CA" dirty="0"/>
              <a:t> syndrome (</a:t>
            </a:r>
            <a:r>
              <a:rPr lang="en-CA" dirty="0" err="1"/>
              <a:t>ichthyosis</a:t>
            </a:r>
            <a:r>
              <a:rPr lang="en-CA" dirty="0"/>
              <a:t>, bamboo hairs)</a:t>
            </a:r>
          </a:p>
          <a:p>
            <a:r>
              <a:rPr lang="en-CA" dirty="0"/>
              <a:t>Phenylketonuria</a:t>
            </a:r>
          </a:p>
          <a:p>
            <a:r>
              <a:rPr lang="en-CA" dirty="0" err="1"/>
              <a:t>Wiskott</a:t>
            </a:r>
            <a:r>
              <a:rPr lang="en-CA" dirty="0"/>
              <a:t>–Aldrich syndrome (infections and thrombocytopenia)</a:t>
            </a:r>
          </a:p>
        </p:txBody>
      </p:sp>
    </p:spTree>
    <p:extLst>
      <p:ext uri="{BB962C8B-B14F-4D97-AF65-F5344CB8AC3E}">
        <p14:creationId xmlns:p14="http://schemas.microsoft.com/office/powerpoint/2010/main" val="326908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COMPLICATIONS AND CO  MORBIDITIES</a:t>
            </a:r>
          </a:p>
        </p:txBody>
      </p:sp>
      <p:sp>
        <p:nvSpPr>
          <p:cNvPr id="3" name="Content Placeholder 2"/>
          <p:cNvSpPr>
            <a:spLocks noGrp="1"/>
          </p:cNvSpPr>
          <p:nvPr>
            <p:ph idx="1"/>
          </p:nvPr>
        </p:nvSpPr>
        <p:spPr/>
        <p:txBody>
          <a:bodyPr>
            <a:normAutofit fontScale="77500" lnSpcReduction="20000"/>
          </a:bodyPr>
          <a:lstStyle/>
          <a:p>
            <a:r>
              <a:rPr lang="en-US" b="1" dirty="0"/>
              <a:t>Psychosocial aspects</a:t>
            </a:r>
            <a:br>
              <a:rPr lang="en-US" b="1" dirty="0"/>
            </a:br>
            <a:r>
              <a:rPr lang="en-US" dirty="0"/>
              <a:t>Itching, scratching and sleep disturbance in moderate to severe AE results  in impairment in quality of life to an equivalent degree as rheumatoid arthritis or multiple sclerosis.</a:t>
            </a:r>
          </a:p>
          <a:p>
            <a:pPr marL="68580" indent="0">
              <a:buNone/>
            </a:pPr>
            <a:r>
              <a:rPr lang="en-US" dirty="0"/>
              <a:t> </a:t>
            </a:r>
          </a:p>
          <a:p>
            <a:r>
              <a:rPr lang="en-US" dirty="0"/>
              <a:t>Severe eczema promotes family</a:t>
            </a:r>
            <a:br>
              <a:rPr lang="en-US" dirty="0"/>
            </a:br>
            <a:r>
              <a:rPr lang="en-US" dirty="0"/>
              <a:t>dysfunction, causing exhaustion, sleep deprivation and emotional distress and may predispose to later problems with mental health .</a:t>
            </a:r>
            <a:br>
              <a:rPr lang="en-US" dirty="0"/>
            </a:br>
            <a:endParaRPr lang="en-US" dirty="0"/>
          </a:p>
          <a:p>
            <a:r>
              <a:rPr lang="en-US" dirty="0"/>
              <a:t>Anxiety and stress vulnerability are also recognized in AE patients .</a:t>
            </a:r>
            <a:br>
              <a:rPr lang="en-US" dirty="0"/>
            </a:br>
            <a:endParaRPr lang="en-CA" dirty="0"/>
          </a:p>
        </p:txBody>
      </p:sp>
    </p:spTree>
    <p:extLst>
      <p:ext uri="{BB962C8B-B14F-4D97-AF65-F5344CB8AC3E}">
        <p14:creationId xmlns:p14="http://schemas.microsoft.com/office/powerpoint/2010/main" val="2695192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68580" indent="0">
              <a:buNone/>
            </a:pPr>
            <a:r>
              <a:rPr lang="en-US" dirty="0"/>
              <a:t>GROWTH DELAY</a:t>
            </a:r>
          </a:p>
          <a:p>
            <a:r>
              <a:rPr lang="en-US" dirty="0"/>
              <a:t>Growth delay may be associated with AE but it is usually only in severely affected children .</a:t>
            </a:r>
          </a:p>
        </p:txBody>
      </p:sp>
    </p:spTree>
    <p:extLst>
      <p:ext uri="{BB962C8B-B14F-4D97-AF65-F5344CB8AC3E}">
        <p14:creationId xmlns:p14="http://schemas.microsoft.com/office/powerpoint/2010/main" val="464584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68580" indent="0">
              <a:buNone/>
            </a:pPr>
            <a:r>
              <a:rPr lang="en-US" dirty="0"/>
              <a:t>BACTERIAL INFECTION</a:t>
            </a:r>
          </a:p>
          <a:p>
            <a:r>
              <a:rPr lang="en-US" dirty="0"/>
              <a:t>Secondary bacterial infection with staphylococci or streptococci is virtually an integral part of the clinical picture .</a:t>
            </a:r>
          </a:p>
        </p:txBody>
      </p:sp>
    </p:spTree>
    <p:extLst>
      <p:ext uri="{BB962C8B-B14F-4D97-AF65-F5344CB8AC3E}">
        <p14:creationId xmlns:p14="http://schemas.microsoft.com/office/powerpoint/2010/main" val="2311668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68580" indent="0">
              <a:buNone/>
            </a:pPr>
            <a:r>
              <a:rPr lang="en-US" dirty="0"/>
              <a:t>VIRAL INFECTION</a:t>
            </a:r>
          </a:p>
          <a:p>
            <a:r>
              <a:rPr lang="en-US" dirty="0"/>
              <a:t>Patients with AE, both active and quiescent, are liable to develop acute generalized infections with herpes simplex virus (eczema </a:t>
            </a:r>
            <a:r>
              <a:rPr lang="en-US" dirty="0" err="1"/>
              <a:t>herpeticum</a:t>
            </a:r>
            <a:r>
              <a:rPr lang="en-US" dirty="0"/>
              <a:t>).</a:t>
            </a:r>
          </a:p>
        </p:txBody>
      </p:sp>
    </p:spTree>
    <p:extLst>
      <p:ext uri="{BB962C8B-B14F-4D97-AF65-F5344CB8AC3E}">
        <p14:creationId xmlns:p14="http://schemas.microsoft.com/office/powerpoint/2010/main" val="3768265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2324100"/>
            <a:ext cx="6120680" cy="4129236"/>
          </a:xfrm>
        </p:spPr>
      </p:pic>
    </p:spTree>
    <p:extLst>
      <p:ext uri="{BB962C8B-B14F-4D97-AF65-F5344CB8AC3E}">
        <p14:creationId xmlns:p14="http://schemas.microsoft.com/office/powerpoint/2010/main" val="271600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UK DIAGNOSTIC CRITERIA</a:t>
            </a:r>
          </a:p>
        </p:txBody>
      </p:sp>
      <p:sp>
        <p:nvSpPr>
          <p:cNvPr id="3" name="Content Placeholder 2"/>
          <p:cNvSpPr>
            <a:spLocks noGrp="1"/>
          </p:cNvSpPr>
          <p:nvPr>
            <p:ph idx="1"/>
          </p:nvPr>
        </p:nvSpPr>
        <p:spPr/>
        <p:txBody>
          <a:bodyPr>
            <a:normAutofit fontScale="70000" lnSpcReduction="20000"/>
          </a:bodyPr>
          <a:lstStyle/>
          <a:p>
            <a:r>
              <a:rPr lang="en-US" dirty="0"/>
              <a:t>An itchy skin condition (or parental report of scratching or rubbing in a child)</a:t>
            </a:r>
          </a:p>
          <a:p>
            <a:pPr marL="68580" indent="0">
              <a:buNone/>
            </a:pPr>
            <a:r>
              <a:rPr lang="en-US" dirty="0"/>
              <a:t>                      Plus three or more of the following:</a:t>
            </a:r>
          </a:p>
          <a:p>
            <a:r>
              <a:rPr lang="en-US" dirty="0"/>
              <a:t> Onset below age of 2 years (not used if child is under 4years)                                                                                           </a:t>
            </a:r>
          </a:p>
          <a:p>
            <a:r>
              <a:rPr lang="en-US" dirty="0"/>
              <a:t>History of skin crease involvement (including cheeks in children under 10 years)</a:t>
            </a:r>
          </a:p>
          <a:p>
            <a:r>
              <a:rPr lang="en-US" dirty="0"/>
              <a:t> History of a generally dry skin</a:t>
            </a:r>
          </a:p>
          <a:p>
            <a:r>
              <a:rPr lang="en-US" dirty="0"/>
              <a:t> Personal history of other atopic disease (or history of any atopic disease in a first‐degree relative in children under 4 years)</a:t>
            </a:r>
          </a:p>
          <a:p>
            <a:r>
              <a:rPr lang="en-US" dirty="0"/>
              <a:t> Visible flexural dermatitis (or dermatitis of cheeks/forehead and outer limbs in children under 4 years)</a:t>
            </a:r>
          </a:p>
          <a:p>
            <a:endParaRPr lang="en-CA" dirty="0"/>
          </a:p>
        </p:txBody>
      </p:sp>
    </p:spTree>
    <p:extLst>
      <p:ext uri="{BB962C8B-B14F-4D97-AF65-F5344CB8AC3E}">
        <p14:creationId xmlns:p14="http://schemas.microsoft.com/office/powerpoint/2010/main" val="2440067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107051" y="2323652"/>
            <a:ext cx="6777317" cy="3508977"/>
          </a:xfrm>
        </p:spPr>
        <p:txBody>
          <a:bodyPr>
            <a:normAutofit fontScale="70000" lnSpcReduction="20000"/>
          </a:bodyPr>
          <a:lstStyle/>
          <a:p>
            <a:pPr marL="68580" indent="0">
              <a:buNone/>
            </a:pPr>
            <a:r>
              <a:rPr lang="en-US" dirty="0"/>
              <a:t>OCULAR ABNORMALITIES</a:t>
            </a:r>
          </a:p>
          <a:p>
            <a:pPr marL="68580" indent="0">
              <a:buNone/>
            </a:pPr>
            <a:endParaRPr lang="en-US" dirty="0"/>
          </a:p>
          <a:p>
            <a:r>
              <a:rPr lang="en-US" dirty="0"/>
              <a:t>The </a:t>
            </a:r>
            <a:r>
              <a:rPr lang="en-US" dirty="0" err="1"/>
              <a:t>Dennie</a:t>
            </a:r>
            <a:r>
              <a:rPr lang="en-US" dirty="0"/>
              <a:t>–Morgan fold  is often present as a fold of skin under the lower eyelids. </a:t>
            </a:r>
          </a:p>
          <a:p>
            <a:endParaRPr lang="en-US" dirty="0"/>
          </a:p>
          <a:p>
            <a:r>
              <a:rPr lang="en-US" dirty="0" err="1"/>
              <a:t>Conjunctival</a:t>
            </a:r>
            <a:r>
              <a:rPr lang="en-US" dirty="0"/>
              <a:t> irritation is a common syndrome in atopic eczema. </a:t>
            </a:r>
          </a:p>
          <a:p>
            <a:endParaRPr lang="en-US" dirty="0"/>
          </a:p>
          <a:p>
            <a:r>
              <a:rPr lang="en-US" dirty="0" err="1"/>
              <a:t>Keratoconjunctivitis</a:t>
            </a:r>
            <a:r>
              <a:rPr lang="en-US" dirty="0"/>
              <a:t> has been recorded.</a:t>
            </a:r>
          </a:p>
          <a:p>
            <a:endParaRPr lang="en-US" dirty="0"/>
          </a:p>
          <a:p>
            <a:r>
              <a:rPr lang="en-US" dirty="0"/>
              <a:t>Cataract is also ass with AE.</a:t>
            </a:r>
          </a:p>
          <a:p>
            <a:endParaRPr lang="en-US" dirty="0"/>
          </a:p>
          <a:p>
            <a:r>
              <a:rPr lang="en-US" dirty="0"/>
              <a:t>Retinal detachment is also reported with AE.</a:t>
            </a:r>
          </a:p>
        </p:txBody>
      </p:sp>
    </p:spTree>
    <p:extLst>
      <p:ext uri="{BB962C8B-B14F-4D97-AF65-F5344CB8AC3E}">
        <p14:creationId xmlns:p14="http://schemas.microsoft.com/office/powerpoint/2010/main" val="2988328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324100"/>
            <a:ext cx="6754108" cy="4129236"/>
          </a:xfrm>
        </p:spPr>
      </p:pic>
    </p:spTree>
    <p:extLst>
      <p:ext uri="{BB962C8B-B14F-4D97-AF65-F5344CB8AC3E}">
        <p14:creationId xmlns:p14="http://schemas.microsoft.com/office/powerpoint/2010/main" val="4088334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pPr marL="68580" indent="0">
              <a:buNone/>
            </a:pPr>
            <a:r>
              <a:rPr lang="en-US" dirty="0"/>
              <a:t>DRY SKIN</a:t>
            </a:r>
          </a:p>
          <a:p>
            <a:r>
              <a:rPr lang="en-US" dirty="0"/>
              <a:t>This is a common feature of AE .</a:t>
            </a:r>
          </a:p>
          <a:p>
            <a:endParaRPr lang="en-US" dirty="0"/>
          </a:p>
          <a:p>
            <a:r>
              <a:rPr lang="en-US" dirty="0"/>
              <a:t>It is likely that it occurs because of increased TEWL through an abnormal stratum </a:t>
            </a:r>
            <a:r>
              <a:rPr lang="en-US" dirty="0" err="1"/>
              <a:t>corneum</a:t>
            </a:r>
            <a:r>
              <a:rPr lang="en-US" dirty="0"/>
              <a:t>,.</a:t>
            </a:r>
          </a:p>
          <a:p>
            <a:pPr marL="68580" indent="0">
              <a:buNone/>
            </a:pPr>
            <a:r>
              <a:rPr lang="en-US" dirty="0"/>
              <a:t> </a:t>
            </a:r>
          </a:p>
          <a:p>
            <a:r>
              <a:rPr lang="en-US" dirty="0"/>
              <a:t>The dry skin may be a consequence of abnormal </a:t>
            </a:r>
            <a:r>
              <a:rPr lang="en-US" dirty="0" err="1"/>
              <a:t>ceramide</a:t>
            </a:r>
            <a:r>
              <a:rPr lang="en-US" dirty="0"/>
              <a:t> and </a:t>
            </a:r>
            <a:r>
              <a:rPr lang="en-US" dirty="0" err="1"/>
              <a:t>sphingosine</a:t>
            </a:r>
            <a:r>
              <a:rPr lang="en-US" dirty="0"/>
              <a:t> synthesis and have an important role in the development of inflammation.</a:t>
            </a:r>
          </a:p>
        </p:txBody>
      </p:sp>
    </p:spTree>
    <p:extLst>
      <p:ext uri="{BB962C8B-B14F-4D97-AF65-F5344CB8AC3E}">
        <p14:creationId xmlns:p14="http://schemas.microsoft.com/office/powerpoint/2010/main" val="3334156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INVESTIGATIONS</a:t>
            </a:r>
          </a:p>
        </p:txBody>
      </p:sp>
      <p:sp>
        <p:nvSpPr>
          <p:cNvPr id="3" name="Content Placeholder 2"/>
          <p:cNvSpPr>
            <a:spLocks noGrp="1"/>
          </p:cNvSpPr>
          <p:nvPr>
            <p:ph idx="1"/>
          </p:nvPr>
        </p:nvSpPr>
        <p:spPr/>
        <p:txBody>
          <a:bodyPr/>
          <a:lstStyle/>
          <a:p>
            <a:r>
              <a:rPr lang="en-CA" dirty="0"/>
              <a:t>The diagnosis of eczema is based on patient history and physical examination.</a:t>
            </a:r>
          </a:p>
          <a:p>
            <a:r>
              <a:rPr lang="en-CA" dirty="0"/>
              <a:t>Total serum </a:t>
            </a:r>
            <a:r>
              <a:rPr lang="en-CA" dirty="0" err="1"/>
              <a:t>IgE</a:t>
            </a:r>
            <a:endParaRPr lang="en-CA" dirty="0"/>
          </a:p>
          <a:p>
            <a:r>
              <a:rPr lang="en-CA" dirty="0"/>
              <a:t>Specific </a:t>
            </a:r>
            <a:r>
              <a:rPr lang="en-CA" dirty="0" err="1"/>
              <a:t>IgE</a:t>
            </a:r>
            <a:endParaRPr lang="en-CA" dirty="0"/>
          </a:p>
          <a:p>
            <a:r>
              <a:rPr lang="en-CA" dirty="0"/>
              <a:t>Prick test</a:t>
            </a:r>
          </a:p>
          <a:p>
            <a:endParaRPr lang="en-CA" dirty="0"/>
          </a:p>
        </p:txBody>
      </p:sp>
    </p:spTree>
    <p:extLst>
      <p:ext uri="{BB962C8B-B14F-4D97-AF65-F5344CB8AC3E}">
        <p14:creationId xmlns:p14="http://schemas.microsoft.com/office/powerpoint/2010/main" val="4071062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FIRST LINE MANAGEMENT</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102" y="2348880"/>
            <a:ext cx="7890354" cy="3960440"/>
          </a:xfrm>
        </p:spPr>
      </p:pic>
    </p:spTree>
    <p:extLst>
      <p:ext uri="{BB962C8B-B14F-4D97-AF65-F5344CB8AC3E}">
        <p14:creationId xmlns:p14="http://schemas.microsoft.com/office/powerpoint/2010/main" val="3016533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SECOND LINE</a:t>
            </a:r>
          </a:p>
        </p:txBody>
      </p:sp>
      <p:sp>
        <p:nvSpPr>
          <p:cNvPr id="3" name="Content Placeholder 2"/>
          <p:cNvSpPr>
            <a:spLocks noGrp="1"/>
          </p:cNvSpPr>
          <p:nvPr>
            <p:ph idx="1"/>
          </p:nvPr>
        </p:nvSpPr>
        <p:spPr/>
        <p:txBody>
          <a:bodyPr>
            <a:normAutofit fontScale="92500" lnSpcReduction="20000"/>
          </a:bodyPr>
          <a:lstStyle/>
          <a:p>
            <a:pPr marL="68580" indent="0">
              <a:buNone/>
            </a:pPr>
            <a:r>
              <a:rPr lang="en-CA" dirty="0"/>
              <a:t>WET WRAP THERAPYR </a:t>
            </a:r>
          </a:p>
          <a:p>
            <a:r>
              <a:rPr lang="en-US" dirty="0"/>
              <a:t> Two layers of absorbent tubular bandage are applied to the skin. The inner layer is pre soaked in warm water and the outer layer is dry. A generous quantity of a low‐potency topical corticosteroid is applied to the skin before the dressings. The dressings can be used overnight or changed every 12 h. </a:t>
            </a:r>
          </a:p>
          <a:p>
            <a:r>
              <a:rPr lang="en-US" dirty="0"/>
              <a:t>Localized areas of severe </a:t>
            </a:r>
            <a:r>
              <a:rPr lang="en-US" dirty="0" err="1"/>
              <a:t>lichenification</a:t>
            </a:r>
            <a:r>
              <a:rPr lang="en-US" dirty="0"/>
              <a:t> can be treated with occlusive colloid dressings or paste banding that is left on for several days.</a:t>
            </a:r>
            <a:r>
              <a:rPr lang="en-CA" dirty="0"/>
              <a:t> </a:t>
            </a:r>
          </a:p>
        </p:txBody>
      </p:sp>
    </p:spTree>
    <p:extLst>
      <p:ext uri="{BB962C8B-B14F-4D97-AF65-F5344CB8AC3E}">
        <p14:creationId xmlns:p14="http://schemas.microsoft.com/office/powerpoint/2010/main" val="940846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THIRD LINE</a:t>
            </a:r>
          </a:p>
        </p:txBody>
      </p:sp>
      <p:sp>
        <p:nvSpPr>
          <p:cNvPr id="3" name="Content Placeholder 2"/>
          <p:cNvSpPr>
            <a:spLocks noGrp="1"/>
          </p:cNvSpPr>
          <p:nvPr>
            <p:ph idx="1"/>
          </p:nvPr>
        </p:nvSpPr>
        <p:spPr/>
        <p:txBody>
          <a:bodyPr/>
          <a:lstStyle/>
          <a:p>
            <a:r>
              <a:rPr lang="en-CA" dirty="0" err="1"/>
              <a:t>Ciclosporin</a:t>
            </a:r>
            <a:endParaRPr lang="en-CA" dirty="0"/>
          </a:p>
          <a:p>
            <a:r>
              <a:rPr lang="en-CA" dirty="0" err="1"/>
              <a:t>Azathioprin</a:t>
            </a:r>
            <a:endParaRPr lang="en-CA" dirty="0"/>
          </a:p>
          <a:p>
            <a:r>
              <a:rPr lang="en-CA" dirty="0"/>
              <a:t>Methotrexate</a:t>
            </a:r>
          </a:p>
          <a:p>
            <a:r>
              <a:rPr lang="en-CA" dirty="0" err="1"/>
              <a:t>Myclophenolate</a:t>
            </a:r>
            <a:endParaRPr lang="en-CA" dirty="0"/>
          </a:p>
          <a:p>
            <a:r>
              <a:rPr lang="en-CA" dirty="0" err="1"/>
              <a:t>Alitretinoin</a:t>
            </a:r>
            <a:endParaRPr lang="en-CA" dirty="0"/>
          </a:p>
        </p:txBody>
      </p:sp>
    </p:spTree>
    <p:extLst>
      <p:ext uri="{BB962C8B-B14F-4D97-AF65-F5344CB8AC3E}">
        <p14:creationId xmlns:p14="http://schemas.microsoft.com/office/powerpoint/2010/main" val="309520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ATOPY</a:t>
            </a:r>
          </a:p>
        </p:txBody>
      </p:sp>
      <p:sp>
        <p:nvSpPr>
          <p:cNvPr id="3" name="Content Placeholder 2"/>
          <p:cNvSpPr>
            <a:spLocks noGrp="1"/>
          </p:cNvSpPr>
          <p:nvPr>
            <p:ph idx="1"/>
          </p:nvPr>
        </p:nvSpPr>
        <p:spPr/>
        <p:txBody>
          <a:bodyPr/>
          <a:lstStyle/>
          <a:p>
            <a:r>
              <a:rPr lang="en-US" dirty="0"/>
              <a:t> ’</a:t>
            </a:r>
            <a:r>
              <a:rPr lang="en-US" dirty="0" err="1"/>
              <a:t>Atopy</a:t>
            </a:r>
            <a:r>
              <a:rPr lang="en-US" dirty="0"/>
              <a:t> is a personal or familial tendency to produce </a:t>
            </a:r>
            <a:r>
              <a:rPr lang="en-US" dirty="0" err="1"/>
              <a:t>IgE</a:t>
            </a:r>
            <a:r>
              <a:rPr lang="en-US" dirty="0"/>
              <a:t> antibodies in response to low doses of allergens, usually proteins, and to develop typical symptoms of asthma, </a:t>
            </a:r>
            <a:r>
              <a:rPr lang="en-US" dirty="0" err="1"/>
              <a:t>rhinoconjunctivitis</a:t>
            </a:r>
            <a:r>
              <a:rPr lang="en-US" dirty="0"/>
              <a:t> or eczema/dermatitis.</a:t>
            </a:r>
            <a:endParaRPr lang="en-CA" dirty="0"/>
          </a:p>
        </p:txBody>
      </p:sp>
    </p:spTree>
    <p:extLst>
      <p:ext uri="{BB962C8B-B14F-4D97-AF65-F5344CB8AC3E}">
        <p14:creationId xmlns:p14="http://schemas.microsoft.com/office/powerpoint/2010/main" val="246885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ATOPIC ECZEMA</a:t>
            </a:r>
          </a:p>
        </p:txBody>
      </p:sp>
      <p:sp>
        <p:nvSpPr>
          <p:cNvPr id="3" name="Content Placeholder 2"/>
          <p:cNvSpPr>
            <a:spLocks noGrp="1"/>
          </p:cNvSpPr>
          <p:nvPr>
            <p:ph idx="1"/>
          </p:nvPr>
        </p:nvSpPr>
        <p:spPr/>
        <p:txBody>
          <a:bodyPr/>
          <a:lstStyle/>
          <a:p>
            <a:pPr>
              <a:buFont typeface="Wingdings" pitchFamily="2" charset="2"/>
              <a:buChar char="§"/>
            </a:pPr>
            <a:r>
              <a:rPr lang="en-CA" dirty="0"/>
              <a:t>INTRINSIC ATOPIC ECZEMA;   </a:t>
            </a:r>
          </a:p>
          <a:p>
            <a:pPr marL="68580" indent="0">
              <a:buNone/>
            </a:pPr>
            <a:r>
              <a:rPr lang="en-CA" dirty="0"/>
              <a:t>          Dermatitis with normal IGE levels </a:t>
            </a:r>
          </a:p>
          <a:p>
            <a:pPr>
              <a:buFont typeface="Wingdings" pitchFamily="2" charset="2"/>
              <a:buChar char="§"/>
            </a:pPr>
            <a:r>
              <a:rPr lang="en-CA" dirty="0"/>
              <a:t>EXTRINSIC ATOPIC ECZEMA;</a:t>
            </a:r>
          </a:p>
          <a:p>
            <a:pPr marL="68580" indent="0">
              <a:buNone/>
            </a:pPr>
            <a:r>
              <a:rPr lang="en-CA" dirty="0"/>
              <a:t>          Dermatitis with raised levels of IGE                                                </a:t>
            </a:r>
          </a:p>
        </p:txBody>
      </p:sp>
    </p:spTree>
    <p:extLst>
      <p:ext uri="{BB962C8B-B14F-4D97-AF65-F5344CB8AC3E}">
        <p14:creationId xmlns:p14="http://schemas.microsoft.com/office/powerpoint/2010/main" val="38453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TRIGGERING FACTORS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060848"/>
            <a:ext cx="7704856" cy="4477596"/>
          </a:xfrm>
        </p:spPr>
      </p:pic>
    </p:spTree>
    <p:extLst>
      <p:ext uri="{BB962C8B-B14F-4D97-AF65-F5344CB8AC3E}">
        <p14:creationId xmlns:p14="http://schemas.microsoft.com/office/powerpoint/2010/main" val="81762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PATHPHYSIOLOGY</a:t>
            </a:r>
          </a:p>
        </p:txBody>
      </p:sp>
      <p:sp>
        <p:nvSpPr>
          <p:cNvPr id="3" name="Content Placeholder 2"/>
          <p:cNvSpPr>
            <a:spLocks noGrp="1"/>
          </p:cNvSpPr>
          <p:nvPr>
            <p:ph idx="1"/>
          </p:nvPr>
        </p:nvSpPr>
        <p:spPr/>
        <p:txBody>
          <a:bodyPr>
            <a:normAutofit fontScale="92500" lnSpcReduction="20000"/>
          </a:bodyPr>
          <a:lstStyle/>
          <a:p>
            <a:r>
              <a:rPr lang="en-US" dirty="0"/>
              <a:t>In individuals without a skin barrier defect, there is full integrity of the epidermis, marked by minimal </a:t>
            </a:r>
            <a:r>
              <a:rPr lang="en-US" dirty="0" err="1"/>
              <a:t>transepidermal</a:t>
            </a:r>
            <a:r>
              <a:rPr lang="en-US" dirty="0"/>
              <a:t> water loss (TEWL) and adequate protection against microbes and environmental allergens. Environmental influences on skin barrier integrity, such as frequent use of detergents and water hardness are associated with an increase in AE risk, probably through induction of skin barrier impairment by reduction in natural moisturizing factor, increase in skin pH and a subsequent </a:t>
            </a:r>
            <a:r>
              <a:rPr lang="en-US" dirty="0" err="1"/>
              <a:t>upregulationin</a:t>
            </a:r>
            <a:r>
              <a:rPr lang="en-US" dirty="0"/>
              <a:t> protease activity .</a:t>
            </a:r>
            <a:endParaRPr lang="en-CA" dirty="0"/>
          </a:p>
        </p:txBody>
      </p:sp>
    </p:spTree>
    <p:extLst>
      <p:ext uri="{BB962C8B-B14F-4D97-AF65-F5344CB8AC3E}">
        <p14:creationId xmlns:p14="http://schemas.microsoft.com/office/powerpoint/2010/main" val="18356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20000"/>
          </a:bodyPr>
          <a:lstStyle/>
          <a:p>
            <a:r>
              <a:rPr lang="en-US" dirty="0"/>
              <a:t> </a:t>
            </a:r>
            <a:r>
              <a:rPr lang="en-US" dirty="0" err="1"/>
              <a:t>Filaggrin</a:t>
            </a:r>
            <a:r>
              <a:rPr lang="en-US" dirty="0"/>
              <a:t> is encoded within the epidermal differentiation complex (EDC) on 1q21. </a:t>
            </a:r>
          </a:p>
          <a:p>
            <a:endParaRPr lang="en-US" dirty="0"/>
          </a:p>
          <a:p>
            <a:r>
              <a:rPr lang="en-US" dirty="0" err="1"/>
              <a:t>Profilaggrin</a:t>
            </a:r>
            <a:r>
              <a:rPr lang="en-US" dirty="0"/>
              <a:t>, made up of numerous repeats of </a:t>
            </a:r>
            <a:r>
              <a:rPr lang="en-US" dirty="0" err="1"/>
              <a:t>filaggrin</a:t>
            </a:r>
            <a:r>
              <a:rPr lang="en-US" dirty="0"/>
              <a:t> monomers, is expressed in keratinocytes, where it makes up the dominant component part of </a:t>
            </a:r>
            <a:r>
              <a:rPr lang="en-US" dirty="0" err="1"/>
              <a:t>keratohyalin</a:t>
            </a:r>
            <a:r>
              <a:rPr lang="en-US" dirty="0"/>
              <a:t> granules in the stratum </a:t>
            </a:r>
            <a:r>
              <a:rPr lang="en-US" dirty="0" err="1"/>
              <a:t>granulosum</a:t>
            </a:r>
            <a:r>
              <a:rPr lang="en-US" dirty="0"/>
              <a:t>. </a:t>
            </a:r>
          </a:p>
          <a:p>
            <a:endParaRPr lang="en-US" dirty="0"/>
          </a:p>
          <a:p>
            <a:r>
              <a:rPr lang="en-US" dirty="0"/>
              <a:t>Keratinocytes undergo terminal differentiation to form the stratum </a:t>
            </a:r>
            <a:r>
              <a:rPr lang="en-US" dirty="0" err="1"/>
              <a:t>corneum</a:t>
            </a:r>
            <a:r>
              <a:rPr lang="en-US" dirty="0"/>
              <a:t>, during which </a:t>
            </a:r>
            <a:r>
              <a:rPr lang="en-US" dirty="0" err="1"/>
              <a:t>dephosphorylation</a:t>
            </a:r>
            <a:r>
              <a:rPr lang="en-US" dirty="0"/>
              <a:t> of </a:t>
            </a:r>
            <a:r>
              <a:rPr lang="en-US" dirty="0" err="1"/>
              <a:t>profilaggrin</a:t>
            </a:r>
            <a:r>
              <a:rPr lang="en-US" dirty="0"/>
              <a:t> is followed by cleavage with </a:t>
            </a:r>
            <a:r>
              <a:rPr lang="en-US" dirty="0" err="1"/>
              <a:t>matriptase</a:t>
            </a:r>
            <a:r>
              <a:rPr lang="en-US" dirty="0"/>
              <a:t> and other proteases.</a:t>
            </a:r>
            <a:endParaRPr lang="en-CA" dirty="0"/>
          </a:p>
        </p:txBody>
      </p:sp>
    </p:spTree>
    <p:extLst>
      <p:ext uri="{BB962C8B-B14F-4D97-AF65-F5344CB8AC3E}">
        <p14:creationId xmlns:p14="http://schemas.microsoft.com/office/powerpoint/2010/main" val="358485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 Metabolism of </a:t>
            </a:r>
            <a:r>
              <a:rPr lang="en-US" dirty="0" err="1"/>
              <a:t>filaggrin</a:t>
            </a:r>
            <a:r>
              <a:rPr lang="en-US" dirty="0"/>
              <a:t> monomers, higher in the stratum </a:t>
            </a:r>
            <a:r>
              <a:rPr lang="en-US" dirty="0" err="1"/>
              <a:t>corneum</a:t>
            </a:r>
            <a:r>
              <a:rPr lang="en-US" dirty="0"/>
              <a:t>, releases component amino acids which have been reported to contribute to epidermal water retention through their </a:t>
            </a:r>
            <a:r>
              <a:rPr lang="en-US" dirty="0" err="1"/>
              <a:t>hygrospoic</a:t>
            </a:r>
            <a:r>
              <a:rPr lang="en-US" dirty="0"/>
              <a:t> properties.</a:t>
            </a:r>
            <a:endParaRPr lang="en-CA" dirty="0"/>
          </a:p>
        </p:txBody>
      </p:sp>
    </p:spTree>
    <p:extLst>
      <p:ext uri="{BB962C8B-B14F-4D97-AF65-F5344CB8AC3E}">
        <p14:creationId xmlns:p14="http://schemas.microsoft.com/office/powerpoint/2010/main" val="4066314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3141</TotalTime>
  <Words>1008</Words>
  <Application>Microsoft Office PowerPoint</Application>
  <PresentationFormat>On-screen Show (4:3)</PresentationFormat>
  <Paragraphs>126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Austin</vt:lpstr>
      <vt:lpstr>ATOPIC ECZEMA</vt:lpstr>
      <vt:lpstr>DEFINATION  </vt:lpstr>
      <vt:lpstr>UK DIAGNOSTIC CRITERIA</vt:lpstr>
      <vt:lpstr>ATOPY</vt:lpstr>
      <vt:lpstr>TYPES OF ATOPIC ECZEMA</vt:lpstr>
      <vt:lpstr>TRIGGERING FACTORS</vt:lpstr>
      <vt:lpstr>PATHPHYSIOLOGY</vt:lpstr>
      <vt:lpstr>PowerPoint Presentation</vt:lpstr>
      <vt:lpstr>PowerPoint Presentation</vt:lpstr>
      <vt:lpstr>CLINICAL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DIFFERENTIAL DIAGNOSIS</vt:lpstr>
      <vt:lpstr>COMPLICATIONS AND CO  MORBIDITIES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INVESTIGATIONS</vt:lpstr>
      <vt:lpstr>FIRST LINE MANAGEMENT</vt:lpstr>
      <vt:lpstr>SECOND LINE</vt:lpstr>
      <vt:lpstr>THIRD LINE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ATOPIC ECZEMA</dc:title>
  <dc:creator>nasr</dc:creator>
  <cp:lastModifiedBy>nasruminullah41409@gmail.com</cp:lastModifiedBy>
  <cp:revision>40</cp:revision>
  <dcterms:created xsi:type="dcterms:W3CDTF">2020-02-15T13:56:57Z</dcterms:created>
  <dcterms:modified xsi:type="dcterms:W3CDTF">2020-02-18T02:48:17Z</dcterms:modified>
</cp:coreProperties>
</file>