
<file path=[Content_Types].xml><?xml version="1.0" encoding="utf-8"?>
<Types xmlns="http://schemas.openxmlformats.org/package/2006/content-types">
  <Default Extension="bin" ContentType="image/unknown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69" r:id="rId2"/>
    <p:sldId id="256" r:id="rId3"/>
    <p:sldId id="279" r:id="rId4"/>
    <p:sldId id="280" r:id="rId5"/>
    <p:sldId id="288" r:id="rId6"/>
    <p:sldId id="281" r:id="rId7"/>
    <p:sldId id="282" r:id="rId8"/>
    <p:sldId id="297" r:id="rId9"/>
    <p:sldId id="284" r:id="rId10"/>
    <p:sldId id="285" r:id="rId11"/>
    <p:sldId id="286" r:id="rId12"/>
    <p:sldId id="287" r:id="rId13"/>
    <p:sldId id="264" r:id="rId14"/>
    <p:sldId id="259" r:id="rId15"/>
    <p:sldId id="258" r:id="rId16"/>
    <p:sldId id="263" r:id="rId17"/>
    <p:sldId id="298" r:id="rId18"/>
    <p:sldId id="299" r:id="rId19"/>
    <p:sldId id="300" r:id="rId20"/>
    <p:sldId id="265" r:id="rId21"/>
    <p:sldId id="301" r:id="rId22"/>
    <p:sldId id="302" r:id="rId23"/>
    <p:sldId id="268" r:id="rId24"/>
    <p:sldId id="307" r:id="rId25"/>
    <p:sldId id="267" r:id="rId26"/>
    <p:sldId id="308" r:id="rId27"/>
    <p:sldId id="271" r:id="rId28"/>
    <p:sldId id="272" r:id="rId29"/>
    <p:sldId id="274" r:id="rId30"/>
    <p:sldId id="273" r:id="rId31"/>
    <p:sldId id="278" r:id="rId32"/>
    <p:sldId id="303" r:id="rId33"/>
    <p:sldId id="275" r:id="rId34"/>
    <p:sldId id="304" r:id="rId35"/>
    <p:sldId id="305" r:id="rId36"/>
    <p:sldId id="290" r:id="rId37"/>
    <p:sldId id="296" r:id="rId38"/>
    <p:sldId id="291" r:id="rId39"/>
    <p:sldId id="292" r:id="rId40"/>
    <p:sldId id="277" r:id="rId41"/>
    <p:sldId id="309" r:id="rId42"/>
    <p:sldId id="306" r:id="rId43"/>
    <p:sldId id="293" r:id="rId44"/>
    <p:sldId id="294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91921" autoAdjust="0"/>
  </p:normalViewPr>
  <p:slideViewPr>
    <p:cSldViewPr snapToGrid="0">
      <p:cViewPr varScale="1">
        <p:scale>
          <a:sx n="75" d="100"/>
          <a:sy n="75" d="100"/>
        </p:scale>
        <p:origin x="11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EB30F-1C28-4B83-8118-C4B13E0F536F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907FBF4-4B4F-4526-BFFF-9F8B3112AC06}">
      <dgm:prSet/>
      <dgm:spPr/>
      <dgm:t>
        <a:bodyPr/>
        <a:lstStyle/>
        <a:p>
          <a:r>
            <a:rPr lang="en-US" dirty="0"/>
            <a:t>Name:               ABC</a:t>
          </a:r>
        </a:p>
      </dgm:t>
    </dgm:pt>
    <dgm:pt modelId="{BBB1CD05-4DDC-453F-A49D-9BAAB1516DE7}" type="parTrans" cxnId="{6945ADDA-9B60-403F-A7FE-BD2161BEA05A}">
      <dgm:prSet/>
      <dgm:spPr/>
      <dgm:t>
        <a:bodyPr/>
        <a:lstStyle/>
        <a:p>
          <a:endParaRPr lang="en-US"/>
        </a:p>
      </dgm:t>
    </dgm:pt>
    <dgm:pt modelId="{87F1A437-CEB6-4109-925A-F564F2D76C2D}" type="sibTrans" cxnId="{6945ADDA-9B60-403F-A7FE-BD2161BEA05A}">
      <dgm:prSet/>
      <dgm:spPr/>
      <dgm:t>
        <a:bodyPr/>
        <a:lstStyle/>
        <a:p>
          <a:endParaRPr lang="en-US"/>
        </a:p>
      </dgm:t>
    </dgm:pt>
    <dgm:pt modelId="{CA954310-BB1E-487B-8A28-19EC2FDD1CEC}">
      <dgm:prSet/>
      <dgm:spPr/>
      <dgm:t>
        <a:bodyPr/>
        <a:lstStyle/>
        <a:p>
          <a:r>
            <a:rPr lang="en-US" dirty="0"/>
            <a:t>Gender:            Male</a:t>
          </a:r>
        </a:p>
      </dgm:t>
    </dgm:pt>
    <dgm:pt modelId="{A307D23A-DF38-42C5-B15D-23590C4EF1AA}" type="parTrans" cxnId="{D27069C8-74AA-4CCE-A8B8-21ACB5194B2F}">
      <dgm:prSet/>
      <dgm:spPr/>
      <dgm:t>
        <a:bodyPr/>
        <a:lstStyle/>
        <a:p>
          <a:endParaRPr lang="en-US"/>
        </a:p>
      </dgm:t>
    </dgm:pt>
    <dgm:pt modelId="{627931DF-B261-4A17-B244-DE1F3D8F2407}" type="sibTrans" cxnId="{D27069C8-74AA-4CCE-A8B8-21ACB5194B2F}">
      <dgm:prSet/>
      <dgm:spPr/>
      <dgm:t>
        <a:bodyPr/>
        <a:lstStyle/>
        <a:p>
          <a:endParaRPr lang="en-US"/>
        </a:p>
      </dgm:t>
    </dgm:pt>
    <dgm:pt modelId="{59A85B47-AC93-4237-9DCA-83D73B3F69C2}">
      <dgm:prSet/>
      <dgm:spPr/>
      <dgm:t>
        <a:bodyPr/>
        <a:lstStyle/>
        <a:p>
          <a:r>
            <a:rPr lang="en-US" dirty="0"/>
            <a:t>Occupation:    Army soldier</a:t>
          </a:r>
        </a:p>
      </dgm:t>
    </dgm:pt>
    <dgm:pt modelId="{EE002EDD-0114-4C78-9C41-9B52F1AD044B}" type="parTrans" cxnId="{9BF61494-6813-42A5-BDA4-85EF26D18867}">
      <dgm:prSet/>
      <dgm:spPr/>
      <dgm:t>
        <a:bodyPr/>
        <a:lstStyle/>
        <a:p>
          <a:endParaRPr lang="en-US"/>
        </a:p>
      </dgm:t>
    </dgm:pt>
    <dgm:pt modelId="{1F0F7C70-AFE6-453B-90A5-487EB6C8E9E3}" type="sibTrans" cxnId="{9BF61494-6813-42A5-BDA4-85EF26D18867}">
      <dgm:prSet/>
      <dgm:spPr/>
      <dgm:t>
        <a:bodyPr/>
        <a:lstStyle/>
        <a:p>
          <a:endParaRPr lang="en-US"/>
        </a:p>
      </dgm:t>
    </dgm:pt>
    <dgm:pt modelId="{D8C2BE39-F9C5-42CF-825F-936BD9D53BAA}">
      <dgm:prSet/>
      <dgm:spPr/>
      <dgm:t>
        <a:bodyPr/>
        <a:lstStyle/>
        <a:p>
          <a:r>
            <a:rPr lang="en-US"/>
            <a:t>Maritial Status:  Unmarried </a:t>
          </a:r>
        </a:p>
      </dgm:t>
    </dgm:pt>
    <dgm:pt modelId="{BF7B32A7-83D4-4473-938A-155336D31584}" type="parTrans" cxnId="{E86EA01F-3446-45F8-A8D9-C3E833F4ECB1}">
      <dgm:prSet/>
      <dgm:spPr/>
      <dgm:t>
        <a:bodyPr/>
        <a:lstStyle/>
        <a:p>
          <a:endParaRPr lang="en-US"/>
        </a:p>
      </dgm:t>
    </dgm:pt>
    <dgm:pt modelId="{A7F81DAB-B8E8-40F9-9BFC-CC477C07FD23}" type="sibTrans" cxnId="{E86EA01F-3446-45F8-A8D9-C3E833F4ECB1}">
      <dgm:prSet/>
      <dgm:spPr/>
      <dgm:t>
        <a:bodyPr/>
        <a:lstStyle/>
        <a:p>
          <a:endParaRPr lang="en-US"/>
        </a:p>
      </dgm:t>
    </dgm:pt>
    <dgm:pt modelId="{AE4F7696-EE5F-4605-9603-08C7C9F19B8D}">
      <dgm:prSet/>
      <dgm:spPr/>
      <dgm:t>
        <a:bodyPr/>
        <a:lstStyle/>
        <a:p>
          <a:r>
            <a:rPr lang="en-US" dirty="0"/>
            <a:t>Age:    		 23 years</a:t>
          </a:r>
        </a:p>
      </dgm:t>
    </dgm:pt>
    <dgm:pt modelId="{D543585A-7779-4FA2-AE26-6D0817E588B1}" type="parTrans" cxnId="{0FD15A5D-132E-49A2-B06B-584EE229CB75}">
      <dgm:prSet/>
      <dgm:spPr/>
      <dgm:t>
        <a:bodyPr/>
        <a:lstStyle/>
        <a:p>
          <a:endParaRPr lang="en-US"/>
        </a:p>
      </dgm:t>
    </dgm:pt>
    <dgm:pt modelId="{D88CD744-06D2-43F5-9EF5-E2BC8DB98641}" type="sibTrans" cxnId="{0FD15A5D-132E-49A2-B06B-584EE229CB75}">
      <dgm:prSet/>
      <dgm:spPr/>
      <dgm:t>
        <a:bodyPr/>
        <a:lstStyle/>
        <a:p>
          <a:endParaRPr lang="en-US"/>
        </a:p>
      </dgm:t>
    </dgm:pt>
    <dgm:pt modelId="{270F8E35-4AD3-41A9-8336-B53038FC9AF6}">
      <dgm:prSet/>
      <dgm:spPr/>
      <dgm:t>
        <a:bodyPr/>
        <a:lstStyle/>
        <a:p>
          <a:r>
            <a:rPr lang="en-US" dirty="0"/>
            <a:t>MOA: 		 OPD</a:t>
          </a:r>
        </a:p>
      </dgm:t>
    </dgm:pt>
    <dgm:pt modelId="{1E6A6DF2-D32A-491B-8225-209D23BF4D7F}" type="parTrans" cxnId="{3CA68F3E-1FDD-4B9B-9359-26C9F1756801}">
      <dgm:prSet/>
      <dgm:spPr/>
      <dgm:t>
        <a:bodyPr/>
        <a:lstStyle/>
        <a:p>
          <a:endParaRPr lang="en-US"/>
        </a:p>
      </dgm:t>
    </dgm:pt>
    <dgm:pt modelId="{B9D1E68A-FD2D-4936-AAED-617CD934732D}" type="sibTrans" cxnId="{3CA68F3E-1FDD-4B9B-9359-26C9F1756801}">
      <dgm:prSet/>
      <dgm:spPr/>
      <dgm:t>
        <a:bodyPr/>
        <a:lstStyle/>
        <a:p>
          <a:endParaRPr lang="en-US"/>
        </a:p>
      </dgm:t>
    </dgm:pt>
    <dgm:pt modelId="{57E765DA-1A80-4393-8593-F32C9EAF17F4}">
      <dgm:prSet/>
      <dgm:spPr/>
      <dgm:t>
        <a:bodyPr/>
        <a:lstStyle/>
        <a:p>
          <a:r>
            <a:rPr lang="en-US" dirty="0"/>
            <a:t>DOA:         	 25-Sept-2022</a:t>
          </a:r>
        </a:p>
      </dgm:t>
    </dgm:pt>
    <dgm:pt modelId="{46EAB56B-86D7-4E3A-8DB3-872B2AACDFCF}" type="parTrans" cxnId="{9CABD1D3-4154-4D3B-B6D9-C1507182D1E4}">
      <dgm:prSet/>
      <dgm:spPr/>
      <dgm:t>
        <a:bodyPr/>
        <a:lstStyle/>
        <a:p>
          <a:endParaRPr lang="en-US"/>
        </a:p>
      </dgm:t>
    </dgm:pt>
    <dgm:pt modelId="{336946C7-0A3D-4A69-B892-1121C4C934AD}" type="sibTrans" cxnId="{9CABD1D3-4154-4D3B-B6D9-C1507182D1E4}">
      <dgm:prSet/>
      <dgm:spPr/>
      <dgm:t>
        <a:bodyPr/>
        <a:lstStyle/>
        <a:p>
          <a:endParaRPr lang="en-US"/>
        </a:p>
      </dgm:t>
    </dgm:pt>
    <dgm:pt modelId="{9D00F8A6-791F-4DBE-9467-CD3E9A8F2228}" type="pres">
      <dgm:prSet presAssocID="{DBEEB30F-1C28-4B83-8118-C4B13E0F536F}" presName="vert0" presStyleCnt="0">
        <dgm:presLayoutVars>
          <dgm:dir/>
          <dgm:animOne val="branch"/>
          <dgm:animLvl val="lvl"/>
        </dgm:presLayoutVars>
      </dgm:prSet>
      <dgm:spPr/>
    </dgm:pt>
    <dgm:pt modelId="{5C3C2BB6-DF02-4EBD-B94F-083BEC3EAB27}" type="pres">
      <dgm:prSet presAssocID="{5907FBF4-4B4F-4526-BFFF-9F8B3112AC06}" presName="thickLine" presStyleLbl="alignNode1" presStyleIdx="0" presStyleCnt="7"/>
      <dgm:spPr/>
    </dgm:pt>
    <dgm:pt modelId="{CDBC48A6-63FA-4356-AA18-81BAD483163C}" type="pres">
      <dgm:prSet presAssocID="{5907FBF4-4B4F-4526-BFFF-9F8B3112AC06}" presName="horz1" presStyleCnt="0"/>
      <dgm:spPr/>
    </dgm:pt>
    <dgm:pt modelId="{F4EA72A7-F115-4264-BA3A-8AE9716EDAF9}" type="pres">
      <dgm:prSet presAssocID="{5907FBF4-4B4F-4526-BFFF-9F8B3112AC06}" presName="tx1" presStyleLbl="revTx" presStyleIdx="0" presStyleCnt="7"/>
      <dgm:spPr/>
    </dgm:pt>
    <dgm:pt modelId="{4333F321-91AB-4A74-903D-C0CFB5712DA1}" type="pres">
      <dgm:prSet presAssocID="{5907FBF4-4B4F-4526-BFFF-9F8B3112AC06}" presName="vert1" presStyleCnt="0"/>
      <dgm:spPr/>
    </dgm:pt>
    <dgm:pt modelId="{77650DE3-21EC-48E6-A2D0-DE38C1176B63}" type="pres">
      <dgm:prSet presAssocID="{CA954310-BB1E-487B-8A28-19EC2FDD1CEC}" presName="thickLine" presStyleLbl="alignNode1" presStyleIdx="1" presStyleCnt="7"/>
      <dgm:spPr/>
    </dgm:pt>
    <dgm:pt modelId="{FBFB6B61-149C-4CFA-9D5E-5130D8545550}" type="pres">
      <dgm:prSet presAssocID="{CA954310-BB1E-487B-8A28-19EC2FDD1CEC}" presName="horz1" presStyleCnt="0"/>
      <dgm:spPr/>
    </dgm:pt>
    <dgm:pt modelId="{5AA4B45D-09F8-46AE-941C-4CB852CF8D60}" type="pres">
      <dgm:prSet presAssocID="{CA954310-BB1E-487B-8A28-19EC2FDD1CEC}" presName="tx1" presStyleLbl="revTx" presStyleIdx="1" presStyleCnt="7"/>
      <dgm:spPr/>
    </dgm:pt>
    <dgm:pt modelId="{30165B21-85B9-4358-AC53-7218D22CA9A6}" type="pres">
      <dgm:prSet presAssocID="{CA954310-BB1E-487B-8A28-19EC2FDD1CEC}" presName="vert1" presStyleCnt="0"/>
      <dgm:spPr/>
    </dgm:pt>
    <dgm:pt modelId="{2973C283-AF29-47CF-9329-37EE818F9186}" type="pres">
      <dgm:prSet presAssocID="{59A85B47-AC93-4237-9DCA-83D73B3F69C2}" presName="thickLine" presStyleLbl="alignNode1" presStyleIdx="2" presStyleCnt="7"/>
      <dgm:spPr/>
    </dgm:pt>
    <dgm:pt modelId="{F73FF50A-386D-40F7-996B-CD2330B02F97}" type="pres">
      <dgm:prSet presAssocID="{59A85B47-AC93-4237-9DCA-83D73B3F69C2}" presName="horz1" presStyleCnt="0"/>
      <dgm:spPr/>
    </dgm:pt>
    <dgm:pt modelId="{2029477D-45CB-41DA-9CFE-3DEC46C7DF9D}" type="pres">
      <dgm:prSet presAssocID="{59A85B47-AC93-4237-9DCA-83D73B3F69C2}" presName="tx1" presStyleLbl="revTx" presStyleIdx="2" presStyleCnt="7"/>
      <dgm:spPr/>
    </dgm:pt>
    <dgm:pt modelId="{061565D7-EB4D-4AD8-B947-68651A47408C}" type="pres">
      <dgm:prSet presAssocID="{59A85B47-AC93-4237-9DCA-83D73B3F69C2}" presName="vert1" presStyleCnt="0"/>
      <dgm:spPr/>
    </dgm:pt>
    <dgm:pt modelId="{E9A3A46C-6C1A-41AF-920F-3236E8531AFF}" type="pres">
      <dgm:prSet presAssocID="{D8C2BE39-F9C5-42CF-825F-936BD9D53BAA}" presName="thickLine" presStyleLbl="alignNode1" presStyleIdx="3" presStyleCnt="7"/>
      <dgm:spPr/>
    </dgm:pt>
    <dgm:pt modelId="{1DA36E66-0F3C-47CE-8A8F-29FADFF62A13}" type="pres">
      <dgm:prSet presAssocID="{D8C2BE39-F9C5-42CF-825F-936BD9D53BAA}" presName="horz1" presStyleCnt="0"/>
      <dgm:spPr/>
    </dgm:pt>
    <dgm:pt modelId="{5F3BC0BC-0B71-4818-A5EF-80A3E408AD9E}" type="pres">
      <dgm:prSet presAssocID="{D8C2BE39-F9C5-42CF-825F-936BD9D53BAA}" presName="tx1" presStyleLbl="revTx" presStyleIdx="3" presStyleCnt="7"/>
      <dgm:spPr/>
    </dgm:pt>
    <dgm:pt modelId="{8A16F30D-9BD4-4F38-8025-FE089F4D523D}" type="pres">
      <dgm:prSet presAssocID="{D8C2BE39-F9C5-42CF-825F-936BD9D53BAA}" presName="vert1" presStyleCnt="0"/>
      <dgm:spPr/>
    </dgm:pt>
    <dgm:pt modelId="{247AC74A-E1ED-4739-8DCE-36873D6E696B}" type="pres">
      <dgm:prSet presAssocID="{AE4F7696-EE5F-4605-9603-08C7C9F19B8D}" presName="thickLine" presStyleLbl="alignNode1" presStyleIdx="4" presStyleCnt="7"/>
      <dgm:spPr/>
    </dgm:pt>
    <dgm:pt modelId="{ED9B3718-7E9F-40F0-8883-41339CBB4563}" type="pres">
      <dgm:prSet presAssocID="{AE4F7696-EE5F-4605-9603-08C7C9F19B8D}" presName="horz1" presStyleCnt="0"/>
      <dgm:spPr/>
    </dgm:pt>
    <dgm:pt modelId="{61454F8F-A7C9-44FE-A415-B241F09478F7}" type="pres">
      <dgm:prSet presAssocID="{AE4F7696-EE5F-4605-9603-08C7C9F19B8D}" presName="tx1" presStyleLbl="revTx" presStyleIdx="4" presStyleCnt="7"/>
      <dgm:spPr/>
    </dgm:pt>
    <dgm:pt modelId="{0EC5B523-5728-4846-AF23-9CB54C6D3371}" type="pres">
      <dgm:prSet presAssocID="{AE4F7696-EE5F-4605-9603-08C7C9F19B8D}" presName="vert1" presStyleCnt="0"/>
      <dgm:spPr/>
    </dgm:pt>
    <dgm:pt modelId="{FF96C302-A51C-42E4-807D-F1DF06C0D750}" type="pres">
      <dgm:prSet presAssocID="{270F8E35-4AD3-41A9-8336-B53038FC9AF6}" presName="thickLine" presStyleLbl="alignNode1" presStyleIdx="5" presStyleCnt="7"/>
      <dgm:spPr/>
    </dgm:pt>
    <dgm:pt modelId="{1A922026-A3AE-489E-A171-E31F883B60B9}" type="pres">
      <dgm:prSet presAssocID="{270F8E35-4AD3-41A9-8336-B53038FC9AF6}" presName="horz1" presStyleCnt="0"/>
      <dgm:spPr/>
    </dgm:pt>
    <dgm:pt modelId="{A901851E-60BF-4AAB-A23D-23307EDD0CAA}" type="pres">
      <dgm:prSet presAssocID="{270F8E35-4AD3-41A9-8336-B53038FC9AF6}" presName="tx1" presStyleLbl="revTx" presStyleIdx="5" presStyleCnt="7"/>
      <dgm:spPr/>
    </dgm:pt>
    <dgm:pt modelId="{99626B1E-C485-4908-8083-FA0BACCDE290}" type="pres">
      <dgm:prSet presAssocID="{270F8E35-4AD3-41A9-8336-B53038FC9AF6}" presName="vert1" presStyleCnt="0"/>
      <dgm:spPr/>
    </dgm:pt>
    <dgm:pt modelId="{21AB83E2-670D-48C7-B48D-28DFC5C153CE}" type="pres">
      <dgm:prSet presAssocID="{57E765DA-1A80-4393-8593-F32C9EAF17F4}" presName="thickLine" presStyleLbl="alignNode1" presStyleIdx="6" presStyleCnt="7"/>
      <dgm:spPr/>
    </dgm:pt>
    <dgm:pt modelId="{73D8B063-D601-4F18-A5DB-6227C57F1A8A}" type="pres">
      <dgm:prSet presAssocID="{57E765DA-1A80-4393-8593-F32C9EAF17F4}" presName="horz1" presStyleCnt="0"/>
      <dgm:spPr/>
    </dgm:pt>
    <dgm:pt modelId="{27D1C834-6ADF-466E-B102-01EFC1F5751A}" type="pres">
      <dgm:prSet presAssocID="{57E765DA-1A80-4393-8593-F32C9EAF17F4}" presName="tx1" presStyleLbl="revTx" presStyleIdx="6" presStyleCnt="7"/>
      <dgm:spPr/>
    </dgm:pt>
    <dgm:pt modelId="{0FCFF2DA-D254-4CFE-A201-5B2FEA41314A}" type="pres">
      <dgm:prSet presAssocID="{57E765DA-1A80-4393-8593-F32C9EAF17F4}" presName="vert1" presStyleCnt="0"/>
      <dgm:spPr/>
    </dgm:pt>
  </dgm:ptLst>
  <dgm:cxnLst>
    <dgm:cxn modelId="{F36FA309-57AF-4261-9B8D-B395F6F3BFD4}" type="presOf" srcId="{AE4F7696-EE5F-4605-9603-08C7C9F19B8D}" destId="{61454F8F-A7C9-44FE-A415-B241F09478F7}" srcOrd="0" destOrd="0" presId="urn:microsoft.com/office/officeart/2008/layout/LinedList"/>
    <dgm:cxn modelId="{E86EA01F-3446-45F8-A8D9-C3E833F4ECB1}" srcId="{DBEEB30F-1C28-4B83-8118-C4B13E0F536F}" destId="{D8C2BE39-F9C5-42CF-825F-936BD9D53BAA}" srcOrd="3" destOrd="0" parTransId="{BF7B32A7-83D4-4473-938A-155336D31584}" sibTransId="{A7F81DAB-B8E8-40F9-9BFC-CC477C07FD23}"/>
    <dgm:cxn modelId="{AE9C1633-4B5B-4787-8418-F453B20CDC26}" type="presOf" srcId="{DBEEB30F-1C28-4B83-8118-C4B13E0F536F}" destId="{9D00F8A6-791F-4DBE-9467-CD3E9A8F2228}" srcOrd="0" destOrd="0" presId="urn:microsoft.com/office/officeart/2008/layout/LinedList"/>
    <dgm:cxn modelId="{3CA68F3E-1FDD-4B9B-9359-26C9F1756801}" srcId="{DBEEB30F-1C28-4B83-8118-C4B13E0F536F}" destId="{270F8E35-4AD3-41A9-8336-B53038FC9AF6}" srcOrd="5" destOrd="0" parTransId="{1E6A6DF2-D32A-491B-8225-209D23BF4D7F}" sibTransId="{B9D1E68A-FD2D-4936-AAED-617CD934732D}"/>
    <dgm:cxn modelId="{0FD15A5D-132E-49A2-B06B-584EE229CB75}" srcId="{DBEEB30F-1C28-4B83-8118-C4B13E0F536F}" destId="{AE4F7696-EE5F-4605-9603-08C7C9F19B8D}" srcOrd="4" destOrd="0" parTransId="{D543585A-7779-4FA2-AE26-6D0817E588B1}" sibTransId="{D88CD744-06D2-43F5-9EF5-E2BC8DB98641}"/>
    <dgm:cxn modelId="{3B09475F-B8F7-40BC-8464-7628FC846565}" type="presOf" srcId="{270F8E35-4AD3-41A9-8336-B53038FC9AF6}" destId="{A901851E-60BF-4AAB-A23D-23307EDD0CAA}" srcOrd="0" destOrd="0" presId="urn:microsoft.com/office/officeart/2008/layout/LinedList"/>
    <dgm:cxn modelId="{E8C05C6D-EAD6-4EBA-999C-5C3D0CFC71AD}" type="presOf" srcId="{D8C2BE39-F9C5-42CF-825F-936BD9D53BAA}" destId="{5F3BC0BC-0B71-4818-A5EF-80A3E408AD9E}" srcOrd="0" destOrd="0" presId="urn:microsoft.com/office/officeart/2008/layout/LinedList"/>
    <dgm:cxn modelId="{9BF61494-6813-42A5-BDA4-85EF26D18867}" srcId="{DBEEB30F-1C28-4B83-8118-C4B13E0F536F}" destId="{59A85B47-AC93-4237-9DCA-83D73B3F69C2}" srcOrd="2" destOrd="0" parTransId="{EE002EDD-0114-4C78-9C41-9B52F1AD044B}" sibTransId="{1F0F7C70-AFE6-453B-90A5-487EB6C8E9E3}"/>
    <dgm:cxn modelId="{C4F7D2A1-309A-4A0D-8A4A-9EAA1B4CF261}" type="presOf" srcId="{57E765DA-1A80-4393-8593-F32C9EAF17F4}" destId="{27D1C834-6ADF-466E-B102-01EFC1F5751A}" srcOrd="0" destOrd="0" presId="urn:microsoft.com/office/officeart/2008/layout/LinedList"/>
    <dgm:cxn modelId="{7AC25EAB-23C5-4595-B55C-ACC4BC19173C}" type="presOf" srcId="{59A85B47-AC93-4237-9DCA-83D73B3F69C2}" destId="{2029477D-45CB-41DA-9CFE-3DEC46C7DF9D}" srcOrd="0" destOrd="0" presId="urn:microsoft.com/office/officeart/2008/layout/LinedList"/>
    <dgm:cxn modelId="{9448B3B6-ED4B-45E0-B770-4375F979A782}" type="presOf" srcId="{5907FBF4-4B4F-4526-BFFF-9F8B3112AC06}" destId="{F4EA72A7-F115-4264-BA3A-8AE9716EDAF9}" srcOrd="0" destOrd="0" presId="urn:microsoft.com/office/officeart/2008/layout/LinedList"/>
    <dgm:cxn modelId="{D27069C8-74AA-4CCE-A8B8-21ACB5194B2F}" srcId="{DBEEB30F-1C28-4B83-8118-C4B13E0F536F}" destId="{CA954310-BB1E-487B-8A28-19EC2FDD1CEC}" srcOrd="1" destOrd="0" parTransId="{A307D23A-DF38-42C5-B15D-23590C4EF1AA}" sibTransId="{627931DF-B261-4A17-B244-DE1F3D8F2407}"/>
    <dgm:cxn modelId="{9CABD1D3-4154-4D3B-B6D9-C1507182D1E4}" srcId="{DBEEB30F-1C28-4B83-8118-C4B13E0F536F}" destId="{57E765DA-1A80-4393-8593-F32C9EAF17F4}" srcOrd="6" destOrd="0" parTransId="{46EAB56B-86D7-4E3A-8DB3-872B2AACDFCF}" sibTransId="{336946C7-0A3D-4A69-B892-1121C4C934AD}"/>
    <dgm:cxn modelId="{6945ADDA-9B60-403F-A7FE-BD2161BEA05A}" srcId="{DBEEB30F-1C28-4B83-8118-C4B13E0F536F}" destId="{5907FBF4-4B4F-4526-BFFF-9F8B3112AC06}" srcOrd="0" destOrd="0" parTransId="{BBB1CD05-4DDC-453F-A49D-9BAAB1516DE7}" sibTransId="{87F1A437-CEB6-4109-925A-F564F2D76C2D}"/>
    <dgm:cxn modelId="{186DC4E9-925A-46A6-9C4B-CCD208520710}" type="presOf" srcId="{CA954310-BB1E-487B-8A28-19EC2FDD1CEC}" destId="{5AA4B45D-09F8-46AE-941C-4CB852CF8D60}" srcOrd="0" destOrd="0" presId="urn:microsoft.com/office/officeart/2008/layout/LinedList"/>
    <dgm:cxn modelId="{248EEB55-2E68-444C-9BB2-5444081245A1}" type="presParOf" srcId="{9D00F8A6-791F-4DBE-9467-CD3E9A8F2228}" destId="{5C3C2BB6-DF02-4EBD-B94F-083BEC3EAB27}" srcOrd="0" destOrd="0" presId="urn:microsoft.com/office/officeart/2008/layout/LinedList"/>
    <dgm:cxn modelId="{FD732D3C-A796-4CA5-990E-5890B0E208BA}" type="presParOf" srcId="{9D00F8A6-791F-4DBE-9467-CD3E9A8F2228}" destId="{CDBC48A6-63FA-4356-AA18-81BAD483163C}" srcOrd="1" destOrd="0" presId="urn:microsoft.com/office/officeart/2008/layout/LinedList"/>
    <dgm:cxn modelId="{1526BA5A-D8B0-4708-A78E-58620B85E201}" type="presParOf" srcId="{CDBC48A6-63FA-4356-AA18-81BAD483163C}" destId="{F4EA72A7-F115-4264-BA3A-8AE9716EDAF9}" srcOrd="0" destOrd="0" presId="urn:microsoft.com/office/officeart/2008/layout/LinedList"/>
    <dgm:cxn modelId="{E0AD72B1-8009-402A-B411-51EDB7F81D4A}" type="presParOf" srcId="{CDBC48A6-63FA-4356-AA18-81BAD483163C}" destId="{4333F321-91AB-4A74-903D-C0CFB5712DA1}" srcOrd="1" destOrd="0" presId="urn:microsoft.com/office/officeart/2008/layout/LinedList"/>
    <dgm:cxn modelId="{0EE7FB15-1FF4-40F4-83F1-6338CC0C6B75}" type="presParOf" srcId="{9D00F8A6-791F-4DBE-9467-CD3E9A8F2228}" destId="{77650DE3-21EC-48E6-A2D0-DE38C1176B63}" srcOrd="2" destOrd="0" presId="urn:microsoft.com/office/officeart/2008/layout/LinedList"/>
    <dgm:cxn modelId="{304C357A-F8FF-41AC-AD2A-D71269E42E3D}" type="presParOf" srcId="{9D00F8A6-791F-4DBE-9467-CD3E9A8F2228}" destId="{FBFB6B61-149C-4CFA-9D5E-5130D8545550}" srcOrd="3" destOrd="0" presId="urn:microsoft.com/office/officeart/2008/layout/LinedList"/>
    <dgm:cxn modelId="{28E85B88-186B-49F9-880F-7B93AA4B7FD6}" type="presParOf" srcId="{FBFB6B61-149C-4CFA-9D5E-5130D8545550}" destId="{5AA4B45D-09F8-46AE-941C-4CB852CF8D60}" srcOrd="0" destOrd="0" presId="urn:microsoft.com/office/officeart/2008/layout/LinedList"/>
    <dgm:cxn modelId="{97BA1B2C-3FC9-45D7-8421-44C5C251A425}" type="presParOf" srcId="{FBFB6B61-149C-4CFA-9D5E-5130D8545550}" destId="{30165B21-85B9-4358-AC53-7218D22CA9A6}" srcOrd="1" destOrd="0" presId="urn:microsoft.com/office/officeart/2008/layout/LinedList"/>
    <dgm:cxn modelId="{8E17153F-8212-4ACA-9BCF-C264E915CBF7}" type="presParOf" srcId="{9D00F8A6-791F-4DBE-9467-CD3E9A8F2228}" destId="{2973C283-AF29-47CF-9329-37EE818F9186}" srcOrd="4" destOrd="0" presId="urn:microsoft.com/office/officeart/2008/layout/LinedList"/>
    <dgm:cxn modelId="{0565337D-E46F-41CC-86EE-2A776566FCDF}" type="presParOf" srcId="{9D00F8A6-791F-4DBE-9467-CD3E9A8F2228}" destId="{F73FF50A-386D-40F7-996B-CD2330B02F97}" srcOrd="5" destOrd="0" presId="urn:microsoft.com/office/officeart/2008/layout/LinedList"/>
    <dgm:cxn modelId="{324DFD44-D6BD-45D8-85E7-808738AF9E36}" type="presParOf" srcId="{F73FF50A-386D-40F7-996B-CD2330B02F97}" destId="{2029477D-45CB-41DA-9CFE-3DEC46C7DF9D}" srcOrd="0" destOrd="0" presId="urn:microsoft.com/office/officeart/2008/layout/LinedList"/>
    <dgm:cxn modelId="{B1BBF716-8120-4A6E-BFE8-0EA9017037FC}" type="presParOf" srcId="{F73FF50A-386D-40F7-996B-CD2330B02F97}" destId="{061565D7-EB4D-4AD8-B947-68651A47408C}" srcOrd="1" destOrd="0" presId="urn:microsoft.com/office/officeart/2008/layout/LinedList"/>
    <dgm:cxn modelId="{0D01FD09-0F81-42AE-8112-79E6DDF2EBC0}" type="presParOf" srcId="{9D00F8A6-791F-4DBE-9467-CD3E9A8F2228}" destId="{E9A3A46C-6C1A-41AF-920F-3236E8531AFF}" srcOrd="6" destOrd="0" presId="urn:microsoft.com/office/officeart/2008/layout/LinedList"/>
    <dgm:cxn modelId="{A8F28C8D-C46D-4725-9ECC-5D8402B727AA}" type="presParOf" srcId="{9D00F8A6-791F-4DBE-9467-CD3E9A8F2228}" destId="{1DA36E66-0F3C-47CE-8A8F-29FADFF62A13}" srcOrd="7" destOrd="0" presId="urn:microsoft.com/office/officeart/2008/layout/LinedList"/>
    <dgm:cxn modelId="{BDAF9583-B761-4126-B4FD-E1B77EFD91D3}" type="presParOf" srcId="{1DA36E66-0F3C-47CE-8A8F-29FADFF62A13}" destId="{5F3BC0BC-0B71-4818-A5EF-80A3E408AD9E}" srcOrd="0" destOrd="0" presId="urn:microsoft.com/office/officeart/2008/layout/LinedList"/>
    <dgm:cxn modelId="{88C9664D-7271-4E39-8AA9-E68F15B36D34}" type="presParOf" srcId="{1DA36E66-0F3C-47CE-8A8F-29FADFF62A13}" destId="{8A16F30D-9BD4-4F38-8025-FE089F4D523D}" srcOrd="1" destOrd="0" presId="urn:microsoft.com/office/officeart/2008/layout/LinedList"/>
    <dgm:cxn modelId="{9E00BAAD-0F5C-4665-AD34-D5803826580D}" type="presParOf" srcId="{9D00F8A6-791F-4DBE-9467-CD3E9A8F2228}" destId="{247AC74A-E1ED-4739-8DCE-36873D6E696B}" srcOrd="8" destOrd="0" presId="urn:microsoft.com/office/officeart/2008/layout/LinedList"/>
    <dgm:cxn modelId="{8F3D8D58-6536-4A01-B8B1-A5701E0E57AE}" type="presParOf" srcId="{9D00F8A6-791F-4DBE-9467-CD3E9A8F2228}" destId="{ED9B3718-7E9F-40F0-8883-41339CBB4563}" srcOrd="9" destOrd="0" presId="urn:microsoft.com/office/officeart/2008/layout/LinedList"/>
    <dgm:cxn modelId="{A42C8887-BEBC-4D3F-9BAD-711D1BE98198}" type="presParOf" srcId="{ED9B3718-7E9F-40F0-8883-41339CBB4563}" destId="{61454F8F-A7C9-44FE-A415-B241F09478F7}" srcOrd="0" destOrd="0" presId="urn:microsoft.com/office/officeart/2008/layout/LinedList"/>
    <dgm:cxn modelId="{DD53D747-CDA1-47C5-B324-161E4765B7EB}" type="presParOf" srcId="{ED9B3718-7E9F-40F0-8883-41339CBB4563}" destId="{0EC5B523-5728-4846-AF23-9CB54C6D3371}" srcOrd="1" destOrd="0" presId="urn:microsoft.com/office/officeart/2008/layout/LinedList"/>
    <dgm:cxn modelId="{1DFE690E-0981-41B9-A6C5-97FC7C8DB842}" type="presParOf" srcId="{9D00F8A6-791F-4DBE-9467-CD3E9A8F2228}" destId="{FF96C302-A51C-42E4-807D-F1DF06C0D750}" srcOrd="10" destOrd="0" presId="urn:microsoft.com/office/officeart/2008/layout/LinedList"/>
    <dgm:cxn modelId="{C6E3FBE1-CCDB-4AEB-A426-5C452A75D7E2}" type="presParOf" srcId="{9D00F8A6-791F-4DBE-9467-CD3E9A8F2228}" destId="{1A922026-A3AE-489E-A171-E31F883B60B9}" srcOrd="11" destOrd="0" presId="urn:microsoft.com/office/officeart/2008/layout/LinedList"/>
    <dgm:cxn modelId="{57866241-B195-4EA7-905E-9245ADAE7498}" type="presParOf" srcId="{1A922026-A3AE-489E-A171-E31F883B60B9}" destId="{A901851E-60BF-4AAB-A23D-23307EDD0CAA}" srcOrd="0" destOrd="0" presId="urn:microsoft.com/office/officeart/2008/layout/LinedList"/>
    <dgm:cxn modelId="{82C58E41-92D0-4F65-84D3-4C4D0A63C7B6}" type="presParOf" srcId="{1A922026-A3AE-489E-A171-E31F883B60B9}" destId="{99626B1E-C485-4908-8083-FA0BACCDE290}" srcOrd="1" destOrd="0" presId="urn:microsoft.com/office/officeart/2008/layout/LinedList"/>
    <dgm:cxn modelId="{BD81752B-48BD-4FEB-9005-E2E1F6138300}" type="presParOf" srcId="{9D00F8A6-791F-4DBE-9467-CD3E9A8F2228}" destId="{21AB83E2-670D-48C7-B48D-28DFC5C153CE}" srcOrd="12" destOrd="0" presId="urn:microsoft.com/office/officeart/2008/layout/LinedList"/>
    <dgm:cxn modelId="{50BB84E5-F024-4E22-A591-16979C723525}" type="presParOf" srcId="{9D00F8A6-791F-4DBE-9467-CD3E9A8F2228}" destId="{73D8B063-D601-4F18-A5DB-6227C57F1A8A}" srcOrd="13" destOrd="0" presId="urn:microsoft.com/office/officeart/2008/layout/LinedList"/>
    <dgm:cxn modelId="{9D5FD7F5-C197-403A-9169-AF521E8A2729}" type="presParOf" srcId="{73D8B063-D601-4F18-A5DB-6227C57F1A8A}" destId="{27D1C834-6ADF-466E-B102-01EFC1F5751A}" srcOrd="0" destOrd="0" presId="urn:microsoft.com/office/officeart/2008/layout/LinedList"/>
    <dgm:cxn modelId="{1AF9DA64-F588-48F0-87FC-BE5B3271B505}" type="presParOf" srcId="{73D8B063-D601-4F18-A5DB-6227C57F1A8A}" destId="{0FCFF2DA-D254-4CFE-A201-5B2FEA41314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B812FC-ACB8-4D4D-83F7-687BAD9A4F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A57BC94-F1EE-4FBB-A900-CC16A33DFF40}">
      <dgm:prSet phldrT="[Text]" phldr="1"/>
      <dgm:spPr/>
      <dgm:t>
        <a:bodyPr/>
        <a:lstStyle/>
        <a:p>
          <a:endParaRPr lang="en-GB" dirty="0"/>
        </a:p>
      </dgm:t>
    </dgm:pt>
    <dgm:pt modelId="{6A0269E6-D6AD-4535-AFE2-74E0C4E7BED8}" type="parTrans" cxnId="{D6A4241C-6ABC-472D-9B3A-AF287E7E78D2}">
      <dgm:prSet/>
      <dgm:spPr/>
      <dgm:t>
        <a:bodyPr/>
        <a:lstStyle/>
        <a:p>
          <a:endParaRPr lang="en-GB"/>
        </a:p>
      </dgm:t>
    </dgm:pt>
    <dgm:pt modelId="{7E32DDFE-1861-46D9-A7DF-E0924FA9B06E}" type="sibTrans" cxnId="{D6A4241C-6ABC-472D-9B3A-AF287E7E78D2}">
      <dgm:prSet/>
      <dgm:spPr/>
      <dgm:t>
        <a:bodyPr/>
        <a:lstStyle/>
        <a:p>
          <a:endParaRPr lang="en-GB"/>
        </a:p>
      </dgm:t>
    </dgm:pt>
    <dgm:pt modelId="{DA4845D8-08CB-4659-82DF-513CD7121292}">
      <dgm:prSet phldrT="[Text]" custT="1"/>
      <dgm:spPr/>
      <dgm:t>
        <a:bodyPr/>
        <a:lstStyle/>
        <a:p>
          <a:r>
            <a:rPr lang="en-US" sz="3600" dirty="0"/>
            <a:t>Past Medical history</a:t>
          </a:r>
          <a:endParaRPr lang="en-GB" sz="3600" dirty="0"/>
        </a:p>
      </dgm:t>
    </dgm:pt>
    <dgm:pt modelId="{765774B2-4615-48F7-BE1B-11F4CF48F4C7}" type="parTrans" cxnId="{02245CDB-EE68-4707-BEEA-587352DED9E0}">
      <dgm:prSet/>
      <dgm:spPr/>
      <dgm:t>
        <a:bodyPr/>
        <a:lstStyle/>
        <a:p>
          <a:endParaRPr lang="en-GB"/>
        </a:p>
      </dgm:t>
    </dgm:pt>
    <dgm:pt modelId="{38237E2B-F273-4391-968F-5987A68E04D2}" type="sibTrans" cxnId="{02245CDB-EE68-4707-BEEA-587352DED9E0}">
      <dgm:prSet/>
      <dgm:spPr/>
      <dgm:t>
        <a:bodyPr/>
        <a:lstStyle/>
        <a:p>
          <a:endParaRPr lang="en-GB"/>
        </a:p>
      </dgm:t>
    </dgm:pt>
    <dgm:pt modelId="{841413F0-78F1-4CCB-A832-DAC5C15CBFD6}">
      <dgm:prSet phldrT="[Text]" phldr="1"/>
      <dgm:spPr/>
      <dgm:t>
        <a:bodyPr/>
        <a:lstStyle/>
        <a:p>
          <a:endParaRPr lang="en-GB" dirty="0"/>
        </a:p>
      </dgm:t>
    </dgm:pt>
    <dgm:pt modelId="{DD90789B-CA50-4C59-8770-99E76D0DDFC4}" type="parTrans" cxnId="{6737D6D0-95F8-4F8A-8848-639310D3F2FA}">
      <dgm:prSet/>
      <dgm:spPr/>
      <dgm:t>
        <a:bodyPr/>
        <a:lstStyle/>
        <a:p>
          <a:endParaRPr lang="en-GB"/>
        </a:p>
      </dgm:t>
    </dgm:pt>
    <dgm:pt modelId="{61C86836-4671-42CD-98CF-D0D23926D142}" type="sibTrans" cxnId="{6737D6D0-95F8-4F8A-8848-639310D3F2FA}">
      <dgm:prSet/>
      <dgm:spPr/>
      <dgm:t>
        <a:bodyPr/>
        <a:lstStyle/>
        <a:p>
          <a:endParaRPr lang="en-GB"/>
        </a:p>
      </dgm:t>
    </dgm:pt>
    <dgm:pt modelId="{3B433512-A9D6-4538-BD6A-601E17F591A0}">
      <dgm:prSet phldrT="[Text]" custT="1"/>
      <dgm:spPr/>
      <dgm:t>
        <a:bodyPr/>
        <a:lstStyle/>
        <a:p>
          <a:r>
            <a:rPr lang="en-US" sz="3600" dirty="0"/>
            <a:t>Past Surgical history </a:t>
          </a:r>
          <a:endParaRPr lang="en-GB" sz="3600" dirty="0"/>
        </a:p>
      </dgm:t>
    </dgm:pt>
    <dgm:pt modelId="{5754D713-6A10-49CC-9D79-303BA5D74741}" type="parTrans" cxnId="{CCAB0E45-A796-4EC3-BBE7-0D44338A79D5}">
      <dgm:prSet/>
      <dgm:spPr/>
      <dgm:t>
        <a:bodyPr/>
        <a:lstStyle/>
        <a:p>
          <a:endParaRPr lang="en-GB"/>
        </a:p>
      </dgm:t>
    </dgm:pt>
    <dgm:pt modelId="{08E71626-B19F-46A3-86E0-728D11098827}" type="sibTrans" cxnId="{CCAB0E45-A796-4EC3-BBE7-0D44338A79D5}">
      <dgm:prSet/>
      <dgm:spPr/>
      <dgm:t>
        <a:bodyPr/>
        <a:lstStyle/>
        <a:p>
          <a:endParaRPr lang="en-GB"/>
        </a:p>
      </dgm:t>
    </dgm:pt>
    <dgm:pt modelId="{E9EE094D-B8FC-4840-A0A6-B39D90CE51FD}">
      <dgm:prSet phldrT="[Text]" phldr="1"/>
      <dgm:spPr/>
      <dgm:t>
        <a:bodyPr/>
        <a:lstStyle/>
        <a:p>
          <a:endParaRPr lang="en-GB" dirty="0"/>
        </a:p>
      </dgm:t>
    </dgm:pt>
    <dgm:pt modelId="{FCB6D3F2-C0AE-4B28-98B7-CCFB5EA125EC}" type="parTrans" cxnId="{845F4E3B-7311-4FCE-842E-534CAA924950}">
      <dgm:prSet/>
      <dgm:spPr/>
      <dgm:t>
        <a:bodyPr/>
        <a:lstStyle/>
        <a:p>
          <a:endParaRPr lang="en-GB"/>
        </a:p>
      </dgm:t>
    </dgm:pt>
    <dgm:pt modelId="{A3156EE9-F712-49BD-B70F-E28FD04BE998}" type="sibTrans" cxnId="{845F4E3B-7311-4FCE-842E-534CAA924950}">
      <dgm:prSet/>
      <dgm:spPr/>
      <dgm:t>
        <a:bodyPr/>
        <a:lstStyle/>
        <a:p>
          <a:endParaRPr lang="en-GB"/>
        </a:p>
      </dgm:t>
    </dgm:pt>
    <dgm:pt modelId="{0B913289-9EF7-47E0-8BE4-C194911D4453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dirty="0"/>
            <a:t>Personal history </a:t>
          </a:r>
          <a:endParaRPr lang="en-GB" sz="3600" dirty="0"/>
        </a:p>
        <a:p>
          <a:pPr marL="0" lvl="0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dirty="0"/>
        </a:p>
      </dgm:t>
    </dgm:pt>
    <dgm:pt modelId="{2CDE0A6C-70DF-4D0A-9FC6-43902672EFDB}" type="parTrans" cxnId="{16AA37C6-95CD-4BB2-8F09-9E69560F4F01}">
      <dgm:prSet/>
      <dgm:spPr/>
      <dgm:t>
        <a:bodyPr/>
        <a:lstStyle/>
        <a:p>
          <a:endParaRPr lang="en-GB"/>
        </a:p>
      </dgm:t>
    </dgm:pt>
    <dgm:pt modelId="{18B62ECF-65C2-421C-AEDC-B9A2826C4FB0}" type="sibTrans" cxnId="{16AA37C6-95CD-4BB2-8F09-9E69560F4F01}">
      <dgm:prSet/>
      <dgm:spPr/>
      <dgm:t>
        <a:bodyPr/>
        <a:lstStyle/>
        <a:p>
          <a:endParaRPr lang="en-GB"/>
        </a:p>
      </dgm:t>
    </dgm:pt>
    <dgm:pt modelId="{2F93A9F4-9DAE-4C1D-B49B-C9888233B161}" type="pres">
      <dgm:prSet presAssocID="{57B812FC-ACB8-4D4D-83F7-687BAD9A4F41}" presName="vert0" presStyleCnt="0">
        <dgm:presLayoutVars>
          <dgm:dir/>
          <dgm:animOne val="branch"/>
          <dgm:animLvl val="lvl"/>
        </dgm:presLayoutVars>
      </dgm:prSet>
      <dgm:spPr/>
    </dgm:pt>
    <dgm:pt modelId="{D34C6E5A-5C3E-4AC2-A99B-4F2DBD0F539C}" type="pres">
      <dgm:prSet presAssocID="{2A57BC94-F1EE-4FBB-A900-CC16A33DFF40}" presName="thickLine" presStyleLbl="alignNode1" presStyleIdx="0" presStyleCnt="3"/>
      <dgm:spPr/>
    </dgm:pt>
    <dgm:pt modelId="{5278276E-FAEF-42B2-A4FA-170296116F63}" type="pres">
      <dgm:prSet presAssocID="{2A57BC94-F1EE-4FBB-A900-CC16A33DFF40}" presName="horz1" presStyleCnt="0"/>
      <dgm:spPr/>
    </dgm:pt>
    <dgm:pt modelId="{CBBC1270-0FA3-4426-9313-6424038D373E}" type="pres">
      <dgm:prSet presAssocID="{2A57BC94-F1EE-4FBB-A900-CC16A33DFF40}" presName="tx1" presStyleLbl="revTx" presStyleIdx="0" presStyleCnt="6"/>
      <dgm:spPr/>
    </dgm:pt>
    <dgm:pt modelId="{72318796-8051-47D6-B6A2-D9D99F97C1F1}" type="pres">
      <dgm:prSet presAssocID="{2A57BC94-F1EE-4FBB-A900-CC16A33DFF40}" presName="vert1" presStyleCnt="0"/>
      <dgm:spPr/>
    </dgm:pt>
    <dgm:pt modelId="{8CF7E790-6AF1-4C73-ABF5-5767CB5BC448}" type="pres">
      <dgm:prSet presAssocID="{DA4845D8-08CB-4659-82DF-513CD7121292}" presName="vertSpace2a" presStyleCnt="0"/>
      <dgm:spPr/>
    </dgm:pt>
    <dgm:pt modelId="{762B358F-F8B3-40F5-9B13-486F10DAE1C0}" type="pres">
      <dgm:prSet presAssocID="{DA4845D8-08CB-4659-82DF-513CD7121292}" presName="horz2" presStyleCnt="0"/>
      <dgm:spPr/>
    </dgm:pt>
    <dgm:pt modelId="{73AAAADA-5387-41AA-AC87-DA13E1169708}" type="pres">
      <dgm:prSet presAssocID="{DA4845D8-08CB-4659-82DF-513CD7121292}" presName="horzSpace2" presStyleCnt="0"/>
      <dgm:spPr/>
    </dgm:pt>
    <dgm:pt modelId="{7188FE50-171D-44BE-83D8-F9F9ADF5074A}" type="pres">
      <dgm:prSet presAssocID="{DA4845D8-08CB-4659-82DF-513CD7121292}" presName="tx2" presStyleLbl="revTx" presStyleIdx="1" presStyleCnt="6"/>
      <dgm:spPr/>
    </dgm:pt>
    <dgm:pt modelId="{0B861C76-E849-4BD6-9635-61C8263D1F82}" type="pres">
      <dgm:prSet presAssocID="{DA4845D8-08CB-4659-82DF-513CD7121292}" presName="vert2" presStyleCnt="0"/>
      <dgm:spPr/>
    </dgm:pt>
    <dgm:pt modelId="{D5DD3203-DC36-4459-A2FD-4814811F18D7}" type="pres">
      <dgm:prSet presAssocID="{DA4845D8-08CB-4659-82DF-513CD7121292}" presName="thinLine2b" presStyleLbl="callout" presStyleIdx="0" presStyleCnt="3"/>
      <dgm:spPr/>
    </dgm:pt>
    <dgm:pt modelId="{A83E653A-695C-4B8A-AA8F-2F677B3370B6}" type="pres">
      <dgm:prSet presAssocID="{DA4845D8-08CB-4659-82DF-513CD7121292}" presName="vertSpace2b" presStyleCnt="0"/>
      <dgm:spPr/>
    </dgm:pt>
    <dgm:pt modelId="{50F824D9-39C9-40E5-AAF3-C9D8E9765011}" type="pres">
      <dgm:prSet presAssocID="{841413F0-78F1-4CCB-A832-DAC5C15CBFD6}" presName="thickLine" presStyleLbl="alignNode1" presStyleIdx="1" presStyleCnt="3"/>
      <dgm:spPr/>
    </dgm:pt>
    <dgm:pt modelId="{B8A3D973-1A83-4647-9541-22D85C33C255}" type="pres">
      <dgm:prSet presAssocID="{841413F0-78F1-4CCB-A832-DAC5C15CBFD6}" presName="horz1" presStyleCnt="0"/>
      <dgm:spPr/>
    </dgm:pt>
    <dgm:pt modelId="{D8E5CA02-4C45-4E47-A5F1-94FF993B9212}" type="pres">
      <dgm:prSet presAssocID="{841413F0-78F1-4CCB-A832-DAC5C15CBFD6}" presName="tx1" presStyleLbl="revTx" presStyleIdx="2" presStyleCnt="6"/>
      <dgm:spPr/>
    </dgm:pt>
    <dgm:pt modelId="{59668CD0-2B4A-4206-ACBE-F35C59B0420D}" type="pres">
      <dgm:prSet presAssocID="{841413F0-78F1-4CCB-A832-DAC5C15CBFD6}" presName="vert1" presStyleCnt="0"/>
      <dgm:spPr/>
    </dgm:pt>
    <dgm:pt modelId="{475376DF-7F1A-47F9-BAC2-0473952A84CB}" type="pres">
      <dgm:prSet presAssocID="{3B433512-A9D6-4538-BD6A-601E17F591A0}" presName="vertSpace2a" presStyleCnt="0"/>
      <dgm:spPr/>
    </dgm:pt>
    <dgm:pt modelId="{43EA0DFF-FA55-4BE3-A997-4DC38000EFA8}" type="pres">
      <dgm:prSet presAssocID="{3B433512-A9D6-4538-BD6A-601E17F591A0}" presName="horz2" presStyleCnt="0"/>
      <dgm:spPr/>
    </dgm:pt>
    <dgm:pt modelId="{A3C74427-527B-479B-9AD1-D2045EC5B196}" type="pres">
      <dgm:prSet presAssocID="{3B433512-A9D6-4538-BD6A-601E17F591A0}" presName="horzSpace2" presStyleCnt="0"/>
      <dgm:spPr/>
    </dgm:pt>
    <dgm:pt modelId="{27D41F41-501B-4BEB-A6C9-7305024E20D8}" type="pres">
      <dgm:prSet presAssocID="{3B433512-A9D6-4538-BD6A-601E17F591A0}" presName="tx2" presStyleLbl="revTx" presStyleIdx="3" presStyleCnt="6"/>
      <dgm:spPr/>
    </dgm:pt>
    <dgm:pt modelId="{F06EDD5D-C1A1-487D-B3F3-0AFF8EFC80C3}" type="pres">
      <dgm:prSet presAssocID="{3B433512-A9D6-4538-BD6A-601E17F591A0}" presName="vert2" presStyleCnt="0"/>
      <dgm:spPr/>
    </dgm:pt>
    <dgm:pt modelId="{A351DF84-3FE2-4289-955A-AECB2DB0E437}" type="pres">
      <dgm:prSet presAssocID="{3B433512-A9D6-4538-BD6A-601E17F591A0}" presName="thinLine2b" presStyleLbl="callout" presStyleIdx="1" presStyleCnt="3"/>
      <dgm:spPr/>
    </dgm:pt>
    <dgm:pt modelId="{62E5A461-E703-423C-B540-D2D7C5D6B764}" type="pres">
      <dgm:prSet presAssocID="{3B433512-A9D6-4538-BD6A-601E17F591A0}" presName="vertSpace2b" presStyleCnt="0"/>
      <dgm:spPr/>
    </dgm:pt>
    <dgm:pt modelId="{201B6E75-2840-45E6-8DA3-CF4F9DF84CDD}" type="pres">
      <dgm:prSet presAssocID="{E9EE094D-B8FC-4840-A0A6-B39D90CE51FD}" presName="thickLine" presStyleLbl="alignNode1" presStyleIdx="2" presStyleCnt="3"/>
      <dgm:spPr/>
    </dgm:pt>
    <dgm:pt modelId="{F0A9C660-E853-449B-91A5-4D0E12919B3A}" type="pres">
      <dgm:prSet presAssocID="{E9EE094D-B8FC-4840-A0A6-B39D90CE51FD}" presName="horz1" presStyleCnt="0"/>
      <dgm:spPr/>
    </dgm:pt>
    <dgm:pt modelId="{59A258E9-170A-4206-81CE-65AFF706D3C2}" type="pres">
      <dgm:prSet presAssocID="{E9EE094D-B8FC-4840-A0A6-B39D90CE51FD}" presName="tx1" presStyleLbl="revTx" presStyleIdx="4" presStyleCnt="6"/>
      <dgm:spPr/>
    </dgm:pt>
    <dgm:pt modelId="{E9C121AC-72A5-426D-BB95-A44BF64D7F98}" type="pres">
      <dgm:prSet presAssocID="{E9EE094D-B8FC-4840-A0A6-B39D90CE51FD}" presName="vert1" presStyleCnt="0"/>
      <dgm:spPr/>
    </dgm:pt>
    <dgm:pt modelId="{FABF754B-F640-4E03-BF06-FD433141A340}" type="pres">
      <dgm:prSet presAssocID="{0B913289-9EF7-47E0-8BE4-C194911D4453}" presName="vertSpace2a" presStyleCnt="0"/>
      <dgm:spPr/>
    </dgm:pt>
    <dgm:pt modelId="{40F1B747-C31C-4640-849C-BE1294BF0CD0}" type="pres">
      <dgm:prSet presAssocID="{0B913289-9EF7-47E0-8BE4-C194911D4453}" presName="horz2" presStyleCnt="0"/>
      <dgm:spPr/>
    </dgm:pt>
    <dgm:pt modelId="{9A2B1022-3544-4AA1-9314-91F8BDC4F40B}" type="pres">
      <dgm:prSet presAssocID="{0B913289-9EF7-47E0-8BE4-C194911D4453}" presName="horzSpace2" presStyleCnt="0"/>
      <dgm:spPr/>
    </dgm:pt>
    <dgm:pt modelId="{062D97BD-BCA7-4897-9F66-08CEABF2E41A}" type="pres">
      <dgm:prSet presAssocID="{0B913289-9EF7-47E0-8BE4-C194911D4453}" presName="tx2" presStyleLbl="revTx" presStyleIdx="5" presStyleCnt="6"/>
      <dgm:spPr/>
    </dgm:pt>
    <dgm:pt modelId="{6FFC91E6-F53C-41BB-8F8C-4FE39FB87C9A}" type="pres">
      <dgm:prSet presAssocID="{0B913289-9EF7-47E0-8BE4-C194911D4453}" presName="vert2" presStyleCnt="0"/>
      <dgm:spPr/>
    </dgm:pt>
    <dgm:pt modelId="{909B2A43-305A-42C1-B7BB-93D704F2892D}" type="pres">
      <dgm:prSet presAssocID="{0B913289-9EF7-47E0-8BE4-C194911D4453}" presName="thinLine2b" presStyleLbl="callout" presStyleIdx="2" presStyleCnt="3"/>
      <dgm:spPr/>
    </dgm:pt>
    <dgm:pt modelId="{E48C6C8C-9149-426B-8942-DCEA2925B38F}" type="pres">
      <dgm:prSet presAssocID="{0B913289-9EF7-47E0-8BE4-C194911D4453}" presName="vertSpace2b" presStyleCnt="0"/>
      <dgm:spPr/>
    </dgm:pt>
  </dgm:ptLst>
  <dgm:cxnLst>
    <dgm:cxn modelId="{4DF3BC0B-127A-48FE-BC98-1B87EC933FC7}" type="presOf" srcId="{841413F0-78F1-4CCB-A832-DAC5C15CBFD6}" destId="{D8E5CA02-4C45-4E47-A5F1-94FF993B9212}" srcOrd="0" destOrd="0" presId="urn:microsoft.com/office/officeart/2008/layout/LinedList"/>
    <dgm:cxn modelId="{D6A4241C-6ABC-472D-9B3A-AF287E7E78D2}" srcId="{57B812FC-ACB8-4D4D-83F7-687BAD9A4F41}" destId="{2A57BC94-F1EE-4FBB-A900-CC16A33DFF40}" srcOrd="0" destOrd="0" parTransId="{6A0269E6-D6AD-4535-AFE2-74E0C4E7BED8}" sibTransId="{7E32DDFE-1861-46D9-A7DF-E0924FA9B06E}"/>
    <dgm:cxn modelId="{9ED52A1F-9B98-4D5F-9BDC-AB8845E74E12}" type="presOf" srcId="{E9EE094D-B8FC-4840-A0A6-B39D90CE51FD}" destId="{59A258E9-170A-4206-81CE-65AFF706D3C2}" srcOrd="0" destOrd="0" presId="urn:microsoft.com/office/officeart/2008/layout/LinedList"/>
    <dgm:cxn modelId="{2CE03829-26FD-44FA-9A25-476986A53DB6}" type="presOf" srcId="{2A57BC94-F1EE-4FBB-A900-CC16A33DFF40}" destId="{CBBC1270-0FA3-4426-9313-6424038D373E}" srcOrd="0" destOrd="0" presId="urn:microsoft.com/office/officeart/2008/layout/LinedList"/>
    <dgm:cxn modelId="{845F4E3B-7311-4FCE-842E-534CAA924950}" srcId="{57B812FC-ACB8-4D4D-83F7-687BAD9A4F41}" destId="{E9EE094D-B8FC-4840-A0A6-B39D90CE51FD}" srcOrd="2" destOrd="0" parTransId="{FCB6D3F2-C0AE-4B28-98B7-CCFB5EA125EC}" sibTransId="{A3156EE9-F712-49BD-B70F-E28FD04BE998}"/>
    <dgm:cxn modelId="{2699DE40-3E7D-4F19-92A1-B1F1AD4C2935}" type="presOf" srcId="{57B812FC-ACB8-4D4D-83F7-687BAD9A4F41}" destId="{2F93A9F4-9DAE-4C1D-B49B-C9888233B161}" srcOrd="0" destOrd="0" presId="urn:microsoft.com/office/officeart/2008/layout/LinedList"/>
    <dgm:cxn modelId="{CCAB0E45-A796-4EC3-BBE7-0D44338A79D5}" srcId="{841413F0-78F1-4CCB-A832-DAC5C15CBFD6}" destId="{3B433512-A9D6-4538-BD6A-601E17F591A0}" srcOrd="0" destOrd="0" parTransId="{5754D713-6A10-49CC-9D79-303BA5D74741}" sibTransId="{08E71626-B19F-46A3-86E0-728D11098827}"/>
    <dgm:cxn modelId="{5CA36489-C946-42AC-A4A7-39951E70B665}" type="presOf" srcId="{0B913289-9EF7-47E0-8BE4-C194911D4453}" destId="{062D97BD-BCA7-4897-9F66-08CEABF2E41A}" srcOrd="0" destOrd="0" presId="urn:microsoft.com/office/officeart/2008/layout/LinedList"/>
    <dgm:cxn modelId="{03DCAA91-7BE6-413D-94D5-7DF1E21D8E09}" type="presOf" srcId="{DA4845D8-08CB-4659-82DF-513CD7121292}" destId="{7188FE50-171D-44BE-83D8-F9F9ADF5074A}" srcOrd="0" destOrd="0" presId="urn:microsoft.com/office/officeart/2008/layout/LinedList"/>
    <dgm:cxn modelId="{C36685B6-C8A3-49F8-A071-6C3B4524E4D1}" type="presOf" srcId="{3B433512-A9D6-4538-BD6A-601E17F591A0}" destId="{27D41F41-501B-4BEB-A6C9-7305024E20D8}" srcOrd="0" destOrd="0" presId="urn:microsoft.com/office/officeart/2008/layout/LinedList"/>
    <dgm:cxn modelId="{16AA37C6-95CD-4BB2-8F09-9E69560F4F01}" srcId="{E9EE094D-B8FC-4840-A0A6-B39D90CE51FD}" destId="{0B913289-9EF7-47E0-8BE4-C194911D4453}" srcOrd="0" destOrd="0" parTransId="{2CDE0A6C-70DF-4D0A-9FC6-43902672EFDB}" sibTransId="{18B62ECF-65C2-421C-AEDC-B9A2826C4FB0}"/>
    <dgm:cxn modelId="{6737D6D0-95F8-4F8A-8848-639310D3F2FA}" srcId="{57B812FC-ACB8-4D4D-83F7-687BAD9A4F41}" destId="{841413F0-78F1-4CCB-A832-DAC5C15CBFD6}" srcOrd="1" destOrd="0" parTransId="{DD90789B-CA50-4C59-8770-99E76D0DDFC4}" sibTransId="{61C86836-4671-42CD-98CF-D0D23926D142}"/>
    <dgm:cxn modelId="{02245CDB-EE68-4707-BEEA-587352DED9E0}" srcId="{2A57BC94-F1EE-4FBB-A900-CC16A33DFF40}" destId="{DA4845D8-08CB-4659-82DF-513CD7121292}" srcOrd="0" destOrd="0" parTransId="{765774B2-4615-48F7-BE1B-11F4CF48F4C7}" sibTransId="{38237E2B-F273-4391-968F-5987A68E04D2}"/>
    <dgm:cxn modelId="{E633F3E6-765A-4174-B09D-CA6A49013C11}" type="presParOf" srcId="{2F93A9F4-9DAE-4C1D-B49B-C9888233B161}" destId="{D34C6E5A-5C3E-4AC2-A99B-4F2DBD0F539C}" srcOrd="0" destOrd="0" presId="urn:microsoft.com/office/officeart/2008/layout/LinedList"/>
    <dgm:cxn modelId="{5D9BF54A-42BD-4E26-9987-3715DAEB261A}" type="presParOf" srcId="{2F93A9F4-9DAE-4C1D-B49B-C9888233B161}" destId="{5278276E-FAEF-42B2-A4FA-170296116F63}" srcOrd="1" destOrd="0" presId="urn:microsoft.com/office/officeart/2008/layout/LinedList"/>
    <dgm:cxn modelId="{61326759-D14C-48A4-8BCA-1498C5678D68}" type="presParOf" srcId="{5278276E-FAEF-42B2-A4FA-170296116F63}" destId="{CBBC1270-0FA3-4426-9313-6424038D373E}" srcOrd="0" destOrd="0" presId="urn:microsoft.com/office/officeart/2008/layout/LinedList"/>
    <dgm:cxn modelId="{10A91961-9F3C-4658-9056-BD4940D3477C}" type="presParOf" srcId="{5278276E-FAEF-42B2-A4FA-170296116F63}" destId="{72318796-8051-47D6-B6A2-D9D99F97C1F1}" srcOrd="1" destOrd="0" presId="urn:microsoft.com/office/officeart/2008/layout/LinedList"/>
    <dgm:cxn modelId="{B34751A6-A7D5-417C-8955-4B1EBD9603A0}" type="presParOf" srcId="{72318796-8051-47D6-B6A2-D9D99F97C1F1}" destId="{8CF7E790-6AF1-4C73-ABF5-5767CB5BC448}" srcOrd="0" destOrd="0" presId="urn:microsoft.com/office/officeart/2008/layout/LinedList"/>
    <dgm:cxn modelId="{69B1BF05-F0E6-43B9-BF03-9CFBB2A79750}" type="presParOf" srcId="{72318796-8051-47D6-B6A2-D9D99F97C1F1}" destId="{762B358F-F8B3-40F5-9B13-486F10DAE1C0}" srcOrd="1" destOrd="0" presId="urn:microsoft.com/office/officeart/2008/layout/LinedList"/>
    <dgm:cxn modelId="{C624549D-6C0D-41EF-A971-4ECB3599C749}" type="presParOf" srcId="{762B358F-F8B3-40F5-9B13-486F10DAE1C0}" destId="{73AAAADA-5387-41AA-AC87-DA13E1169708}" srcOrd="0" destOrd="0" presId="urn:microsoft.com/office/officeart/2008/layout/LinedList"/>
    <dgm:cxn modelId="{B37DAF63-EC57-419B-A1C0-2BC82639867B}" type="presParOf" srcId="{762B358F-F8B3-40F5-9B13-486F10DAE1C0}" destId="{7188FE50-171D-44BE-83D8-F9F9ADF5074A}" srcOrd="1" destOrd="0" presId="urn:microsoft.com/office/officeart/2008/layout/LinedList"/>
    <dgm:cxn modelId="{C0AB6652-3D92-4755-8485-FAAE0AAD9504}" type="presParOf" srcId="{762B358F-F8B3-40F5-9B13-486F10DAE1C0}" destId="{0B861C76-E849-4BD6-9635-61C8263D1F82}" srcOrd="2" destOrd="0" presId="urn:microsoft.com/office/officeart/2008/layout/LinedList"/>
    <dgm:cxn modelId="{11F9FE56-7614-4BEB-8BDB-655C9C4FD858}" type="presParOf" srcId="{72318796-8051-47D6-B6A2-D9D99F97C1F1}" destId="{D5DD3203-DC36-4459-A2FD-4814811F18D7}" srcOrd="2" destOrd="0" presId="urn:microsoft.com/office/officeart/2008/layout/LinedList"/>
    <dgm:cxn modelId="{B06B9B67-BF8B-4F61-AC1D-39604D75EBDC}" type="presParOf" srcId="{72318796-8051-47D6-B6A2-D9D99F97C1F1}" destId="{A83E653A-695C-4B8A-AA8F-2F677B3370B6}" srcOrd="3" destOrd="0" presId="urn:microsoft.com/office/officeart/2008/layout/LinedList"/>
    <dgm:cxn modelId="{6667EBD8-84B0-4D97-BB38-63177EECDFEE}" type="presParOf" srcId="{2F93A9F4-9DAE-4C1D-B49B-C9888233B161}" destId="{50F824D9-39C9-40E5-AAF3-C9D8E9765011}" srcOrd="2" destOrd="0" presId="urn:microsoft.com/office/officeart/2008/layout/LinedList"/>
    <dgm:cxn modelId="{A8C0247D-2E85-447F-99DB-C60628D12260}" type="presParOf" srcId="{2F93A9F4-9DAE-4C1D-B49B-C9888233B161}" destId="{B8A3D973-1A83-4647-9541-22D85C33C255}" srcOrd="3" destOrd="0" presId="urn:microsoft.com/office/officeart/2008/layout/LinedList"/>
    <dgm:cxn modelId="{81EC8255-FCE6-4E5D-A046-D58FDD86F44C}" type="presParOf" srcId="{B8A3D973-1A83-4647-9541-22D85C33C255}" destId="{D8E5CA02-4C45-4E47-A5F1-94FF993B9212}" srcOrd="0" destOrd="0" presId="urn:microsoft.com/office/officeart/2008/layout/LinedList"/>
    <dgm:cxn modelId="{2373376C-D852-40C3-AC2C-4513522E0CCB}" type="presParOf" srcId="{B8A3D973-1A83-4647-9541-22D85C33C255}" destId="{59668CD0-2B4A-4206-ACBE-F35C59B0420D}" srcOrd="1" destOrd="0" presId="urn:microsoft.com/office/officeart/2008/layout/LinedList"/>
    <dgm:cxn modelId="{4AD5960B-887B-432B-B88B-B5CFC067BA8D}" type="presParOf" srcId="{59668CD0-2B4A-4206-ACBE-F35C59B0420D}" destId="{475376DF-7F1A-47F9-BAC2-0473952A84CB}" srcOrd="0" destOrd="0" presId="urn:microsoft.com/office/officeart/2008/layout/LinedList"/>
    <dgm:cxn modelId="{6A822AAE-A4C0-48F9-9341-18343DB79996}" type="presParOf" srcId="{59668CD0-2B4A-4206-ACBE-F35C59B0420D}" destId="{43EA0DFF-FA55-4BE3-A997-4DC38000EFA8}" srcOrd="1" destOrd="0" presId="urn:microsoft.com/office/officeart/2008/layout/LinedList"/>
    <dgm:cxn modelId="{72C60172-F978-454E-8FF2-B8E84DC0A2B9}" type="presParOf" srcId="{43EA0DFF-FA55-4BE3-A997-4DC38000EFA8}" destId="{A3C74427-527B-479B-9AD1-D2045EC5B196}" srcOrd="0" destOrd="0" presId="urn:microsoft.com/office/officeart/2008/layout/LinedList"/>
    <dgm:cxn modelId="{5F6DC56B-52D2-4A8D-AF48-B10FA502C717}" type="presParOf" srcId="{43EA0DFF-FA55-4BE3-A997-4DC38000EFA8}" destId="{27D41F41-501B-4BEB-A6C9-7305024E20D8}" srcOrd="1" destOrd="0" presId="urn:microsoft.com/office/officeart/2008/layout/LinedList"/>
    <dgm:cxn modelId="{BAEF3B96-0E6F-478E-8246-D795A100E420}" type="presParOf" srcId="{43EA0DFF-FA55-4BE3-A997-4DC38000EFA8}" destId="{F06EDD5D-C1A1-487D-B3F3-0AFF8EFC80C3}" srcOrd="2" destOrd="0" presId="urn:microsoft.com/office/officeart/2008/layout/LinedList"/>
    <dgm:cxn modelId="{91F3DC68-3837-4F52-A5F6-9F17A48AB4C2}" type="presParOf" srcId="{59668CD0-2B4A-4206-ACBE-F35C59B0420D}" destId="{A351DF84-3FE2-4289-955A-AECB2DB0E437}" srcOrd="2" destOrd="0" presId="urn:microsoft.com/office/officeart/2008/layout/LinedList"/>
    <dgm:cxn modelId="{5D55F10E-B672-43E2-9C99-1DDD9871CD32}" type="presParOf" srcId="{59668CD0-2B4A-4206-ACBE-F35C59B0420D}" destId="{62E5A461-E703-423C-B540-D2D7C5D6B764}" srcOrd="3" destOrd="0" presId="urn:microsoft.com/office/officeart/2008/layout/LinedList"/>
    <dgm:cxn modelId="{DB5F1407-C5FA-47B3-85F4-1D2ECD26D4C8}" type="presParOf" srcId="{2F93A9F4-9DAE-4C1D-B49B-C9888233B161}" destId="{201B6E75-2840-45E6-8DA3-CF4F9DF84CDD}" srcOrd="4" destOrd="0" presId="urn:microsoft.com/office/officeart/2008/layout/LinedList"/>
    <dgm:cxn modelId="{EFE67C2C-B089-469F-85CB-3520EA8FC689}" type="presParOf" srcId="{2F93A9F4-9DAE-4C1D-B49B-C9888233B161}" destId="{F0A9C660-E853-449B-91A5-4D0E12919B3A}" srcOrd="5" destOrd="0" presId="urn:microsoft.com/office/officeart/2008/layout/LinedList"/>
    <dgm:cxn modelId="{FEE20BBD-80EA-4EAD-BE76-05F98824DDC5}" type="presParOf" srcId="{F0A9C660-E853-449B-91A5-4D0E12919B3A}" destId="{59A258E9-170A-4206-81CE-65AFF706D3C2}" srcOrd="0" destOrd="0" presId="urn:microsoft.com/office/officeart/2008/layout/LinedList"/>
    <dgm:cxn modelId="{B082B65F-0522-4E4E-9233-4A130354616E}" type="presParOf" srcId="{F0A9C660-E853-449B-91A5-4D0E12919B3A}" destId="{E9C121AC-72A5-426D-BB95-A44BF64D7F98}" srcOrd="1" destOrd="0" presId="urn:microsoft.com/office/officeart/2008/layout/LinedList"/>
    <dgm:cxn modelId="{F09D4E81-C3FE-41E6-9373-D82E8183B6DC}" type="presParOf" srcId="{E9C121AC-72A5-426D-BB95-A44BF64D7F98}" destId="{FABF754B-F640-4E03-BF06-FD433141A340}" srcOrd="0" destOrd="0" presId="urn:microsoft.com/office/officeart/2008/layout/LinedList"/>
    <dgm:cxn modelId="{B07DBF8C-B301-4C5A-A58E-BA8B86FA126B}" type="presParOf" srcId="{E9C121AC-72A5-426D-BB95-A44BF64D7F98}" destId="{40F1B747-C31C-4640-849C-BE1294BF0CD0}" srcOrd="1" destOrd="0" presId="urn:microsoft.com/office/officeart/2008/layout/LinedList"/>
    <dgm:cxn modelId="{0FA2B125-C68F-4AEB-B338-EF6F0FA14B17}" type="presParOf" srcId="{40F1B747-C31C-4640-849C-BE1294BF0CD0}" destId="{9A2B1022-3544-4AA1-9314-91F8BDC4F40B}" srcOrd="0" destOrd="0" presId="urn:microsoft.com/office/officeart/2008/layout/LinedList"/>
    <dgm:cxn modelId="{042B6539-DDDA-4248-A760-90E75A5D7ACB}" type="presParOf" srcId="{40F1B747-C31C-4640-849C-BE1294BF0CD0}" destId="{062D97BD-BCA7-4897-9F66-08CEABF2E41A}" srcOrd="1" destOrd="0" presId="urn:microsoft.com/office/officeart/2008/layout/LinedList"/>
    <dgm:cxn modelId="{32CA05CC-4E2F-4785-B3C9-0719572D08A2}" type="presParOf" srcId="{40F1B747-C31C-4640-849C-BE1294BF0CD0}" destId="{6FFC91E6-F53C-41BB-8F8C-4FE39FB87C9A}" srcOrd="2" destOrd="0" presId="urn:microsoft.com/office/officeart/2008/layout/LinedList"/>
    <dgm:cxn modelId="{EA00004E-5A62-4223-AE47-349C33CCEBB4}" type="presParOf" srcId="{E9C121AC-72A5-426D-BB95-A44BF64D7F98}" destId="{909B2A43-305A-42C1-B7BB-93D704F2892D}" srcOrd="2" destOrd="0" presId="urn:microsoft.com/office/officeart/2008/layout/LinedList"/>
    <dgm:cxn modelId="{D083233E-7303-4292-A1ED-69DF47E99E76}" type="presParOf" srcId="{E9C121AC-72A5-426D-BB95-A44BF64D7F98}" destId="{E48C6C8C-9149-426B-8942-DCEA2925B38F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332A29-B3B8-4C13-BEFB-AE41C0213245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E2176ED-5BC0-4106-80AB-02E9E474B53A}">
      <dgm:prSet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Decreasing Sebum Production</a:t>
          </a:r>
        </a:p>
      </dgm:t>
    </dgm:pt>
    <dgm:pt modelId="{CBDCCB3E-4D3F-470A-854C-008639E268E9}" type="parTrans" cxnId="{C2C91CEA-2673-4877-A08A-F36108974A12}">
      <dgm:prSet/>
      <dgm:spPr/>
      <dgm:t>
        <a:bodyPr/>
        <a:lstStyle/>
        <a:p>
          <a:endParaRPr lang="en-US"/>
        </a:p>
      </dgm:t>
    </dgm:pt>
    <dgm:pt modelId="{D02A36AE-4CFA-4F31-A99A-E753C3BCB80B}" type="sibTrans" cxnId="{C2C91CEA-2673-4877-A08A-F36108974A12}">
      <dgm:prSet/>
      <dgm:spPr/>
      <dgm:t>
        <a:bodyPr/>
        <a:lstStyle/>
        <a:p>
          <a:endParaRPr lang="en-US"/>
        </a:p>
      </dgm:t>
    </dgm:pt>
    <dgm:pt modelId="{43946B6B-12A4-472C-B4C3-8EA46EF5A956}">
      <dgm:prSet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Decreasing Bacteria</a:t>
          </a:r>
        </a:p>
      </dgm:t>
    </dgm:pt>
    <dgm:pt modelId="{2918A316-2768-4AA9-B5E8-A026DA955E88}" type="parTrans" cxnId="{C802E872-3710-4651-B59B-BECEB978D522}">
      <dgm:prSet/>
      <dgm:spPr/>
      <dgm:t>
        <a:bodyPr/>
        <a:lstStyle/>
        <a:p>
          <a:endParaRPr lang="en-US"/>
        </a:p>
      </dgm:t>
    </dgm:pt>
    <dgm:pt modelId="{5958B365-8676-47F0-9F20-FA0B226FE00D}" type="sibTrans" cxnId="{C802E872-3710-4651-B59B-BECEB978D522}">
      <dgm:prSet/>
      <dgm:spPr/>
      <dgm:t>
        <a:bodyPr/>
        <a:lstStyle/>
        <a:p>
          <a:endParaRPr lang="en-US"/>
        </a:p>
      </dgm:t>
    </dgm:pt>
    <dgm:pt modelId="{67EB75BA-34C5-4E13-9EE7-EEDA33EABA9E}">
      <dgm:prSet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Normalizing Duct </a:t>
          </a:r>
          <a:r>
            <a:rPr lang="en-US" sz="2800" dirty="0" err="1">
              <a:solidFill>
                <a:schemeClr val="bg1"/>
              </a:solidFill>
            </a:rPr>
            <a:t>Keratinazation</a:t>
          </a:r>
          <a:endParaRPr lang="en-US" sz="2800" dirty="0">
            <a:solidFill>
              <a:schemeClr val="bg1"/>
            </a:solidFill>
          </a:endParaRPr>
        </a:p>
      </dgm:t>
    </dgm:pt>
    <dgm:pt modelId="{74428740-EF43-4CB8-BD48-2E5E0C36F89C}" type="parTrans" cxnId="{7597161B-0393-450D-BE93-C6490516C803}">
      <dgm:prSet/>
      <dgm:spPr/>
      <dgm:t>
        <a:bodyPr/>
        <a:lstStyle/>
        <a:p>
          <a:endParaRPr lang="en-US"/>
        </a:p>
      </dgm:t>
    </dgm:pt>
    <dgm:pt modelId="{14BD904A-2A4C-4D67-9052-DC819430F1FC}" type="sibTrans" cxnId="{7597161B-0393-450D-BE93-C6490516C803}">
      <dgm:prSet/>
      <dgm:spPr/>
      <dgm:t>
        <a:bodyPr/>
        <a:lstStyle/>
        <a:p>
          <a:endParaRPr lang="en-US"/>
        </a:p>
      </dgm:t>
    </dgm:pt>
    <dgm:pt modelId="{FBAB2880-D63A-4C39-8401-68B7DBDEE37A}">
      <dgm:prSet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Decreasing Inflammation</a:t>
          </a:r>
        </a:p>
      </dgm:t>
    </dgm:pt>
    <dgm:pt modelId="{14504DAF-EDFA-4EA1-B31A-58ABE181BED7}" type="parTrans" cxnId="{B35308D0-0E74-44AC-AC06-597E44DEB974}">
      <dgm:prSet/>
      <dgm:spPr/>
      <dgm:t>
        <a:bodyPr/>
        <a:lstStyle/>
        <a:p>
          <a:endParaRPr lang="en-US"/>
        </a:p>
      </dgm:t>
    </dgm:pt>
    <dgm:pt modelId="{B17DE60B-0BD0-4AA5-B58A-8E932D251970}" type="sibTrans" cxnId="{B35308D0-0E74-44AC-AC06-597E44DEB974}">
      <dgm:prSet/>
      <dgm:spPr/>
      <dgm:t>
        <a:bodyPr/>
        <a:lstStyle/>
        <a:p>
          <a:endParaRPr lang="en-US"/>
        </a:p>
      </dgm:t>
    </dgm:pt>
    <dgm:pt modelId="{85C31893-7EB3-4809-9740-3564EE9E4E6F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Regular washing with Soaps/Cleanses/Lotions</a:t>
          </a:r>
        </a:p>
      </dgm:t>
    </dgm:pt>
    <dgm:pt modelId="{8ABD2D99-20E6-4BAE-8EB5-4181D99B06B9}" type="parTrans" cxnId="{48E29FB8-898E-4BC6-9F14-0C87BD9BED1B}">
      <dgm:prSet/>
      <dgm:spPr/>
      <dgm:t>
        <a:bodyPr/>
        <a:lstStyle/>
        <a:p>
          <a:endParaRPr lang="en-US"/>
        </a:p>
      </dgm:t>
    </dgm:pt>
    <dgm:pt modelId="{99AAD185-4528-412F-BBA1-283BB38C35A7}" type="sibTrans" cxnId="{48E29FB8-898E-4BC6-9F14-0C87BD9BED1B}">
      <dgm:prSet/>
      <dgm:spPr/>
      <dgm:t>
        <a:bodyPr/>
        <a:lstStyle/>
        <a:p>
          <a:endParaRPr lang="en-US"/>
        </a:p>
      </dgm:t>
    </dgm:pt>
    <dgm:pt modelId="{FCDCF571-5F73-4BE1-90F5-4CDC24241B96}">
      <dgm:prSet custT="1"/>
      <dgm:spPr/>
      <dgm:t>
        <a:bodyPr/>
        <a:lstStyle/>
        <a:p>
          <a:r>
            <a:rPr lang="en-US" sz="2800" dirty="0">
              <a:solidFill>
                <a:schemeClr val="bg1"/>
              </a:solidFill>
            </a:rPr>
            <a:t>Picking Should be discouraged</a:t>
          </a:r>
        </a:p>
      </dgm:t>
    </dgm:pt>
    <dgm:pt modelId="{6EBB1486-EF07-4A36-88B8-ABF22946728B}" type="parTrans" cxnId="{438C4A1E-03EC-48F9-A0D8-671CBC3307A7}">
      <dgm:prSet/>
      <dgm:spPr/>
      <dgm:t>
        <a:bodyPr/>
        <a:lstStyle/>
        <a:p>
          <a:endParaRPr lang="en-US"/>
        </a:p>
      </dgm:t>
    </dgm:pt>
    <dgm:pt modelId="{3F5B6A7B-A97E-436D-95E2-F0449D3DA7E9}" type="sibTrans" cxnId="{438C4A1E-03EC-48F9-A0D8-671CBC3307A7}">
      <dgm:prSet/>
      <dgm:spPr/>
      <dgm:t>
        <a:bodyPr/>
        <a:lstStyle/>
        <a:p>
          <a:endParaRPr lang="en-US"/>
        </a:p>
      </dgm:t>
    </dgm:pt>
    <dgm:pt modelId="{1975381C-CF9F-458C-9D41-90909250FA46}" type="pres">
      <dgm:prSet presAssocID="{13332A29-B3B8-4C13-BEFB-AE41C0213245}" presName="diagram" presStyleCnt="0">
        <dgm:presLayoutVars>
          <dgm:dir/>
          <dgm:resizeHandles val="exact"/>
        </dgm:presLayoutVars>
      </dgm:prSet>
      <dgm:spPr/>
    </dgm:pt>
    <dgm:pt modelId="{2EBD5BD5-D37F-4F6B-A645-C75CA30AC83A}" type="pres">
      <dgm:prSet presAssocID="{FE2176ED-5BC0-4106-80AB-02E9E474B53A}" presName="node" presStyleLbl="node1" presStyleIdx="0" presStyleCnt="6">
        <dgm:presLayoutVars>
          <dgm:bulletEnabled val="1"/>
        </dgm:presLayoutVars>
      </dgm:prSet>
      <dgm:spPr/>
    </dgm:pt>
    <dgm:pt modelId="{646146CD-E132-4E08-A8E2-7762B409992D}" type="pres">
      <dgm:prSet presAssocID="{D02A36AE-4CFA-4F31-A99A-E753C3BCB80B}" presName="sibTrans" presStyleCnt="0"/>
      <dgm:spPr/>
    </dgm:pt>
    <dgm:pt modelId="{136FD177-DBF4-4B19-BD09-C9C289CEE4E3}" type="pres">
      <dgm:prSet presAssocID="{43946B6B-12A4-472C-B4C3-8EA46EF5A956}" presName="node" presStyleLbl="node1" presStyleIdx="1" presStyleCnt="6" custLinFactNeighborX="-5926" custLinFactNeighborY="166">
        <dgm:presLayoutVars>
          <dgm:bulletEnabled val="1"/>
        </dgm:presLayoutVars>
      </dgm:prSet>
      <dgm:spPr/>
    </dgm:pt>
    <dgm:pt modelId="{F6E73B61-A318-40B7-BABC-41BF39A2F6B4}" type="pres">
      <dgm:prSet presAssocID="{5958B365-8676-47F0-9F20-FA0B226FE00D}" presName="sibTrans" presStyleCnt="0"/>
      <dgm:spPr/>
    </dgm:pt>
    <dgm:pt modelId="{4A5210B8-FC95-4377-8363-95113AB17076}" type="pres">
      <dgm:prSet presAssocID="{67EB75BA-34C5-4E13-9EE7-EEDA33EABA9E}" presName="node" presStyleLbl="node1" presStyleIdx="2" presStyleCnt="6">
        <dgm:presLayoutVars>
          <dgm:bulletEnabled val="1"/>
        </dgm:presLayoutVars>
      </dgm:prSet>
      <dgm:spPr/>
    </dgm:pt>
    <dgm:pt modelId="{C0B27352-BFAB-4133-B213-7BFAEFCBB80E}" type="pres">
      <dgm:prSet presAssocID="{14BD904A-2A4C-4D67-9052-DC819430F1FC}" presName="sibTrans" presStyleCnt="0"/>
      <dgm:spPr/>
    </dgm:pt>
    <dgm:pt modelId="{BC0ABBA9-2713-4751-B7AC-D7218524200E}" type="pres">
      <dgm:prSet presAssocID="{FBAB2880-D63A-4C39-8401-68B7DBDEE37A}" presName="node" presStyleLbl="node1" presStyleIdx="3" presStyleCnt="6">
        <dgm:presLayoutVars>
          <dgm:bulletEnabled val="1"/>
        </dgm:presLayoutVars>
      </dgm:prSet>
      <dgm:spPr/>
    </dgm:pt>
    <dgm:pt modelId="{2F3FCD08-1EC7-4475-A535-D7C233C439FF}" type="pres">
      <dgm:prSet presAssocID="{B17DE60B-0BD0-4AA5-B58A-8E932D251970}" presName="sibTrans" presStyleCnt="0"/>
      <dgm:spPr/>
    </dgm:pt>
    <dgm:pt modelId="{2C631951-81B7-4C01-AE7E-66121C27E70C}" type="pres">
      <dgm:prSet presAssocID="{85C31893-7EB3-4809-9740-3564EE9E4E6F}" presName="node" presStyleLbl="node1" presStyleIdx="4" presStyleCnt="6">
        <dgm:presLayoutVars>
          <dgm:bulletEnabled val="1"/>
        </dgm:presLayoutVars>
      </dgm:prSet>
      <dgm:spPr/>
    </dgm:pt>
    <dgm:pt modelId="{4C403962-3E65-4C62-BABB-D542E9456E72}" type="pres">
      <dgm:prSet presAssocID="{99AAD185-4528-412F-BBA1-283BB38C35A7}" presName="sibTrans" presStyleCnt="0"/>
      <dgm:spPr/>
    </dgm:pt>
    <dgm:pt modelId="{A829D092-D482-4D75-801A-A3505329EB4F}" type="pres">
      <dgm:prSet presAssocID="{FCDCF571-5F73-4BE1-90F5-4CDC24241B96}" presName="node" presStyleLbl="node1" presStyleIdx="5" presStyleCnt="6">
        <dgm:presLayoutVars>
          <dgm:bulletEnabled val="1"/>
        </dgm:presLayoutVars>
      </dgm:prSet>
      <dgm:spPr/>
    </dgm:pt>
  </dgm:ptLst>
  <dgm:cxnLst>
    <dgm:cxn modelId="{D650C505-DE86-4976-A9B8-4D47285EDEB5}" type="presOf" srcId="{85C31893-7EB3-4809-9740-3564EE9E4E6F}" destId="{2C631951-81B7-4C01-AE7E-66121C27E70C}" srcOrd="0" destOrd="0" presId="urn:microsoft.com/office/officeart/2005/8/layout/default"/>
    <dgm:cxn modelId="{0F12B40A-5276-43E9-B78D-B0D052538728}" type="presOf" srcId="{FCDCF571-5F73-4BE1-90F5-4CDC24241B96}" destId="{A829D092-D482-4D75-801A-A3505329EB4F}" srcOrd="0" destOrd="0" presId="urn:microsoft.com/office/officeart/2005/8/layout/default"/>
    <dgm:cxn modelId="{7597161B-0393-450D-BE93-C6490516C803}" srcId="{13332A29-B3B8-4C13-BEFB-AE41C0213245}" destId="{67EB75BA-34C5-4E13-9EE7-EEDA33EABA9E}" srcOrd="2" destOrd="0" parTransId="{74428740-EF43-4CB8-BD48-2E5E0C36F89C}" sibTransId="{14BD904A-2A4C-4D67-9052-DC819430F1FC}"/>
    <dgm:cxn modelId="{438C4A1E-03EC-48F9-A0D8-671CBC3307A7}" srcId="{13332A29-B3B8-4C13-BEFB-AE41C0213245}" destId="{FCDCF571-5F73-4BE1-90F5-4CDC24241B96}" srcOrd="5" destOrd="0" parTransId="{6EBB1486-EF07-4A36-88B8-ABF22946728B}" sibTransId="{3F5B6A7B-A97E-436D-95E2-F0449D3DA7E9}"/>
    <dgm:cxn modelId="{82B7EC22-4C89-42AD-AFB3-4B52F0B3BCEB}" type="presOf" srcId="{43946B6B-12A4-472C-B4C3-8EA46EF5A956}" destId="{136FD177-DBF4-4B19-BD09-C9C289CEE4E3}" srcOrd="0" destOrd="0" presId="urn:microsoft.com/office/officeart/2005/8/layout/default"/>
    <dgm:cxn modelId="{0C124534-E0C1-4213-90EB-1BE85CF98461}" type="presOf" srcId="{67EB75BA-34C5-4E13-9EE7-EEDA33EABA9E}" destId="{4A5210B8-FC95-4377-8363-95113AB17076}" srcOrd="0" destOrd="0" presId="urn:microsoft.com/office/officeart/2005/8/layout/default"/>
    <dgm:cxn modelId="{A0C82C4E-3E2A-4686-BAA7-63A0BA59C069}" type="presOf" srcId="{13332A29-B3B8-4C13-BEFB-AE41C0213245}" destId="{1975381C-CF9F-458C-9D41-90909250FA46}" srcOrd="0" destOrd="0" presId="urn:microsoft.com/office/officeart/2005/8/layout/default"/>
    <dgm:cxn modelId="{C802E872-3710-4651-B59B-BECEB978D522}" srcId="{13332A29-B3B8-4C13-BEFB-AE41C0213245}" destId="{43946B6B-12A4-472C-B4C3-8EA46EF5A956}" srcOrd="1" destOrd="0" parTransId="{2918A316-2768-4AA9-B5E8-A026DA955E88}" sibTransId="{5958B365-8676-47F0-9F20-FA0B226FE00D}"/>
    <dgm:cxn modelId="{05EA07B6-2319-48A2-84A0-9885A41D960E}" type="presOf" srcId="{FBAB2880-D63A-4C39-8401-68B7DBDEE37A}" destId="{BC0ABBA9-2713-4751-B7AC-D7218524200E}" srcOrd="0" destOrd="0" presId="urn:microsoft.com/office/officeart/2005/8/layout/default"/>
    <dgm:cxn modelId="{48E29FB8-898E-4BC6-9F14-0C87BD9BED1B}" srcId="{13332A29-B3B8-4C13-BEFB-AE41C0213245}" destId="{85C31893-7EB3-4809-9740-3564EE9E4E6F}" srcOrd="4" destOrd="0" parTransId="{8ABD2D99-20E6-4BAE-8EB5-4181D99B06B9}" sibTransId="{99AAD185-4528-412F-BBA1-283BB38C35A7}"/>
    <dgm:cxn modelId="{F9B445C4-FEAA-4255-A32E-2E08A6CC8F8B}" type="presOf" srcId="{FE2176ED-5BC0-4106-80AB-02E9E474B53A}" destId="{2EBD5BD5-D37F-4F6B-A645-C75CA30AC83A}" srcOrd="0" destOrd="0" presId="urn:microsoft.com/office/officeart/2005/8/layout/default"/>
    <dgm:cxn modelId="{B35308D0-0E74-44AC-AC06-597E44DEB974}" srcId="{13332A29-B3B8-4C13-BEFB-AE41C0213245}" destId="{FBAB2880-D63A-4C39-8401-68B7DBDEE37A}" srcOrd="3" destOrd="0" parTransId="{14504DAF-EDFA-4EA1-B31A-58ABE181BED7}" sibTransId="{B17DE60B-0BD0-4AA5-B58A-8E932D251970}"/>
    <dgm:cxn modelId="{C2C91CEA-2673-4877-A08A-F36108974A12}" srcId="{13332A29-B3B8-4C13-BEFB-AE41C0213245}" destId="{FE2176ED-5BC0-4106-80AB-02E9E474B53A}" srcOrd="0" destOrd="0" parTransId="{CBDCCB3E-4D3F-470A-854C-008639E268E9}" sibTransId="{D02A36AE-4CFA-4F31-A99A-E753C3BCB80B}"/>
    <dgm:cxn modelId="{A9CAE49D-ABDB-4DDB-983B-4D2F3B93B7BE}" type="presParOf" srcId="{1975381C-CF9F-458C-9D41-90909250FA46}" destId="{2EBD5BD5-D37F-4F6B-A645-C75CA30AC83A}" srcOrd="0" destOrd="0" presId="urn:microsoft.com/office/officeart/2005/8/layout/default"/>
    <dgm:cxn modelId="{6338DB27-A36A-447E-A527-1D50833F535C}" type="presParOf" srcId="{1975381C-CF9F-458C-9D41-90909250FA46}" destId="{646146CD-E132-4E08-A8E2-7762B409992D}" srcOrd="1" destOrd="0" presId="urn:microsoft.com/office/officeart/2005/8/layout/default"/>
    <dgm:cxn modelId="{971023B0-2EA0-482D-BFD3-616198299385}" type="presParOf" srcId="{1975381C-CF9F-458C-9D41-90909250FA46}" destId="{136FD177-DBF4-4B19-BD09-C9C289CEE4E3}" srcOrd="2" destOrd="0" presId="urn:microsoft.com/office/officeart/2005/8/layout/default"/>
    <dgm:cxn modelId="{8357444B-911D-4669-87C9-6E94C6368269}" type="presParOf" srcId="{1975381C-CF9F-458C-9D41-90909250FA46}" destId="{F6E73B61-A318-40B7-BABC-41BF39A2F6B4}" srcOrd="3" destOrd="0" presId="urn:microsoft.com/office/officeart/2005/8/layout/default"/>
    <dgm:cxn modelId="{9DA7A378-B540-4A03-86E3-1D7C1481FEDD}" type="presParOf" srcId="{1975381C-CF9F-458C-9D41-90909250FA46}" destId="{4A5210B8-FC95-4377-8363-95113AB17076}" srcOrd="4" destOrd="0" presId="urn:microsoft.com/office/officeart/2005/8/layout/default"/>
    <dgm:cxn modelId="{13A63D8A-6EC5-43A7-B213-DCF8704A085E}" type="presParOf" srcId="{1975381C-CF9F-458C-9D41-90909250FA46}" destId="{C0B27352-BFAB-4133-B213-7BFAEFCBB80E}" srcOrd="5" destOrd="0" presId="urn:microsoft.com/office/officeart/2005/8/layout/default"/>
    <dgm:cxn modelId="{1FA5E884-5BB9-4E82-85AB-1ED95C6E4250}" type="presParOf" srcId="{1975381C-CF9F-458C-9D41-90909250FA46}" destId="{BC0ABBA9-2713-4751-B7AC-D7218524200E}" srcOrd="6" destOrd="0" presId="urn:microsoft.com/office/officeart/2005/8/layout/default"/>
    <dgm:cxn modelId="{0FEA367B-84C4-47C4-B318-7D08065305E4}" type="presParOf" srcId="{1975381C-CF9F-458C-9D41-90909250FA46}" destId="{2F3FCD08-1EC7-4475-A535-D7C233C439FF}" srcOrd="7" destOrd="0" presId="urn:microsoft.com/office/officeart/2005/8/layout/default"/>
    <dgm:cxn modelId="{0647D8EF-C9C6-4D2A-A8A6-16240EA0E723}" type="presParOf" srcId="{1975381C-CF9F-458C-9D41-90909250FA46}" destId="{2C631951-81B7-4C01-AE7E-66121C27E70C}" srcOrd="8" destOrd="0" presId="urn:microsoft.com/office/officeart/2005/8/layout/default"/>
    <dgm:cxn modelId="{10E69BFC-6769-4E09-9686-ABBCD4A55389}" type="presParOf" srcId="{1975381C-CF9F-458C-9D41-90909250FA46}" destId="{4C403962-3E65-4C62-BABB-D542E9456E72}" srcOrd="9" destOrd="0" presId="urn:microsoft.com/office/officeart/2005/8/layout/default"/>
    <dgm:cxn modelId="{8C59242D-3424-432E-AF8C-A024C54A1824}" type="presParOf" srcId="{1975381C-CF9F-458C-9D41-90909250FA46}" destId="{A829D092-D482-4D75-801A-A3505329EB4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328B2A-E2AA-4D5D-9A47-4D49610D0970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554244F-679E-4663-A4A6-10AA1053F114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Topical Antibiotics (</a:t>
          </a:r>
          <a:r>
            <a:rPr lang="en-US" dirty="0" err="1">
              <a:solidFill>
                <a:schemeClr val="bg1"/>
              </a:solidFill>
            </a:rPr>
            <a:t>Erythomycin</a:t>
          </a:r>
          <a:r>
            <a:rPr lang="en-US" dirty="0">
              <a:solidFill>
                <a:schemeClr val="bg1"/>
              </a:solidFill>
            </a:rPr>
            <a:t> or Clindamycin 1%) Benzoyl Peroxide 2.5-5%</a:t>
          </a:r>
          <a:endParaRPr lang="en-US" dirty="0"/>
        </a:p>
      </dgm:t>
    </dgm:pt>
    <dgm:pt modelId="{CA3FF703-A60A-4D7A-858D-0454DED534DA}" type="parTrans" cxnId="{D38113E5-9117-4244-94F7-E9977322324D}">
      <dgm:prSet/>
      <dgm:spPr/>
      <dgm:t>
        <a:bodyPr/>
        <a:lstStyle/>
        <a:p>
          <a:endParaRPr lang="en-US"/>
        </a:p>
      </dgm:t>
    </dgm:pt>
    <dgm:pt modelId="{E4AF7324-4071-4A96-988F-10BCED256235}" type="sibTrans" cxnId="{D38113E5-9117-4244-94F7-E9977322324D}">
      <dgm:prSet/>
      <dgm:spPr/>
      <dgm:t>
        <a:bodyPr/>
        <a:lstStyle/>
        <a:p>
          <a:endParaRPr lang="en-US"/>
        </a:p>
      </dgm:t>
    </dgm:pt>
    <dgm:pt modelId="{D499AC34-CA08-4C4F-9167-CAC82789A21A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Keratolytics</a:t>
          </a:r>
          <a:r>
            <a:rPr lang="en-US" dirty="0">
              <a:solidFill>
                <a:schemeClr val="bg1"/>
              </a:solidFill>
            </a:rPr>
            <a:t> –</a:t>
          </a:r>
          <a:r>
            <a:rPr lang="en-US" dirty="0" err="1">
              <a:solidFill>
                <a:schemeClr val="bg1"/>
              </a:solidFill>
            </a:rPr>
            <a:t>Salicyclic</a:t>
          </a:r>
          <a:r>
            <a:rPr lang="en-US" dirty="0">
              <a:solidFill>
                <a:schemeClr val="bg1"/>
              </a:solidFill>
            </a:rPr>
            <a:t> Acid </a:t>
          </a:r>
        </a:p>
      </dgm:t>
    </dgm:pt>
    <dgm:pt modelId="{3345F4D5-3062-4BBC-AA5A-B2EEC27B8C7A}" type="parTrans" cxnId="{5C74AEF1-B421-44A4-A662-75E0AE2DA7F1}">
      <dgm:prSet/>
      <dgm:spPr/>
      <dgm:t>
        <a:bodyPr/>
        <a:lstStyle/>
        <a:p>
          <a:endParaRPr lang="en-US"/>
        </a:p>
      </dgm:t>
    </dgm:pt>
    <dgm:pt modelId="{E7136712-AA1B-41F2-806E-4405B27868AE}" type="sibTrans" cxnId="{5C74AEF1-B421-44A4-A662-75E0AE2DA7F1}">
      <dgm:prSet/>
      <dgm:spPr/>
      <dgm:t>
        <a:bodyPr/>
        <a:lstStyle/>
        <a:p>
          <a:endParaRPr lang="en-US"/>
        </a:p>
      </dgm:t>
    </dgm:pt>
    <dgm:pt modelId="{A1755C7E-63DC-489D-BE1C-FE5A4933B421}">
      <dgm:prSet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Azeliac</a:t>
          </a:r>
          <a:r>
            <a:rPr lang="en-US" dirty="0">
              <a:solidFill>
                <a:schemeClr val="bg1"/>
              </a:solidFill>
            </a:rPr>
            <a:t> Acid 20%</a:t>
          </a:r>
        </a:p>
      </dgm:t>
    </dgm:pt>
    <dgm:pt modelId="{C1C46269-2350-4A83-A628-AF9CEA1918EF}" type="parTrans" cxnId="{B1742466-5335-4AAD-A393-1C1DA10B170E}">
      <dgm:prSet/>
      <dgm:spPr/>
      <dgm:t>
        <a:bodyPr/>
        <a:lstStyle/>
        <a:p>
          <a:endParaRPr lang="en-US"/>
        </a:p>
      </dgm:t>
    </dgm:pt>
    <dgm:pt modelId="{91FC686C-DCEE-4B5F-908F-2D029A93C5F5}" type="sibTrans" cxnId="{B1742466-5335-4AAD-A393-1C1DA10B170E}">
      <dgm:prSet/>
      <dgm:spPr/>
      <dgm:t>
        <a:bodyPr/>
        <a:lstStyle/>
        <a:p>
          <a:endParaRPr lang="en-US"/>
        </a:p>
      </dgm:t>
    </dgm:pt>
    <dgm:pt modelId="{4951F098-235A-4514-8B6B-8F6C75FCDC0E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Topical Retinoids </a:t>
          </a:r>
        </a:p>
      </dgm:t>
    </dgm:pt>
    <dgm:pt modelId="{EC8AB932-1325-4672-A88B-051E499A2E64}" type="parTrans" cxnId="{ADBF0574-EF99-40FB-806B-75E55FD611E4}">
      <dgm:prSet/>
      <dgm:spPr/>
      <dgm:t>
        <a:bodyPr/>
        <a:lstStyle/>
        <a:p>
          <a:endParaRPr lang="en-US"/>
        </a:p>
      </dgm:t>
    </dgm:pt>
    <dgm:pt modelId="{B9C8546C-BA95-46AC-B8B7-74DF630AFADA}" type="sibTrans" cxnId="{ADBF0574-EF99-40FB-806B-75E55FD611E4}">
      <dgm:prSet/>
      <dgm:spPr/>
      <dgm:t>
        <a:bodyPr/>
        <a:lstStyle/>
        <a:p>
          <a:endParaRPr lang="en-US"/>
        </a:p>
      </dgm:t>
    </dgm:pt>
    <dgm:pt modelId="{5ED5D7F4-9082-4EB4-AA3F-E0941A57111C}" type="pres">
      <dgm:prSet presAssocID="{3C328B2A-E2AA-4D5D-9A47-4D49610D0970}" presName="linear" presStyleCnt="0">
        <dgm:presLayoutVars>
          <dgm:animLvl val="lvl"/>
          <dgm:resizeHandles val="exact"/>
        </dgm:presLayoutVars>
      </dgm:prSet>
      <dgm:spPr/>
    </dgm:pt>
    <dgm:pt modelId="{79BE9F51-B935-4FD3-8195-D2285BF1720B}" type="pres">
      <dgm:prSet presAssocID="{8554244F-679E-4663-A4A6-10AA1053F11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E74B1ED-3DCD-4DCB-8B7D-08AADCA96FD3}" type="pres">
      <dgm:prSet presAssocID="{E4AF7324-4071-4A96-988F-10BCED256235}" presName="spacer" presStyleCnt="0"/>
      <dgm:spPr/>
    </dgm:pt>
    <dgm:pt modelId="{40B44974-1EE7-4500-BBE2-B25DFDBCACFE}" type="pres">
      <dgm:prSet presAssocID="{D499AC34-CA08-4C4F-9167-CAC82789A21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1F7B372-8C7B-451D-9843-4F2D5B70EB69}" type="pres">
      <dgm:prSet presAssocID="{E7136712-AA1B-41F2-806E-4405B27868AE}" presName="spacer" presStyleCnt="0"/>
      <dgm:spPr/>
    </dgm:pt>
    <dgm:pt modelId="{BC12398B-0F72-475F-BD9E-C234FB55E2F7}" type="pres">
      <dgm:prSet presAssocID="{A1755C7E-63DC-489D-BE1C-FE5A4933B42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4D3EE76-4D8C-4D51-AF10-567149CF0A8F}" type="pres">
      <dgm:prSet presAssocID="{91FC686C-DCEE-4B5F-908F-2D029A93C5F5}" presName="spacer" presStyleCnt="0"/>
      <dgm:spPr/>
    </dgm:pt>
    <dgm:pt modelId="{04ACCCE9-C0AE-48A2-944D-97CA0C92C6EA}" type="pres">
      <dgm:prSet presAssocID="{4951F098-235A-4514-8B6B-8F6C75FCDC0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BAEB80A-D74E-4201-9C85-6971F725E77B}" type="presOf" srcId="{3C328B2A-E2AA-4D5D-9A47-4D49610D0970}" destId="{5ED5D7F4-9082-4EB4-AA3F-E0941A57111C}" srcOrd="0" destOrd="0" presId="urn:microsoft.com/office/officeart/2005/8/layout/vList2"/>
    <dgm:cxn modelId="{3BC62327-130B-402C-ABD0-2A79AB1DEA22}" type="presOf" srcId="{A1755C7E-63DC-489D-BE1C-FE5A4933B421}" destId="{BC12398B-0F72-475F-BD9E-C234FB55E2F7}" srcOrd="0" destOrd="0" presId="urn:microsoft.com/office/officeart/2005/8/layout/vList2"/>
    <dgm:cxn modelId="{74CCF12D-79F6-4285-A8B6-2F9C0DC5516B}" type="presOf" srcId="{D499AC34-CA08-4C4F-9167-CAC82789A21A}" destId="{40B44974-1EE7-4500-BBE2-B25DFDBCACFE}" srcOrd="0" destOrd="0" presId="urn:microsoft.com/office/officeart/2005/8/layout/vList2"/>
    <dgm:cxn modelId="{B1742466-5335-4AAD-A393-1C1DA10B170E}" srcId="{3C328B2A-E2AA-4D5D-9A47-4D49610D0970}" destId="{A1755C7E-63DC-489D-BE1C-FE5A4933B421}" srcOrd="2" destOrd="0" parTransId="{C1C46269-2350-4A83-A628-AF9CEA1918EF}" sibTransId="{91FC686C-DCEE-4B5F-908F-2D029A93C5F5}"/>
    <dgm:cxn modelId="{ADBF0574-EF99-40FB-806B-75E55FD611E4}" srcId="{3C328B2A-E2AA-4D5D-9A47-4D49610D0970}" destId="{4951F098-235A-4514-8B6B-8F6C75FCDC0E}" srcOrd="3" destOrd="0" parTransId="{EC8AB932-1325-4672-A88B-051E499A2E64}" sibTransId="{B9C8546C-BA95-46AC-B8B7-74DF630AFADA}"/>
    <dgm:cxn modelId="{18DE8A77-742D-4726-8982-44E907C712DF}" type="presOf" srcId="{4951F098-235A-4514-8B6B-8F6C75FCDC0E}" destId="{04ACCCE9-C0AE-48A2-944D-97CA0C92C6EA}" srcOrd="0" destOrd="0" presId="urn:microsoft.com/office/officeart/2005/8/layout/vList2"/>
    <dgm:cxn modelId="{D38113E5-9117-4244-94F7-E9977322324D}" srcId="{3C328B2A-E2AA-4D5D-9A47-4D49610D0970}" destId="{8554244F-679E-4663-A4A6-10AA1053F114}" srcOrd="0" destOrd="0" parTransId="{CA3FF703-A60A-4D7A-858D-0454DED534DA}" sibTransId="{E4AF7324-4071-4A96-988F-10BCED256235}"/>
    <dgm:cxn modelId="{5C74AEF1-B421-44A4-A662-75E0AE2DA7F1}" srcId="{3C328B2A-E2AA-4D5D-9A47-4D49610D0970}" destId="{D499AC34-CA08-4C4F-9167-CAC82789A21A}" srcOrd="1" destOrd="0" parTransId="{3345F4D5-3062-4BBC-AA5A-B2EEC27B8C7A}" sibTransId="{E7136712-AA1B-41F2-806E-4405B27868AE}"/>
    <dgm:cxn modelId="{88A3FDFC-3E14-4864-B430-EE85B7FB4351}" type="presOf" srcId="{8554244F-679E-4663-A4A6-10AA1053F114}" destId="{79BE9F51-B935-4FD3-8195-D2285BF1720B}" srcOrd="0" destOrd="0" presId="urn:microsoft.com/office/officeart/2005/8/layout/vList2"/>
    <dgm:cxn modelId="{71E37BDA-6C37-4AFE-9D3C-0134C0A715D3}" type="presParOf" srcId="{5ED5D7F4-9082-4EB4-AA3F-E0941A57111C}" destId="{79BE9F51-B935-4FD3-8195-D2285BF1720B}" srcOrd="0" destOrd="0" presId="urn:microsoft.com/office/officeart/2005/8/layout/vList2"/>
    <dgm:cxn modelId="{F6B5CCC3-125A-410C-8A88-6616287A7C14}" type="presParOf" srcId="{5ED5D7F4-9082-4EB4-AA3F-E0941A57111C}" destId="{7E74B1ED-3DCD-4DCB-8B7D-08AADCA96FD3}" srcOrd="1" destOrd="0" presId="urn:microsoft.com/office/officeart/2005/8/layout/vList2"/>
    <dgm:cxn modelId="{6B7C5874-994E-4310-B624-2CE53F2256E2}" type="presParOf" srcId="{5ED5D7F4-9082-4EB4-AA3F-E0941A57111C}" destId="{40B44974-1EE7-4500-BBE2-B25DFDBCACFE}" srcOrd="2" destOrd="0" presId="urn:microsoft.com/office/officeart/2005/8/layout/vList2"/>
    <dgm:cxn modelId="{7E603BD6-00B7-4423-B89E-4B179A16F8F5}" type="presParOf" srcId="{5ED5D7F4-9082-4EB4-AA3F-E0941A57111C}" destId="{81F7B372-8C7B-451D-9843-4F2D5B70EB69}" srcOrd="3" destOrd="0" presId="urn:microsoft.com/office/officeart/2005/8/layout/vList2"/>
    <dgm:cxn modelId="{BE6CAD28-D771-41A4-856A-B67CB65CDB5C}" type="presParOf" srcId="{5ED5D7F4-9082-4EB4-AA3F-E0941A57111C}" destId="{BC12398B-0F72-475F-BD9E-C234FB55E2F7}" srcOrd="4" destOrd="0" presId="urn:microsoft.com/office/officeart/2005/8/layout/vList2"/>
    <dgm:cxn modelId="{A9E1FDF0-4AFB-4E0B-BC62-3C066C2E97AA}" type="presParOf" srcId="{5ED5D7F4-9082-4EB4-AA3F-E0941A57111C}" destId="{D4D3EE76-4D8C-4D51-AF10-567149CF0A8F}" srcOrd="5" destOrd="0" presId="urn:microsoft.com/office/officeart/2005/8/layout/vList2"/>
    <dgm:cxn modelId="{1589BB9E-6707-4D1A-92BF-F4E4F701429A}" type="presParOf" srcId="{5ED5D7F4-9082-4EB4-AA3F-E0941A57111C}" destId="{04ACCCE9-C0AE-48A2-944D-97CA0C92C6E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5BD17-4486-4CA1-9241-76280A4C2F8D}" type="doc">
      <dgm:prSet loTypeId="urn:microsoft.com/office/officeart/2008/layout/LinedList" loCatId="list" qsTypeId="urn:microsoft.com/office/officeart/2005/8/quickstyle/simple2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BBAA636-63AA-4D7F-B66E-9E8766669088}">
      <dgm:prSet/>
      <dgm:spPr/>
      <dgm:t>
        <a:bodyPr/>
        <a:lstStyle/>
        <a:p>
          <a:r>
            <a:rPr lang="en-US" dirty="0"/>
            <a:t>Isotretinoin,  	     0.5-</a:t>
          </a:r>
          <a:r>
            <a:rPr lang="en-US" dirty="0" err="1"/>
            <a:t>1mg</a:t>
          </a:r>
          <a:r>
            <a:rPr lang="en-US" dirty="0"/>
            <a:t>/kg/day</a:t>
          </a:r>
        </a:p>
      </dgm:t>
    </dgm:pt>
    <dgm:pt modelId="{808DC08A-8BF2-4A12-8E9B-EA379DA86101}" type="parTrans" cxnId="{2E067370-D204-4CD7-855E-7FFBBC28AE67}">
      <dgm:prSet/>
      <dgm:spPr/>
      <dgm:t>
        <a:bodyPr/>
        <a:lstStyle/>
        <a:p>
          <a:endParaRPr lang="en-US"/>
        </a:p>
      </dgm:t>
    </dgm:pt>
    <dgm:pt modelId="{28A17D68-8106-4D09-9D40-3A84CC1F2289}" type="sibTrans" cxnId="{2E067370-D204-4CD7-855E-7FFBBC28AE67}">
      <dgm:prSet/>
      <dgm:spPr/>
      <dgm:t>
        <a:bodyPr/>
        <a:lstStyle/>
        <a:p>
          <a:endParaRPr lang="en-US"/>
        </a:p>
      </dgm:t>
    </dgm:pt>
    <dgm:pt modelId="{A28D7580-01E2-4ABC-B040-78BA3ABAD6CA}">
      <dgm:prSet/>
      <dgm:spPr/>
      <dgm:t>
        <a:bodyPr/>
        <a:lstStyle/>
        <a:p>
          <a:r>
            <a:rPr lang="en-US" dirty="0"/>
            <a:t>Total dose of 120-150mg/kg </a:t>
          </a:r>
        </a:p>
      </dgm:t>
    </dgm:pt>
    <dgm:pt modelId="{BFB308D5-3A60-48EE-A566-FBFBC6B57A06}" type="parTrans" cxnId="{785E1354-8B19-431C-B6C7-A71C2F3DD698}">
      <dgm:prSet/>
      <dgm:spPr/>
      <dgm:t>
        <a:bodyPr/>
        <a:lstStyle/>
        <a:p>
          <a:endParaRPr lang="en-US"/>
        </a:p>
      </dgm:t>
    </dgm:pt>
    <dgm:pt modelId="{76201E7F-A46C-4341-8D15-6FB50D7B2DF3}" type="sibTrans" cxnId="{785E1354-8B19-431C-B6C7-A71C2F3DD698}">
      <dgm:prSet/>
      <dgm:spPr/>
      <dgm:t>
        <a:bodyPr/>
        <a:lstStyle/>
        <a:p>
          <a:endParaRPr lang="en-US"/>
        </a:p>
      </dgm:t>
    </dgm:pt>
    <dgm:pt modelId="{8CC2EA39-771A-4424-B167-9DC8BBD5F735}" type="pres">
      <dgm:prSet presAssocID="{5635BD17-4486-4CA1-9241-76280A4C2F8D}" presName="vert0" presStyleCnt="0">
        <dgm:presLayoutVars>
          <dgm:dir/>
          <dgm:animOne val="branch"/>
          <dgm:animLvl val="lvl"/>
        </dgm:presLayoutVars>
      </dgm:prSet>
      <dgm:spPr/>
    </dgm:pt>
    <dgm:pt modelId="{7FF90DA2-9155-41A1-A3D4-DFE993194DD7}" type="pres">
      <dgm:prSet presAssocID="{CBBAA636-63AA-4D7F-B66E-9E8766669088}" presName="thickLine" presStyleLbl="alignNode1" presStyleIdx="0" presStyleCnt="2"/>
      <dgm:spPr/>
    </dgm:pt>
    <dgm:pt modelId="{A56F94DE-1D22-4798-8E94-6F3FC274DBC7}" type="pres">
      <dgm:prSet presAssocID="{CBBAA636-63AA-4D7F-B66E-9E8766669088}" presName="horz1" presStyleCnt="0"/>
      <dgm:spPr/>
    </dgm:pt>
    <dgm:pt modelId="{1CA7B493-FDD9-428B-A2C6-B4AF8B0B5DD1}" type="pres">
      <dgm:prSet presAssocID="{CBBAA636-63AA-4D7F-B66E-9E8766669088}" presName="tx1" presStyleLbl="revTx" presStyleIdx="0" presStyleCnt="2"/>
      <dgm:spPr/>
    </dgm:pt>
    <dgm:pt modelId="{F2F0EFDB-C14B-4357-8912-5B1A2D22C1DB}" type="pres">
      <dgm:prSet presAssocID="{CBBAA636-63AA-4D7F-B66E-9E8766669088}" presName="vert1" presStyleCnt="0"/>
      <dgm:spPr/>
    </dgm:pt>
    <dgm:pt modelId="{7914389E-28EE-48ED-9B33-B66093D8612B}" type="pres">
      <dgm:prSet presAssocID="{A28D7580-01E2-4ABC-B040-78BA3ABAD6CA}" presName="thickLine" presStyleLbl="alignNode1" presStyleIdx="1" presStyleCnt="2"/>
      <dgm:spPr/>
    </dgm:pt>
    <dgm:pt modelId="{7D55291F-0E6A-4F01-983E-A6836AD94775}" type="pres">
      <dgm:prSet presAssocID="{A28D7580-01E2-4ABC-B040-78BA3ABAD6CA}" presName="horz1" presStyleCnt="0"/>
      <dgm:spPr/>
    </dgm:pt>
    <dgm:pt modelId="{743B42EB-F96E-4A9B-86B0-3D640238B764}" type="pres">
      <dgm:prSet presAssocID="{A28D7580-01E2-4ABC-B040-78BA3ABAD6CA}" presName="tx1" presStyleLbl="revTx" presStyleIdx="1" presStyleCnt="2"/>
      <dgm:spPr/>
    </dgm:pt>
    <dgm:pt modelId="{8E938FE8-86AA-4400-ABDF-97684F47FF2D}" type="pres">
      <dgm:prSet presAssocID="{A28D7580-01E2-4ABC-B040-78BA3ABAD6CA}" presName="vert1" presStyleCnt="0"/>
      <dgm:spPr/>
    </dgm:pt>
  </dgm:ptLst>
  <dgm:cxnLst>
    <dgm:cxn modelId="{BF75D635-A617-476D-A4AA-87A55055B692}" type="presOf" srcId="{5635BD17-4486-4CA1-9241-76280A4C2F8D}" destId="{8CC2EA39-771A-4424-B167-9DC8BBD5F735}" srcOrd="0" destOrd="0" presId="urn:microsoft.com/office/officeart/2008/layout/LinedList"/>
    <dgm:cxn modelId="{2E067370-D204-4CD7-855E-7FFBBC28AE67}" srcId="{5635BD17-4486-4CA1-9241-76280A4C2F8D}" destId="{CBBAA636-63AA-4D7F-B66E-9E8766669088}" srcOrd="0" destOrd="0" parTransId="{808DC08A-8BF2-4A12-8E9B-EA379DA86101}" sibTransId="{28A17D68-8106-4D09-9D40-3A84CC1F2289}"/>
    <dgm:cxn modelId="{785E1354-8B19-431C-B6C7-A71C2F3DD698}" srcId="{5635BD17-4486-4CA1-9241-76280A4C2F8D}" destId="{A28D7580-01E2-4ABC-B040-78BA3ABAD6CA}" srcOrd="1" destOrd="0" parTransId="{BFB308D5-3A60-48EE-A566-FBFBC6B57A06}" sibTransId="{76201E7F-A46C-4341-8D15-6FB50D7B2DF3}"/>
    <dgm:cxn modelId="{88AF12A5-B509-4042-82AB-6AC405974E76}" type="presOf" srcId="{A28D7580-01E2-4ABC-B040-78BA3ABAD6CA}" destId="{743B42EB-F96E-4A9B-86B0-3D640238B764}" srcOrd="0" destOrd="0" presId="urn:microsoft.com/office/officeart/2008/layout/LinedList"/>
    <dgm:cxn modelId="{EC26F3B7-3612-45B3-98F9-422C78662643}" type="presOf" srcId="{CBBAA636-63AA-4D7F-B66E-9E8766669088}" destId="{1CA7B493-FDD9-428B-A2C6-B4AF8B0B5DD1}" srcOrd="0" destOrd="0" presId="urn:microsoft.com/office/officeart/2008/layout/LinedList"/>
    <dgm:cxn modelId="{5D6244EC-C253-47E2-9FCD-15FE9778423B}" type="presParOf" srcId="{8CC2EA39-771A-4424-B167-9DC8BBD5F735}" destId="{7FF90DA2-9155-41A1-A3D4-DFE993194DD7}" srcOrd="0" destOrd="0" presId="urn:microsoft.com/office/officeart/2008/layout/LinedList"/>
    <dgm:cxn modelId="{185496CB-ECA7-4BE3-BD2F-52F0124C9E1B}" type="presParOf" srcId="{8CC2EA39-771A-4424-B167-9DC8BBD5F735}" destId="{A56F94DE-1D22-4798-8E94-6F3FC274DBC7}" srcOrd="1" destOrd="0" presId="urn:microsoft.com/office/officeart/2008/layout/LinedList"/>
    <dgm:cxn modelId="{686363C5-0838-4FBA-AC44-FC538C466FA0}" type="presParOf" srcId="{A56F94DE-1D22-4798-8E94-6F3FC274DBC7}" destId="{1CA7B493-FDD9-428B-A2C6-B4AF8B0B5DD1}" srcOrd="0" destOrd="0" presId="urn:microsoft.com/office/officeart/2008/layout/LinedList"/>
    <dgm:cxn modelId="{455D6CC2-512B-4915-AD93-2755C138920C}" type="presParOf" srcId="{A56F94DE-1D22-4798-8E94-6F3FC274DBC7}" destId="{F2F0EFDB-C14B-4357-8912-5B1A2D22C1DB}" srcOrd="1" destOrd="0" presId="urn:microsoft.com/office/officeart/2008/layout/LinedList"/>
    <dgm:cxn modelId="{CC2DFA4B-5398-49B4-9623-DBF89D4A9C9C}" type="presParOf" srcId="{8CC2EA39-771A-4424-B167-9DC8BBD5F735}" destId="{7914389E-28EE-48ED-9B33-B66093D8612B}" srcOrd="2" destOrd="0" presId="urn:microsoft.com/office/officeart/2008/layout/LinedList"/>
    <dgm:cxn modelId="{74BD5FA1-69C4-445C-9BAB-8AA8C097F1B4}" type="presParOf" srcId="{8CC2EA39-771A-4424-B167-9DC8BBD5F735}" destId="{7D55291F-0E6A-4F01-983E-A6836AD94775}" srcOrd="3" destOrd="0" presId="urn:microsoft.com/office/officeart/2008/layout/LinedList"/>
    <dgm:cxn modelId="{370BC1C8-3CEB-40BA-A30C-A211AFCA281D}" type="presParOf" srcId="{7D55291F-0E6A-4F01-983E-A6836AD94775}" destId="{743B42EB-F96E-4A9B-86B0-3D640238B764}" srcOrd="0" destOrd="0" presId="urn:microsoft.com/office/officeart/2008/layout/LinedList"/>
    <dgm:cxn modelId="{B09DC90C-E4EC-4DB5-AF5C-65DAE87018F7}" type="presParOf" srcId="{7D55291F-0E6A-4F01-983E-A6836AD94775}" destId="{8E938FE8-86AA-4400-ABDF-97684F47FF2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7F613FC-85BC-4A00-B271-3A957DAEAAEE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7C85E18-C925-4100-A6C8-E9984CD02289}">
      <dgm:prSet/>
      <dgm:spPr/>
      <dgm:t>
        <a:bodyPr/>
        <a:lstStyle/>
        <a:p>
          <a:r>
            <a:rPr lang="en-GB" b="0" i="0" dirty="0">
              <a:solidFill>
                <a:schemeClr val="bg1"/>
              </a:solidFill>
            </a:rPr>
            <a:t>Topical minocycline foam, which works in inflammatory acne.</a:t>
          </a:r>
          <a:endParaRPr lang="en-US" dirty="0">
            <a:solidFill>
              <a:schemeClr val="bg1"/>
            </a:solidFill>
          </a:endParaRPr>
        </a:p>
      </dgm:t>
    </dgm:pt>
    <dgm:pt modelId="{A6209B43-BACB-4823-9A57-673044B1C348}" type="parTrans" cxnId="{1ADE50E0-6DDF-4905-B8A3-8132D7B43F78}">
      <dgm:prSet/>
      <dgm:spPr/>
      <dgm:t>
        <a:bodyPr/>
        <a:lstStyle/>
        <a:p>
          <a:endParaRPr lang="en-US"/>
        </a:p>
      </dgm:t>
    </dgm:pt>
    <dgm:pt modelId="{0D849541-AAF1-4410-BD9C-A094555E2888}" type="sibTrans" cxnId="{1ADE50E0-6DDF-4905-B8A3-8132D7B43F78}">
      <dgm:prSet/>
      <dgm:spPr/>
      <dgm:t>
        <a:bodyPr/>
        <a:lstStyle/>
        <a:p>
          <a:endParaRPr lang="en-US"/>
        </a:p>
      </dgm:t>
    </dgm:pt>
    <dgm:pt modelId="{13CFA8D3-9CEA-4C66-984B-242CC618ACD5}">
      <dgm:prSet/>
      <dgm:spPr/>
      <dgm:t>
        <a:bodyPr/>
        <a:lstStyle/>
        <a:p>
          <a:r>
            <a:rPr lang="en-GB" b="0" i="0" dirty="0">
              <a:solidFill>
                <a:schemeClr val="bg1"/>
              </a:solidFill>
            </a:rPr>
            <a:t>Topical </a:t>
          </a:r>
          <a:r>
            <a:rPr lang="en-GB" b="0" i="0" dirty="0" err="1">
              <a:solidFill>
                <a:schemeClr val="bg1"/>
              </a:solidFill>
            </a:rPr>
            <a:t>clascoterone</a:t>
          </a:r>
          <a:r>
            <a:rPr lang="en-GB" b="0" i="0" dirty="0">
              <a:solidFill>
                <a:schemeClr val="bg1"/>
              </a:solidFill>
            </a:rPr>
            <a:t>, a androgen blocker.</a:t>
          </a:r>
          <a:endParaRPr lang="en-US" dirty="0">
            <a:solidFill>
              <a:schemeClr val="bg1"/>
            </a:solidFill>
          </a:endParaRPr>
        </a:p>
      </dgm:t>
    </dgm:pt>
    <dgm:pt modelId="{C1CF73C8-2F91-4BE8-BE65-0D7DF6441390}" type="parTrans" cxnId="{42BDE9CC-07A4-42A3-87DB-A535DA502C3C}">
      <dgm:prSet/>
      <dgm:spPr/>
      <dgm:t>
        <a:bodyPr/>
        <a:lstStyle/>
        <a:p>
          <a:endParaRPr lang="en-US"/>
        </a:p>
      </dgm:t>
    </dgm:pt>
    <dgm:pt modelId="{F21D0D17-C67F-419A-BD47-115421895E3A}" type="sibTrans" cxnId="{42BDE9CC-07A4-42A3-87DB-A535DA502C3C}">
      <dgm:prSet/>
      <dgm:spPr/>
      <dgm:t>
        <a:bodyPr/>
        <a:lstStyle/>
        <a:p>
          <a:endParaRPr lang="en-US"/>
        </a:p>
      </dgm:t>
    </dgm:pt>
    <dgm:pt modelId="{C34A0FAA-9352-456F-A8C1-33AAF143AF4E}">
      <dgm:prSet/>
      <dgm:spPr/>
      <dgm:t>
        <a:bodyPr/>
        <a:lstStyle/>
        <a:p>
          <a:r>
            <a:rPr lang="en-GB" b="0" i="0" dirty="0">
              <a:solidFill>
                <a:schemeClr val="bg1"/>
              </a:solidFill>
            </a:rPr>
            <a:t>Encapsulated BP + tretinoin</a:t>
          </a:r>
          <a:endParaRPr lang="en-US" dirty="0">
            <a:solidFill>
              <a:schemeClr val="bg1"/>
            </a:solidFill>
          </a:endParaRPr>
        </a:p>
      </dgm:t>
    </dgm:pt>
    <dgm:pt modelId="{FD15F3E5-4659-465F-9673-02CCDEB990DD}" type="parTrans" cxnId="{1860BC0E-652B-4F88-AA5C-D4FA2E06C828}">
      <dgm:prSet/>
      <dgm:spPr/>
      <dgm:t>
        <a:bodyPr/>
        <a:lstStyle/>
        <a:p>
          <a:endParaRPr lang="en-US"/>
        </a:p>
      </dgm:t>
    </dgm:pt>
    <dgm:pt modelId="{5873D994-C6CB-4F73-97A0-3A34AE335E61}" type="sibTrans" cxnId="{1860BC0E-652B-4F88-AA5C-D4FA2E06C828}">
      <dgm:prSet/>
      <dgm:spPr/>
      <dgm:t>
        <a:bodyPr/>
        <a:lstStyle/>
        <a:p>
          <a:endParaRPr lang="en-US"/>
        </a:p>
      </dgm:t>
    </dgm:pt>
    <dgm:pt modelId="{E1089388-6446-4CEF-8421-7C92C82D1609}">
      <dgm:prSet/>
      <dgm:spPr/>
      <dgm:t>
        <a:bodyPr/>
        <a:lstStyle/>
        <a:p>
          <a:r>
            <a:rPr lang="en-GB" b="0" i="0" dirty="0">
              <a:solidFill>
                <a:schemeClr val="bg1"/>
              </a:solidFill>
            </a:rPr>
            <a:t>Topical </a:t>
          </a:r>
          <a:r>
            <a:rPr lang="en-GB" b="0" i="0" dirty="0" err="1">
              <a:solidFill>
                <a:schemeClr val="bg1"/>
              </a:solidFill>
            </a:rPr>
            <a:t>trifarotene</a:t>
          </a:r>
          <a:r>
            <a:rPr lang="en-GB" b="0" i="0" dirty="0">
              <a:solidFill>
                <a:schemeClr val="bg1"/>
              </a:solidFill>
            </a:rPr>
            <a:t>, a new fourth-generation retinoid approved for face and trunk.</a:t>
          </a:r>
          <a:endParaRPr lang="en-US" dirty="0">
            <a:solidFill>
              <a:schemeClr val="bg1"/>
            </a:solidFill>
          </a:endParaRPr>
        </a:p>
      </dgm:t>
    </dgm:pt>
    <dgm:pt modelId="{EE150C46-128E-4F00-AE70-F08F5E0AD377}" type="parTrans" cxnId="{82AC7764-FA6A-48BE-86C3-7FC6AA3A0068}">
      <dgm:prSet/>
      <dgm:spPr/>
      <dgm:t>
        <a:bodyPr/>
        <a:lstStyle/>
        <a:p>
          <a:endParaRPr lang="en-US"/>
        </a:p>
      </dgm:t>
    </dgm:pt>
    <dgm:pt modelId="{8F0C60FF-F95F-45AB-99B0-3E867CC3FAD5}" type="sibTrans" cxnId="{82AC7764-FA6A-48BE-86C3-7FC6AA3A0068}">
      <dgm:prSet/>
      <dgm:spPr/>
      <dgm:t>
        <a:bodyPr/>
        <a:lstStyle/>
        <a:p>
          <a:endParaRPr lang="en-US"/>
        </a:p>
      </dgm:t>
    </dgm:pt>
    <dgm:pt modelId="{1FFB7D4F-626E-463E-ADCE-475E63857395}" type="pres">
      <dgm:prSet presAssocID="{07F613FC-85BC-4A00-B271-3A957DAEAAEE}" presName="linear" presStyleCnt="0">
        <dgm:presLayoutVars>
          <dgm:animLvl val="lvl"/>
          <dgm:resizeHandles val="exact"/>
        </dgm:presLayoutVars>
      </dgm:prSet>
      <dgm:spPr/>
    </dgm:pt>
    <dgm:pt modelId="{8A58566B-A6F6-4827-82E7-3DF38F3E9F6F}" type="pres">
      <dgm:prSet presAssocID="{B7C85E18-C925-4100-A6C8-E9984CD0228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76781F2-B1E7-4884-A3DE-D8DCDBCBA3B7}" type="pres">
      <dgm:prSet presAssocID="{0D849541-AAF1-4410-BD9C-A094555E2888}" presName="spacer" presStyleCnt="0"/>
      <dgm:spPr/>
    </dgm:pt>
    <dgm:pt modelId="{DCECB3C2-3213-43B2-BDC8-2EED9925DC2C}" type="pres">
      <dgm:prSet presAssocID="{13CFA8D3-9CEA-4C66-984B-242CC618ACD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D165714-EA58-4559-B048-9AABD67C954E}" type="pres">
      <dgm:prSet presAssocID="{F21D0D17-C67F-419A-BD47-115421895E3A}" presName="spacer" presStyleCnt="0"/>
      <dgm:spPr/>
    </dgm:pt>
    <dgm:pt modelId="{52BFD7B6-5735-4EFB-BA0B-4384C19193C6}" type="pres">
      <dgm:prSet presAssocID="{C34A0FAA-9352-456F-A8C1-33AAF143AF4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AA480C8-9C98-4042-A407-634DC5F70509}" type="pres">
      <dgm:prSet presAssocID="{5873D994-C6CB-4F73-97A0-3A34AE335E61}" presName="spacer" presStyleCnt="0"/>
      <dgm:spPr/>
    </dgm:pt>
    <dgm:pt modelId="{7C4645FD-A8F1-4D90-93A0-080BC5FFE0EC}" type="pres">
      <dgm:prSet presAssocID="{E1089388-6446-4CEF-8421-7C92C82D160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860BC0E-652B-4F88-AA5C-D4FA2E06C828}" srcId="{07F613FC-85BC-4A00-B271-3A957DAEAAEE}" destId="{C34A0FAA-9352-456F-A8C1-33AAF143AF4E}" srcOrd="2" destOrd="0" parTransId="{FD15F3E5-4659-465F-9673-02CCDEB990DD}" sibTransId="{5873D994-C6CB-4F73-97A0-3A34AE335E61}"/>
    <dgm:cxn modelId="{7A515229-5124-46B7-B5B4-2378BFE7DDFC}" type="presOf" srcId="{B7C85E18-C925-4100-A6C8-E9984CD02289}" destId="{8A58566B-A6F6-4827-82E7-3DF38F3E9F6F}" srcOrd="0" destOrd="0" presId="urn:microsoft.com/office/officeart/2005/8/layout/vList2"/>
    <dgm:cxn modelId="{33E63B61-3A55-4C79-B7C4-B53974B8CB5E}" type="presOf" srcId="{E1089388-6446-4CEF-8421-7C92C82D1609}" destId="{7C4645FD-A8F1-4D90-93A0-080BC5FFE0EC}" srcOrd="0" destOrd="0" presId="urn:microsoft.com/office/officeart/2005/8/layout/vList2"/>
    <dgm:cxn modelId="{82AC7764-FA6A-48BE-86C3-7FC6AA3A0068}" srcId="{07F613FC-85BC-4A00-B271-3A957DAEAAEE}" destId="{E1089388-6446-4CEF-8421-7C92C82D1609}" srcOrd="3" destOrd="0" parTransId="{EE150C46-128E-4F00-AE70-F08F5E0AD377}" sibTransId="{8F0C60FF-F95F-45AB-99B0-3E867CC3FAD5}"/>
    <dgm:cxn modelId="{F31D1769-2D78-4153-BE9C-05C67213ADA7}" type="presOf" srcId="{C34A0FAA-9352-456F-A8C1-33AAF143AF4E}" destId="{52BFD7B6-5735-4EFB-BA0B-4384C19193C6}" srcOrd="0" destOrd="0" presId="urn:microsoft.com/office/officeart/2005/8/layout/vList2"/>
    <dgm:cxn modelId="{1FD28253-4E77-47C9-87CF-9F94225E9097}" type="presOf" srcId="{13CFA8D3-9CEA-4C66-984B-242CC618ACD5}" destId="{DCECB3C2-3213-43B2-BDC8-2EED9925DC2C}" srcOrd="0" destOrd="0" presId="urn:microsoft.com/office/officeart/2005/8/layout/vList2"/>
    <dgm:cxn modelId="{DA4DC089-21A5-4C34-8379-B02C8846706D}" type="presOf" srcId="{07F613FC-85BC-4A00-B271-3A957DAEAAEE}" destId="{1FFB7D4F-626E-463E-ADCE-475E63857395}" srcOrd="0" destOrd="0" presId="urn:microsoft.com/office/officeart/2005/8/layout/vList2"/>
    <dgm:cxn modelId="{42BDE9CC-07A4-42A3-87DB-A535DA502C3C}" srcId="{07F613FC-85BC-4A00-B271-3A957DAEAAEE}" destId="{13CFA8D3-9CEA-4C66-984B-242CC618ACD5}" srcOrd="1" destOrd="0" parTransId="{C1CF73C8-2F91-4BE8-BE65-0D7DF6441390}" sibTransId="{F21D0D17-C67F-419A-BD47-115421895E3A}"/>
    <dgm:cxn modelId="{1ADE50E0-6DDF-4905-B8A3-8132D7B43F78}" srcId="{07F613FC-85BC-4A00-B271-3A957DAEAAEE}" destId="{B7C85E18-C925-4100-A6C8-E9984CD02289}" srcOrd="0" destOrd="0" parTransId="{A6209B43-BACB-4823-9A57-673044B1C348}" sibTransId="{0D849541-AAF1-4410-BD9C-A094555E2888}"/>
    <dgm:cxn modelId="{8646749B-B7B7-48A1-BAFF-6BC9F37EFEE4}" type="presParOf" srcId="{1FFB7D4F-626E-463E-ADCE-475E63857395}" destId="{8A58566B-A6F6-4827-82E7-3DF38F3E9F6F}" srcOrd="0" destOrd="0" presId="urn:microsoft.com/office/officeart/2005/8/layout/vList2"/>
    <dgm:cxn modelId="{83394B75-12B3-4A1B-B52A-52590C8CC2F9}" type="presParOf" srcId="{1FFB7D4F-626E-463E-ADCE-475E63857395}" destId="{176781F2-B1E7-4884-A3DE-D8DCDBCBA3B7}" srcOrd="1" destOrd="0" presId="urn:microsoft.com/office/officeart/2005/8/layout/vList2"/>
    <dgm:cxn modelId="{A9A28063-3A3F-4522-8BFD-6E56BD6B80A6}" type="presParOf" srcId="{1FFB7D4F-626E-463E-ADCE-475E63857395}" destId="{DCECB3C2-3213-43B2-BDC8-2EED9925DC2C}" srcOrd="2" destOrd="0" presId="urn:microsoft.com/office/officeart/2005/8/layout/vList2"/>
    <dgm:cxn modelId="{058211C2-4267-4AB1-A3A8-645DC8CF6D67}" type="presParOf" srcId="{1FFB7D4F-626E-463E-ADCE-475E63857395}" destId="{4D165714-EA58-4559-B048-9AABD67C954E}" srcOrd="3" destOrd="0" presId="urn:microsoft.com/office/officeart/2005/8/layout/vList2"/>
    <dgm:cxn modelId="{2DD37DAB-F4A6-4654-A10A-99AC94E3D892}" type="presParOf" srcId="{1FFB7D4F-626E-463E-ADCE-475E63857395}" destId="{52BFD7B6-5735-4EFB-BA0B-4384C19193C6}" srcOrd="4" destOrd="0" presId="urn:microsoft.com/office/officeart/2005/8/layout/vList2"/>
    <dgm:cxn modelId="{7F7C9F02-EAD8-4C09-8CC7-4043061715D9}" type="presParOf" srcId="{1FFB7D4F-626E-463E-ADCE-475E63857395}" destId="{EAA480C8-9C98-4042-A407-634DC5F70509}" srcOrd="5" destOrd="0" presId="urn:microsoft.com/office/officeart/2005/8/layout/vList2"/>
    <dgm:cxn modelId="{2BE21C43-7CC6-406B-AA11-8A6B08DDB206}" type="presParOf" srcId="{1FFB7D4F-626E-463E-ADCE-475E63857395}" destId="{7C4645FD-A8F1-4D90-93A0-080BC5FFE0E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C2BB6-DF02-4EBD-B94F-083BEC3EAB27}">
      <dsp:nvSpPr>
        <dsp:cNvPr id="0" name=""/>
        <dsp:cNvSpPr/>
      </dsp:nvSpPr>
      <dsp:spPr>
        <a:xfrm>
          <a:off x="0" y="484"/>
          <a:ext cx="99059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EA72A7-F115-4264-BA3A-8AE9716EDAF9}">
      <dsp:nvSpPr>
        <dsp:cNvPr id="0" name=""/>
        <dsp:cNvSpPr/>
      </dsp:nvSpPr>
      <dsp:spPr>
        <a:xfrm>
          <a:off x="0" y="484"/>
          <a:ext cx="9905998" cy="56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Name:               ABC</a:t>
          </a:r>
        </a:p>
      </dsp:txBody>
      <dsp:txXfrm>
        <a:off x="0" y="484"/>
        <a:ext cx="9905998" cy="566893"/>
      </dsp:txXfrm>
    </dsp:sp>
    <dsp:sp modelId="{77650DE3-21EC-48E6-A2D0-DE38C1176B63}">
      <dsp:nvSpPr>
        <dsp:cNvPr id="0" name=""/>
        <dsp:cNvSpPr/>
      </dsp:nvSpPr>
      <dsp:spPr>
        <a:xfrm>
          <a:off x="0" y="567377"/>
          <a:ext cx="99059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A4B45D-09F8-46AE-941C-4CB852CF8D60}">
      <dsp:nvSpPr>
        <dsp:cNvPr id="0" name=""/>
        <dsp:cNvSpPr/>
      </dsp:nvSpPr>
      <dsp:spPr>
        <a:xfrm>
          <a:off x="0" y="567377"/>
          <a:ext cx="9905998" cy="56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Gender:            Male</a:t>
          </a:r>
        </a:p>
      </dsp:txBody>
      <dsp:txXfrm>
        <a:off x="0" y="567377"/>
        <a:ext cx="9905998" cy="566893"/>
      </dsp:txXfrm>
    </dsp:sp>
    <dsp:sp modelId="{2973C283-AF29-47CF-9329-37EE818F9186}">
      <dsp:nvSpPr>
        <dsp:cNvPr id="0" name=""/>
        <dsp:cNvSpPr/>
      </dsp:nvSpPr>
      <dsp:spPr>
        <a:xfrm>
          <a:off x="0" y="1134271"/>
          <a:ext cx="99059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29477D-45CB-41DA-9CFE-3DEC46C7DF9D}">
      <dsp:nvSpPr>
        <dsp:cNvPr id="0" name=""/>
        <dsp:cNvSpPr/>
      </dsp:nvSpPr>
      <dsp:spPr>
        <a:xfrm>
          <a:off x="0" y="1134271"/>
          <a:ext cx="9905998" cy="56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Occupation:    Army soldier</a:t>
          </a:r>
        </a:p>
      </dsp:txBody>
      <dsp:txXfrm>
        <a:off x="0" y="1134271"/>
        <a:ext cx="9905998" cy="566893"/>
      </dsp:txXfrm>
    </dsp:sp>
    <dsp:sp modelId="{E9A3A46C-6C1A-41AF-920F-3236E8531AFF}">
      <dsp:nvSpPr>
        <dsp:cNvPr id="0" name=""/>
        <dsp:cNvSpPr/>
      </dsp:nvSpPr>
      <dsp:spPr>
        <a:xfrm>
          <a:off x="0" y="1701164"/>
          <a:ext cx="99059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3BC0BC-0B71-4818-A5EF-80A3E408AD9E}">
      <dsp:nvSpPr>
        <dsp:cNvPr id="0" name=""/>
        <dsp:cNvSpPr/>
      </dsp:nvSpPr>
      <dsp:spPr>
        <a:xfrm>
          <a:off x="0" y="1701164"/>
          <a:ext cx="9905998" cy="56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Maritial Status:  Unmarried </a:t>
          </a:r>
        </a:p>
      </dsp:txBody>
      <dsp:txXfrm>
        <a:off x="0" y="1701164"/>
        <a:ext cx="9905998" cy="566893"/>
      </dsp:txXfrm>
    </dsp:sp>
    <dsp:sp modelId="{247AC74A-E1ED-4739-8DCE-36873D6E696B}">
      <dsp:nvSpPr>
        <dsp:cNvPr id="0" name=""/>
        <dsp:cNvSpPr/>
      </dsp:nvSpPr>
      <dsp:spPr>
        <a:xfrm>
          <a:off x="0" y="2268058"/>
          <a:ext cx="99059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454F8F-A7C9-44FE-A415-B241F09478F7}">
      <dsp:nvSpPr>
        <dsp:cNvPr id="0" name=""/>
        <dsp:cNvSpPr/>
      </dsp:nvSpPr>
      <dsp:spPr>
        <a:xfrm>
          <a:off x="0" y="2268058"/>
          <a:ext cx="9905998" cy="56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Age:    		 23 years</a:t>
          </a:r>
        </a:p>
      </dsp:txBody>
      <dsp:txXfrm>
        <a:off x="0" y="2268058"/>
        <a:ext cx="9905998" cy="566893"/>
      </dsp:txXfrm>
    </dsp:sp>
    <dsp:sp modelId="{FF96C302-A51C-42E4-807D-F1DF06C0D750}">
      <dsp:nvSpPr>
        <dsp:cNvPr id="0" name=""/>
        <dsp:cNvSpPr/>
      </dsp:nvSpPr>
      <dsp:spPr>
        <a:xfrm>
          <a:off x="0" y="2834951"/>
          <a:ext cx="99059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01851E-60BF-4AAB-A23D-23307EDD0CAA}">
      <dsp:nvSpPr>
        <dsp:cNvPr id="0" name=""/>
        <dsp:cNvSpPr/>
      </dsp:nvSpPr>
      <dsp:spPr>
        <a:xfrm>
          <a:off x="0" y="2834951"/>
          <a:ext cx="9905998" cy="56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MOA: 		 OPD</a:t>
          </a:r>
        </a:p>
      </dsp:txBody>
      <dsp:txXfrm>
        <a:off x="0" y="2834951"/>
        <a:ext cx="9905998" cy="566893"/>
      </dsp:txXfrm>
    </dsp:sp>
    <dsp:sp modelId="{21AB83E2-670D-48C7-B48D-28DFC5C153CE}">
      <dsp:nvSpPr>
        <dsp:cNvPr id="0" name=""/>
        <dsp:cNvSpPr/>
      </dsp:nvSpPr>
      <dsp:spPr>
        <a:xfrm>
          <a:off x="0" y="3401845"/>
          <a:ext cx="9905998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D1C834-6ADF-466E-B102-01EFC1F5751A}">
      <dsp:nvSpPr>
        <dsp:cNvPr id="0" name=""/>
        <dsp:cNvSpPr/>
      </dsp:nvSpPr>
      <dsp:spPr>
        <a:xfrm>
          <a:off x="0" y="3401845"/>
          <a:ext cx="9905998" cy="566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DOA:         	 25-Sept-2022</a:t>
          </a:r>
        </a:p>
      </dsp:txBody>
      <dsp:txXfrm>
        <a:off x="0" y="3401845"/>
        <a:ext cx="9905998" cy="566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4C6E5A-5C3E-4AC2-A99B-4F2DBD0F539C}">
      <dsp:nvSpPr>
        <dsp:cNvPr id="0" name=""/>
        <dsp:cNvSpPr/>
      </dsp:nvSpPr>
      <dsp:spPr>
        <a:xfrm>
          <a:off x="0" y="2645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C1270-0FA3-4426-9313-6424038D373E}">
      <dsp:nvSpPr>
        <dsp:cNvPr id="0" name=""/>
        <dsp:cNvSpPr/>
      </dsp:nvSpPr>
      <dsp:spPr>
        <a:xfrm>
          <a:off x="0" y="2645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0" y="2645"/>
        <a:ext cx="1625600" cy="1804458"/>
      </dsp:txXfrm>
    </dsp:sp>
    <dsp:sp modelId="{7188FE50-171D-44BE-83D8-F9F9ADF5074A}">
      <dsp:nvSpPr>
        <dsp:cNvPr id="0" name=""/>
        <dsp:cNvSpPr/>
      </dsp:nvSpPr>
      <dsp:spPr>
        <a:xfrm>
          <a:off x="1747520" y="84586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Past Medical history</a:t>
          </a:r>
          <a:endParaRPr lang="en-GB" sz="3600" kern="1200" dirty="0"/>
        </a:p>
      </dsp:txBody>
      <dsp:txXfrm>
        <a:off x="1747520" y="84586"/>
        <a:ext cx="6380480" cy="1638814"/>
      </dsp:txXfrm>
    </dsp:sp>
    <dsp:sp modelId="{D5DD3203-DC36-4459-A2FD-4814811F18D7}">
      <dsp:nvSpPr>
        <dsp:cNvPr id="0" name=""/>
        <dsp:cNvSpPr/>
      </dsp:nvSpPr>
      <dsp:spPr>
        <a:xfrm>
          <a:off x="1625599" y="1723401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F824D9-39C9-40E5-AAF3-C9D8E9765011}">
      <dsp:nvSpPr>
        <dsp:cNvPr id="0" name=""/>
        <dsp:cNvSpPr/>
      </dsp:nvSpPr>
      <dsp:spPr>
        <a:xfrm>
          <a:off x="0" y="1807104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5CA02-4C45-4E47-A5F1-94FF993B9212}">
      <dsp:nvSpPr>
        <dsp:cNvPr id="0" name=""/>
        <dsp:cNvSpPr/>
      </dsp:nvSpPr>
      <dsp:spPr>
        <a:xfrm>
          <a:off x="0" y="1807104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0" y="1807104"/>
        <a:ext cx="1625600" cy="1804458"/>
      </dsp:txXfrm>
    </dsp:sp>
    <dsp:sp modelId="{27D41F41-501B-4BEB-A6C9-7305024E20D8}">
      <dsp:nvSpPr>
        <dsp:cNvPr id="0" name=""/>
        <dsp:cNvSpPr/>
      </dsp:nvSpPr>
      <dsp:spPr>
        <a:xfrm>
          <a:off x="1747520" y="1889045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Past Surgical history </a:t>
          </a:r>
          <a:endParaRPr lang="en-GB" sz="3600" kern="1200" dirty="0"/>
        </a:p>
      </dsp:txBody>
      <dsp:txXfrm>
        <a:off x="1747520" y="1889045"/>
        <a:ext cx="6380480" cy="1638814"/>
      </dsp:txXfrm>
    </dsp:sp>
    <dsp:sp modelId="{A351DF84-3FE2-4289-955A-AECB2DB0E437}">
      <dsp:nvSpPr>
        <dsp:cNvPr id="0" name=""/>
        <dsp:cNvSpPr/>
      </dsp:nvSpPr>
      <dsp:spPr>
        <a:xfrm>
          <a:off x="1625599" y="3527859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1B6E75-2840-45E6-8DA3-CF4F9DF84CDD}">
      <dsp:nvSpPr>
        <dsp:cNvPr id="0" name=""/>
        <dsp:cNvSpPr/>
      </dsp:nvSpPr>
      <dsp:spPr>
        <a:xfrm>
          <a:off x="0" y="3611562"/>
          <a:ext cx="8128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258E9-170A-4206-81CE-65AFF706D3C2}">
      <dsp:nvSpPr>
        <dsp:cNvPr id="0" name=""/>
        <dsp:cNvSpPr/>
      </dsp:nvSpPr>
      <dsp:spPr>
        <a:xfrm>
          <a:off x="0" y="3611562"/>
          <a:ext cx="1625600" cy="180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0" y="3611562"/>
        <a:ext cx="1625600" cy="1804458"/>
      </dsp:txXfrm>
    </dsp:sp>
    <dsp:sp modelId="{062D97BD-BCA7-4897-9F66-08CEABF2E41A}">
      <dsp:nvSpPr>
        <dsp:cNvPr id="0" name=""/>
        <dsp:cNvSpPr/>
      </dsp:nvSpPr>
      <dsp:spPr>
        <a:xfrm>
          <a:off x="1747520" y="3693503"/>
          <a:ext cx="6380480" cy="1638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kern="1200" dirty="0"/>
            <a:t>Personal history </a:t>
          </a:r>
          <a:endParaRPr lang="en-GB" sz="3600" kern="1200" dirty="0"/>
        </a:p>
        <a:p>
          <a:pPr marL="0"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 dirty="0"/>
        </a:p>
      </dsp:txBody>
      <dsp:txXfrm>
        <a:off x="1747520" y="3693503"/>
        <a:ext cx="6380480" cy="1638814"/>
      </dsp:txXfrm>
    </dsp:sp>
    <dsp:sp modelId="{909B2A43-305A-42C1-B7BB-93D704F2892D}">
      <dsp:nvSpPr>
        <dsp:cNvPr id="0" name=""/>
        <dsp:cNvSpPr/>
      </dsp:nvSpPr>
      <dsp:spPr>
        <a:xfrm>
          <a:off x="1625599" y="5332318"/>
          <a:ext cx="6502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D5BD5-D37F-4F6B-A645-C75CA30AC83A}">
      <dsp:nvSpPr>
        <dsp:cNvPr id="0" name=""/>
        <dsp:cNvSpPr/>
      </dsp:nvSpPr>
      <dsp:spPr>
        <a:xfrm>
          <a:off x="0" y="45301"/>
          <a:ext cx="3387182" cy="20323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Decreasing Sebum Production</a:t>
          </a:r>
        </a:p>
      </dsp:txBody>
      <dsp:txXfrm>
        <a:off x="0" y="45301"/>
        <a:ext cx="3387182" cy="2032309"/>
      </dsp:txXfrm>
    </dsp:sp>
    <dsp:sp modelId="{136FD177-DBF4-4B19-BD09-C9C289CEE4E3}">
      <dsp:nvSpPr>
        <dsp:cNvPr id="0" name=""/>
        <dsp:cNvSpPr/>
      </dsp:nvSpPr>
      <dsp:spPr>
        <a:xfrm>
          <a:off x="3525176" y="48675"/>
          <a:ext cx="3387182" cy="2032309"/>
        </a:xfrm>
        <a:prstGeom prst="rect">
          <a:avLst/>
        </a:prstGeom>
        <a:solidFill>
          <a:schemeClr val="accent5">
            <a:hueOff val="-135193"/>
            <a:satOff val="-3619"/>
            <a:lumOff val="-125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Decreasing Bacteria</a:t>
          </a:r>
        </a:p>
      </dsp:txBody>
      <dsp:txXfrm>
        <a:off x="3525176" y="48675"/>
        <a:ext cx="3387182" cy="2032309"/>
      </dsp:txXfrm>
    </dsp:sp>
    <dsp:sp modelId="{4A5210B8-FC95-4377-8363-95113AB17076}">
      <dsp:nvSpPr>
        <dsp:cNvPr id="0" name=""/>
        <dsp:cNvSpPr/>
      </dsp:nvSpPr>
      <dsp:spPr>
        <a:xfrm>
          <a:off x="7451802" y="45301"/>
          <a:ext cx="3387182" cy="2032309"/>
        </a:xfrm>
        <a:prstGeom prst="rect">
          <a:avLst/>
        </a:prstGeom>
        <a:solidFill>
          <a:schemeClr val="accent5">
            <a:hueOff val="-270386"/>
            <a:satOff val="-7238"/>
            <a:lumOff val="-251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Normalizing Duct </a:t>
          </a:r>
          <a:r>
            <a:rPr lang="en-US" sz="2800" kern="1200" dirty="0" err="1">
              <a:solidFill>
                <a:schemeClr val="bg1"/>
              </a:solidFill>
            </a:rPr>
            <a:t>Keratinazation</a:t>
          </a:r>
          <a:endParaRPr lang="en-US" sz="2800" kern="1200" dirty="0">
            <a:solidFill>
              <a:schemeClr val="bg1"/>
            </a:solidFill>
          </a:endParaRPr>
        </a:p>
      </dsp:txBody>
      <dsp:txXfrm>
        <a:off x="7451802" y="45301"/>
        <a:ext cx="3387182" cy="2032309"/>
      </dsp:txXfrm>
    </dsp:sp>
    <dsp:sp modelId="{BC0ABBA9-2713-4751-B7AC-D7218524200E}">
      <dsp:nvSpPr>
        <dsp:cNvPr id="0" name=""/>
        <dsp:cNvSpPr/>
      </dsp:nvSpPr>
      <dsp:spPr>
        <a:xfrm>
          <a:off x="0" y="2416329"/>
          <a:ext cx="3387182" cy="2032309"/>
        </a:xfrm>
        <a:prstGeom prst="rect">
          <a:avLst/>
        </a:prstGeom>
        <a:solidFill>
          <a:schemeClr val="accent5">
            <a:hueOff val="-405579"/>
            <a:satOff val="-10857"/>
            <a:lumOff val="-376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Decreasing Inflammation</a:t>
          </a:r>
        </a:p>
      </dsp:txBody>
      <dsp:txXfrm>
        <a:off x="0" y="2416329"/>
        <a:ext cx="3387182" cy="2032309"/>
      </dsp:txXfrm>
    </dsp:sp>
    <dsp:sp modelId="{2C631951-81B7-4C01-AE7E-66121C27E70C}">
      <dsp:nvSpPr>
        <dsp:cNvPr id="0" name=""/>
        <dsp:cNvSpPr/>
      </dsp:nvSpPr>
      <dsp:spPr>
        <a:xfrm>
          <a:off x="3725901" y="2416329"/>
          <a:ext cx="3387182" cy="2032309"/>
        </a:xfrm>
        <a:prstGeom prst="rect">
          <a:avLst/>
        </a:prstGeom>
        <a:solidFill>
          <a:schemeClr val="accent5">
            <a:hueOff val="-540772"/>
            <a:satOff val="-14476"/>
            <a:lumOff val="-502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Regular washing with Soaps/Cleanses/Lotions</a:t>
          </a:r>
        </a:p>
      </dsp:txBody>
      <dsp:txXfrm>
        <a:off x="3725901" y="2416329"/>
        <a:ext cx="3387182" cy="2032309"/>
      </dsp:txXfrm>
    </dsp:sp>
    <dsp:sp modelId="{A829D092-D482-4D75-801A-A3505329EB4F}">
      <dsp:nvSpPr>
        <dsp:cNvPr id="0" name=""/>
        <dsp:cNvSpPr/>
      </dsp:nvSpPr>
      <dsp:spPr>
        <a:xfrm>
          <a:off x="7451802" y="2416329"/>
          <a:ext cx="3387182" cy="2032309"/>
        </a:xfrm>
        <a:prstGeom prst="rect">
          <a:avLst/>
        </a:prstGeom>
        <a:solidFill>
          <a:schemeClr val="accent5">
            <a:hueOff val="-675965"/>
            <a:satOff val="-18095"/>
            <a:lumOff val="-627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bg1"/>
              </a:solidFill>
            </a:rPr>
            <a:t>Picking Should be discouraged</a:t>
          </a:r>
        </a:p>
      </dsp:txBody>
      <dsp:txXfrm>
        <a:off x="7451802" y="2416329"/>
        <a:ext cx="3387182" cy="20323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BE9F51-B935-4FD3-8195-D2285BF1720B}">
      <dsp:nvSpPr>
        <dsp:cNvPr id="0" name=""/>
        <dsp:cNvSpPr/>
      </dsp:nvSpPr>
      <dsp:spPr>
        <a:xfrm>
          <a:off x="0" y="996479"/>
          <a:ext cx="7738945" cy="11536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Topical Antibiotics (</a:t>
          </a:r>
          <a:r>
            <a:rPr lang="en-US" sz="2900" kern="1200" dirty="0" err="1">
              <a:solidFill>
                <a:schemeClr val="bg1"/>
              </a:solidFill>
            </a:rPr>
            <a:t>Erythomycin</a:t>
          </a:r>
          <a:r>
            <a:rPr lang="en-US" sz="2900" kern="1200" dirty="0">
              <a:solidFill>
                <a:schemeClr val="bg1"/>
              </a:solidFill>
            </a:rPr>
            <a:t> or Clindamycin 1%) Benzoyl Peroxide 2.5-5%</a:t>
          </a:r>
          <a:endParaRPr lang="en-US" sz="2900" kern="1200" dirty="0"/>
        </a:p>
      </dsp:txBody>
      <dsp:txXfrm>
        <a:off x="56315" y="1052794"/>
        <a:ext cx="7626315" cy="1040990"/>
      </dsp:txXfrm>
    </dsp:sp>
    <dsp:sp modelId="{40B44974-1EE7-4500-BBE2-B25DFDBCACFE}">
      <dsp:nvSpPr>
        <dsp:cNvPr id="0" name=""/>
        <dsp:cNvSpPr/>
      </dsp:nvSpPr>
      <dsp:spPr>
        <a:xfrm>
          <a:off x="0" y="2233619"/>
          <a:ext cx="7738945" cy="1153620"/>
        </a:xfrm>
        <a:prstGeom prst="roundRect">
          <a:avLst/>
        </a:prstGeom>
        <a:gradFill rotWithShape="0">
          <a:gsLst>
            <a:gs pos="0">
              <a:schemeClr val="accent2">
                <a:hueOff val="-163625"/>
                <a:satOff val="12937"/>
                <a:lumOff val="-261"/>
                <a:alphaOff val="0"/>
                <a:tint val="96000"/>
                <a:lumMod val="104000"/>
              </a:schemeClr>
            </a:gs>
            <a:gs pos="100000">
              <a:schemeClr val="accent2">
                <a:hueOff val="-163625"/>
                <a:satOff val="12937"/>
                <a:lumOff val="-261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chemeClr val="bg1"/>
              </a:solidFill>
            </a:rPr>
            <a:t>Keratolytics</a:t>
          </a:r>
          <a:r>
            <a:rPr lang="en-US" sz="2900" kern="1200" dirty="0">
              <a:solidFill>
                <a:schemeClr val="bg1"/>
              </a:solidFill>
            </a:rPr>
            <a:t> –</a:t>
          </a:r>
          <a:r>
            <a:rPr lang="en-US" sz="2900" kern="1200" dirty="0" err="1">
              <a:solidFill>
                <a:schemeClr val="bg1"/>
              </a:solidFill>
            </a:rPr>
            <a:t>Salicyclic</a:t>
          </a:r>
          <a:r>
            <a:rPr lang="en-US" sz="2900" kern="1200" dirty="0">
              <a:solidFill>
                <a:schemeClr val="bg1"/>
              </a:solidFill>
            </a:rPr>
            <a:t> Acid </a:t>
          </a:r>
        </a:p>
      </dsp:txBody>
      <dsp:txXfrm>
        <a:off x="56315" y="2289934"/>
        <a:ext cx="7626315" cy="1040990"/>
      </dsp:txXfrm>
    </dsp:sp>
    <dsp:sp modelId="{BC12398B-0F72-475F-BD9E-C234FB55E2F7}">
      <dsp:nvSpPr>
        <dsp:cNvPr id="0" name=""/>
        <dsp:cNvSpPr/>
      </dsp:nvSpPr>
      <dsp:spPr>
        <a:xfrm>
          <a:off x="0" y="3470759"/>
          <a:ext cx="7738945" cy="1153620"/>
        </a:xfrm>
        <a:prstGeom prst="roundRect">
          <a:avLst/>
        </a:prstGeom>
        <a:gradFill rotWithShape="0">
          <a:gsLst>
            <a:gs pos="0">
              <a:schemeClr val="accent2">
                <a:hueOff val="-327250"/>
                <a:satOff val="25875"/>
                <a:lumOff val="-523"/>
                <a:alphaOff val="0"/>
                <a:tint val="96000"/>
                <a:lumMod val="104000"/>
              </a:schemeClr>
            </a:gs>
            <a:gs pos="100000">
              <a:schemeClr val="accent2">
                <a:hueOff val="-327250"/>
                <a:satOff val="25875"/>
                <a:lumOff val="-523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solidFill>
                <a:schemeClr val="bg1"/>
              </a:solidFill>
            </a:rPr>
            <a:t>Azeliac</a:t>
          </a:r>
          <a:r>
            <a:rPr lang="en-US" sz="2900" kern="1200" dirty="0">
              <a:solidFill>
                <a:schemeClr val="bg1"/>
              </a:solidFill>
            </a:rPr>
            <a:t> Acid 20%</a:t>
          </a:r>
        </a:p>
      </dsp:txBody>
      <dsp:txXfrm>
        <a:off x="56315" y="3527074"/>
        <a:ext cx="7626315" cy="1040990"/>
      </dsp:txXfrm>
    </dsp:sp>
    <dsp:sp modelId="{04ACCCE9-C0AE-48A2-944D-97CA0C92C6EA}">
      <dsp:nvSpPr>
        <dsp:cNvPr id="0" name=""/>
        <dsp:cNvSpPr/>
      </dsp:nvSpPr>
      <dsp:spPr>
        <a:xfrm>
          <a:off x="0" y="4707899"/>
          <a:ext cx="7738945" cy="1153620"/>
        </a:xfrm>
        <a:prstGeom prst="roundRect">
          <a:avLst/>
        </a:prstGeom>
        <a:gradFill rotWithShape="0">
          <a:gsLst>
            <a:gs pos="0">
              <a:schemeClr val="accent2">
                <a:hueOff val="-490875"/>
                <a:satOff val="38812"/>
                <a:lumOff val="-784"/>
                <a:alphaOff val="0"/>
                <a:tint val="96000"/>
                <a:lumMod val="104000"/>
              </a:schemeClr>
            </a:gs>
            <a:gs pos="100000">
              <a:schemeClr val="accent2">
                <a:hueOff val="-490875"/>
                <a:satOff val="38812"/>
                <a:lumOff val="-784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Topical Retinoids </a:t>
          </a:r>
        </a:p>
      </dsp:txBody>
      <dsp:txXfrm>
        <a:off x="56315" y="4764214"/>
        <a:ext cx="7626315" cy="10409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90DA2-9155-41A1-A3D4-DFE993194DD7}">
      <dsp:nvSpPr>
        <dsp:cNvPr id="0" name=""/>
        <dsp:cNvSpPr/>
      </dsp:nvSpPr>
      <dsp:spPr>
        <a:xfrm>
          <a:off x="0" y="0"/>
          <a:ext cx="543576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A7B493-FDD9-428B-A2C6-B4AF8B0B5DD1}">
      <dsp:nvSpPr>
        <dsp:cNvPr id="0" name=""/>
        <dsp:cNvSpPr/>
      </dsp:nvSpPr>
      <dsp:spPr>
        <a:xfrm>
          <a:off x="0" y="0"/>
          <a:ext cx="5435760" cy="1644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Isotretinoin,  	     0.5-</a:t>
          </a:r>
          <a:r>
            <a:rPr lang="en-US" sz="4600" kern="1200" dirty="0" err="1"/>
            <a:t>1mg</a:t>
          </a:r>
          <a:r>
            <a:rPr lang="en-US" sz="4600" kern="1200" dirty="0"/>
            <a:t>/kg/day</a:t>
          </a:r>
        </a:p>
      </dsp:txBody>
      <dsp:txXfrm>
        <a:off x="0" y="0"/>
        <a:ext cx="5435760" cy="1644222"/>
      </dsp:txXfrm>
    </dsp:sp>
    <dsp:sp modelId="{7914389E-28EE-48ED-9B33-B66093D8612B}">
      <dsp:nvSpPr>
        <dsp:cNvPr id="0" name=""/>
        <dsp:cNvSpPr/>
      </dsp:nvSpPr>
      <dsp:spPr>
        <a:xfrm>
          <a:off x="0" y="1644222"/>
          <a:ext cx="543576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43B42EB-F96E-4A9B-86B0-3D640238B764}">
      <dsp:nvSpPr>
        <dsp:cNvPr id="0" name=""/>
        <dsp:cNvSpPr/>
      </dsp:nvSpPr>
      <dsp:spPr>
        <a:xfrm>
          <a:off x="0" y="1644222"/>
          <a:ext cx="5435760" cy="1644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t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Total dose of 120-150mg/kg </a:t>
          </a:r>
        </a:p>
      </dsp:txBody>
      <dsp:txXfrm>
        <a:off x="0" y="1644222"/>
        <a:ext cx="5435760" cy="16442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58566B-A6F6-4827-82E7-3DF38F3E9F6F}">
      <dsp:nvSpPr>
        <dsp:cNvPr id="0" name=""/>
        <dsp:cNvSpPr/>
      </dsp:nvSpPr>
      <dsp:spPr>
        <a:xfrm>
          <a:off x="0" y="701464"/>
          <a:ext cx="7796449" cy="10740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i="0" kern="1200" dirty="0">
              <a:solidFill>
                <a:schemeClr val="bg1"/>
              </a:solidFill>
            </a:rPr>
            <a:t>Topical minocycline foam, which works in inflammatory acne.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52431" y="753895"/>
        <a:ext cx="7691587" cy="969198"/>
      </dsp:txXfrm>
    </dsp:sp>
    <dsp:sp modelId="{DCECB3C2-3213-43B2-BDC8-2EED9925DC2C}">
      <dsp:nvSpPr>
        <dsp:cNvPr id="0" name=""/>
        <dsp:cNvSpPr/>
      </dsp:nvSpPr>
      <dsp:spPr>
        <a:xfrm>
          <a:off x="0" y="1853284"/>
          <a:ext cx="7796449" cy="1074060"/>
        </a:xfrm>
        <a:prstGeom prst="roundRect">
          <a:avLst/>
        </a:prstGeom>
        <a:gradFill rotWithShape="0">
          <a:gsLst>
            <a:gs pos="0">
              <a:schemeClr val="accent2">
                <a:hueOff val="-163625"/>
                <a:satOff val="12937"/>
                <a:lumOff val="-261"/>
                <a:alphaOff val="0"/>
                <a:tint val="96000"/>
                <a:lumMod val="104000"/>
              </a:schemeClr>
            </a:gs>
            <a:gs pos="100000">
              <a:schemeClr val="accent2">
                <a:hueOff val="-163625"/>
                <a:satOff val="12937"/>
                <a:lumOff val="-261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i="0" kern="1200" dirty="0">
              <a:solidFill>
                <a:schemeClr val="bg1"/>
              </a:solidFill>
            </a:rPr>
            <a:t>Topical </a:t>
          </a:r>
          <a:r>
            <a:rPr lang="en-GB" sz="2700" b="0" i="0" kern="1200" dirty="0" err="1">
              <a:solidFill>
                <a:schemeClr val="bg1"/>
              </a:solidFill>
            </a:rPr>
            <a:t>clascoterone</a:t>
          </a:r>
          <a:r>
            <a:rPr lang="en-GB" sz="2700" b="0" i="0" kern="1200" dirty="0">
              <a:solidFill>
                <a:schemeClr val="bg1"/>
              </a:solidFill>
            </a:rPr>
            <a:t>, a androgen blocker.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52431" y="1905715"/>
        <a:ext cx="7691587" cy="969198"/>
      </dsp:txXfrm>
    </dsp:sp>
    <dsp:sp modelId="{52BFD7B6-5735-4EFB-BA0B-4384C19193C6}">
      <dsp:nvSpPr>
        <dsp:cNvPr id="0" name=""/>
        <dsp:cNvSpPr/>
      </dsp:nvSpPr>
      <dsp:spPr>
        <a:xfrm>
          <a:off x="0" y="3005104"/>
          <a:ext cx="7796449" cy="1074060"/>
        </a:xfrm>
        <a:prstGeom prst="roundRect">
          <a:avLst/>
        </a:prstGeom>
        <a:gradFill rotWithShape="0">
          <a:gsLst>
            <a:gs pos="0">
              <a:schemeClr val="accent2">
                <a:hueOff val="-327250"/>
                <a:satOff val="25875"/>
                <a:lumOff val="-523"/>
                <a:alphaOff val="0"/>
                <a:tint val="96000"/>
                <a:lumMod val="104000"/>
              </a:schemeClr>
            </a:gs>
            <a:gs pos="100000">
              <a:schemeClr val="accent2">
                <a:hueOff val="-327250"/>
                <a:satOff val="25875"/>
                <a:lumOff val="-523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i="0" kern="1200" dirty="0">
              <a:solidFill>
                <a:schemeClr val="bg1"/>
              </a:solidFill>
            </a:rPr>
            <a:t>Encapsulated BP + tretinoin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52431" y="3057535"/>
        <a:ext cx="7691587" cy="969198"/>
      </dsp:txXfrm>
    </dsp:sp>
    <dsp:sp modelId="{7C4645FD-A8F1-4D90-93A0-080BC5FFE0EC}">
      <dsp:nvSpPr>
        <dsp:cNvPr id="0" name=""/>
        <dsp:cNvSpPr/>
      </dsp:nvSpPr>
      <dsp:spPr>
        <a:xfrm>
          <a:off x="0" y="4156924"/>
          <a:ext cx="7796449" cy="1074060"/>
        </a:xfrm>
        <a:prstGeom prst="roundRect">
          <a:avLst/>
        </a:prstGeom>
        <a:gradFill rotWithShape="0">
          <a:gsLst>
            <a:gs pos="0">
              <a:schemeClr val="accent2">
                <a:hueOff val="-490875"/>
                <a:satOff val="38812"/>
                <a:lumOff val="-784"/>
                <a:alphaOff val="0"/>
                <a:tint val="96000"/>
                <a:lumMod val="104000"/>
              </a:schemeClr>
            </a:gs>
            <a:gs pos="100000">
              <a:schemeClr val="accent2">
                <a:hueOff val="-490875"/>
                <a:satOff val="38812"/>
                <a:lumOff val="-784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b="0" i="0" kern="1200" dirty="0">
              <a:solidFill>
                <a:schemeClr val="bg1"/>
              </a:solidFill>
            </a:rPr>
            <a:t>Topical </a:t>
          </a:r>
          <a:r>
            <a:rPr lang="en-GB" sz="2700" b="0" i="0" kern="1200" dirty="0" err="1">
              <a:solidFill>
                <a:schemeClr val="bg1"/>
              </a:solidFill>
            </a:rPr>
            <a:t>trifarotene</a:t>
          </a:r>
          <a:r>
            <a:rPr lang="en-GB" sz="2700" b="0" i="0" kern="1200" dirty="0">
              <a:solidFill>
                <a:schemeClr val="bg1"/>
              </a:solidFill>
            </a:rPr>
            <a:t>, a new fourth-generation retinoid approved for face and trunk.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52431" y="4209355"/>
        <a:ext cx="7691587" cy="969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9ED32-F322-4689-943F-48DCADDB292B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949DC-D4EF-4CF6-B22C-5765BCB206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88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today I will be presenting to you a case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7399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Nodules more frequently occur in males and are particularly disfiguring 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 Sinus track acne is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due to sinus formation between nodules and/or deep pustules and leads to devastating cosmetic effects and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scarring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23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Coming to the </a:t>
            </a:r>
            <a:r>
              <a:rPr lang="en-US" altLang="en-US" dirty="0" err="1">
                <a:latin typeface="Arial" panose="020B0604020202020204" pitchFamily="34" charset="0"/>
              </a:rPr>
              <a:t>sequlee</a:t>
            </a:r>
            <a:r>
              <a:rPr lang="en-US" altLang="en-US" dirty="0">
                <a:latin typeface="Arial" panose="020B0604020202020204" pitchFamily="34" charset="0"/>
              </a:rPr>
              <a:t> of acne scarring is a common in chronic </a:t>
            </a:r>
            <a:r>
              <a:rPr lang="en-US" altLang="en-US" dirty="0" err="1">
                <a:latin typeface="Arial" panose="020B0604020202020204" pitchFamily="34" charset="0"/>
              </a:rPr>
              <a:t>acne.can</a:t>
            </a:r>
            <a:r>
              <a:rPr lang="en-US" altLang="en-US" dirty="0">
                <a:latin typeface="Arial" panose="020B0604020202020204" pitchFamily="34" charset="0"/>
              </a:rPr>
              <a:t> be of three </a:t>
            </a:r>
            <a:r>
              <a:rPr lang="en-US" altLang="en-US">
                <a:latin typeface="Arial" panose="020B0604020202020204" pitchFamily="34" charset="0"/>
              </a:rPr>
              <a:t>typesTechnically</a:t>
            </a:r>
            <a:r>
              <a:rPr lang="en-US" altLang="en-US" dirty="0">
                <a:latin typeface="Arial" panose="020B0604020202020204" pitchFamily="34" charset="0"/>
              </a:rPr>
              <a:t>,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hypertrophic scars do not extend beyond the extent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of the original inflammation, but keloids do. Some scars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are difficult to classify in their earlier phases of development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and should be classified as intermediate scars; with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time they may then become more obviously hypertrophic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or keloid scars, or perhaps in some instances become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atrophic and hardly noticeable.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219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very severe form of acne which is sudden in onset of febrile ulcerative necrotic acne lesions alongside arthralgia, fever and various systemic inflammatory signs and symptoms along osteolytic bone lesions.</a:t>
            </a:r>
          </a:p>
          <a:p>
            <a:r>
              <a:rPr lang="en-GB" dirty="0"/>
              <a:t>Oral prednisolone therapy should be commenced first line (0.5–1.0 mg/kg/day) and decreased slowly over 2–3 months. Low‐ dose oral isotretinoin (0.25–0.5 mg/kg/day) should be cautiously introduced either after 3–4 weeks of systemic steroid therapy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971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Insidious onset-more common in boys </a:t>
            </a:r>
            <a:r>
              <a:rPr lang="en-GB" dirty="0">
                <a:solidFill>
                  <a:schemeClr val="bg1"/>
                </a:solidFill>
              </a:rPr>
              <a:t>Severe form of acne characterized by multiple and extensive </a:t>
            </a:r>
            <a:r>
              <a:rPr lang="en-GB" b="1" u="sng" dirty="0">
                <a:solidFill>
                  <a:schemeClr val="bg1"/>
                </a:solidFill>
              </a:rPr>
              <a:t>inflammatory papules, tender nodules and abscesses</a:t>
            </a:r>
            <a:r>
              <a:rPr lang="en-GB" dirty="0">
                <a:solidFill>
                  <a:schemeClr val="bg1"/>
                </a:solidFill>
              </a:rPr>
              <a:t> which commonly coalesce to form malodorous draining sinus tracts. Multiple </a:t>
            </a:r>
            <a:r>
              <a:rPr lang="en-GB" dirty="0" err="1">
                <a:solidFill>
                  <a:schemeClr val="bg1"/>
                </a:solidFill>
              </a:rPr>
              <a:t>polyporous</a:t>
            </a:r>
            <a:r>
              <a:rPr lang="en-GB" dirty="0">
                <a:solidFill>
                  <a:schemeClr val="bg1"/>
                </a:solidFill>
              </a:rPr>
              <a:t>, grouped </a:t>
            </a:r>
            <a:r>
              <a:rPr lang="en-GB" b="1" dirty="0" err="1">
                <a:solidFill>
                  <a:schemeClr val="bg1"/>
                </a:solidFill>
              </a:rPr>
              <a:t>comedones</a:t>
            </a:r>
            <a:r>
              <a:rPr lang="en-GB" dirty="0">
                <a:solidFill>
                  <a:schemeClr val="bg1"/>
                </a:solidFill>
              </a:rPr>
              <a:t> are typical and extensive disfiguring </a:t>
            </a:r>
            <a:r>
              <a:rPr lang="en-GB" b="1" dirty="0">
                <a:solidFill>
                  <a:schemeClr val="bg1"/>
                </a:solidFill>
              </a:rPr>
              <a:t>hypertrophic and atrophic scars</a:t>
            </a:r>
            <a:r>
              <a:rPr lang="en-GB" dirty="0">
                <a:solidFill>
                  <a:schemeClr val="bg1"/>
                </a:solidFill>
              </a:rPr>
              <a:t> are also common features</a:t>
            </a:r>
            <a:endParaRPr lang="en-US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524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 Pomades are greasy preparations used to defrizz curly hair. They can trigger non‐inflammatory acne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92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corticosteroids,anti</a:t>
            </a:r>
            <a:r>
              <a:rPr lang="en-GB" b="1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 TB  lithium, anticonvulsants, barbiturates, androgenic steroids, DHEA, and medications that contain bromides or iodides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979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results when acne lesions are compulsively squeezed and scratched, resulting in scabs and scars</a:t>
            </a:r>
          </a:p>
          <a:p>
            <a:r>
              <a:rPr lang="en-GB" b="1" i="0" dirty="0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Seen in young women who have an obsession of picking their skin leading to excoriations or </a:t>
            </a:r>
            <a:r>
              <a:rPr lang="en-GB" b="1" i="0" dirty="0" err="1">
                <a:solidFill>
                  <a:srgbClr val="BDC1C6"/>
                </a:solidFill>
                <a:effectLst/>
                <a:latin typeface="arial" panose="020B0604020202020204" pitchFamily="34" charset="0"/>
              </a:rPr>
              <a:t>pih</a:t>
            </a:r>
            <a:endParaRPr lang="en-GB" b="1" i="0" dirty="0">
              <a:solidFill>
                <a:srgbClr val="BDC1C6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452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Acne before the onset of puberty is uncommon. Includes neonatal, infantile, mid‐childhood and prepubertal or pre‐adolescent acne]</a:t>
            </a:r>
          </a:p>
          <a:p>
            <a:r>
              <a:rPr lang="en-GB" dirty="0"/>
              <a:t>A neonate is defined as a </a:t>
            </a:r>
            <a:r>
              <a:rPr lang="en-GB" dirty="0" err="1"/>
              <a:t>newborn</a:t>
            </a:r>
            <a:r>
              <a:rPr lang="en-GB" dirty="0"/>
              <a:t> up to 35 days</a:t>
            </a:r>
          </a:p>
          <a:p>
            <a:r>
              <a:rPr lang="en-GB" dirty="0"/>
              <a:t>Infantile presents between 3 and 12 </a:t>
            </a:r>
            <a:r>
              <a:rPr lang="en-GB" dirty="0" err="1"/>
              <a:t>monthg</a:t>
            </a:r>
            <a:endParaRPr lang="en-GB" dirty="0"/>
          </a:p>
          <a:p>
            <a:r>
              <a:rPr lang="en-GB" dirty="0"/>
              <a:t>Mid‐childhood acne occurs from age 1 to 7 year Prepubertal acne presents before true puberty-endocrinopathies and virilizing tumours Maternal androgens are thought to be transferred </a:t>
            </a:r>
            <a:r>
              <a:rPr lang="en-GB" dirty="0" err="1"/>
              <a:t>transpalcentally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290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lang="en-US" altLang="en-US" sz="1200" b="1" dirty="0"/>
              <a:t>EMBARASSMENT	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200" b="1" dirty="0"/>
              <a:t>LACK OF </a:t>
            </a:r>
            <a:r>
              <a:rPr lang="en-US" altLang="en-US" sz="1200" b="1" dirty="0" err="1"/>
              <a:t>CONFIDENCE,toll</a:t>
            </a:r>
            <a:r>
              <a:rPr lang="en-US" altLang="en-US" sz="1200" b="1" dirty="0"/>
              <a:t> on mental health all can affect people suffering from </a:t>
            </a:r>
            <a:r>
              <a:rPr lang="en-US" altLang="en-US" sz="1200" b="1" dirty="0" err="1"/>
              <a:t>acne.social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reluctance,body</a:t>
            </a:r>
            <a:r>
              <a:rPr lang="en-US" altLang="en-US" sz="1200" b="1" dirty="0"/>
              <a:t> </a:t>
            </a:r>
            <a:r>
              <a:rPr lang="en-US" altLang="en-US" sz="1200" b="1" dirty="0" err="1"/>
              <a:t>dysmophism</a:t>
            </a:r>
            <a:r>
              <a:rPr lang="en-US" altLang="en-US" sz="1200" b="1" dirty="0"/>
              <a:t> is also </a:t>
            </a:r>
            <a:r>
              <a:rPr lang="en-US" altLang="en-US" sz="1200" b="1" dirty="0" err="1"/>
              <a:t>seen.other</a:t>
            </a:r>
            <a:r>
              <a:rPr lang="en-US" altLang="en-US" sz="1200" b="1" dirty="0"/>
              <a:t> than that chronic acne can leave behind scarring n hyperpigmentation which in turn adds to the social anxiety.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4704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 sebum prod dec follicular plugging which in turn leads to a dec in activity of </a:t>
            </a:r>
            <a:r>
              <a:rPr lang="en-US" dirty="0" err="1"/>
              <a:t>priopiona</a:t>
            </a:r>
            <a:r>
              <a:rPr lang="en-US" dirty="0"/>
              <a:t> bacterium causing a cumulative affect of dec inflammation.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84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23 </a:t>
            </a:r>
            <a:r>
              <a:rPr lang="en-US" dirty="0" err="1"/>
              <a:t>yr</a:t>
            </a:r>
            <a:r>
              <a:rPr lang="en-US" dirty="0"/>
              <a:t> old unmarried army soldier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04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 management includes </a:t>
            </a:r>
            <a:r>
              <a:rPr lang="en-US" dirty="0" err="1"/>
              <a:t>inc</a:t>
            </a:r>
            <a:r>
              <a:rPr lang="en-US" dirty="0"/>
              <a:t> uptake of </a:t>
            </a:r>
            <a:r>
              <a:rPr lang="en-US" dirty="0" err="1"/>
              <a:t>healthy,fresh</a:t>
            </a:r>
            <a:r>
              <a:rPr lang="en-US" dirty="0"/>
              <a:t> fruits n veg </a:t>
            </a:r>
            <a:r>
              <a:rPr lang="en-US" dirty="0" err="1"/>
              <a:t>whih</a:t>
            </a:r>
            <a:r>
              <a:rPr lang="en-US" dirty="0"/>
              <a:t> act as a </a:t>
            </a:r>
            <a:r>
              <a:rPr lang="en-US" dirty="0" err="1"/>
              <a:t>nti</a:t>
            </a:r>
            <a:r>
              <a:rPr lang="en-US" dirty="0"/>
              <a:t> oxidant as </a:t>
            </a:r>
            <a:r>
              <a:rPr lang="en-US" dirty="0" err="1"/>
              <a:t>well.dirty</a:t>
            </a:r>
            <a:r>
              <a:rPr lang="en-US" dirty="0"/>
              <a:t> </a:t>
            </a:r>
            <a:r>
              <a:rPr lang="en-US" dirty="0" err="1"/>
              <a:t>pillows,greasy</a:t>
            </a:r>
            <a:r>
              <a:rPr lang="en-US" dirty="0"/>
              <a:t> make up issues </a:t>
            </a:r>
            <a:r>
              <a:rPr lang="en-US" dirty="0" err="1"/>
              <a:t>shud</a:t>
            </a:r>
            <a:r>
              <a:rPr lang="en-US" dirty="0"/>
              <a:t> also be </a:t>
            </a:r>
            <a:r>
              <a:rPr lang="en-US" dirty="0" err="1"/>
              <a:t>addressed.atleast</a:t>
            </a:r>
            <a:r>
              <a:rPr lang="en-US" dirty="0"/>
              <a:t> an average of 2.5-3 liters of water </a:t>
            </a:r>
            <a:r>
              <a:rPr lang="en-US" dirty="0" err="1"/>
              <a:t>shud</a:t>
            </a:r>
            <a:r>
              <a:rPr lang="en-US" dirty="0"/>
              <a:t> be taken daily.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1535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</a:t>
            </a:r>
            <a:r>
              <a:rPr lang="en-US" dirty="0" err="1"/>
              <a:t>vario</a:t>
            </a:r>
            <a:endParaRPr lang="en-US" dirty="0"/>
          </a:p>
          <a:p>
            <a:r>
              <a:rPr lang="en-US" dirty="0"/>
              <a:t>us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dirty="0" err="1"/>
              <a:t>modailities</a:t>
            </a:r>
            <a:r>
              <a:rPr lang="en-US" dirty="0"/>
              <a:t> of </a:t>
            </a:r>
            <a:r>
              <a:rPr lang="en-US" dirty="0" err="1"/>
              <a:t>acne.first</a:t>
            </a:r>
            <a:r>
              <a:rPr lang="en-US" dirty="0"/>
              <a:t> n foremost for mild to mod cases topical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dirty="0" err="1"/>
              <a:t>hud</a:t>
            </a:r>
            <a:r>
              <a:rPr lang="en-US" dirty="0"/>
              <a:t> be </a:t>
            </a:r>
            <a:r>
              <a:rPr lang="en-US" dirty="0" err="1"/>
              <a:t>prescribed.including</a:t>
            </a:r>
            <a:r>
              <a:rPr lang="en-US" dirty="0"/>
              <a:t> topical </a:t>
            </a:r>
            <a:r>
              <a:rPr lang="en-US" dirty="0" err="1"/>
              <a:t>antibiotics,keratolytics,azaelic</a:t>
            </a:r>
            <a:r>
              <a:rPr lang="en-US" dirty="0"/>
              <a:t> acid and topical vit A derivatives.</a:t>
            </a:r>
          </a:p>
          <a:p>
            <a:r>
              <a:rPr lang="en-US" dirty="0"/>
              <a:t>BP anti bacterial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488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Oral azithromycin using intermittent dosing schedules (250 mg three times a week</a:t>
            </a:r>
          </a:p>
          <a:p>
            <a:r>
              <a:rPr lang="en-GB" dirty="0"/>
              <a:t>Clindamycin is highly lipophilic required and very effective in acne but adverse effects, including diarrhoea seen in 5–20% of </a:t>
            </a:r>
            <a:r>
              <a:rPr lang="en-GB" dirty="0" err="1"/>
              <a:t>casesi</a:t>
            </a:r>
            <a:endParaRPr lang="en-GB" dirty="0"/>
          </a:p>
          <a:p>
            <a:r>
              <a:rPr lang="en-GB" dirty="0"/>
              <a:t>n pregnancy, oral erythromycin is thought to be </a:t>
            </a:r>
            <a:r>
              <a:rPr lang="en-GB" dirty="0" err="1"/>
              <a:t>safec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0861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 serum </a:t>
            </a:r>
            <a:r>
              <a:rPr lang="en-US" dirty="0" err="1"/>
              <a:t>dihydroandesterdione</a:t>
            </a:r>
            <a:r>
              <a:rPr lang="en-US" dirty="0"/>
              <a:t> </a:t>
            </a:r>
            <a:r>
              <a:rPr lang="en-US" dirty="0" err="1"/>
              <a:t>whichis</a:t>
            </a:r>
            <a:r>
              <a:rPr lang="en-US" dirty="0"/>
              <a:t> </a:t>
            </a:r>
            <a:r>
              <a:rPr lang="en-US" dirty="0" err="1"/>
              <a:t>benefial</a:t>
            </a:r>
            <a:r>
              <a:rPr lang="en-US" dirty="0"/>
              <a:t> in females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631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Are miracle drugs for severe </a:t>
            </a:r>
            <a:r>
              <a:rPr lang="en-US" sz="1600" dirty="0" err="1"/>
              <a:t>acne,but</a:t>
            </a:r>
            <a:r>
              <a:rPr lang="en-US" sz="1600" dirty="0"/>
              <a:t> are a double edge </a:t>
            </a:r>
            <a:r>
              <a:rPr lang="en-US" sz="1600" dirty="0" err="1"/>
              <a:t>sword.very</a:t>
            </a:r>
            <a:r>
              <a:rPr lang="en-US" sz="1600" dirty="0"/>
              <a:t> effective in treating </a:t>
            </a:r>
            <a:r>
              <a:rPr lang="en-US" sz="1600" dirty="0" err="1"/>
              <a:t>comedonal</a:t>
            </a:r>
            <a:r>
              <a:rPr lang="en-US" sz="1600" dirty="0"/>
              <a:t> acne, resistant </a:t>
            </a:r>
            <a:r>
              <a:rPr lang="en-US" sz="1600" dirty="0" err="1"/>
              <a:t>acne,nodulecytic</a:t>
            </a:r>
            <a:r>
              <a:rPr lang="en-US" sz="1600" dirty="0"/>
              <a:t> </a:t>
            </a:r>
            <a:r>
              <a:rPr lang="en-US" sz="1600" dirty="0" err="1"/>
              <a:t>acne,hyperpigmentation</a:t>
            </a:r>
            <a:r>
              <a:rPr lang="en-US" sz="1600" dirty="0"/>
              <a:t> and superficial scarring also responds to </a:t>
            </a:r>
            <a:r>
              <a:rPr lang="en-US" sz="1600" dirty="0" err="1"/>
              <a:t>it.They</a:t>
            </a:r>
            <a:r>
              <a:rPr lang="en-US" sz="1600" dirty="0"/>
              <a:t> dec corneal proliferation and unclog our pores but they come with a lot of side effects</a:t>
            </a:r>
          </a:p>
          <a:p>
            <a:r>
              <a:rPr lang="en-US" sz="1600" dirty="0"/>
              <a:t>Highly </a:t>
            </a:r>
            <a:r>
              <a:rPr lang="en-US" sz="1600" dirty="0" err="1"/>
              <a:t>teratogenic,double</a:t>
            </a:r>
            <a:r>
              <a:rPr lang="en-US" sz="1600" dirty="0"/>
              <a:t> contraception in child bearing age pregnancy test pre and 5 weeks after -double contraception married </a:t>
            </a:r>
          </a:p>
          <a:p>
            <a:r>
              <a:rPr lang="en-US" sz="1600" dirty="0"/>
              <a:t>Can </a:t>
            </a:r>
            <a:r>
              <a:rPr lang="en-US" sz="1600" dirty="0" err="1"/>
              <a:t>alsi</a:t>
            </a:r>
            <a:r>
              <a:rPr lang="en-US" sz="1600" dirty="0"/>
              <a:t> cause dry </a:t>
            </a:r>
            <a:r>
              <a:rPr lang="en-US" sz="1600" dirty="0" err="1"/>
              <a:t>skin,dry</a:t>
            </a:r>
            <a:r>
              <a:rPr lang="en-US" sz="1600" dirty="0"/>
              <a:t> </a:t>
            </a:r>
            <a:r>
              <a:rPr lang="en-US" sz="1600" dirty="0" err="1"/>
              <a:t>eyes,retionoid</a:t>
            </a:r>
            <a:r>
              <a:rPr lang="en-US" sz="1600" dirty="0"/>
              <a:t> </a:t>
            </a:r>
            <a:r>
              <a:rPr lang="en-US" sz="1600" dirty="0" err="1"/>
              <a:t>dermatitis,deranged</a:t>
            </a:r>
            <a:r>
              <a:rPr lang="en-US" sz="1600" dirty="0"/>
              <a:t> </a:t>
            </a:r>
            <a:r>
              <a:rPr lang="en-US" sz="1600" dirty="0" err="1"/>
              <a:t>lfts,rft,hyperlipidemia</a:t>
            </a:r>
            <a:r>
              <a:rPr lang="en-US" sz="1600" dirty="0"/>
              <a:t> and hyperglycemia.</a:t>
            </a:r>
          </a:p>
          <a:p>
            <a:r>
              <a:rPr lang="en-US" sz="1600" dirty="0"/>
              <a:t>Needs to be monitored every month for 3 months then 3 monthly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668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Peeling with </a:t>
            </a:r>
            <a:r>
              <a:rPr lang="en-US" dirty="0" err="1"/>
              <a:t>SA,Glycolic</a:t>
            </a:r>
            <a:r>
              <a:rPr lang="en-US" dirty="0"/>
              <a:t> </a:t>
            </a:r>
            <a:r>
              <a:rPr lang="en-US" dirty="0" err="1"/>
              <a:t>acid,TCA</a:t>
            </a:r>
            <a:r>
              <a:rPr lang="en-US" dirty="0"/>
              <a:t>-burn erythema down time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610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patient had a clear but an oily skin since puberty with occasion of </a:t>
            </a:r>
            <a:r>
              <a:rPr lang="en-US" dirty="0" err="1"/>
              <a:t>of</a:t>
            </a:r>
            <a:r>
              <a:rPr lang="en-US" dirty="0"/>
              <a:t> few skin colored papules and pustules which use to resolve on their own and had not </a:t>
            </a:r>
            <a:r>
              <a:rPr lang="en-US" dirty="0" err="1"/>
              <a:t>seeked</a:t>
            </a:r>
            <a:r>
              <a:rPr lang="en-US" dirty="0"/>
              <a:t> medical attention for them. But for the past .6 months back he started developing  a large number of  pustules on an erythematous base extending from the malar areas bilaterally to the bitemporal </a:t>
            </a:r>
            <a:r>
              <a:rPr lang="en-US" dirty="0" err="1"/>
              <a:t>areas.some</a:t>
            </a:r>
            <a:r>
              <a:rPr lang="en-US" dirty="0"/>
              <a:t> of the lesions regressed spontaneously leaving post inf hyperpigmentation and ice pick atrophic scarring.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83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comes under the brand name of gel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978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Coming to the literature acne is a chronic disorder of pilosebaceous </a:t>
            </a:r>
            <a:r>
              <a:rPr lang="en-US" dirty="0" err="1"/>
              <a:t>unit.pilosebac</a:t>
            </a:r>
            <a:r>
              <a:rPr lang="en-US" dirty="0"/>
              <a:t> unit is composed of three things the hair </a:t>
            </a:r>
            <a:r>
              <a:rPr lang="en-US" dirty="0" err="1"/>
              <a:t>follicle,hair</a:t>
            </a:r>
            <a:r>
              <a:rPr lang="en-US" dirty="0"/>
              <a:t> </a:t>
            </a:r>
            <a:r>
              <a:rPr lang="en-US" dirty="0" err="1"/>
              <a:t>shft</a:t>
            </a:r>
            <a:r>
              <a:rPr lang="en-US" dirty="0"/>
              <a:t> n sebaceous gland all of which form a compact structure with the hair shaft opening in to the epidermis. Has a prolonged course with frequent relapse and recurrence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238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4B4F58"/>
                </a:solidFill>
                <a:effectLst/>
                <a:latin typeface="Roboto" panose="02000000000000000000" pitchFamily="2" charset="0"/>
              </a:rPr>
              <a:t>Acne vulgaris remains one of the most common diseases afflicting all races and </a:t>
            </a:r>
            <a:r>
              <a:rPr lang="en-GB" b="0" i="0" dirty="0" err="1">
                <a:solidFill>
                  <a:srgbClr val="4B4F58"/>
                </a:solidFill>
                <a:effectLst/>
                <a:latin typeface="Roboto" panose="02000000000000000000" pitchFamily="2" charset="0"/>
              </a:rPr>
              <a:t>ethinicites</a:t>
            </a:r>
            <a:r>
              <a:rPr lang="en-GB" b="0" i="0" dirty="0">
                <a:solidFill>
                  <a:srgbClr val="4B4F58"/>
                </a:solidFill>
                <a:effectLst/>
                <a:latin typeface="Roboto" panose="02000000000000000000" pitchFamily="2" charset="0"/>
              </a:rPr>
              <a:t> lasting an average of 7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345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Acne can be triggered by many factors which can be grouped into our dietary habits specially intake of </a:t>
            </a:r>
            <a:r>
              <a:rPr lang="en-US" dirty="0" err="1"/>
              <a:t>junk,greasy,oily</a:t>
            </a:r>
            <a:r>
              <a:rPr lang="en-US" dirty="0"/>
              <a:t> or processed foods or foods with high glycemic </a:t>
            </a:r>
            <a:r>
              <a:rPr lang="en-US" dirty="0" err="1"/>
              <a:t>index.or</a:t>
            </a:r>
            <a:r>
              <a:rPr lang="en-US" dirty="0"/>
              <a:t> our lifestyle habits like application of make up for prolonged </a:t>
            </a:r>
            <a:r>
              <a:rPr lang="en-US" dirty="0" err="1"/>
              <a:t>periods.coming</a:t>
            </a:r>
            <a:r>
              <a:rPr lang="en-US" dirty="0"/>
              <a:t> in contact with dirty pillows and </a:t>
            </a:r>
            <a:r>
              <a:rPr lang="en-US" dirty="0" err="1"/>
              <a:t>phones.prolonged</a:t>
            </a:r>
            <a:r>
              <a:rPr lang="en-US" dirty="0"/>
              <a:t> exposure to hot and humid </a:t>
            </a:r>
            <a:r>
              <a:rPr lang="en-US" dirty="0" err="1"/>
              <a:t>conditions.hormonal</a:t>
            </a:r>
            <a:r>
              <a:rPr lang="en-US" dirty="0"/>
              <a:t> </a:t>
            </a:r>
            <a:r>
              <a:rPr lang="en-US" dirty="0" err="1"/>
              <a:t>imbalances,stress,alcohol</a:t>
            </a:r>
            <a:r>
              <a:rPr lang="en-US" dirty="0"/>
              <a:t> </a:t>
            </a:r>
            <a:r>
              <a:rPr lang="en-US" dirty="0" err="1"/>
              <a:t>etc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076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Initially there is overactivity of the sebaceous glands causing </a:t>
            </a:r>
            <a:r>
              <a:rPr lang="en-US" dirty="0" err="1"/>
              <a:t>inc</a:t>
            </a:r>
            <a:r>
              <a:rPr lang="en-US" dirty="0"/>
              <a:t> sebum prod that can not only block the </a:t>
            </a:r>
            <a:r>
              <a:rPr lang="en-US" dirty="0" err="1"/>
              <a:t>pilosebceous</a:t>
            </a:r>
            <a:r>
              <a:rPr lang="en-US" dirty="0"/>
              <a:t> ducts resulting </a:t>
            </a:r>
            <a:r>
              <a:rPr lang="en-US" dirty="0" err="1"/>
              <a:t>incomedo</a:t>
            </a:r>
            <a:r>
              <a:rPr lang="en-US" dirty="0"/>
              <a:t> formation but also encourage </a:t>
            </a:r>
            <a:r>
              <a:rPr lang="en-US" dirty="0" err="1"/>
              <a:t>bact</a:t>
            </a:r>
            <a:r>
              <a:rPr lang="en-US" dirty="0"/>
              <a:t> </a:t>
            </a:r>
            <a:r>
              <a:rPr lang="en-US" dirty="0" err="1"/>
              <a:t>p.acnes</a:t>
            </a:r>
            <a:r>
              <a:rPr lang="en-US" dirty="0"/>
              <a:t> which is the primary bacteria </a:t>
            </a:r>
            <a:r>
              <a:rPr lang="en-US" dirty="0" err="1"/>
              <a:t>respon</a:t>
            </a:r>
            <a:r>
              <a:rPr lang="en-US" dirty="0"/>
              <a:t> for causing </a:t>
            </a:r>
            <a:r>
              <a:rPr lang="en-US" dirty="0" err="1"/>
              <a:t>acne,leading</a:t>
            </a:r>
            <a:r>
              <a:rPr lang="en-US" dirty="0"/>
              <a:t> to </a:t>
            </a:r>
            <a:r>
              <a:rPr lang="en-US" dirty="0" err="1"/>
              <a:t>hypercornification</a:t>
            </a:r>
            <a:r>
              <a:rPr lang="en-US" dirty="0"/>
              <a:t> of the pilosebaceous duct and </a:t>
            </a:r>
            <a:r>
              <a:rPr lang="en-US" dirty="0" err="1"/>
              <a:t>inflammation.this</a:t>
            </a:r>
            <a:r>
              <a:rPr lang="en-US" dirty="0"/>
              <a:t> all leads to the formation of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249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Comedones</a:t>
            </a:r>
            <a:r>
              <a:rPr lang="en-US" dirty="0"/>
              <a:t> and inflammatory lesions </a:t>
            </a:r>
          </a:p>
          <a:p>
            <a:r>
              <a:rPr lang="en-US" dirty="0" err="1"/>
              <a:t>Comedones</a:t>
            </a:r>
            <a:r>
              <a:rPr lang="en-US" dirty="0"/>
              <a:t> are actually the plugging of the hair follicles due to epithelial debris and keratin which if opened onto the skin form open </a:t>
            </a:r>
            <a:r>
              <a:rPr lang="en-US" dirty="0" err="1"/>
              <a:t>comedones</a:t>
            </a:r>
            <a:r>
              <a:rPr lang="en-US" dirty="0"/>
              <a:t> or black head or if trapped within the hair shaft form white heads or closed </a:t>
            </a:r>
            <a:r>
              <a:rPr lang="en-US" dirty="0" err="1"/>
              <a:t>comedones</a:t>
            </a:r>
            <a:r>
              <a:rPr lang="en-US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949DC-D4EF-4CF6-B22C-5765BCB2064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55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44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20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924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238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383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039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118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410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66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64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2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9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19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58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2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01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36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CD06796-3A2A-445D-9B03-A149B57BEEF3}" type="datetimeFigureOut">
              <a:rPr lang="en-GB" smtClean="0"/>
              <a:t>06/10/2022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053FB939-5D87-4B65-B116-CD94F4B3E4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346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fif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f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f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f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5.jf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fif"/><Relationship Id="rId5" Type="http://schemas.openxmlformats.org/officeDocument/2006/relationships/image" Target="../media/image43.jfif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bin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fif"/><Relationship Id="rId4" Type="http://schemas.openxmlformats.org/officeDocument/2006/relationships/image" Target="../media/image4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52.jpg"/><Relationship Id="rId10" Type="http://schemas.microsoft.com/office/2007/relationships/diagramDrawing" Target="../diagrams/drawing5.xml"/><Relationship Id="rId4" Type="http://schemas.openxmlformats.org/officeDocument/2006/relationships/image" Target="../media/image51.jpg"/><Relationship Id="rId9" Type="http://schemas.openxmlformats.org/officeDocument/2006/relationships/diagramColors" Target="../diagrams/colors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fif"/><Relationship Id="rId4" Type="http://schemas.openxmlformats.org/officeDocument/2006/relationships/image" Target="../media/image5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BC116E-D5C7-645D-4E62-05974ECDCB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" r="889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8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592FA-4908-34E6-CF46-728993D4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b="1" dirty="0"/>
              <a:t>Provisional Diagnosis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D11CB-771C-AB76-48E7-B043FDA8F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r>
              <a:rPr lang="en-US" sz="2800" dirty="0"/>
              <a:t>Based on history and clinical examination the provisional diagnosis of this case was established as</a:t>
            </a:r>
          </a:p>
          <a:p>
            <a:endParaRPr lang="en-US" sz="2000" dirty="0"/>
          </a:p>
          <a:p>
            <a:pPr marL="0" indent="0" algn="ctr">
              <a:buNone/>
            </a:pPr>
            <a:r>
              <a:rPr lang="en-GB" sz="2800" dirty="0"/>
              <a:t> </a:t>
            </a:r>
            <a:r>
              <a:rPr lang="en-GB" sz="6000" b="1" u="sng" dirty="0"/>
              <a:t>ACNE VULGARIS</a:t>
            </a:r>
          </a:p>
          <a:p>
            <a:pPr marL="0" indent="0" algn="ctr">
              <a:buNone/>
            </a:pPr>
            <a:r>
              <a:rPr lang="en-GB" sz="3200" dirty="0" err="1"/>
              <a:t>Moderate.Grade</a:t>
            </a:r>
            <a:r>
              <a:rPr lang="en-GB" sz="3200" dirty="0"/>
              <a:t> II</a:t>
            </a:r>
          </a:p>
        </p:txBody>
      </p:sp>
      <p:pic>
        <p:nvPicPr>
          <p:cNvPr id="7" name="Graphic 6" descr="Stethoscope">
            <a:extLst>
              <a:ext uri="{FF2B5EF4-FFF2-40B4-BE49-F238E27FC236}">
                <a16:creationId xmlns:a16="http://schemas.microsoft.com/office/drawing/2014/main" id="{AA97F0B1-1DA0-EC8A-C36A-E6830B000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060" y="1715781"/>
            <a:ext cx="3425957" cy="34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58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F789-6D44-2EFA-C7A0-F01605FD5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75"/>
            <a:ext cx="4624375" cy="5076826"/>
          </a:xfrm>
        </p:spPr>
        <p:txBody>
          <a:bodyPr anchor="ctr">
            <a:normAutofit/>
          </a:bodyPr>
          <a:lstStyle/>
          <a:p>
            <a:r>
              <a:rPr lang="en-US" sz="4800" b="1" dirty="0"/>
              <a:t>Management</a:t>
            </a:r>
            <a:endParaRPr lang="en-GB" sz="48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5136A9-49F9-4DA0-A741-F065B0FA0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3356" y="0"/>
            <a:ext cx="7558643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12F6C7-0423-4B6F-AECE-710C8489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446539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208205-03EE-4EC8-9C34-59270C188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336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8C927-09B8-E76A-734B-C778420C7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1317" y="1"/>
            <a:ext cx="7540675" cy="6858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The patient was prescribed: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Topical clindamycin +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Topical benzyl peroxide {</a:t>
            </a:r>
            <a:r>
              <a:rPr lang="en-US" sz="3200" dirty="0" err="1">
                <a:solidFill>
                  <a:schemeClr val="tx1"/>
                </a:solidFill>
              </a:rPr>
              <a:t>Duac</a:t>
            </a:r>
            <a:r>
              <a:rPr lang="en-US" sz="3200" dirty="0">
                <a:solidFill>
                  <a:schemeClr val="tx1"/>
                </a:solidFill>
              </a:rPr>
              <a:t>}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Oral </a:t>
            </a:r>
            <a:r>
              <a:rPr lang="en-US" sz="3600" b="1" u="sng" dirty="0">
                <a:solidFill>
                  <a:schemeClr val="tx1"/>
                </a:solidFill>
              </a:rPr>
              <a:t>Isotretinoin </a:t>
            </a:r>
            <a:r>
              <a:rPr lang="en-US" sz="3600" b="1" u="sng" dirty="0" err="1">
                <a:solidFill>
                  <a:schemeClr val="tx1"/>
                </a:solidFill>
              </a:rPr>
              <a:t>20mg</a:t>
            </a:r>
            <a:r>
              <a:rPr lang="en-US" sz="3600" b="1" u="sng" dirty="0">
                <a:solidFill>
                  <a:schemeClr val="tx1"/>
                </a:solidFill>
              </a:rPr>
              <a:t> BD</a:t>
            </a:r>
            <a:r>
              <a:rPr lang="en-US" sz="3600" dirty="0">
                <a:solidFill>
                  <a:schemeClr val="tx1"/>
                </a:solidFill>
              </a:rPr>
              <a:t> was also prescribed after baseline laboratory investigations came out to be normal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GB" sz="3600" dirty="0">
                <a:solidFill>
                  <a:schemeClr val="tx1"/>
                </a:solidFill>
              </a:rPr>
              <a:t>follow up at 1 month</a:t>
            </a:r>
          </a:p>
        </p:txBody>
      </p:sp>
    </p:spTree>
    <p:extLst>
      <p:ext uri="{BB962C8B-B14F-4D97-AF65-F5344CB8AC3E}">
        <p14:creationId xmlns:p14="http://schemas.microsoft.com/office/powerpoint/2010/main" val="2489484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58A19-6E3B-BD84-09D0-0DAF6F0C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3600" b="1" dirty="0"/>
              <a:t>Acne Vulgaris</a:t>
            </a:r>
            <a:endParaRPr lang="en-GB" sz="36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4BD1A-B566-1D81-535C-1CDBD6511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4297298" cy="321627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3600" dirty="0"/>
              <a:t>ACNE is a chronic disorder of the </a:t>
            </a:r>
            <a:r>
              <a:rPr lang="en-US" sz="3600" b="1" dirty="0"/>
              <a:t>pilosebaceous unit</a:t>
            </a:r>
          </a:p>
          <a:p>
            <a:r>
              <a:rPr lang="en-US" sz="3600" dirty="0"/>
              <a:t>predominantly affecting pubertal children</a:t>
            </a:r>
            <a:endParaRPr lang="en-GB" sz="3600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E9239C6-8B8A-E8CE-B820-3360E2B75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8665" y="1332256"/>
            <a:ext cx="6916633" cy="4392062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539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90F3EE-0CD1-4520-B020-4E1DF3141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FDE1E9-7FE0-45CA-9DE2-237F77319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2270840"/>
          </a:xfrm>
          <a:custGeom>
            <a:avLst/>
            <a:gdLst>
              <a:gd name="connsiteX0" fmla="*/ 0 w 12192000"/>
              <a:gd name="connsiteY0" fmla="*/ 0 h 2270840"/>
              <a:gd name="connsiteX1" fmla="*/ 12192000 w 12192000"/>
              <a:gd name="connsiteY1" fmla="*/ 0 h 2270840"/>
              <a:gd name="connsiteX2" fmla="*/ 12192000 w 12192000"/>
              <a:gd name="connsiteY2" fmla="*/ 519831 h 2270840"/>
              <a:gd name="connsiteX3" fmla="*/ 12192000 w 12192000"/>
              <a:gd name="connsiteY3" fmla="*/ 744794 h 2270840"/>
              <a:gd name="connsiteX4" fmla="*/ 12192000 w 12192000"/>
              <a:gd name="connsiteY4" fmla="*/ 1754022 h 2270840"/>
              <a:gd name="connsiteX5" fmla="*/ 11957522 w 12192000"/>
              <a:gd name="connsiteY5" fmla="*/ 1797924 h 2270840"/>
              <a:gd name="connsiteX6" fmla="*/ 11679973 w 12192000"/>
              <a:gd name="connsiteY6" fmla="*/ 1847668 h 2270840"/>
              <a:gd name="connsiteX7" fmla="*/ 11401197 w 12192000"/>
              <a:gd name="connsiteY7" fmla="*/ 1896361 h 2270840"/>
              <a:gd name="connsiteX8" fmla="*/ 11121192 w 12192000"/>
              <a:gd name="connsiteY8" fmla="*/ 1938047 h 2270840"/>
              <a:gd name="connsiteX9" fmla="*/ 10842416 w 12192000"/>
              <a:gd name="connsiteY9" fmla="*/ 1980084 h 2270840"/>
              <a:gd name="connsiteX10" fmla="*/ 10562411 w 12192000"/>
              <a:gd name="connsiteY10" fmla="*/ 2019319 h 2270840"/>
              <a:gd name="connsiteX11" fmla="*/ 10286091 w 12192000"/>
              <a:gd name="connsiteY11" fmla="*/ 2052948 h 2270840"/>
              <a:gd name="connsiteX12" fmla="*/ 10006086 w 12192000"/>
              <a:gd name="connsiteY12" fmla="*/ 2084826 h 2270840"/>
              <a:gd name="connsiteX13" fmla="*/ 9727310 w 12192000"/>
              <a:gd name="connsiteY13" fmla="*/ 2113902 h 2270840"/>
              <a:gd name="connsiteX14" fmla="*/ 9453445 w 12192000"/>
              <a:gd name="connsiteY14" fmla="*/ 2139124 h 2270840"/>
              <a:gd name="connsiteX15" fmla="*/ 9175897 w 12192000"/>
              <a:gd name="connsiteY15" fmla="*/ 2164346 h 2270840"/>
              <a:gd name="connsiteX16" fmla="*/ 8902033 w 12192000"/>
              <a:gd name="connsiteY16" fmla="*/ 2185365 h 2270840"/>
              <a:gd name="connsiteX17" fmla="*/ 8628169 w 12192000"/>
              <a:gd name="connsiteY17" fmla="*/ 2201829 h 2270840"/>
              <a:gd name="connsiteX18" fmla="*/ 8355533 w 12192000"/>
              <a:gd name="connsiteY18" fmla="*/ 2218995 h 2270840"/>
              <a:gd name="connsiteX19" fmla="*/ 8085353 w 12192000"/>
              <a:gd name="connsiteY19" fmla="*/ 2233357 h 2270840"/>
              <a:gd name="connsiteX20" fmla="*/ 7817629 w 12192000"/>
              <a:gd name="connsiteY20" fmla="*/ 2243516 h 2270840"/>
              <a:gd name="connsiteX21" fmla="*/ 7549905 w 12192000"/>
              <a:gd name="connsiteY21" fmla="*/ 2252274 h 2270840"/>
              <a:gd name="connsiteX22" fmla="*/ 7284638 w 12192000"/>
              <a:gd name="connsiteY22" fmla="*/ 2260681 h 2270840"/>
              <a:gd name="connsiteX23" fmla="*/ 7023055 w 12192000"/>
              <a:gd name="connsiteY23" fmla="*/ 2264535 h 2270840"/>
              <a:gd name="connsiteX24" fmla="*/ 6761472 w 12192000"/>
              <a:gd name="connsiteY24" fmla="*/ 2268738 h 2270840"/>
              <a:gd name="connsiteX25" fmla="*/ 6503573 w 12192000"/>
              <a:gd name="connsiteY25" fmla="*/ 2270840 h 2270840"/>
              <a:gd name="connsiteX26" fmla="*/ 6248130 w 12192000"/>
              <a:gd name="connsiteY26" fmla="*/ 2268738 h 2270840"/>
              <a:gd name="connsiteX27" fmla="*/ 5995144 w 12192000"/>
              <a:gd name="connsiteY27" fmla="*/ 2268738 h 2270840"/>
              <a:gd name="connsiteX28" fmla="*/ 5744613 w 12192000"/>
              <a:gd name="connsiteY28" fmla="*/ 2264535 h 2270840"/>
              <a:gd name="connsiteX29" fmla="*/ 5498995 w 12192000"/>
              <a:gd name="connsiteY29" fmla="*/ 2258229 h 2270840"/>
              <a:gd name="connsiteX30" fmla="*/ 5255834 w 12192000"/>
              <a:gd name="connsiteY30" fmla="*/ 2252274 h 2270840"/>
              <a:gd name="connsiteX31" fmla="*/ 5017584 w 12192000"/>
              <a:gd name="connsiteY31" fmla="*/ 2245618 h 2270840"/>
              <a:gd name="connsiteX32" fmla="*/ 4780562 w 12192000"/>
              <a:gd name="connsiteY32" fmla="*/ 2235459 h 2270840"/>
              <a:gd name="connsiteX33" fmla="*/ 4547227 w 12192000"/>
              <a:gd name="connsiteY33" fmla="*/ 2224599 h 2270840"/>
              <a:gd name="connsiteX34" fmla="*/ 4318800 w 12192000"/>
              <a:gd name="connsiteY34" fmla="*/ 2214791 h 2270840"/>
              <a:gd name="connsiteX35" fmla="*/ 3873004 w 12192000"/>
              <a:gd name="connsiteY35" fmla="*/ 2187116 h 2270840"/>
              <a:gd name="connsiteX36" fmla="*/ 3445628 w 12192000"/>
              <a:gd name="connsiteY36" fmla="*/ 2157691 h 2270840"/>
              <a:gd name="connsiteX37" fmla="*/ 3035446 w 12192000"/>
              <a:gd name="connsiteY37" fmla="*/ 2126863 h 2270840"/>
              <a:gd name="connsiteX38" fmla="*/ 2647370 w 12192000"/>
              <a:gd name="connsiteY38" fmla="*/ 2092884 h 2270840"/>
              <a:gd name="connsiteX39" fmla="*/ 2276487 w 12192000"/>
              <a:gd name="connsiteY39" fmla="*/ 2057502 h 2270840"/>
              <a:gd name="connsiteX40" fmla="*/ 1932621 w 12192000"/>
              <a:gd name="connsiteY40" fmla="*/ 2019319 h 2270840"/>
              <a:gd name="connsiteX41" fmla="*/ 1609634 w 12192000"/>
              <a:gd name="connsiteY41" fmla="*/ 1981836 h 2270840"/>
              <a:gd name="connsiteX42" fmla="*/ 1312435 w 12192000"/>
              <a:gd name="connsiteY42" fmla="*/ 1944353 h 2270840"/>
              <a:gd name="connsiteX43" fmla="*/ 1039799 w 12192000"/>
              <a:gd name="connsiteY43" fmla="*/ 1908972 h 2270840"/>
              <a:gd name="connsiteX44" fmla="*/ 797865 w 12192000"/>
              <a:gd name="connsiteY44" fmla="*/ 1875342 h 2270840"/>
              <a:gd name="connsiteX45" fmla="*/ 579265 w 12192000"/>
              <a:gd name="connsiteY45" fmla="*/ 1843464 h 2270840"/>
              <a:gd name="connsiteX46" fmla="*/ 395052 w 12192000"/>
              <a:gd name="connsiteY46" fmla="*/ 1816841 h 2270840"/>
              <a:gd name="connsiteX47" fmla="*/ 240312 w 12192000"/>
              <a:gd name="connsiteY47" fmla="*/ 1791618 h 2270840"/>
              <a:gd name="connsiteX48" fmla="*/ 27853 w 12192000"/>
              <a:gd name="connsiteY48" fmla="*/ 1755537 h 2270840"/>
              <a:gd name="connsiteX49" fmla="*/ 0 w 12192000"/>
              <a:gd name="connsiteY49" fmla="*/ 1750824 h 2270840"/>
              <a:gd name="connsiteX50" fmla="*/ 0 w 12192000"/>
              <a:gd name="connsiteY50" fmla="*/ 744794 h 2270840"/>
              <a:gd name="connsiteX51" fmla="*/ 0 w 12192000"/>
              <a:gd name="connsiteY51" fmla="*/ 519831 h 227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270840">
                <a:moveTo>
                  <a:pt x="0" y="0"/>
                </a:moveTo>
                <a:lnTo>
                  <a:pt x="12192000" y="0"/>
                </a:lnTo>
                <a:lnTo>
                  <a:pt x="12192000" y="519831"/>
                </a:lnTo>
                <a:lnTo>
                  <a:pt x="12192000" y="744794"/>
                </a:lnTo>
                <a:lnTo>
                  <a:pt x="12192000" y="1754022"/>
                </a:lnTo>
                <a:lnTo>
                  <a:pt x="11957522" y="1797924"/>
                </a:lnTo>
                <a:lnTo>
                  <a:pt x="11679973" y="1847668"/>
                </a:lnTo>
                <a:lnTo>
                  <a:pt x="11401197" y="1896361"/>
                </a:lnTo>
                <a:lnTo>
                  <a:pt x="11121192" y="1938047"/>
                </a:lnTo>
                <a:lnTo>
                  <a:pt x="10842416" y="1980084"/>
                </a:lnTo>
                <a:lnTo>
                  <a:pt x="10562411" y="2019319"/>
                </a:lnTo>
                <a:lnTo>
                  <a:pt x="10286091" y="2052948"/>
                </a:lnTo>
                <a:lnTo>
                  <a:pt x="10006086" y="2084826"/>
                </a:lnTo>
                <a:lnTo>
                  <a:pt x="9727310" y="2113902"/>
                </a:lnTo>
                <a:lnTo>
                  <a:pt x="9453445" y="2139124"/>
                </a:lnTo>
                <a:lnTo>
                  <a:pt x="9175897" y="2164346"/>
                </a:lnTo>
                <a:lnTo>
                  <a:pt x="8902033" y="2185365"/>
                </a:lnTo>
                <a:lnTo>
                  <a:pt x="8628169" y="2201829"/>
                </a:lnTo>
                <a:lnTo>
                  <a:pt x="8355533" y="2218995"/>
                </a:lnTo>
                <a:lnTo>
                  <a:pt x="8085353" y="2233357"/>
                </a:lnTo>
                <a:lnTo>
                  <a:pt x="7817629" y="2243516"/>
                </a:lnTo>
                <a:lnTo>
                  <a:pt x="7549905" y="2252274"/>
                </a:lnTo>
                <a:lnTo>
                  <a:pt x="7284638" y="2260681"/>
                </a:lnTo>
                <a:lnTo>
                  <a:pt x="7023055" y="2264535"/>
                </a:lnTo>
                <a:lnTo>
                  <a:pt x="6761472" y="2268738"/>
                </a:lnTo>
                <a:lnTo>
                  <a:pt x="6503573" y="2270840"/>
                </a:lnTo>
                <a:lnTo>
                  <a:pt x="6248130" y="2268738"/>
                </a:lnTo>
                <a:lnTo>
                  <a:pt x="5995144" y="2268738"/>
                </a:lnTo>
                <a:lnTo>
                  <a:pt x="5744613" y="2264535"/>
                </a:lnTo>
                <a:lnTo>
                  <a:pt x="5498995" y="2258229"/>
                </a:lnTo>
                <a:lnTo>
                  <a:pt x="5255834" y="2252274"/>
                </a:lnTo>
                <a:lnTo>
                  <a:pt x="5017584" y="2245618"/>
                </a:lnTo>
                <a:lnTo>
                  <a:pt x="4780562" y="2235459"/>
                </a:lnTo>
                <a:lnTo>
                  <a:pt x="4547227" y="2224599"/>
                </a:lnTo>
                <a:lnTo>
                  <a:pt x="4318800" y="2214791"/>
                </a:lnTo>
                <a:lnTo>
                  <a:pt x="3873004" y="2187116"/>
                </a:lnTo>
                <a:lnTo>
                  <a:pt x="3445628" y="2157691"/>
                </a:lnTo>
                <a:lnTo>
                  <a:pt x="3035446" y="2126863"/>
                </a:lnTo>
                <a:lnTo>
                  <a:pt x="2647370" y="2092884"/>
                </a:lnTo>
                <a:lnTo>
                  <a:pt x="2276487" y="2057502"/>
                </a:lnTo>
                <a:lnTo>
                  <a:pt x="1932621" y="2019319"/>
                </a:lnTo>
                <a:lnTo>
                  <a:pt x="1609634" y="1981836"/>
                </a:lnTo>
                <a:lnTo>
                  <a:pt x="1312435" y="1944353"/>
                </a:lnTo>
                <a:lnTo>
                  <a:pt x="1039799" y="1908972"/>
                </a:lnTo>
                <a:lnTo>
                  <a:pt x="797865" y="1875342"/>
                </a:lnTo>
                <a:lnTo>
                  <a:pt x="579265" y="1843464"/>
                </a:lnTo>
                <a:lnTo>
                  <a:pt x="395052" y="1816841"/>
                </a:lnTo>
                <a:lnTo>
                  <a:pt x="240312" y="1791618"/>
                </a:lnTo>
                <a:lnTo>
                  <a:pt x="27853" y="1755537"/>
                </a:lnTo>
                <a:lnTo>
                  <a:pt x="0" y="1750824"/>
                </a:lnTo>
                <a:lnTo>
                  <a:pt x="0" y="744794"/>
                </a:lnTo>
                <a:lnTo>
                  <a:pt x="0" y="519831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3C3024-1F2A-96F8-8AAA-D8EA7043C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20555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rgbClr val="BFBFBF"/>
                </a:solidFill>
              </a:rPr>
              <a:t>Epidemiology</a:t>
            </a:r>
            <a:br>
              <a:rPr lang="en-US" sz="3600" dirty="0">
                <a:solidFill>
                  <a:srgbClr val="BFBFBF"/>
                </a:solidFill>
              </a:rPr>
            </a:br>
            <a:endParaRPr lang="en-GB" sz="3600" dirty="0">
              <a:solidFill>
                <a:srgbClr val="BFBFB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3328-2A99-FFD7-A09B-563E09CA7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581401"/>
          </a:xfrm>
        </p:spPr>
        <p:txBody>
          <a:bodyPr>
            <a:normAutofit/>
          </a:bodyPr>
          <a:lstStyle/>
          <a:p>
            <a:r>
              <a:rPr lang="en-GB" sz="3200" b="0" i="0" dirty="0">
                <a:effectLst/>
                <a:latin typeface="arial" panose="020B0604020202020204" pitchFamily="34" charset="0"/>
              </a:rPr>
              <a:t>Approximately 85% of the </a:t>
            </a:r>
            <a:r>
              <a:rPr lang="en-GB" sz="3200" dirty="0">
                <a:effectLst/>
                <a:latin typeface="arial" panose="020B0604020202020204" pitchFamily="34" charset="0"/>
              </a:rPr>
              <a:t>young adults </a:t>
            </a:r>
            <a:r>
              <a:rPr lang="en-GB" sz="3200" b="0" i="0" dirty="0">
                <a:effectLst/>
                <a:latin typeface="arial" panose="020B0604020202020204" pitchFamily="34" charset="0"/>
              </a:rPr>
              <a:t>between ages 12 to 24 experience some form of acne, making it the eighth most prevalent disease worldwide</a:t>
            </a:r>
            <a:r>
              <a:rPr lang="en-GB" sz="3200" dirty="0"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en-GB" sz="3200" b="0" i="0" dirty="0">
                <a:effectLst/>
                <a:latin typeface="arial" panose="020B0604020202020204" pitchFamily="34" charset="0"/>
              </a:rPr>
              <a:t>Severe Acne is more common in males</a:t>
            </a:r>
          </a:p>
          <a:p>
            <a:endParaRPr lang="en-GB" sz="32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861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E8A34-FC1F-7A83-E5E5-150C8D64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4" y="-398730"/>
            <a:ext cx="9905998" cy="1905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Triggers</a:t>
            </a:r>
            <a:b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09CC4DE-BB68-195B-5C28-CE33E41941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264"/>
            <a:ext cx="5578670" cy="55717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5E406-FB8D-896F-4A4C-0D73D865F3A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80486-3306-4C23-8593-15B93A2C8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670" y="1289678"/>
            <a:ext cx="6613330" cy="557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8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D171-BD33-B692-F941-0226BF972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472A87-B418-089C-A45D-529ACB6CC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46168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585D-B110-2DD5-1319-2B6822EC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Clinical Features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FDF010-1AB7-7202-B4DD-FCF1668FE9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9571" y="609600"/>
            <a:ext cx="8285356" cy="540619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21722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242FEB12-6190-5EB7-1032-785058B8FBA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63"/>
          <a:stretch/>
        </p:blipFill>
        <p:spPr>
          <a:xfrm>
            <a:off x="20" y="10"/>
            <a:ext cx="6102397" cy="6857990"/>
          </a:xfrm>
          <a:prstGeom prst="rect">
            <a:avLst/>
          </a:prstGeom>
          <a:noFill/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397797C8-6346-1F53-E425-CF5C2C0DE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2" r="15727" b="1"/>
          <a:stretch/>
        </p:blipFill>
        <p:spPr>
          <a:xfrm>
            <a:off x="6102417" y="10"/>
            <a:ext cx="6102417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0117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84C9E-B2C4-C52D-697A-88CA7366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Inflammatory acne</a:t>
            </a:r>
          </a:p>
        </p:txBody>
      </p:sp>
      <p:pic>
        <p:nvPicPr>
          <p:cNvPr id="5" name="Picture 4" descr="bb">
            <a:extLst>
              <a:ext uri="{FF2B5EF4-FFF2-40B4-BE49-F238E27FC236}">
                <a16:creationId xmlns:a16="http://schemas.microsoft.com/office/drawing/2014/main" id="{3D5B3F18-374C-B3C0-6DE4-9B1889DDE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0" r="-2" b="-2"/>
          <a:stretch/>
        </p:blipFill>
        <p:spPr bwMode="auto">
          <a:xfrm>
            <a:off x="20" y="10"/>
            <a:ext cx="7574515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2DC3905-C9ED-A3D2-3B27-4B4B304E40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9" r="-1" b="-1"/>
          <a:stretch/>
        </p:blipFill>
        <p:spPr bwMode="auto">
          <a:xfrm>
            <a:off x="7574535" y="10"/>
            <a:ext cx="4617465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379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3213C9F-F1B6-4980-95B6-4F07946C5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5291665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757ED3-AF27-0D98-236E-6B2ABFBC427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4" r="-2" b="12301"/>
          <a:stretch/>
        </p:blipFill>
        <p:spPr>
          <a:xfrm>
            <a:off x="986890" y="819921"/>
            <a:ext cx="4948242" cy="45799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A28026-5AE8-4702-8944-83B64C48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5" y="643467"/>
            <a:ext cx="5291665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DCD35D-92BC-EB61-2124-573D60BD1E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" b="1"/>
          <a:stretch/>
        </p:blipFill>
        <p:spPr>
          <a:xfrm>
            <a:off x="6417732" y="2037300"/>
            <a:ext cx="4948242" cy="279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8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18D655-443E-AAFB-61D2-9E9C8FE51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965199"/>
            <a:ext cx="6075552" cy="4918075"/>
          </a:xfrm>
        </p:spPr>
        <p:txBody>
          <a:bodyPr anchor="ctr">
            <a:normAutofit/>
          </a:bodyPr>
          <a:lstStyle/>
          <a:p>
            <a:pPr algn="r"/>
            <a:r>
              <a:rPr lang="en-US" sz="7200" b="1" dirty="0"/>
              <a:t>ACNE</a:t>
            </a:r>
            <a:endParaRPr lang="en-GB" sz="7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FF810-B7D1-1159-8E65-44643CE929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1121" y="965199"/>
            <a:ext cx="2950765" cy="4918075"/>
          </a:xfrm>
        </p:spPr>
        <p:txBody>
          <a:bodyPr anchor="ctr">
            <a:normAutofit/>
          </a:bodyPr>
          <a:lstStyle/>
          <a:p>
            <a:pPr algn="l"/>
            <a:r>
              <a:rPr lang="en-US" b="1" dirty="0"/>
              <a:t>DR.RABIA FCPS RESIDENT DERMATOLOGY</a:t>
            </a:r>
          </a:p>
          <a:p>
            <a:pPr algn="l"/>
            <a:br>
              <a:rPr lang="en-US" b="1" dirty="0"/>
            </a:br>
            <a:r>
              <a:rPr lang="en-US" b="1" dirty="0"/>
              <a:t>H.O.D.COL.AAMIR HABIB</a:t>
            </a:r>
            <a:endParaRPr lang="en-GB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839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6ABAF8-A5F0-4E99-AB6D-67BFBB982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B6B77-681D-AA02-CCBA-F6FBDF03FE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Scarring</a:t>
            </a:r>
            <a:br>
              <a:rPr lang="en-US" sz="40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br>
              <a:rPr lang="en-US" sz="40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000" dirty="0">
              <a:gradFill flip="none" rotWithShape="1"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5F7833E7-6A14-4F78-A2DD-5640A4F6C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290" y="620720"/>
            <a:ext cx="6884079" cy="5597200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326776-4902-988F-272A-B01051C901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950" r="-950"/>
          <a:stretch/>
        </p:blipFill>
        <p:spPr>
          <a:xfrm>
            <a:off x="129788" y="450881"/>
            <a:ext cx="7941081" cy="630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1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A017-0AF6-63EB-D61F-5751849B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416" y="5210764"/>
            <a:ext cx="8920705" cy="13350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hypertrophic/</a:t>
            </a:r>
            <a:r>
              <a:rPr lang="en-US" sz="48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Keliodal</a:t>
            </a: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acne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CA467-EEF4-5459-C51A-50E4A0EEB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14" r="-2" b="14418"/>
          <a:stretch/>
        </p:blipFill>
        <p:spPr>
          <a:xfrm>
            <a:off x="20" y="10"/>
            <a:ext cx="7574515" cy="4273816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384B94-91AA-3280-1636-4F2A07170B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r="3" b="3"/>
          <a:stretch/>
        </p:blipFill>
        <p:spPr>
          <a:xfrm>
            <a:off x="7574534" y="0"/>
            <a:ext cx="4617445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87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F02BA2-CD27-6AD1-231E-0489D658575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8" r="1" b="2219"/>
          <a:stretch/>
        </p:blipFill>
        <p:spPr>
          <a:xfrm>
            <a:off x="20" y="10"/>
            <a:ext cx="6102397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284E3-ABC7-66B3-D117-AD2901EBE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r="35422"/>
          <a:stretch/>
        </p:blipFill>
        <p:spPr>
          <a:xfrm>
            <a:off x="6102417" y="10"/>
            <a:ext cx="610241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46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C0CCF-2547-7BD8-636D-B7531E01A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347300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Grading</a:t>
            </a:r>
            <a:r>
              <a:rPr lang="en-US" sz="4400" dirty="0"/>
              <a:t> </a:t>
            </a:r>
            <a:endParaRPr lang="en-GB" sz="4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7762B3-75E2-B1C8-F920-249A69EFF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79" y="981307"/>
            <a:ext cx="11653026" cy="5776332"/>
          </a:xfrm>
        </p:spPr>
      </p:pic>
    </p:spTree>
    <p:extLst>
      <p:ext uri="{BB962C8B-B14F-4D97-AF65-F5344CB8AC3E}">
        <p14:creationId xmlns:p14="http://schemas.microsoft.com/office/powerpoint/2010/main" val="1357943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Yellow floating 3D art">
            <a:extLst>
              <a:ext uri="{FF2B5EF4-FFF2-40B4-BE49-F238E27FC236}">
                <a16:creationId xmlns:a16="http://schemas.microsoft.com/office/drawing/2014/main" id="{764D1531-1D54-9577-DFFB-C40161C5E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12310" b="7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AC53E7-EF9A-4129-9FB8-055547B7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609601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Variants</a:t>
            </a:r>
            <a:b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38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38E7-0447-EE52-0ADD-C46EE548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43" y="609600"/>
            <a:ext cx="6743767" cy="1905000"/>
          </a:xfrm>
        </p:spPr>
        <p:txBody>
          <a:bodyPr>
            <a:normAutofit/>
          </a:bodyPr>
          <a:lstStyle/>
          <a:p>
            <a:r>
              <a:rPr lang="en-US" sz="4000" b="1" dirty="0"/>
              <a:t>Acne fulminans</a:t>
            </a:r>
            <a:br>
              <a:rPr lang="en-US" b="1" dirty="0"/>
            </a:br>
            <a:br>
              <a:rPr lang="en-GB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2FC404-9F0C-ACA2-BB3D-8D1B0180B1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8352"/>
          <a:stretch/>
        </p:blipFill>
        <p:spPr>
          <a:xfrm>
            <a:off x="257590" y="10"/>
            <a:ext cx="3479523" cy="2624318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908131-B1E1-C7D0-2097-E393FE37A1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1" r="24008"/>
          <a:stretch/>
        </p:blipFill>
        <p:spPr>
          <a:xfrm>
            <a:off x="257590" y="2624328"/>
            <a:ext cx="3479523" cy="4233672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7E5C68-0D9F-1CD4-1444-3928F2A0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6742" y="2330605"/>
            <a:ext cx="8155258" cy="3752143"/>
          </a:xfrm>
        </p:spPr>
        <p:txBody>
          <a:bodyPr>
            <a:normAutofit/>
          </a:bodyPr>
          <a:lstStyle/>
          <a:p>
            <a:r>
              <a:rPr lang="en-GB" sz="3600" dirty="0"/>
              <a:t>Patients present with numerous, inflammatory tender and ulcerative nodules covered with haemorrhagic crusts</a:t>
            </a:r>
          </a:p>
          <a:p>
            <a:endParaRPr lang="en-PK" sz="3200" dirty="0"/>
          </a:p>
        </p:txBody>
      </p:sp>
    </p:spTree>
    <p:extLst>
      <p:ext uri="{BB962C8B-B14F-4D97-AF65-F5344CB8AC3E}">
        <p14:creationId xmlns:p14="http://schemas.microsoft.com/office/powerpoint/2010/main" val="3039874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8570E7-F569-3B16-E258-C1366631F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-31277"/>
            <a:ext cx="9905998" cy="1905000"/>
          </a:xfrm>
        </p:spPr>
        <p:txBody>
          <a:bodyPr>
            <a:normAutofit/>
          </a:bodyPr>
          <a:lstStyle/>
          <a:p>
            <a:r>
              <a:rPr lang="en-US" sz="4400" b="1" dirty="0"/>
              <a:t>Acne </a:t>
            </a:r>
            <a:r>
              <a:rPr lang="en-US" sz="4400" b="1" dirty="0" err="1"/>
              <a:t>conglobata</a:t>
            </a:r>
            <a:endParaRPr lang="en-PK" sz="4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94B8760-DBA8-0F8B-1E46-620A65A3DA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" y="2224585"/>
            <a:ext cx="6350537" cy="356289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3857CD-C8F9-F2AC-4D2D-3BC104CC31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939" y="2224585"/>
            <a:ext cx="5354081" cy="35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66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EDA2B-C8DF-2B07-B367-E4D2E1003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Pomade/cosmetic acne</a:t>
            </a:r>
            <a:br>
              <a:rPr lang="en-US" sz="3400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340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0E9B4-E5F1-3F5C-E495-21880DC3F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" b="1"/>
          <a:stretch/>
        </p:blipFill>
        <p:spPr>
          <a:xfrm>
            <a:off x="20" y="10"/>
            <a:ext cx="7574515" cy="4273816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6DCAC3-B22C-B6B8-13EA-CFE3C191B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4" b="-1"/>
          <a:stretch/>
        </p:blipFill>
        <p:spPr>
          <a:xfrm>
            <a:off x="7574535" y="10"/>
            <a:ext cx="4617465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64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9508D-6EBD-BC6D-6D69-20DA3FE8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4716462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Drug induced acne</a:t>
            </a:r>
            <a:endParaRPr lang="en-US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9683EEF-8E80-AE66-B816-4C2E6FAA2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4716462" cy="3124201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8C8ED6-A932-44F5-83A5-5793DDA44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82811E-FB7E-4C44-8776-8FBD8D9AA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658732-4596-4018-974F-676F1F66D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911826-52CD-1F1E-777F-52C00C22BA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15430" b="-1"/>
          <a:stretch/>
        </p:blipFill>
        <p:spPr>
          <a:xfrm>
            <a:off x="8314454" y="3081801"/>
            <a:ext cx="3716680" cy="361533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87FFFAF-D78F-33E3-B42F-7CB6632F68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" r="1" b="1"/>
          <a:stretch/>
        </p:blipFill>
        <p:spPr>
          <a:xfrm>
            <a:off x="6256867" y="160867"/>
            <a:ext cx="3767328" cy="3747805"/>
          </a:xfrm>
          <a:custGeom>
            <a:avLst/>
            <a:gdLst/>
            <a:ahLst/>
            <a:cxnLst/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0105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6658E-B511-7D80-D681-2DF2CEEB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889" y="5411486"/>
            <a:ext cx="8676222" cy="106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ACNe</a:t>
            </a:r>
            <a: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4400" dirty="0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excoriee</a:t>
            </a:r>
            <a:b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34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C54CCB-F7F8-74B3-9E13-C9412A2ECC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7" r="-2" b="5359"/>
          <a:stretch/>
        </p:blipFill>
        <p:spPr>
          <a:xfrm>
            <a:off x="20" y="10"/>
            <a:ext cx="7574515" cy="49734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77D1A2-7C32-9E5C-2563-220F0E7241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3" r="3" b="11610"/>
          <a:stretch/>
        </p:blipFill>
        <p:spPr>
          <a:xfrm>
            <a:off x="7705493" y="9"/>
            <a:ext cx="4486507" cy="497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1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F381F5-8B4A-2C8F-ED86-4CDE7DCBC6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</a:blip>
          <a:srcRect t="10374" b="53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A7D903-4918-6E4A-5DC0-EA00D5CE1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 b="1" dirty="0"/>
              <a:t>Case Presentation</a:t>
            </a:r>
            <a:endParaRPr lang="en-GB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1B69378-742C-8BBC-0C40-4D22CEB36B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8993101"/>
              </p:ext>
            </p:extLst>
          </p:nvPr>
        </p:nvGraphicFramePr>
        <p:xfrm>
          <a:off x="1141413" y="2279176"/>
          <a:ext cx="9905998" cy="39692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971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A59776-5948-400C-9935-7464561E8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15C7C-A645-C188-A109-0260A2828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3" y="609600"/>
            <a:ext cx="4181614" cy="236261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Pre pubertal Acne</a:t>
            </a:r>
            <a:br>
              <a:rPr lang="en-GB" sz="4800" dirty="0"/>
            </a:br>
            <a:endParaRPr lang="en-GB" sz="4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060DCB-DAC7-C529-E8DB-68BDD6273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923" y="609600"/>
            <a:ext cx="6628583" cy="2362611"/>
          </a:xfrm>
        </p:spPr>
        <p:txBody>
          <a:bodyPr>
            <a:normAutofit/>
          </a:bodyPr>
          <a:lstStyle/>
          <a:p>
            <a:endParaRPr lang="en-PK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94357E-9C80-F64F-EE05-6016D9A6EA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" r="1635" b="2"/>
          <a:stretch/>
        </p:blipFill>
        <p:spPr>
          <a:xfrm>
            <a:off x="4019574" y="2847946"/>
            <a:ext cx="3812528" cy="3055900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3AB816-803F-88B2-133B-3E1ED17B63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" b="11592"/>
          <a:stretch/>
        </p:blipFill>
        <p:spPr>
          <a:xfrm>
            <a:off x="94545" y="2847947"/>
            <a:ext cx="3808692" cy="305589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6C56C9-AD66-EC2A-90CF-EE806A3984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2" b="-1"/>
          <a:stretch/>
        </p:blipFill>
        <p:spPr>
          <a:xfrm>
            <a:off x="7927327" y="2888999"/>
            <a:ext cx="3757528" cy="3014848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59428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10A1EB3-C927-4536-9880-11F77B7E0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1C5C76-372B-822E-7A8C-5C9C78A5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983" y="5392761"/>
            <a:ext cx="9440034" cy="11302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Complications</a:t>
            </a:r>
            <a:br>
              <a:rPr lang="en-US" sz="37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37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5" name="Picture 19">
            <a:extLst>
              <a:ext uri="{FF2B5EF4-FFF2-40B4-BE49-F238E27FC236}">
                <a16:creationId xmlns:a16="http://schemas.microsoft.com/office/drawing/2014/main" id="{D8C67178-C15E-489D-8DDF-CB1BD419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1" y="547807"/>
            <a:ext cx="11085044" cy="381680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DE78EB2-EA71-52E2-7A22-03208A2F3A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0" r="23073" b="-1"/>
          <a:stretch/>
        </p:blipFill>
        <p:spPr>
          <a:xfrm>
            <a:off x="159834" y="329436"/>
            <a:ext cx="3518171" cy="4857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620A56-047F-B83B-3991-B4D2217ECE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99" b="1"/>
          <a:stretch/>
        </p:blipFill>
        <p:spPr>
          <a:xfrm>
            <a:off x="4242701" y="329436"/>
            <a:ext cx="3351279" cy="4857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B8A396-6B58-9CB5-0E0F-890721FA1B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41197" b="-2"/>
          <a:stretch/>
        </p:blipFill>
        <p:spPr>
          <a:xfrm>
            <a:off x="8435087" y="334979"/>
            <a:ext cx="3115516" cy="48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C2A7-18A5-888F-698E-66343D8C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US" sz="4000" dirty="0"/>
              <a:t>Treatment Modality</a:t>
            </a:r>
            <a:endParaRPr lang="en-GB" sz="40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4D9E2E-3FF0-90F3-CEEE-622CF9E75A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436666"/>
              </p:ext>
            </p:extLst>
          </p:nvPr>
        </p:nvGraphicFramePr>
        <p:xfrm>
          <a:off x="657922" y="1929161"/>
          <a:ext cx="10838985" cy="449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03434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29BC8-0396-C701-17DE-E329470BC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3279" y="636896"/>
            <a:ext cx="3972380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Management</a:t>
            </a:r>
            <a:endParaRPr lang="en-US" sz="40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6C355F-6FD8-FDB5-9764-20DAA120C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71"/>
            <a:ext cx="8341112" cy="6638868"/>
          </a:xfrm>
        </p:spPr>
      </p:pic>
    </p:spTree>
    <p:extLst>
      <p:ext uri="{BB962C8B-B14F-4D97-AF65-F5344CB8AC3E}">
        <p14:creationId xmlns:p14="http://schemas.microsoft.com/office/powerpoint/2010/main" val="2258016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B300E-C8D4-00E0-E8B9-41B38A200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07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4400" dirty="0"/>
              <a:t>Topical therapy</a:t>
            </a:r>
            <a:endParaRPr lang="en-GB" sz="4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17B59E7-336C-343A-AA87-F2515E0751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595788"/>
              </p:ext>
            </p:extLst>
          </p:nvPr>
        </p:nvGraphicFramePr>
        <p:xfrm>
          <a:off x="4170556" y="0"/>
          <a:ext cx="7738945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10187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B214-B553-0000-B828-33DD337D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4" y="609600"/>
            <a:ext cx="6038768" cy="1905000"/>
          </a:xfrm>
        </p:spPr>
        <p:txBody>
          <a:bodyPr>
            <a:normAutofit/>
          </a:bodyPr>
          <a:lstStyle/>
          <a:p>
            <a:r>
              <a:rPr lang="en-US" sz="4000" dirty="0"/>
              <a:t>Second line therapy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398AE-0769-EAA7-AE6F-737F7D93A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56461"/>
            <a:ext cx="5920867" cy="337387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n-US" sz="3200" dirty="0"/>
              <a:t>Low doses oral antibiotic therapy for 4 – 6 months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200" dirty="0">
                <a:cs typeface="Arial" panose="020B0604020202020204" pitchFamily="34" charset="0"/>
              </a:rPr>
              <a:t>Along with Topical Retinoids</a:t>
            </a:r>
          </a:p>
          <a:p>
            <a:endParaRPr lang="en-GB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AC0E2-A334-4A65-B7FA-9BDDAD04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13465-91F0-BB2C-7FFB-6CD38626A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30" y="484633"/>
            <a:ext cx="2784348" cy="2784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52FF72-4BDB-1741-9C33-B409AAA0B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88" y="3589020"/>
            <a:ext cx="3532632" cy="19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76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B981-54CC-3EA6-D513-FD8CA9E9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-58858"/>
            <a:ext cx="6038768" cy="1905000"/>
          </a:xfrm>
        </p:spPr>
        <p:txBody>
          <a:bodyPr>
            <a:normAutofit/>
          </a:bodyPr>
          <a:lstStyle/>
          <a:p>
            <a:r>
              <a:rPr lang="en-US" sz="3600" dirty="0"/>
              <a:t>Hormonal Therapy</a:t>
            </a:r>
            <a:endParaRPr lang="en-GB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13D9A-90A9-1A49-7177-83FD3F75E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8801"/>
            <a:ext cx="7062281" cy="5029200"/>
          </a:xfrm>
        </p:spPr>
        <p:txBody>
          <a:bodyPr>
            <a:normAutofit/>
          </a:bodyPr>
          <a:lstStyle/>
          <a:p>
            <a:r>
              <a:rPr lang="en-GB" sz="3200" dirty="0"/>
              <a:t>inhibitors of androgen production by the ovary (oral contraceptives) or adrenal gland (low‐dose corticosteroids), </a:t>
            </a:r>
          </a:p>
          <a:p>
            <a:r>
              <a:rPr lang="en-GB" sz="3200" dirty="0"/>
              <a:t>androgen receptor blockers</a:t>
            </a:r>
          </a:p>
          <a:p>
            <a:r>
              <a:rPr lang="en-GB" sz="3200" dirty="0"/>
              <a:t>antiandrogens that block the effect of androgens on the sebaceous gland.</a:t>
            </a:r>
          </a:p>
          <a:p>
            <a:endParaRPr lang="en-GB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CAC0E2-A334-4A65-B7FA-9BDDAD04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2FA8A-C770-78D8-AACC-3B80CBD0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88" y="619507"/>
            <a:ext cx="3532632" cy="2649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95A6A-EEA5-A1B1-BE90-64622BE004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56" y="3589020"/>
            <a:ext cx="3419696" cy="245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452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B2E4-565F-8CD2-B346-3DEB0456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599"/>
            <a:ext cx="5435760" cy="2009775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Oral Retinoids</a:t>
            </a:r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CDE4D-7979-D765-0D29-76873212F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59975"/>
            <a:ext cx="4176584" cy="2579041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29E379-1AA9-2C26-1BEC-4D2057B27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8" y="2774425"/>
            <a:ext cx="4083393" cy="3940474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334F8CC6-AD18-471A-5DD2-FFCEC0E1D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1459303"/>
              </p:ext>
            </p:extLst>
          </p:nvPr>
        </p:nvGraphicFramePr>
        <p:xfrm>
          <a:off x="6096000" y="2774425"/>
          <a:ext cx="5435760" cy="3288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230350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2B01-C136-3576-2253-190FC4AF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09" y="241610"/>
            <a:ext cx="3643674" cy="1905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/>
              <a:t>Blue red light therapy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762C6-F252-EC39-0BC0-78CF2FDB101A}"/>
              </a:ext>
            </a:extLst>
          </p:cNvPr>
          <p:cNvSpPr txBox="1"/>
          <p:nvPr/>
        </p:nvSpPr>
        <p:spPr>
          <a:xfrm>
            <a:off x="122830" y="2060812"/>
            <a:ext cx="4508164" cy="432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The bacteria in acne release </a:t>
            </a:r>
            <a:r>
              <a:rPr lang="en-US" sz="2800" b="0" i="0" u="none" strike="noStrike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porphyrins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 narrow-band, high-intensity blue light source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800" b="0" i="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readily absorbed by porphyrins released by the bacteria causing acne</a:t>
            </a:r>
            <a:endParaRPr lang="en-US" sz="2800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81ACC1-543C-20B0-A03D-86D5490FA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86" y="1038612"/>
            <a:ext cx="6916633" cy="461685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86882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EF769-A242-879F-2329-FB83AFBD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507" y="5540831"/>
            <a:ext cx="1020098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Laser therapy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069419-B83B-4E10-A3EF-91A86B5D3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738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346D4-EE6E-44EE-4734-E6F7BAD95C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1" r="20225" b="2"/>
          <a:stretch/>
        </p:blipFill>
        <p:spPr>
          <a:xfrm>
            <a:off x="181551" y="-8242"/>
            <a:ext cx="4617419" cy="427382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10BAC2-65D4-CA0E-CBE4-8BE44B72910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10431"/>
          <a:stretch/>
        </p:blipFill>
        <p:spPr>
          <a:xfrm>
            <a:off x="5317582" y="197521"/>
            <a:ext cx="6874418" cy="387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6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03E830-2A68-76AB-D7E6-0F6EC56E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965199"/>
            <a:ext cx="6075552" cy="4918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Presenting Complaints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57179-9B87-B4AC-A5D1-50203BA3C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1121" y="965199"/>
            <a:ext cx="3657409" cy="4918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rPr>
              <a:t>Skin lesions on the face for 6 months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216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E99E-91F9-CF3C-4DAD-12550A0F0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en-US" sz="4000" dirty="0"/>
              <a:t>Other therapies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7F3C2-7218-E5EA-F7B9-A978F34BE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1" y="2666998"/>
            <a:ext cx="6906185" cy="3878768"/>
          </a:xfrm>
        </p:spPr>
        <p:txBody>
          <a:bodyPr anchor="t">
            <a:normAutofit/>
          </a:bodyPr>
          <a:lstStyle/>
          <a:p>
            <a:r>
              <a:rPr lang="en-GB" sz="2800" dirty="0"/>
              <a:t>Topical dapsone 5% gel</a:t>
            </a:r>
          </a:p>
          <a:p>
            <a:r>
              <a:rPr lang="en-GB" sz="2800" dirty="0"/>
              <a:t>Topical nicotinamide 4% has anti‐inflammatory actions and does not induce P. acnes resistance</a:t>
            </a:r>
          </a:p>
          <a:p>
            <a:r>
              <a:rPr lang="en-GB" sz="2800" dirty="0"/>
              <a:t>Salicylic acid 2%</a:t>
            </a:r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28D07-072D-9591-D048-B72228C7E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75" y="609600"/>
            <a:ext cx="3437134" cy="59006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7891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pette putting a sample on a petri dish">
            <a:extLst>
              <a:ext uri="{FF2B5EF4-FFF2-40B4-BE49-F238E27FC236}">
                <a16:creationId xmlns:a16="http://schemas.microsoft.com/office/drawing/2014/main" id="{A135F90B-7CC0-B527-DB56-97BABF6A5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A22823-0BAC-91C0-5875-47E77C3A5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609601"/>
            <a:ext cx="8676222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CHEMICAL PEELING &amp; DERMABRASION</a:t>
            </a:r>
          </a:p>
        </p:txBody>
      </p:sp>
    </p:spTree>
    <p:extLst>
      <p:ext uri="{BB962C8B-B14F-4D97-AF65-F5344CB8AC3E}">
        <p14:creationId xmlns:p14="http://schemas.microsoft.com/office/powerpoint/2010/main" val="3532423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433AF8-F0B6-908B-F401-9D30F81E5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80" y="321734"/>
            <a:ext cx="3797607" cy="290517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76F299A-461A-92DD-764B-0E9E4ABCD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4455133"/>
            <a:ext cx="5426764" cy="1112486"/>
          </a:xfrm>
          <a:prstGeom prst="rect">
            <a:avLst/>
          </a:prstGeom>
        </p:spPr>
      </p:pic>
      <p:sp>
        <p:nvSpPr>
          <p:cNvPr id="17" name="Rectangle 13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4D4B9-0987-3752-BF43-0E227FA10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840034"/>
            <a:ext cx="5426764" cy="503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90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F17EA-90DA-2A92-9427-9E746198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4000" b="1"/>
              <a:t>Newer therapies</a:t>
            </a:r>
            <a:endParaRPr lang="en-GB" sz="4000" b="1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C231B2F-3F81-B2DB-27CC-44BD54B181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534975"/>
              </p:ext>
            </p:extLst>
          </p:nvPr>
        </p:nvGraphicFramePr>
        <p:xfrm>
          <a:off x="4090749" y="501805"/>
          <a:ext cx="7796449" cy="5932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1641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AA566-AFB2-F232-68BC-98E6D1CB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F05D9D-EC69-E618-F0A0-932C1D402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7" y="17466"/>
            <a:ext cx="9130351" cy="6838950"/>
          </a:xfrm>
        </p:spPr>
      </p:pic>
    </p:spTree>
    <p:extLst>
      <p:ext uri="{BB962C8B-B14F-4D97-AF65-F5344CB8AC3E}">
        <p14:creationId xmlns:p14="http://schemas.microsoft.com/office/powerpoint/2010/main" val="686196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E358196-2394-3D9E-3C06-63200894C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6" y="20336"/>
            <a:ext cx="3846186" cy="6837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CF7B0F-479D-3B3A-F027-5B421FA0D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328" y="11633"/>
            <a:ext cx="3844538" cy="683473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814A3F-DB5A-7029-9587-3689C5AE55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62" y="-27897"/>
            <a:ext cx="3888412" cy="69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2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853EC5-242D-357E-ED6B-7B5A0DD053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77188" y="4946650"/>
            <a:ext cx="4214812" cy="73183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marL="0" indent="0" algn="ctr">
              <a:buNone/>
            </a:pP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endParaRPr lang="en-US" sz="1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14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significant </a:t>
            </a:r>
            <a:endParaRPr lang="en-GB" sz="14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endParaRPr lang="en-GB" sz="1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2244520-0D5D-D9FF-B77A-0B220F6509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405398"/>
              </p:ext>
            </p:extLst>
          </p:nvPr>
        </p:nvGraphicFramePr>
        <p:xfrm>
          <a:off x="497489" y="51997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25C0B5-13C4-5C23-8FC7-9E9603FC70A1}"/>
              </a:ext>
            </a:extLst>
          </p:cNvPr>
          <p:cNvSpPr/>
          <p:nvPr/>
        </p:nvSpPr>
        <p:spPr>
          <a:xfrm>
            <a:off x="7977351" y="3226677"/>
            <a:ext cx="4214649" cy="57806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significant </a:t>
            </a:r>
            <a:endParaRPr lang="en-GB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6948CA-E280-9B66-9E48-E499BD94CD14}"/>
              </a:ext>
            </a:extLst>
          </p:cNvPr>
          <p:cNvSpPr/>
          <p:nvPr/>
        </p:nvSpPr>
        <p:spPr>
          <a:xfrm>
            <a:off x="7977350" y="1381250"/>
            <a:ext cx="4214649" cy="73133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Not significant </a:t>
            </a:r>
            <a:endParaRPr lang="en-GB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6701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 picture of an electromagnetic radiation">
            <a:extLst>
              <a:ext uri="{FF2B5EF4-FFF2-40B4-BE49-F238E27FC236}">
                <a16:creationId xmlns:a16="http://schemas.microsoft.com/office/drawing/2014/main" id="{34C51C87-ADD0-A60C-DC7F-F44E7CAB0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587" b="6457"/>
          <a:stretch/>
        </p:blipFill>
        <p:spPr>
          <a:xfrm>
            <a:off x="20" y="13649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C25848-861B-9E8E-BA80-FA91AF2D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66" y="825190"/>
            <a:ext cx="4560849" cy="4966948"/>
          </a:xfrm>
        </p:spPr>
        <p:txBody>
          <a:bodyPr>
            <a:normAutofit/>
          </a:bodyPr>
          <a:lstStyle/>
          <a:p>
            <a:pPr algn="r"/>
            <a:r>
              <a:rPr lang="en-US" sz="4800" b="1" dirty="0">
                <a:solidFill>
                  <a:srgbClr val="FFFFFF"/>
                </a:solidFill>
              </a:rPr>
              <a:t>General Physical Examination</a:t>
            </a:r>
            <a:endParaRPr lang="en-GB" sz="48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C02CE-CE2C-A95C-D0E0-49C15B66A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 fontScale="92500" lnSpcReduction="20000"/>
          </a:bodyPr>
          <a:lstStyle/>
          <a:p>
            <a:pPr lvl="0" defTabSz="914400">
              <a:spcBef>
                <a:spcPts val="1000"/>
              </a:spcBef>
            </a:pPr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Alert, conscious and well oriented </a:t>
            </a:r>
          </a:p>
          <a:p>
            <a:pPr lvl="0" defTabSz="914400">
              <a:spcBef>
                <a:spcPts val="1000"/>
              </a:spcBef>
            </a:pPr>
            <a:endParaRPr lang="en-US" sz="3000" b="1" u="sng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spcBef>
                <a:spcPts val="1000"/>
              </a:spcBef>
            </a:pPr>
            <a:r>
              <a:rPr lang="en-US" sz="3000" b="1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Vitals</a:t>
            </a: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28600" lvl="0" indent="-228600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Blood pressure : 130/80 mmHg</a:t>
            </a:r>
          </a:p>
          <a:p>
            <a:pPr marL="228600" lvl="0" indent="-228600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: 82 beats/min</a:t>
            </a:r>
          </a:p>
          <a:p>
            <a:pPr marL="228600" lvl="0" indent="-228600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Respiratory Rate: 12 breaths/min</a:t>
            </a:r>
          </a:p>
          <a:p>
            <a:pPr marL="228600" lvl="0" indent="-228600" defTabSz="9144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en-US" sz="3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: 98.6 F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3EE1C-9608-FAD8-5B59-4FA6EC92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396289"/>
            <a:ext cx="478245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Cutaneous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7A400-B99F-1814-98A7-E4A2121648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4672" y="2871982"/>
            <a:ext cx="478245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Multiple erythematous papules </a:t>
            </a:r>
          </a:p>
          <a:p>
            <a:r>
              <a:rPr lang="en-US" sz="3200" dirty="0"/>
              <a:t>Pustules </a:t>
            </a:r>
          </a:p>
          <a:p>
            <a:r>
              <a:rPr lang="en-US" sz="3200" dirty="0"/>
              <a:t>Atrophic scarring</a:t>
            </a:r>
          </a:p>
          <a:p>
            <a:r>
              <a:rPr lang="en-US" sz="3200" dirty="0"/>
              <a:t>Hyperpigmentation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9DE02C-0EA4-D6A7-C3B9-5AD4F6CC4C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2" b="18227"/>
          <a:stretch/>
        </p:blipFill>
        <p:spPr>
          <a:xfrm>
            <a:off x="5182104" y="10"/>
            <a:ext cx="700989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6858000"/>
                </a:lnTo>
                <a:lnTo>
                  <a:pt x="21616" y="6858000"/>
                </a:lnTo>
                <a:lnTo>
                  <a:pt x="129867" y="6647018"/>
                </a:lnTo>
                <a:cubicBezTo>
                  <a:pt x="1043295" y="4758249"/>
                  <a:pt x="1332296" y="2559611"/>
                  <a:pt x="814641" y="380651"/>
                </a:cubicBezTo>
                <a:lnTo>
                  <a:pt x="714685" y="1"/>
                </a:lnTo>
                <a:lnTo>
                  <a:pt x="0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02776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6330-B175-73FA-209D-A4AFA217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3615"/>
            <a:ext cx="9905998" cy="1905000"/>
          </a:xfrm>
        </p:spPr>
        <p:txBody>
          <a:bodyPr>
            <a:normAutofit/>
          </a:bodyPr>
          <a:lstStyle/>
          <a:p>
            <a:r>
              <a:rPr lang="en-GB" sz="4400" b="1" u="sng" dirty="0"/>
              <a:t>SYSTEMIC EXAMINATION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76F64-5D6A-DE63-8F9B-A302BF6B3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99" y="594782"/>
            <a:ext cx="9905998" cy="7295232"/>
          </a:xfrm>
        </p:spPr>
        <p:txBody>
          <a:bodyPr>
            <a:no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Trebuchet MS" panose="020B0603020202020204"/>
              </a:rPr>
              <a:t>CVS 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Trebuchet MS" panose="020B0603020202020204"/>
              </a:rPr>
              <a:t>CNS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Trebuchet MS" panose="020B0603020202020204"/>
              </a:rPr>
              <a:t>GI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Trebuchet MS" panose="020B0603020202020204"/>
              </a:rPr>
              <a:t>Respiratory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latin typeface="Trebuchet MS" panose="020B0603020202020204"/>
              </a:rPr>
              <a:t>Genitourinary</a:t>
            </a:r>
          </a:p>
          <a:p>
            <a:endParaRPr lang="en-GB" sz="28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0CB2895-1BE4-07FF-E80A-605374CBA5FC}"/>
              </a:ext>
            </a:extLst>
          </p:cNvPr>
          <p:cNvSpPr/>
          <p:nvPr/>
        </p:nvSpPr>
        <p:spPr>
          <a:xfrm>
            <a:off x="4158592" y="2333767"/>
            <a:ext cx="588253" cy="334420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0DA015-FAC8-F60A-E561-05B403112064}"/>
              </a:ext>
            </a:extLst>
          </p:cNvPr>
          <p:cNvSpPr/>
          <p:nvPr/>
        </p:nvSpPr>
        <p:spPr>
          <a:xfrm>
            <a:off x="5022164" y="3429000"/>
            <a:ext cx="6117020" cy="9249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 significant findings </a:t>
            </a:r>
            <a:endParaRPr lang="en-GB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7973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1260</TotalTime>
  <Words>1607</Words>
  <Application>Microsoft Office PowerPoint</Application>
  <PresentationFormat>Widescreen</PresentationFormat>
  <Paragraphs>187</Paragraphs>
  <Slides>44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Arial</vt:lpstr>
      <vt:lpstr>Calibri</vt:lpstr>
      <vt:lpstr>Century Gothic</vt:lpstr>
      <vt:lpstr>Roboto</vt:lpstr>
      <vt:lpstr>Trebuchet MS</vt:lpstr>
      <vt:lpstr>Wingdings</vt:lpstr>
      <vt:lpstr>Mesh</vt:lpstr>
      <vt:lpstr>PowerPoint Presentation</vt:lpstr>
      <vt:lpstr>ACNE</vt:lpstr>
      <vt:lpstr>Case Presentation</vt:lpstr>
      <vt:lpstr>Presenting Complaints</vt:lpstr>
      <vt:lpstr>PowerPoint Presentation</vt:lpstr>
      <vt:lpstr>PowerPoint Presentation</vt:lpstr>
      <vt:lpstr>General Physical Examination</vt:lpstr>
      <vt:lpstr>Cutaneous examination</vt:lpstr>
      <vt:lpstr>SYSTEMIC EXAMINATION</vt:lpstr>
      <vt:lpstr>Provisional Diagnosis</vt:lpstr>
      <vt:lpstr>Management</vt:lpstr>
      <vt:lpstr>Acne Vulgaris</vt:lpstr>
      <vt:lpstr>Epidemiology </vt:lpstr>
      <vt:lpstr>Triggers </vt:lpstr>
      <vt:lpstr>PowerPoint Presentation</vt:lpstr>
      <vt:lpstr>Clinical Features</vt:lpstr>
      <vt:lpstr>PowerPoint Presentation</vt:lpstr>
      <vt:lpstr>Inflammatory acne</vt:lpstr>
      <vt:lpstr>PowerPoint Presentation</vt:lpstr>
      <vt:lpstr>Scarring  </vt:lpstr>
      <vt:lpstr>hypertrophic/Keliodal acne</vt:lpstr>
      <vt:lpstr>PowerPoint Presentation</vt:lpstr>
      <vt:lpstr>Grading </vt:lpstr>
      <vt:lpstr>Variants </vt:lpstr>
      <vt:lpstr>Acne fulminans  </vt:lpstr>
      <vt:lpstr>Acne conglobata</vt:lpstr>
      <vt:lpstr>Pomade/cosmetic acne </vt:lpstr>
      <vt:lpstr>Drug induced acne</vt:lpstr>
      <vt:lpstr>ACNe excoriee </vt:lpstr>
      <vt:lpstr>Pre pubertal Acne </vt:lpstr>
      <vt:lpstr>Complications </vt:lpstr>
      <vt:lpstr>Treatment Modality</vt:lpstr>
      <vt:lpstr>Management</vt:lpstr>
      <vt:lpstr>Topical therapy</vt:lpstr>
      <vt:lpstr>Second line therapy </vt:lpstr>
      <vt:lpstr>Hormonal Therapy</vt:lpstr>
      <vt:lpstr>Oral Retinoids</vt:lpstr>
      <vt:lpstr>Blue red light therapy</vt:lpstr>
      <vt:lpstr>Laser therapy</vt:lpstr>
      <vt:lpstr>Other therapies</vt:lpstr>
      <vt:lpstr>CHEMICAL PEELING &amp; DERMABRASION</vt:lpstr>
      <vt:lpstr>PowerPoint Presentation</vt:lpstr>
      <vt:lpstr>Newer therapies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ACNE</dc:title>
  <dc:creator>PC</dc:creator>
  <cp:lastModifiedBy>PC</cp:lastModifiedBy>
  <cp:revision>74</cp:revision>
  <dcterms:created xsi:type="dcterms:W3CDTF">2022-09-30T07:11:49Z</dcterms:created>
  <dcterms:modified xsi:type="dcterms:W3CDTF">2022-10-06T12:14:41Z</dcterms:modified>
</cp:coreProperties>
</file>