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5" Type="http://schemas.microsoft.com/office/2020/02/relationships/classificationlabels" Target="docMetadata/LabelInfo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77"/>
  </p:notesMasterIdLst>
  <p:handoutMasterIdLst>
    <p:handoutMasterId r:id="rId78"/>
  </p:handoutMasterIdLst>
  <p:sldIdLst>
    <p:sldId id="383" r:id="rId5"/>
    <p:sldId id="285" r:id="rId6"/>
    <p:sldId id="262" r:id="rId7"/>
    <p:sldId id="378" r:id="rId8"/>
    <p:sldId id="277" r:id="rId9"/>
    <p:sldId id="332" r:id="rId10"/>
    <p:sldId id="331" r:id="rId11"/>
    <p:sldId id="330" r:id="rId12"/>
    <p:sldId id="333" r:id="rId13"/>
    <p:sldId id="268" r:id="rId14"/>
    <p:sldId id="278" r:id="rId15"/>
    <p:sldId id="263" r:id="rId16"/>
    <p:sldId id="286" r:id="rId17"/>
    <p:sldId id="376" r:id="rId18"/>
    <p:sldId id="381" r:id="rId19"/>
    <p:sldId id="382" r:id="rId20"/>
    <p:sldId id="29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01" r:id="rId29"/>
    <p:sldId id="347" r:id="rId30"/>
    <p:sldId id="348" r:id="rId31"/>
    <p:sldId id="336" r:id="rId32"/>
    <p:sldId id="293" r:id="rId33"/>
    <p:sldId id="349" r:id="rId34"/>
    <p:sldId id="350" r:id="rId35"/>
    <p:sldId id="339" r:id="rId36"/>
    <p:sldId id="351" r:id="rId37"/>
    <p:sldId id="337" r:id="rId38"/>
    <p:sldId id="352" r:id="rId39"/>
    <p:sldId id="353" r:id="rId40"/>
    <p:sldId id="354" r:id="rId41"/>
    <p:sldId id="355" r:id="rId42"/>
    <p:sldId id="302" r:id="rId43"/>
    <p:sldId id="304" r:id="rId44"/>
    <p:sldId id="305" r:id="rId45"/>
    <p:sldId id="309" r:id="rId46"/>
    <p:sldId id="306" r:id="rId47"/>
    <p:sldId id="366" r:id="rId48"/>
    <p:sldId id="266" r:id="rId49"/>
    <p:sldId id="357" r:id="rId50"/>
    <p:sldId id="361" r:id="rId51"/>
    <p:sldId id="362" r:id="rId52"/>
    <p:sldId id="363" r:id="rId53"/>
    <p:sldId id="377" r:id="rId54"/>
    <p:sldId id="311" r:id="rId55"/>
    <p:sldId id="312" r:id="rId56"/>
    <p:sldId id="314" r:id="rId57"/>
    <p:sldId id="315" r:id="rId58"/>
    <p:sldId id="367" r:id="rId59"/>
    <p:sldId id="317" r:id="rId60"/>
    <p:sldId id="318" r:id="rId61"/>
    <p:sldId id="319" r:id="rId62"/>
    <p:sldId id="320" r:id="rId63"/>
    <p:sldId id="380" r:id="rId64"/>
    <p:sldId id="371" r:id="rId65"/>
    <p:sldId id="379" r:id="rId66"/>
    <p:sldId id="321" r:id="rId67"/>
    <p:sldId id="373" r:id="rId68"/>
    <p:sldId id="374" r:id="rId69"/>
    <p:sldId id="322" r:id="rId70"/>
    <p:sldId id="334" r:id="rId71"/>
    <p:sldId id="323" r:id="rId72"/>
    <p:sldId id="324" r:id="rId73"/>
    <p:sldId id="375" r:id="rId74"/>
    <p:sldId id="325" r:id="rId75"/>
    <p:sldId id="326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 userDrawn="1">
          <p15:clr>
            <a:srgbClr val="A4A3A4"/>
          </p15:clr>
        </p15:guide>
        <p15:guide id="2" pos="2664" userDrawn="1">
          <p15:clr>
            <a:srgbClr val="A4A3A4"/>
          </p15:clr>
        </p15:guide>
        <p15:guide id="3" orient="horz" pos="2664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86355" autoAdjust="0"/>
  </p:normalViewPr>
  <p:slideViewPr>
    <p:cSldViewPr snapToGrid="0">
      <p:cViewPr varScale="1">
        <p:scale>
          <a:sx n="59" d="100"/>
          <a:sy n="59" d="100"/>
        </p:scale>
        <p:origin x="1134" y="72"/>
      </p:cViewPr>
      <p:guideLst>
        <p:guide orient="horz" pos="3648"/>
        <p:guide pos="2664"/>
        <p:guide orient="horz" pos="2664"/>
        <p:guide orient="horz" pos="32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slide" Target="slides/slide43.xml" /><Relationship Id="rId50" Type="http://schemas.openxmlformats.org/officeDocument/2006/relationships/slide" Target="slides/slide46.xml" /><Relationship Id="rId55" Type="http://schemas.openxmlformats.org/officeDocument/2006/relationships/slide" Target="slides/slide51.xml" /><Relationship Id="rId63" Type="http://schemas.openxmlformats.org/officeDocument/2006/relationships/slide" Target="slides/slide59.xml" /><Relationship Id="rId68" Type="http://schemas.openxmlformats.org/officeDocument/2006/relationships/slide" Target="slides/slide64.xml" /><Relationship Id="rId76" Type="http://schemas.openxmlformats.org/officeDocument/2006/relationships/slide" Target="slides/slide72.xml" /><Relationship Id="rId7" Type="http://schemas.openxmlformats.org/officeDocument/2006/relationships/slide" Target="slides/slide3.xml" /><Relationship Id="rId71" Type="http://schemas.openxmlformats.org/officeDocument/2006/relationships/slide" Target="slides/slide67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9" Type="http://schemas.openxmlformats.org/officeDocument/2006/relationships/slide" Target="slides/slide25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slide" Target="slides/slide41.xml" /><Relationship Id="rId53" Type="http://schemas.openxmlformats.org/officeDocument/2006/relationships/slide" Target="slides/slide49.xml" /><Relationship Id="rId58" Type="http://schemas.openxmlformats.org/officeDocument/2006/relationships/slide" Target="slides/slide54.xml" /><Relationship Id="rId66" Type="http://schemas.openxmlformats.org/officeDocument/2006/relationships/slide" Target="slides/slide62.xml" /><Relationship Id="rId74" Type="http://schemas.openxmlformats.org/officeDocument/2006/relationships/slide" Target="slides/slide70.xml" /><Relationship Id="rId79" Type="http://schemas.openxmlformats.org/officeDocument/2006/relationships/presProps" Target="presProps.xml" /><Relationship Id="rId5" Type="http://schemas.openxmlformats.org/officeDocument/2006/relationships/slide" Target="slides/slide1.xml" /><Relationship Id="rId61" Type="http://schemas.openxmlformats.org/officeDocument/2006/relationships/slide" Target="slides/slide57.xml" /><Relationship Id="rId82" Type="http://schemas.openxmlformats.org/officeDocument/2006/relationships/tableStyles" Target="tableStyle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slide" Target="slides/slide40.xml" /><Relationship Id="rId52" Type="http://schemas.openxmlformats.org/officeDocument/2006/relationships/slide" Target="slides/slide48.xml" /><Relationship Id="rId60" Type="http://schemas.openxmlformats.org/officeDocument/2006/relationships/slide" Target="slides/slide56.xml" /><Relationship Id="rId65" Type="http://schemas.openxmlformats.org/officeDocument/2006/relationships/slide" Target="slides/slide61.xml" /><Relationship Id="rId73" Type="http://schemas.openxmlformats.org/officeDocument/2006/relationships/slide" Target="slides/slide69.xml" /><Relationship Id="rId78" Type="http://schemas.openxmlformats.org/officeDocument/2006/relationships/handoutMaster" Target="handoutMasters/handoutMaster1.xml" /><Relationship Id="rId81" Type="http://schemas.openxmlformats.org/officeDocument/2006/relationships/theme" Target="theme/theme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slide" Target="slides/slide44.xml" /><Relationship Id="rId56" Type="http://schemas.openxmlformats.org/officeDocument/2006/relationships/slide" Target="slides/slide52.xml" /><Relationship Id="rId64" Type="http://schemas.openxmlformats.org/officeDocument/2006/relationships/slide" Target="slides/slide60.xml" /><Relationship Id="rId69" Type="http://schemas.openxmlformats.org/officeDocument/2006/relationships/slide" Target="slides/slide65.xml" /><Relationship Id="rId77" Type="http://schemas.openxmlformats.org/officeDocument/2006/relationships/notesMaster" Target="notesMasters/notesMaster1.xml" /><Relationship Id="rId8" Type="http://schemas.openxmlformats.org/officeDocument/2006/relationships/slide" Target="slides/slide4.xml" /><Relationship Id="rId51" Type="http://schemas.openxmlformats.org/officeDocument/2006/relationships/slide" Target="slides/slide47.xml" /><Relationship Id="rId72" Type="http://schemas.openxmlformats.org/officeDocument/2006/relationships/slide" Target="slides/slide68.xml" /><Relationship Id="rId80" Type="http://schemas.openxmlformats.org/officeDocument/2006/relationships/viewProps" Target="viewProps.xml" /><Relationship Id="rId3" Type="http://schemas.openxmlformats.org/officeDocument/2006/relationships/customXml" Target="../customXml/item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slide" Target="slides/slide42.xml" /><Relationship Id="rId59" Type="http://schemas.openxmlformats.org/officeDocument/2006/relationships/slide" Target="slides/slide55.xml" /><Relationship Id="rId67" Type="http://schemas.openxmlformats.org/officeDocument/2006/relationships/slide" Target="slides/slide63.xml" /><Relationship Id="rId20" Type="http://schemas.openxmlformats.org/officeDocument/2006/relationships/slide" Target="slides/slide16.xml" /><Relationship Id="rId41" Type="http://schemas.openxmlformats.org/officeDocument/2006/relationships/slide" Target="slides/slide37.xml" /><Relationship Id="rId54" Type="http://schemas.openxmlformats.org/officeDocument/2006/relationships/slide" Target="slides/slide50.xml" /><Relationship Id="rId62" Type="http://schemas.openxmlformats.org/officeDocument/2006/relationships/slide" Target="slides/slide58.xml" /><Relationship Id="rId70" Type="http://schemas.openxmlformats.org/officeDocument/2006/relationships/slide" Target="slides/slide66.xml" /><Relationship Id="rId75" Type="http://schemas.openxmlformats.org/officeDocument/2006/relationships/slide" Target="slides/slide71.xml" /><Relationship Id="rId83" Type="http://schemas.microsoft.com/office/2018/10/relationships/authors" Target="author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49" Type="http://schemas.openxmlformats.org/officeDocument/2006/relationships/slide" Target="slides/slide45.xml" /><Relationship Id="rId57" Type="http://schemas.openxmlformats.org/officeDocument/2006/relationships/slide" Target="slides/slide53.xml" 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39.jpeg" /><Relationship Id="rId1" Type="http://schemas.openxmlformats.org/officeDocument/2006/relationships/image" Target="../media/image38.jpeg" 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39.jpeg" /><Relationship Id="rId1" Type="http://schemas.openxmlformats.org/officeDocument/2006/relationships/image" Target="../media/image38.jpe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EEAD6A-862E-462B-8139-4E19D8DDB779}" type="doc">
      <dgm:prSet loTypeId="urn:microsoft.com/office/officeart/2005/8/layout/matrix1" loCatId="matrix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DD43FB-41FD-4619-A2FC-10627ACB47A9}">
      <dgm:prSet phldrT="[Text]"/>
      <dgm:spPr/>
      <dgm:t>
        <a:bodyPr/>
        <a:lstStyle/>
        <a:p>
          <a:r>
            <a:rPr lang="en-US" dirty="0"/>
            <a:t>Associations</a:t>
          </a:r>
        </a:p>
      </dgm:t>
    </dgm:pt>
    <dgm:pt modelId="{089E7F54-CF8E-417D-914A-9E6C615C7EE8}" type="parTrans" cxnId="{7F8C1A18-C289-4D82-A2EA-C564DA7C6681}">
      <dgm:prSet/>
      <dgm:spPr/>
      <dgm:t>
        <a:bodyPr/>
        <a:lstStyle/>
        <a:p>
          <a:endParaRPr lang="en-US"/>
        </a:p>
      </dgm:t>
    </dgm:pt>
    <dgm:pt modelId="{3916AA7C-BA8C-4BDF-BD46-36C8956D055A}" type="sibTrans" cxnId="{7F8C1A18-C289-4D82-A2EA-C564DA7C6681}">
      <dgm:prSet/>
      <dgm:spPr/>
      <dgm:t>
        <a:bodyPr/>
        <a:lstStyle/>
        <a:p>
          <a:endParaRPr lang="en-US"/>
        </a:p>
      </dgm:t>
    </dgm:pt>
    <dgm:pt modelId="{BFC15964-09E0-4D11-8A64-3918A29AAE7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Hyperparathyroidism</a:t>
          </a:r>
        </a:p>
        <a:p>
          <a:pPr>
            <a:buFont typeface="Arial" panose="020B0604020202020204" pitchFamily="34" charset="0"/>
            <a:buChar char="•"/>
          </a:pPr>
          <a:r>
            <a:rPr lang="en-US" dirty="0"/>
            <a:t>Milk alkali syndrome</a:t>
          </a:r>
        </a:p>
      </dgm:t>
    </dgm:pt>
    <dgm:pt modelId="{FFA7C31D-53DF-49C5-8B07-78BD27F7754C}" type="parTrans" cxnId="{E46976D5-7059-474E-801A-1D77DB38F086}">
      <dgm:prSet/>
      <dgm:spPr/>
      <dgm:t>
        <a:bodyPr/>
        <a:lstStyle/>
        <a:p>
          <a:endParaRPr lang="en-US"/>
        </a:p>
      </dgm:t>
    </dgm:pt>
    <dgm:pt modelId="{EF8E1824-D973-4F45-A90F-1B41B2B911E9}" type="sibTrans" cxnId="{E46976D5-7059-474E-801A-1D77DB38F086}">
      <dgm:prSet/>
      <dgm:spPr/>
      <dgm:t>
        <a:bodyPr/>
        <a:lstStyle/>
        <a:p>
          <a:endParaRPr lang="en-US"/>
        </a:p>
      </dgm:t>
    </dgm:pt>
    <dgm:pt modelId="{5305018B-7F8C-4929-80EF-D1B6B149D150}">
      <dgm:prSet phldrT="[Text]"/>
      <dgm:spPr/>
      <dgm:t>
        <a:bodyPr/>
        <a:lstStyle/>
        <a:p>
          <a:pPr algn="ctr">
            <a:buFont typeface="Arial" pitchFamily="34" charset="0"/>
            <a:buChar char="•"/>
          </a:pPr>
          <a:r>
            <a:rPr lang="en-US" dirty="0"/>
            <a:t>Hypervitaminosis-D</a:t>
          </a:r>
        </a:p>
        <a:p>
          <a:pPr algn="l">
            <a:buFont typeface="Arial" pitchFamily="34" charset="0"/>
            <a:buChar char="•"/>
          </a:pPr>
          <a:r>
            <a:rPr lang="en-US" dirty="0"/>
            <a:t>       Hyperphosphatemia</a:t>
          </a:r>
        </a:p>
      </dgm:t>
    </dgm:pt>
    <dgm:pt modelId="{38FAB69E-0B0A-4A6C-934F-9E456C00B1C4}" type="parTrans" cxnId="{45888D2D-EAFA-472F-ADAC-867F203ACFC6}">
      <dgm:prSet/>
      <dgm:spPr/>
      <dgm:t>
        <a:bodyPr/>
        <a:lstStyle/>
        <a:p>
          <a:endParaRPr lang="en-US"/>
        </a:p>
      </dgm:t>
    </dgm:pt>
    <dgm:pt modelId="{C1145EE1-13EC-4C81-B778-F3B72CABE6DB}" type="sibTrans" cxnId="{45888D2D-EAFA-472F-ADAC-867F203ACFC6}">
      <dgm:prSet/>
      <dgm:spPr/>
      <dgm:t>
        <a:bodyPr/>
        <a:lstStyle/>
        <a:p>
          <a:endParaRPr lang="en-US"/>
        </a:p>
      </dgm:t>
    </dgm:pt>
    <dgm:pt modelId="{B8E55B67-1B9B-40D4-BBF9-6BEF168266F9}">
      <dgm:prSet phldrT="[Text]"/>
      <dgm:spPr/>
      <dgm:t>
        <a:bodyPr/>
        <a:lstStyle/>
        <a:p>
          <a:pPr>
            <a:buFont typeface="Arial" pitchFamily="34" charset="0"/>
            <a:buNone/>
          </a:pPr>
          <a:r>
            <a:rPr lang="en-US" dirty="0"/>
            <a:t>Sarcoidosis</a:t>
          </a:r>
        </a:p>
        <a:p>
          <a:r>
            <a:rPr lang="en-US" dirty="0"/>
            <a:t>Bone metastases </a:t>
          </a:r>
        </a:p>
      </dgm:t>
    </dgm:pt>
    <dgm:pt modelId="{0CAD5A2A-9A9D-4B7E-88E5-983565D9EC4B}" type="parTrans" cxnId="{0480AEA5-0BC2-41F6-8D81-ACA5628F96FB}">
      <dgm:prSet/>
      <dgm:spPr/>
      <dgm:t>
        <a:bodyPr/>
        <a:lstStyle/>
        <a:p>
          <a:endParaRPr lang="en-US"/>
        </a:p>
      </dgm:t>
    </dgm:pt>
    <dgm:pt modelId="{AC7D7C48-C104-4FA6-B1F5-51E4225414D6}" type="sibTrans" cxnId="{0480AEA5-0BC2-41F6-8D81-ACA5628F96FB}">
      <dgm:prSet/>
      <dgm:spPr/>
      <dgm:t>
        <a:bodyPr/>
        <a:lstStyle/>
        <a:p>
          <a:endParaRPr lang="en-US"/>
        </a:p>
      </dgm:t>
    </dgm:pt>
    <dgm:pt modelId="{CA1EC217-E3C4-4D51-B81E-271736512FD7}">
      <dgm:prSet phldrT="[Text]"/>
      <dgm:spPr/>
      <dgm:t>
        <a:bodyPr/>
        <a:lstStyle/>
        <a:p>
          <a:r>
            <a:rPr lang="en-US" dirty="0"/>
            <a:t>Vit D deficiency </a:t>
          </a:r>
        </a:p>
        <a:p>
          <a:r>
            <a:rPr lang="en-US" dirty="0"/>
            <a:t>(rare)</a:t>
          </a:r>
        </a:p>
      </dgm:t>
    </dgm:pt>
    <dgm:pt modelId="{F3B3C881-8C6E-4821-847E-B9DB383E7796}" type="parTrans" cxnId="{96E5C44A-AF8A-4E88-88D5-876B7BDF6490}">
      <dgm:prSet/>
      <dgm:spPr/>
      <dgm:t>
        <a:bodyPr/>
        <a:lstStyle/>
        <a:p>
          <a:endParaRPr lang="en-US"/>
        </a:p>
      </dgm:t>
    </dgm:pt>
    <dgm:pt modelId="{A4551DAF-A0C3-4F5B-B962-0AA6FC98F089}" type="sibTrans" cxnId="{96E5C44A-AF8A-4E88-88D5-876B7BDF6490}">
      <dgm:prSet/>
      <dgm:spPr/>
      <dgm:t>
        <a:bodyPr/>
        <a:lstStyle/>
        <a:p>
          <a:endParaRPr lang="en-US"/>
        </a:p>
      </dgm:t>
    </dgm:pt>
    <dgm:pt modelId="{85A0015A-C390-43AC-9706-56EB403D7D71}" type="pres">
      <dgm:prSet presAssocID="{E6EEAD6A-862E-462B-8139-4E19D8DDB77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5BA03CC-8965-4718-9DB5-319DE6BE1D36}" type="pres">
      <dgm:prSet presAssocID="{E6EEAD6A-862E-462B-8139-4E19D8DDB779}" presName="matrix" presStyleCnt="0"/>
      <dgm:spPr/>
    </dgm:pt>
    <dgm:pt modelId="{823C2FFE-D03A-4F5A-83D9-6A7257D85DA7}" type="pres">
      <dgm:prSet presAssocID="{E6EEAD6A-862E-462B-8139-4E19D8DDB779}" presName="tile1" presStyleLbl="node1" presStyleIdx="0" presStyleCnt="4"/>
      <dgm:spPr/>
    </dgm:pt>
    <dgm:pt modelId="{53CBBE0A-5EFA-4BC3-A212-AC25861445B8}" type="pres">
      <dgm:prSet presAssocID="{E6EEAD6A-862E-462B-8139-4E19D8DDB77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8513EAF-59C7-4089-A42A-999271AE4533}" type="pres">
      <dgm:prSet presAssocID="{E6EEAD6A-862E-462B-8139-4E19D8DDB779}" presName="tile2" presStyleLbl="node1" presStyleIdx="1" presStyleCnt="4"/>
      <dgm:spPr/>
    </dgm:pt>
    <dgm:pt modelId="{F34FFD42-4478-476B-AD21-6262768FA272}" type="pres">
      <dgm:prSet presAssocID="{E6EEAD6A-862E-462B-8139-4E19D8DDB77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E0C721C-E3A6-42C1-BFF2-62D1E23AF7E2}" type="pres">
      <dgm:prSet presAssocID="{E6EEAD6A-862E-462B-8139-4E19D8DDB779}" presName="tile3" presStyleLbl="node1" presStyleIdx="2" presStyleCnt="4"/>
      <dgm:spPr/>
    </dgm:pt>
    <dgm:pt modelId="{D3811522-DA3C-4011-BA0E-12240514C5C6}" type="pres">
      <dgm:prSet presAssocID="{E6EEAD6A-862E-462B-8139-4E19D8DDB77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346D03F-E6F0-448D-8841-A4D382338451}" type="pres">
      <dgm:prSet presAssocID="{E6EEAD6A-862E-462B-8139-4E19D8DDB779}" presName="tile4" presStyleLbl="node1" presStyleIdx="3" presStyleCnt="4"/>
      <dgm:spPr/>
    </dgm:pt>
    <dgm:pt modelId="{E0DC86F9-4D9E-428E-A6BB-F9A993B8CA12}" type="pres">
      <dgm:prSet presAssocID="{E6EEAD6A-862E-462B-8139-4E19D8DDB77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5BDF755-69C5-43CA-838C-E828D4BAA778}" type="pres">
      <dgm:prSet presAssocID="{E6EEAD6A-862E-462B-8139-4E19D8DDB779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20D04C08-63CD-4463-AE0D-2754EA0E66EA}" type="presOf" srcId="{B8E55B67-1B9B-40D4-BBF9-6BEF168266F9}" destId="{6E0C721C-E3A6-42C1-BFF2-62D1E23AF7E2}" srcOrd="0" destOrd="0" presId="urn:microsoft.com/office/officeart/2005/8/layout/matrix1"/>
    <dgm:cxn modelId="{7F8C1A18-C289-4D82-A2EA-C564DA7C6681}" srcId="{E6EEAD6A-862E-462B-8139-4E19D8DDB779}" destId="{E6DD43FB-41FD-4619-A2FC-10627ACB47A9}" srcOrd="0" destOrd="0" parTransId="{089E7F54-CF8E-417D-914A-9E6C615C7EE8}" sibTransId="{3916AA7C-BA8C-4BDF-BD46-36C8956D055A}"/>
    <dgm:cxn modelId="{D33A7424-61D5-4BBD-BA17-6E908E149105}" type="presOf" srcId="{5305018B-7F8C-4929-80EF-D1B6B149D150}" destId="{A8513EAF-59C7-4089-A42A-999271AE4533}" srcOrd="0" destOrd="0" presId="urn:microsoft.com/office/officeart/2005/8/layout/matrix1"/>
    <dgm:cxn modelId="{19269226-A3D3-4193-9CB8-4555D79E4970}" type="presOf" srcId="{BFC15964-09E0-4D11-8A64-3918A29AAE72}" destId="{823C2FFE-D03A-4F5A-83D9-6A7257D85DA7}" srcOrd="0" destOrd="0" presId="urn:microsoft.com/office/officeart/2005/8/layout/matrix1"/>
    <dgm:cxn modelId="{45888D2D-EAFA-472F-ADAC-867F203ACFC6}" srcId="{E6DD43FB-41FD-4619-A2FC-10627ACB47A9}" destId="{5305018B-7F8C-4929-80EF-D1B6B149D150}" srcOrd="1" destOrd="0" parTransId="{38FAB69E-0B0A-4A6C-934F-9E456C00B1C4}" sibTransId="{C1145EE1-13EC-4C81-B778-F3B72CABE6DB}"/>
    <dgm:cxn modelId="{59A66E2F-9F94-4A67-B9BC-3279CE7739CF}" type="presOf" srcId="{CA1EC217-E3C4-4D51-B81E-271736512FD7}" destId="{E0DC86F9-4D9E-428E-A6BB-F9A993B8CA12}" srcOrd="1" destOrd="0" presId="urn:microsoft.com/office/officeart/2005/8/layout/matrix1"/>
    <dgm:cxn modelId="{B4DA7D62-DD35-4328-9BEA-CE4C34A8323E}" type="presOf" srcId="{B8E55B67-1B9B-40D4-BBF9-6BEF168266F9}" destId="{D3811522-DA3C-4011-BA0E-12240514C5C6}" srcOrd="1" destOrd="0" presId="urn:microsoft.com/office/officeart/2005/8/layout/matrix1"/>
    <dgm:cxn modelId="{81262163-940D-4546-ADE3-26D445900E34}" type="presOf" srcId="{E6EEAD6A-862E-462B-8139-4E19D8DDB779}" destId="{85A0015A-C390-43AC-9706-56EB403D7D71}" srcOrd="0" destOrd="0" presId="urn:microsoft.com/office/officeart/2005/8/layout/matrix1"/>
    <dgm:cxn modelId="{96E5C44A-AF8A-4E88-88D5-876B7BDF6490}" srcId="{E6DD43FB-41FD-4619-A2FC-10627ACB47A9}" destId="{CA1EC217-E3C4-4D51-B81E-271736512FD7}" srcOrd="3" destOrd="0" parTransId="{F3B3C881-8C6E-4821-847E-B9DB383E7796}" sibTransId="{A4551DAF-A0C3-4F5B-B962-0AA6FC98F089}"/>
    <dgm:cxn modelId="{F61BA2A0-C7DE-418F-82A9-1BDF63CEB861}" type="presOf" srcId="{CA1EC217-E3C4-4D51-B81E-271736512FD7}" destId="{2346D03F-E6F0-448D-8841-A4D382338451}" srcOrd="0" destOrd="0" presId="urn:microsoft.com/office/officeart/2005/8/layout/matrix1"/>
    <dgm:cxn modelId="{0480AEA5-0BC2-41F6-8D81-ACA5628F96FB}" srcId="{E6DD43FB-41FD-4619-A2FC-10627ACB47A9}" destId="{B8E55B67-1B9B-40D4-BBF9-6BEF168266F9}" srcOrd="2" destOrd="0" parTransId="{0CAD5A2A-9A9D-4B7E-88E5-983565D9EC4B}" sibTransId="{AC7D7C48-C104-4FA6-B1F5-51E4225414D6}"/>
    <dgm:cxn modelId="{FD0222B0-7B3D-4A80-97AA-E840CBFDF592}" type="presOf" srcId="{E6DD43FB-41FD-4619-A2FC-10627ACB47A9}" destId="{D5BDF755-69C5-43CA-838C-E828D4BAA778}" srcOrd="0" destOrd="0" presId="urn:microsoft.com/office/officeart/2005/8/layout/matrix1"/>
    <dgm:cxn modelId="{97F868C0-AD83-42DC-AA3D-3E8411EE4959}" type="presOf" srcId="{5305018B-7F8C-4929-80EF-D1B6B149D150}" destId="{F34FFD42-4478-476B-AD21-6262768FA272}" srcOrd="1" destOrd="0" presId="urn:microsoft.com/office/officeart/2005/8/layout/matrix1"/>
    <dgm:cxn modelId="{E46976D5-7059-474E-801A-1D77DB38F086}" srcId="{E6DD43FB-41FD-4619-A2FC-10627ACB47A9}" destId="{BFC15964-09E0-4D11-8A64-3918A29AAE72}" srcOrd="0" destOrd="0" parTransId="{FFA7C31D-53DF-49C5-8B07-78BD27F7754C}" sibTransId="{EF8E1824-D973-4F45-A90F-1B41B2B911E9}"/>
    <dgm:cxn modelId="{33896FED-F88C-4CC9-A0E4-A9F5564EE716}" type="presOf" srcId="{BFC15964-09E0-4D11-8A64-3918A29AAE72}" destId="{53CBBE0A-5EFA-4BC3-A212-AC25861445B8}" srcOrd="1" destOrd="0" presId="urn:microsoft.com/office/officeart/2005/8/layout/matrix1"/>
    <dgm:cxn modelId="{7C4AFFED-BF2A-4F6B-AE78-6A72C3C04444}" type="presParOf" srcId="{85A0015A-C390-43AC-9706-56EB403D7D71}" destId="{65BA03CC-8965-4718-9DB5-319DE6BE1D36}" srcOrd="0" destOrd="0" presId="urn:microsoft.com/office/officeart/2005/8/layout/matrix1"/>
    <dgm:cxn modelId="{45C8706E-FB46-460D-BF43-FF91134FDC3A}" type="presParOf" srcId="{65BA03CC-8965-4718-9DB5-319DE6BE1D36}" destId="{823C2FFE-D03A-4F5A-83D9-6A7257D85DA7}" srcOrd="0" destOrd="0" presId="urn:microsoft.com/office/officeart/2005/8/layout/matrix1"/>
    <dgm:cxn modelId="{43660DDD-AAE6-46DD-BB92-3DEC0B76F8F2}" type="presParOf" srcId="{65BA03CC-8965-4718-9DB5-319DE6BE1D36}" destId="{53CBBE0A-5EFA-4BC3-A212-AC25861445B8}" srcOrd="1" destOrd="0" presId="urn:microsoft.com/office/officeart/2005/8/layout/matrix1"/>
    <dgm:cxn modelId="{9187175F-3A45-4841-9F45-06E62A8840CF}" type="presParOf" srcId="{65BA03CC-8965-4718-9DB5-319DE6BE1D36}" destId="{A8513EAF-59C7-4089-A42A-999271AE4533}" srcOrd="2" destOrd="0" presId="urn:microsoft.com/office/officeart/2005/8/layout/matrix1"/>
    <dgm:cxn modelId="{E82EC7DA-E3E5-42EE-93FD-442A57F55622}" type="presParOf" srcId="{65BA03CC-8965-4718-9DB5-319DE6BE1D36}" destId="{F34FFD42-4478-476B-AD21-6262768FA272}" srcOrd="3" destOrd="0" presId="urn:microsoft.com/office/officeart/2005/8/layout/matrix1"/>
    <dgm:cxn modelId="{2B80C2C2-578E-4D4C-8FD8-5AF3CA51946A}" type="presParOf" srcId="{65BA03CC-8965-4718-9DB5-319DE6BE1D36}" destId="{6E0C721C-E3A6-42C1-BFF2-62D1E23AF7E2}" srcOrd="4" destOrd="0" presId="urn:microsoft.com/office/officeart/2005/8/layout/matrix1"/>
    <dgm:cxn modelId="{06910040-96AF-4DCA-8B9C-CD97FDB27E84}" type="presParOf" srcId="{65BA03CC-8965-4718-9DB5-319DE6BE1D36}" destId="{D3811522-DA3C-4011-BA0E-12240514C5C6}" srcOrd="5" destOrd="0" presId="urn:microsoft.com/office/officeart/2005/8/layout/matrix1"/>
    <dgm:cxn modelId="{F7A2CF08-95ED-466A-AA4E-AFF4CC7352F6}" type="presParOf" srcId="{65BA03CC-8965-4718-9DB5-319DE6BE1D36}" destId="{2346D03F-E6F0-448D-8841-A4D382338451}" srcOrd="6" destOrd="0" presId="urn:microsoft.com/office/officeart/2005/8/layout/matrix1"/>
    <dgm:cxn modelId="{53808148-B24C-4816-9AF5-D09CE699482C}" type="presParOf" srcId="{65BA03CC-8965-4718-9DB5-319DE6BE1D36}" destId="{E0DC86F9-4D9E-428E-A6BB-F9A993B8CA12}" srcOrd="7" destOrd="0" presId="urn:microsoft.com/office/officeart/2005/8/layout/matrix1"/>
    <dgm:cxn modelId="{0EFC3A09-710C-4945-92DA-70BBED698B65}" type="presParOf" srcId="{85A0015A-C390-43AC-9706-56EB403D7D71}" destId="{D5BDF755-69C5-43CA-838C-E828D4BAA77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BB1C18-97A3-40B8-AA7A-2A954C552F7A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A31BFC-F9C1-4190-81A4-1E551CDA6C33}">
      <dgm:prSet phldrT="[Text]" custT="1"/>
      <dgm:spPr/>
      <dgm:t>
        <a:bodyPr/>
        <a:lstStyle/>
        <a:p>
          <a:r>
            <a:rPr lang="en-US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ASSOCIATIONS</a:t>
          </a:r>
        </a:p>
      </dgm:t>
    </dgm:pt>
    <dgm:pt modelId="{8B1B1BFD-055F-48CA-A704-93F304ACF3FE}" type="parTrans" cxnId="{46D960D5-8D2D-4C71-8CBD-8CE9DD5C53CA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3C2A4E99-BA04-4E4D-A931-C77F9EDDD8A9}" type="sibTrans" cxnId="{46D960D5-8D2D-4C71-8CBD-8CE9DD5C53CA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3BB9F267-A35F-458B-BF8B-97A2E52672FD}">
      <dgm:prSet phldrT="[Text]" custT="1"/>
      <dgm:spPr/>
      <dgm:t>
        <a:bodyPr/>
        <a:lstStyle/>
        <a:p>
          <a:pPr>
            <a:buFont typeface="Arial" pitchFamily="34" charset="0"/>
            <a:buChar char="•"/>
          </a:pPr>
          <a:r>
            <a:rPr lang="en-US" sz="2400" b="1" dirty="0">
              <a:solidFill>
                <a:schemeClr val="bg1"/>
              </a:solidFill>
            </a:rPr>
            <a:t>Renal failure</a:t>
          </a:r>
        </a:p>
        <a:p>
          <a:pPr>
            <a:buFont typeface="Arial" pitchFamily="34" charset="0"/>
            <a:buChar char="•"/>
          </a:pPr>
          <a:r>
            <a:rPr lang="en-US" sz="2400" b="1" dirty="0">
              <a:solidFill>
                <a:schemeClr val="bg1"/>
              </a:solidFill>
            </a:rPr>
            <a:t>Hepatic failure</a:t>
          </a:r>
        </a:p>
      </dgm:t>
    </dgm:pt>
    <dgm:pt modelId="{6ED059FF-D6B6-40BC-8113-9985D9B2E51D}" type="parTrans" cxnId="{C2D29009-C339-418D-B523-E1D26818BA6F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FE291E2B-A56A-4081-B4DB-6F50F90F2D6F}" type="sibTrans" cxnId="{C2D29009-C339-418D-B523-E1D26818BA6F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E076C8C6-78C1-42A8-AF67-7B5A2E154725}">
      <dgm:prSet phldrT="[Text]" custT="1"/>
      <dgm:spPr/>
      <dgm:t>
        <a:bodyPr/>
        <a:lstStyle/>
        <a:p>
          <a:pPr>
            <a:buFont typeface="Arial" pitchFamily="34" charset="0"/>
            <a:buChar char="•"/>
          </a:pPr>
          <a:r>
            <a:rPr lang="en-US" sz="1800" b="1" dirty="0" err="1">
              <a:solidFill>
                <a:schemeClr val="bg1"/>
              </a:solidFill>
            </a:rPr>
            <a:t>Hyperparathy-roidism</a:t>
          </a:r>
          <a:endParaRPr lang="en-US" sz="1800" b="1" dirty="0">
            <a:solidFill>
              <a:schemeClr val="bg1"/>
            </a:solidFill>
          </a:endParaRPr>
        </a:p>
      </dgm:t>
    </dgm:pt>
    <dgm:pt modelId="{DB41948A-5E2F-4AF9-9844-97CD8A53F507}" type="parTrans" cxnId="{C0EF4CAB-0463-44F1-A75E-57E4643F8D9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03120508-339E-4E36-AB2A-DC5DBBB22A0C}" type="sibTrans" cxnId="{C0EF4CAB-0463-44F1-A75E-57E4643F8D9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D1E2C501-C74B-42A1-97FD-843418798B15}">
      <dgm:prSet phldrT="[Text]"/>
      <dgm:spPr/>
      <dgm:t>
        <a:bodyPr/>
        <a:lstStyle/>
        <a:p>
          <a:pPr>
            <a:buFont typeface="Arial" pitchFamily="34" charset="0"/>
            <a:buChar char="•"/>
          </a:pPr>
          <a:r>
            <a:rPr lang="en-US" b="1" dirty="0">
              <a:solidFill>
                <a:schemeClr val="bg1"/>
              </a:solidFill>
            </a:rPr>
            <a:t>Malignancy</a:t>
          </a:r>
        </a:p>
      </dgm:t>
    </dgm:pt>
    <dgm:pt modelId="{8773A4EA-5E9A-41B8-9F44-9DAC187625F0}" type="parTrans" cxnId="{79D46BE9-A718-4FFA-A273-FF4C86A65597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021824BB-918B-42CC-8131-3A9BBAB7310D}" type="sibTrans" cxnId="{79D46BE9-A718-4FFA-A273-FF4C86A65597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206FE8C6-56B3-429B-ABEF-F97A1B399304}">
      <dgm:prSet phldrT="[Text]" custT="1"/>
      <dgm:spPr/>
      <dgm:t>
        <a:bodyPr/>
        <a:lstStyle/>
        <a:p>
          <a:pPr>
            <a:buFont typeface="Arial" pitchFamily="34" charset="0"/>
            <a:buChar char="•"/>
          </a:pPr>
          <a:r>
            <a:rPr lang="en-US" sz="2800" b="1" dirty="0">
              <a:solidFill>
                <a:schemeClr val="bg1"/>
              </a:solidFill>
            </a:rPr>
            <a:t>Obesity, DM,CTDs</a:t>
          </a:r>
        </a:p>
      </dgm:t>
    </dgm:pt>
    <dgm:pt modelId="{379784CF-5B65-4B99-9C53-59A5C2D705AB}" type="parTrans" cxnId="{9EC0DE15-A044-4F4F-B609-1F1E63AF8DA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20B70311-7FB7-426A-AB51-D7F32237B10F}" type="sibTrans" cxnId="{9EC0DE15-A044-4F4F-B609-1F1E63AF8DA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488B11C7-1139-4E31-B2F0-82A315831384}">
      <dgm:prSet phldrT="[Text]" custT="1"/>
      <dgm:spPr/>
      <dgm:t>
        <a:bodyPr/>
        <a:lstStyle/>
        <a:p>
          <a:pPr>
            <a:buFont typeface="Arial" pitchFamily="34" charset="0"/>
            <a:buChar char="•"/>
          </a:pPr>
          <a:r>
            <a:rPr lang="en-US" sz="2400" b="1" dirty="0">
              <a:solidFill>
                <a:schemeClr val="bg1"/>
              </a:solidFill>
            </a:rPr>
            <a:t>Protein S, Protein C deficiency</a:t>
          </a:r>
        </a:p>
      </dgm:t>
    </dgm:pt>
    <dgm:pt modelId="{BC299A2C-36DA-45FA-B29F-A67B79989709}" type="parTrans" cxnId="{51070728-FD17-4433-AFE0-2F002E4E30F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21A0FAD4-CDD6-4A6E-ADD6-1DAE9758DE7B}" type="sibTrans" cxnId="{51070728-FD17-4433-AFE0-2F002E4E30F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ED04118D-2C91-4595-AE2B-A238D5448299}">
      <dgm:prSet phldrT="[Text]" custT="1"/>
      <dgm:spPr/>
      <dgm:t>
        <a:bodyPr/>
        <a:lstStyle/>
        <a:p>
          <a:pPr>
            <a:buFont typeface="Arial" pitchFamily="34" charset="0"/>
            <a:buChar char="•"/>
          </a:pPr>
          <a:r>
            <a:rPr lang="en-US" sz="2400" b="1" dirty="0">
              <a:solidFill>
                <a:schemeClr val="bg1"/>
              </a:solidFill>
            </a:rPr>
            <a:t>Warfarin, steroid use</a:t>
          </a:r>
        </a:p>
      </dgm:t>
    </dgm:pt>
    <dgm:pt modelId="{F729335C-7CAF-4D42-8FDA-282D1CE89F92}" type="parTrans" cxnId="{C67DC530-BE00-4D05-A1B5-9A44DE4B671C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8F5AD2E5-83C1-414B-B7F9-493D1728754D}" type="sibTrans" cxnId="{C67DC530-BE00-4D05-A1B5-9A44DE4B671C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4F49F034-75FE-417C-89E3-0EA3F22CE3C9}" type="pres">
      <dgm:prSet presAssocID="{59BB1C18-97A3-40B8-AA7A-2A954C552F7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0D1B94D-9444-4ED3-A1AF-F9A70864BF1B}" type="pres">
      <dgm:prSet presAssocID="{09A31BFC-F9C1-4190-81A4-1E551CDA6C33}" presName="Parent" presStyleLbl="node0" presStyleIdx="0" presStyleCnt="1">
        <dgm:presLayoutVars>
          <dgm:chMax val="6"/>
          <dgm:chPref val="6"/>
        </dgm:presLayoutVars>
      </dgm:prSet>
      <dgm:spPr/>
    </dgm:pt>
    <dgm:pt modelId="{7CB6DCA7-2898-4E42-91F7-2ABE2089A617}" type="pres">
      <dgm:prSet presAssocID="{3BB9F267-A35F-458B-BF8B-97A2E52672FD}" presName="Accent1" presStyleCnt="0"/>
      <dgm:spPr/>
    </dgm:pt>
    <dgm:pt modelId="{23EAB6BF-997A-4779-9DBC-7FCB8A45422D}" type="pres">
      <dgm:prSet presAssocID="{3BB9F267-A35F-458B-BF8B-97A2E52672FD}" presName="Accent" presStyleLbl="bgShp" presStyleIdx="0" presStyleCnt="6"/>
      <dgm:spPr/>
    </dgm:pt>
    <dgm:pt modelId="{5C170CA4-6BEA-4CCD-9A82-C860F36E6118}" type="pres">
      <dgm:prSet presAssocID="{3BB9F267-A35F-458B-BF8B-97A2E52672F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7F00365-04EA-4FB4-9748-AEEFA4C9CA9E}" type="pres">
      <dgm:prSet presAssocID="{E076C8C6-78C1-42A8-AF67-7B5A2E154725}" presName="Accent2" presStyleCnt="0"/>
      <dgm:spPr/>
    </dgm:pt>
    <dgm:pt modelId="{CC6F13A8-B96C-4DA2-A5C7-81D86757D480}" type="pres">
      <dgm:prSet presAssocID="{E076C8C6-78C1-42A8-AF67-7B5A2E154725}" presName="Accent" presStyleLbl="bgShp" presStyleIdx="1" presStyleCnt="6"/>
      <dgm:spPr/>
    </dgm:pt>
    <dgm:pt modelId="{5A54298B-E96D-4B19-88A9-A2459EEBCC3B}" type="pres">
      <dgm:prSet presAssocID="{E076C8C6-78C1-42A8-AF67-7B5A2E154725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49B4B20-49A8-44CA-941A-9B2211FF11B3}" type="pres">
      <dgm:prSet presAssocID="{D1E2C501-C74B-42A1-97FD-843418798B15}" presName="Accent3" presStyleCnt="0"/>
      <dgm:spPr/>
    </dgm:pt>
    <dgm:pt modelId="{CDA8062B-B56B-4FEA-A479-93AEFE7281E9}" type="pres">
      <dgm:prSet presAssocID="{D1E2C501-C74B-42A1-97FD-843418798B15}" presName="Accent" presStyleLbl="bgShp" presStyleIdx="2" presStyleCnt="6"/>
      <dgm:spPr/>
    </dgm:pt>
    <dgm:pt modelId="{736B7051-CA84-4AF2-A48A-150FC3E6AD8B}" type="pres">
      <dgm:prSet presAssocID="{D1E2C501-C74B-42A1-97FD-843418798B15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F8A1D2B6-1DAD-4737-B276-95453441A509}" type="pres">
      <dgm:prSet presAssocID="{206FE8C6-56B3-429B-ABEF-F97A1B399304}" presName="Accent4" presStyleCnt="0"/>
      <dgm:spPr/>
    </dgm:pt>
    <dgm:pt modelId="{6170ABF2-8237-4F9F-BA2F-45215572C0F3}" type="pres">
      <dgm:prSet presAssocID="{206FE8C6-56B3-429B-ABEF-F97A1B399304}" presName="Accent" presStyleLbl="bgShp" presStyleIdx="3" presStyleCnt="6"/>
      <dgm:spPr/>
    </dgm:pt>
    <dgm:pt modelId="{EBFFC6F6-12E8-428F-8E1D-C28CB1ED042A}" type="pres">
      <dgm:prSet presAssocID="{206FE8C6-56B3-429B-ABEF-F97A1B39930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7C00235-4A5E-4968-984F-86BD2C17D63D}" type="pres">
      <dgm:prSet presAssocID="{488B11C7-1139-4E31-B2F0-82A315831384}" presName="Accent5" presStyleCnt="0"/>
      <dgm:spPr/>
    </dgm:pt>
    <dgm:pt modelId="{E7D69F4D-2CEE-4DE4-BB9E-B7FD42863223}" type="pres">
      <dgm:prSet presAssocID="{488B11C7-1139-4E31-B2F0-82A315831384}" presName="Accent" presStyleLbl="bgShp" presStyleIdx="4" presStyleCnt="6"/>
      <dgm:spPr/>
    </dgm:pt>
    <dgm:pt modelId="{04F64F20-2F22-4E8A-825E-3B8EE4EC69A5}" type="pres">
      <dgm:prSet presAssocID="{488B11C7-1139-4E31-B2F0-82A31583138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7263721-A478-46D7-B22F-9B7F9BBBC4C0}" type="pres">
      <dgm:prSet presAssocID="{ED04118D-2C91-4595-AE2B-A238D5448299}" presName="Accent6" presStyleCnt="0"/>
      <dgm:spPr/>
    </dgm:pt>
    <dgm:pt modelId="{5C46F9BE-AFED-4CB6-AE70-9E972582D828}" type="pres">
      <dgm:prSet presAssocID="{ED04118D-2C91-4595-AE2B-A238D5448299}" presName="Accent" presStyleLbl="bgShp" presStyleIdx="5" presStyleCnt="6"/>
      <dgm:spPr/>
    </dgm:pt>
    <dgm:pt modelId="{461C9D1A-D9A6-448E-8346-5C8B20EF3A63}" type="pres">
      <dgm:prSet presAssocID="{ED04118D-2C91-4595-AE2B-A238D5448299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4FFFB08-8194-4C44-B4CD-5A692A1BF06C}" type="presOf" srcId="{206FE8C6-56B3-429B-ABEF-F97A1B399304}" destId="{EBFFC6F6-12E8-428F-8E1D-C28CB1ED042A}" srcOrd="0" destOrd="0" presId="urn:microsoft.com/office/officeart/2011/layout/HexagonRadial"/>
    <dgm:cxn modelId="{C2D29009-C339-418D-B523-E1D26818BA6F}" srcId="{09A31BFC-F9C1-4190-81A4-1E551CDA6C33}" destId="{3BB9F267-A35F-458B-BF8B-97A2E52672FD}" srcOrd="0" destOrd="0" parTransId="{6ED059FF-D6B6-40BC-8113-9985D9B2E51D}" sibTransId="{FE291E2B-A56A-4081-B4DB-6F50F90F2D6F}"/>
    <dgm:cxn modelId="{E856210B-0368-4882-91AD-9874F7E129B7}" type="presOf" srcId="{09A31BFC-F9C1-4190-81A4-1E551CDA6C33}" destId="{50D1B94D-9444-4ED3-A1AF-F9A70864BF1B}" srcOrd="0" destOrd="0" presId="urn:microsoft.com/office/officeart/2011/layout/HexagonRadial"/>
    <dgm:cxn modelId="{9EC0DE15-A044-4F4F-B609-1F1E63AF8DAE}" srcId="{09A31BFC-F9C1-4190-81A4-1E551CDA6C33}" destId="{206FE8C6-56B3-429B-ABEF-F97A1B399304}" srcOrd="3" destOrd="0" parTransId="{379784CF-5B65-4B99-9C53-59A5C2D705AB}" sibTransId="{20B70311-7FB7-426A-AB51-D7F32237B10F}"/>
    <dgm:cxn modelId="{51070728-FD17-4433-AFE0-2F002E4E30FD}" srcId="{09A31BFC-F9C1-4190-81A4-1E551CDA6C33}" destId="{488B11C7-1139-4E31-B2F0-82A315831384}" srcOrd="4" destOrd="0" parTransId="{BC299A2C-36DA-45FA-B29F-A67B79989709}" sibTransId="{21A0FAD4-CDD6-4A6E-ADD6-1DAE9758DE7B}"/>
    <dgm:cxn modelId="{C67DC530-BE00-4D05-A1B5-9A44DE4B671C}" srcId="{09A31BFC-F9C1-4190-81A4-1E551CDA6C33}" destId="{ED04118D-2C91-4595-AE2B-A238D5448299}" srcOrd="5" destOrd="0" parTransId="{F729335C-7CAF-4D42-8FDA-282D1CE89F92}" sibTransId="{8F5AD2E5-83C1-414B-B7F9-493D1728754D}"/>
    <dgm:cxn modelId="{5584E266-3852-456A-AF95-18280FA5A7E8}" type="presOf" srcId="{ED04118D-2C91-4595-AE2B-A238D5448299}" destId="{461C9D1A-D9A6-448E-8346-5C8B20EF3A63}" srcOrd="0" destOrd="0" presId="urn:microsoft.com/office/officeart/2011/layout/HexagonRadial"/>
    <dgm:cxn modelId="{8483E555-54C6-4493-B024-135591AAECFE}" type="presOf" srcId="{59BB1C18-97A3-40B8-AA7A-2A954C552F7A}" destId="{4F49F034-75FE-417C-89E3-0EA3F22CE3C9}" srcOrd="0" destOrd="0" presId="urn:microsoft.com/office/officeart/2011/layout/HexagonRadial"/>
    <dgm:cxn modelId="{43635256-38CD-428A-A8C2-D6BDE87A57F0}" type="presOf" srcId="{E076C8C6-78C1-42A8-AF67-7B5A2E154725}" destId="{5A54298B-E96D-4B19-88A9-A2459EEBCC3B}" srcOrd="0" destOrd="0" presId="urn:microsoft.com/office/officeart/2011/layout/HexagonRadial"/>
    <dgm:cxn modelId="{A7269387-FA20-49E0-A4ED-1630A303CE2E}" type="presOf" srcId="{488B11C7-1139-4E31-B2F0-82A315831384}" destId="{04F64F20-2F22-4E8A-825E-3B8EE4EC69A5}" srcOrd="0" destOrd="0" presId="urn:microsoft.com/office/officeart/2011/layout/HexagonRadial"/>
    <dgm:cxn modelId="{842F8089-3828-4826-85C2-A1DB29DDBC45}" type="presOf" srcId="{D1E2C501-C74B-42A1-97FD-843418798B15}" destId="{736B7051-CA84-4AF2-A48A-150FC3E6AD8B}" srcOrd="0" destOrd="0" presId="urn:microsoft.com/office/officeart/2011/layout/HexagonRadial"/>
    <dgm:cxn modelId="{E1314D92-5434-487D-AA19-2FCAB2A92974}" type="presOf" srcId="{3BB9F267-A35F-458B-BF8B-97A2E52672FD}" destId="{5C170CA4-6BEA-4CCD-9A82-C860F36E6118}" srcOrd="0" destOrd="0" presId="urn:microsoft.com/office/officeart/2011/layout/HexagonRadial"/>
    <dgm:cxn modelId="{C0EF4CAB-0463-44F1-A75E-57E4643F8D9D}" srcId="{09A31BFC-F9C1-4190-81A4-1E551CDA6C33}" destId="{E076C8C6-78C1-42A8-AF67-7B5A2E154725}" srcOrd="1" destOrd="0" parTransId="{DB41948A-5E2F-4AF9-9844-97CD8A53F507}" sibTransId="{03120508-339E-4E36-AB2A-DC5DBBB22A0C}"/>
    <dgm:cxn modelId="{46D960D5-8D2D-4C71-8CBD-8CE9DD5C53CA}" srcId="{59BB1C18-97A3-40B8-AA7A-2A954C552F7A}" destId="{09A31BFC-F9C1-4190-81A4-1E551CDA6C33}" srcOrd="0" destOrd="0" parTransId="{8B1B1BFD-055F-48CA-A704-93F304ACF3FE}" sibTransId="{3C2A4E99-BA04-4E4D-A931-C77F9EDDD8A9}"/>
    <dgm:cxn modelId="{79D46BE9-A718-4FFA-A273-FF4C86A65597}" srcId="{09A31BFC-F9C1-4190-81A4-1E551CDA6C33}" destId="{D1E2C501-C74B-42A1-97FD-843418798B15}" srcOrd="2" destOrd="0" parTransId="{8773A4EA-5E9A-41B8-9F44-9DAC187625F0}" sibTransId="{021824BB-918B-42CC-8131-3A9BBAB7310D}"/>
    <dgm:cxn modelId="{A024DDDE-FC6B-43D5-8DF3-9CC7309AEB53}" type="presParOf" srcId="{4F49F034-75FE-417C-89E3-0EA3F22CE3C9}" destId="{50D1B94D-9444-4ED3-A1AF-F9A70864BF1B}" srcOrd="0" destOrd="0" presId="urn:microsoft.com/office/officeart/2011/layout/HexagonRadial"/>
    <dgm:cxn modelId="{CFD42751-7447-4F40-830E-45C254F4D05A}" type="presParOf" srcId="{4F49F034-75FE-417C-89E3-0EA3F22CE3C9}" destId="{7CB6DCA7-2898-4E42-91F7-2ABE2089A617}" srcOrd="1" destOrd="0" presId="urn:microsoft.com/office/officeart/2011/layout/HexagonRadial"/>
    <dgm:cxn modelId="{4CF61999-28C9-4466-9D38-DDF9C7D91BAE}" type="presParOf" srcId="{7CB6DCA7-2898-4E42-91F7-2ABE2089A617}" destId="{23EAB6BF-997A-4779-9DBC-7FCB8A45422D}" srcOrd="0" destOrd="0" presId="urn:microsoft.com/office/officeart/2011/layout/HexagonRadial"/>
    <dgm:cxn modelId="{372FEE55-1C5F-4946-A67B-5DE651BEE42D}" type="presParOf" srcId="{4F49F034-75FE-417C-89E3-0EA3F22CE3C9}" destId="{5C170CA4-6BEA-4CCD-9A82-C860F36E6118}" srcOrd="2" destOrd="0" presId="urn:microsoft.com/office/officeart/2011/layout/HexagonRadial"/>
    <dgm:cxn modelId="{57416631-9463-48BB-9C19-0250048E20AD}" type="presParOf" srcId="{4F49F034-75FE-417C-89E3-0EA3F22CE3C9}" destId="{C7F00365-04EA-4FB4-9748-AEEFA4C9CA9E}" srcOrd="3" destOrd="0" presId="urn:microsoft.com/office/officeart/2011/layout/HexagonRadial"/>
    <dgm:cxn modelId="{73CD7527-4810-42C7-A441-79A0BD75A6F9}" type="presParOf" srcId="{C7F00365-04EA-4FB4-9748-AEEFA4C9CA9E}" destId="{CC6F13A8-B96C-4DA2-A5C7-81D86757D480}" srcOrd="0" destOrd="0" presId="urn:microsoft.com/office/officeart/2011/layout/HexagonRadial"/>
    <dgm:cxn modelId="{F4389DE1-7658-49BC-81F2-649F3E91241E}" type="presParOf" srcId="{4F49F034-75FE-417C-89E3-0EA3F22CE3C9}" destId="{5A54298B-E96D-4B19-88A9-A2459EEBCC3B}" srcOrd="4" destOrd="0" presId="urn:microsoft.com/office/officeart/2011/layout/HexagonRadial"/>
    <dgm:cxn modelId="{2D365862-484E-4F3D-8C21-481960BA64A2}" type="presParOf" srcId="{4F49F034-75FE-417C-89E3-0EA3F22CE3C9}" destId="{649B4B20-49A8-44CA-941A-9B2211FF11B3}" srcOrd="5" destOrd="0" presId="urn:microsoft.com/office/officeart/2011/layout/HexagonRadial"/>
    <dgm:cxn modelId="{5FF1D78C-B4DE-413C-9134-A6283C704EDA}" type="presParOf" srcId="{649B4B20-49A8-44CA-941A-9B2211FF11B3}" destId="{CDA8062B-B56B-4FEA-A479-93AEFE7281E9}" srcOrd="0" destOrd="0" presId="urn:microsoft.com/office/officeart/2011/layout/HexagonRadial"/>
    <dgm:cxn modelId="{449A344D-47C8-4E1E-85F6-31F77CD5CC55}" type="presParOf" srcId="{4F49F034-75FE-417C-89E3-0EA3F22CE3C9}" destId="{736B7051-CA84-4AF2-A48A-150FC3E6AD8B}" srcOrd="6" destOrd="0" presId="urn:microsoft.com/office/officeart/2011/layout/HexagonRadial"/>
    <dgm:cxn modelId="{83ADA3E8-70A0-444F-B25B-0BCDCABCD779}" type="presParOf" srcId="{4F49F034-75FE-417C-89E3-0EA3F22CE3C9}" destId="{F8A1D2B6-1DAD-4737-B276-95453441A509}" srcOrd="7" destOrd="0" presId="urn:microsoft.com/office/officeart/2011/layout/HexagonRadial"/>
    <dgm:cxn modelId="{6575B9B4-8320-4D53-B73F-9E1B09986351}" type="presParOf" srcId="{F8A1D2B6-1DAD-4737-B276-95453441A509}" destId="{6170ABF2-8237-4F9F-BA2F-45215572C0F3}" srcOrd="0" destOrd="0" presId="urn:microsoft.com/office/officeart/2011/layout/HexagonRadial"/>
    <dgm:cxn modelId="{DAA52983-00BF-4C5E-A96D-E4C5A1884FCA}" type="presParOf" srcId="{4F49F034-75FE-417C-89E3-0EA3F22CE3C9}" destId="{EBFFC6F6-12E8-428F-8E1D-C28CB1ED042A}" srcOrd="8" destOrd="0" presId="urn:microsoft.com/office/officeart/2011/layout/HexagonRadial"/>
    <dgm:cxn modelId="{C8883AD3-153E-4DE0-B404-3891E521C1BC}" type="presParOf" srcId="{4F49F034-75FE-417C-89E3-0EA3F22CE3C9}" destId="{07C00235-4A5E-4968-984F-86BD2C17D63D}" srcOrd="9" destOrd="0" presId="urn:microsoft.com/office/officeart/2011/layout/HexagonRadial"/>
    <dgm:cxn modelId="{3F7FCF60-823C-4657-BA8A-BFF31BA03F38}" type="presParOf" srcId="{07C00235-4A5E-4968-984F-86BD2C17D63D}" destId="{E7D69F4D-2CEE-4DE4-BB9E-B7FD42863223}" srcOrd="0" destOrd="0" presId="urn:microsoft.com/office/officeart/2011/layout/HexagonRadial"/>
    <dgm:cxn modelId="{49647FA5-0BB2-41C2-A1B7-6FC8E7021CB0}" type="presParOf" srcId="{4F49F034-75FE-417C-89E3-0EA3F22CE3C9}" destId="{04F64F20-2F22-4E8A-825E-3B8EE4EC69A5}" srcOrd="10" destOrd="0" presId="urn:microsoft.com/office/officeart/2011/layout/HexagonRadial"/>
    <dgm:cxn modelId="{B5BCBA8E-B7DB-49B2-93E3-57498F158967}" type="presParOf" srcId="{4F49F034-75FE-417C-89E3-0EA3F22CE3C9}" destId="{37263721-A478-46D7-B22F-9B7F9BBBC4C0}" srcOrd="11" destOrd="0" presId="urn:microsoft.com/office/officeart/2011/layout/HexagonRadial"/>
    <dgm:cxn modelId="{1FBE91B3-2E60-4270-B78C-2E03C3771E7E}" type="presParOf" srcId="{37263721-A478-46D7-B22F-9B7F9BBBC4C0}" destId="{5C46F9BE-AFED-4CB6-AE70-9E972582D828}" srcOrd="0" destOrd="0" presId="urn:microsoft.com/office/officeart/2011/layout/HexagonRadial"/>
    <dgm:cxn modelId="{E1C0CC24-9F79-4972-9BC3-08AFA8244D97}" type="presParOf" srcId="{4F49F034-75FE-417C-89E3-0EA3F22CE3C9}" destId="{461C9D1A-D9A6-448E-8346-5C8B20EF3A6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ADA2AB-E176-4D7C-8B10-13F0E801CC59}" type="doc">
      <dgm:prSet loTypeId="urn:microsoft.com/office/officeart/2005/8/layout/vList4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EA695B-2317-40B2-8DF5-E3CA1E7858AA}">
      <dgm:prSet phldrT="[Text]" custT="1"/>
      <dgm:spPr/>
      <dgm:t>
        <a:bodyPr/>
        <a:lstStyle/>
        <a:p>
          <a:pPr algn="l"/>
          <a:r>
            <a:rPr lang="en-US" sz="2400" b="1" dirty="0"/>
            <a:t>   Correct Ca levels</a:t>
          </a:r>
        </a:p>
        <a:p>
          <a:pPr algn="l"/>
          <a:r>
            <a:rPr lang="en-US" sz="2400" b="1" dirty="0"/>
            <a:t>   Debridement</a:t>
          </a:r>
        </a:p>
        <a:p>
          <a:pPr algn="l"/>
          <a:r>
            <a:rPr lang="en-US" sz="2400" b="1" dirty="0"/>
            <a:t>   Treatment of underlying renal disease</a:t>
          </a:r>
        </a:p>
        <a:p>
          <a:pPr algn="l"/>
          <a:r>
            <a:rPr lang="en-US" sz="2400" b="1" dirty="0"/>
            <a:t>   Treat septicemia</a:t>
          </a:r>
        </a:p>
      </dgm:t>
    </dgm:pt>
    <dgm:pt modelId="{C622CF47-9F30-4973-8B94-5B18E156ADF8}" type="parTrans" cxnId="{E8E821CC-8145-4D01-8552-6DB250EECDF9}">
      <dgm:prSet/>
      <dgm:spPr/>
      <dgm:t>
        <a:bodyPr/>
        <a:lstStyle/>
        <a:p>
          <a:pPr algn="l"/>
          <a:endParaRPr lang="en-US" b="1"/>
        </a:p>
      </dgm:t>
    </dgm:pt>
    <dgm:pt modelId="{F85E6472-2E66-4C5B-B77E-337B10BCAD66}" type="sibTrans" cxnId="{E8E821CC-8145-4D01-8552-6DB250EECDF9}">
      <dgm:prSet/>
      <dgm:spPr/>
      <dgm:t>
        <a:bodyPr/>
        <a:lstStyle/>
        <a:p>
          <a:pPr algn="l"/>
          <a:endParaRPr lang="en-US" b="1"/>
        </a:p>
      </dgm:t>
    </dgm:pt>
    <dgm:pt modelId="{3FDA629B-1A2E-41ED-8166-34205BD74B11}">
      <dgm:prSet phldrT="[Text]"/>
      <dgm:spPr/>
      <dgm:t>
        <a:bodyPr/>
        <a:lstStyle/>
        <a:p>
          <a:pPr algn="l"/>
          <a:r>
            <a:rPr lang="en-US" b="1" dirty="0"/>
            <a:t>   IV sodium thiosulphate</a:t>
          </a:r>
        </a:p>
        <a:p>
          <a:pPr algn="l"/>
          <a:r>
            <a:rPr lang="en-US" b="1" dirty="0"/>
            <a:t>   Thrombolysis</a:t>
          </a:r>
        </a:p>
        <a:p>
          <a:pPr algn="l"/>
          <a:r>
            <a:rPr lang="en-US" b="1" dirty="0"/>
            <a:t>   Anticoagulants</a:t>
          </a:r>
        </a:p>
      </dgm:t>
    </dgm:pt>
    <dgm:pt modelId="{83B62DC6-2CC5-47E1-8995-1E17B72FD2D5}" type="parTrans" cxnId="{88CC791A-15B0-4649-8BCD-5D02AB74B88F}">
      <dgm:prSet/>
      <dgm:spPr/>
      <dgm:t>
        <a:bodyPr/>
        <a:lstStyle/>
        <a:p>
          <a:pPr algn="l"/>
          <a:endParaRPr lang="en-US" b="1"/>
        </a:p>
      </dgm:t>
    </dgm:pt>
    <dgm:pt modelId="{A0043D69-C247-43D4-A1FD-EA0D136EB167}" type="sibTrans" cxnId="{88CC791A-15B0-4649-8BCD-5D02AB74B88F}">
      <dgm:prSet/>
      <dgm:spPr/>
      <dgm:t>
        <a:bodyPr/>
        <a:lstStyle/>
        <a:p>
          <a:pPr algn="l"/>
          <a:endParaRPr lang="en-US" b="1"/>
        </a:p>
      </dgm:t>
    </dgm:pt>
    <dgm:pt modelId="{8C083DE5-C7CE-4EA1-9AD3-DCE63B331E4D}">
      <dgm:prSet phldrT="[Text]"/>
      <dgm:spPr/>
      <dgm:t>
        <a:bodyPr/>
        <a:lstStyle/>
        <a:p>
          <a:pPr algn="l"/>
          <a:r>
            <a:rPr lang="en-US" b="1" dirty="0"/>
            <a:t>   Parathyroidectomy</a:t>
          </a:r>
        </a:p>
      </dgm:t>
    </dgm:pt>
    <dgm:pt modelId="{EDA26803-86EC-45C3-A2AA-C71D41854CCE}" type="parTrans" cxnId="{9C8A96FF-2030-4909-B8B4-DD502C1A5F54}">
      <dgm:prSet/>
      <dgm:spPr/>
      <dgm:t>
        <a:bodyPr/>
        <a:lstStyle/>
        <a:p>
          <a:pPr algn="l"/>
          <a:endParaRPr lang="en-US" b="1"/>
        </a:p>
      </dgm:t>
    </dgm:pt>
    <dgm:pt modelId="{93FF0659-66E8-43BE-BE0A-8B3B57FC2061}" type="sibTrans" cxnId="{9C8A96FF-2030-4909-B8B4-DD502C1A5F54}">
      <dgm:prSet/>
      <dgm:spPr/>
      <dgm:t>
        <a:bodyPr/>
        <a:lstStyle/>
        <a:p>
          <a:pPr algn="l"/>
          <a:endParaRPr lang="en-US" b="1"/>
        </a:p>
      </dgm:t>
    </dgm:pt>
    <dgm:pt modelId="{1E4CA65D-6347-4086-B1C4-12748D13BC8B}" type="pres">
      <dgm:prSet presAssocID="{93ADA2AB-E176-4D7C-8B10-13F0E801CC59}" presName="linear" presStyleCnt="0">
        <dgm:presLayoutVars>
          <dgm:dir/>
          <dgm:resizeHandles val="exact"/>
        </dgm:presLayoutVars>
      </dgm:prSet>
      <dgm:spPr/>
    </dgm:pt>
    <dgm:pt modelId="{18C504BA-0AD1-44C7-A46B-ABF63176A862}" type="pres">
      <dgm:prSet presAssocID="{66EA695B-2317-40B2-8DF5-E3CA1E7858AA}" presName="comp" presStyleCnt="0"/>
      <dgm:spPr/>
    </dgm:pt>
    <dgm:pt modelId="{44D06183-3498-4A70-AF73-0F6F3C5C8E83}" type="pres">
      <dgm:prSet presAssocID="{66EA695B-2317-40B2-8DF5-E3CA1E7858AA}" presName="box" presStyleLbl="node1" presStyleIdx="0" presStyleCnt="3" custScaleX="99987" custScaleY="124460"/>
      <dgm:spPr/>
    </dgm:pt>
    <dgm:pt modelId="{304FB322-005C-4569-BD46-D7A04E1BD09E}" type="pres">
      <dgm:prSet presAssocID="{66EA695B-2317-40B2-8DF5-E3CA1E7858AA}" presName="img" presStyleLbl="fgImgPlace1" presStyleIdx="0" presStyleCnt="3" custScaleX="94590" custScaleY="1425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318D8369-F401-46A4-BB9D-B00BCD0A7327}" type="pres">
      <dgm:prSet presAssocID="{66EA695B-2317-40B2-8DF5-E3CA1E7858AA}" presName="text" presStyleLbl="node1" presStyleIdx="0" presStyleCnt="3">
        <dgm:presLayoutVars>
          <dgm:bulletEnabled val="1"/>
        </dgm:presLayoutVars>
      </dgm:prSet>
      <dgm:spPr/>
    </dgm:pt>
    <dgm:pt modelId="{E0252D1D-B103-403F-B291-5AFD59CE9016}" type="pres">
      <dgm:prSet presAssocID="{F85E6472-2E66-4C5B-B77E-337B10BCAD66}" presName="spacer" presStyleCnt="0"/>
      <dgm:spPr/>
    </dgm:pt>
    <dgm:pt modelId="{AACE3E8E-DDBF-4369-AAA6-DB04151C098A}" type="pres">
      <dgm:prSet presAssocID="{3FDA629B-1A2E-41ED-8166-34205BD74B11}" presName="comp" presStyleCnt="0"/>
      <dgm:spPr/>
    </dgm:pt>
    <dgm:pt modelId="{ACAD73FA-E2A2-4F9A-8D7E-FD16F09BE0AF}" type="pres">
      <dgm:prSet presAssocID="{3FDA629B-1A2E-41ED-8166-34205BD74B11}" presName="box" presStyleLbl="node1" presStyleIdx="1" presStyleCnt="3"/>
      <dgm:spPr/>
    </dgm:pt>
    <dgm:pt modelId="{EE914E0C-CB9E-4378-91A9-2348CB70ADE2}" type="pres">
      <dgm:prSet presAssocID="{3FDA629B-1A2E-41ED-8166-34205BD74B11}" presName="img" presStyleLbl="fgImgPlace1" presStyleIdx="1" presStyleCnt="3" custScaleX="97541" custScaleY="1116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7AB43608-869E-4060-B27B-A57A53F86158}" type="pres">
      <dgm:prSet presAssocID="{3FDA629B-1A2E-41ED-8166-34205BD74B11}" presName="text" presStyleLbl="node1" presStyleIdx="1" presStyleCnt="3">
        <dgm:presLayoutVars>
          <dgm:bulletEnabled val="1"/>
        </dgm:presLayoutVars>
      </dgm:prSet>
      <dgm:spPr/>
    </dgm:pt>
    <dgm:pt modelId="{DEAFD785-3B82-4A7E-8D0C-D25DFA3D8A6D}" type="pres">
      <dgm:prSet presAssocID="{A0043D69-C247-43D4-A1FD-EA0D136EB167}" presName="spacer" presStyleCnt="0"/>
      <dgm:spPr/>
    </dgm:pt>
    <dgm:pt modelId="{ABE4A664-C03B-432E-8817-21F4D42E202B}" type="pres">
      <dgm:prSet presAssocID="{8C083DE5-C7CE-4EA1-9AD3-DCE63B331E4D}" presName="comp" presStyleCnt="0"/>
      <dgm:spPr/>
    </dgm:pt>
    <dgm:pt modelId="{5F4A65B7-371B-45C8-BFD1-40AA38D4A85D}" type="pres">
      <dgm:prSet presAssocID="{8C083DE5-C7CE-4EA1-9AD3-DCE63B331E4D}" presName="box" presStyleLbl="node1" presStyleIdx="2" presStyleCnt="3"/>
      <dgm:spPr/>
    </dgm:pt>
    <dgm:pt modelId="{5B8F1B8A-964B-4712-8F13-F8D07FBE248D}" type="pres">
      <dgm:prSet presAssocID="{8C083DE5-C7CE-4EA1-9AD3-DCE63B331E4D}" presName="img" presStyleLbl="fgImgPlace1" presStyleIdx="2" presStyleCnt="3" custScaleX="94282" custScaleY="11256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8DC335CB-9A82-4F48-897B-539302D9F55C}" type="pres">
      <dgm:prSet presAssocID="{8C083DE5-C7CE-4EA1-9AD3-DCE63B331E4D}" presName="text" presStyleLbl="node1" presStyleIdx="2" presStyleCnt="3">
        <dgm:presLayoutVars>
          <dgm:bulletEnabled val="1"/>
        </dgm:presLayoutVars>
      </dgm:prSet>
      <dgm:spPr/>
    </dgm:pt>
  </dgm:ptLst>
  <dgm:cxnLst>
    <dgm:cxn modelId="{EB656110-E813-4B5E-87C2-884F2E9720BF}" type="presOf" srcId="{3FDA629B-1A2E-41ED-8166-34205BD74B11}" destId="{7AB43608-869E-4060-B27B-A57A53F86158}" srcOrd="1" destOrd="0" presId="urn:microsoft.com/office/officeart/2005/8/layout/vList4#1"/>
    <dgm:cxn modelId="{88CC791A-15B0-4649-8BCD-5D02AB74B88F}" srcId="{93ADA2AB-E176-4D7C-8B10-13F0E801CC59}" destId="{3FDA629B-1A2E-41ED-8166-34205BD74B11}" srcOrd="1" destOrd="0" parTransId="{83B62DC6-2CC5-47E1-8995-1E17B72FD2D5}" sibTransId="{A0043D69-C247-43D4-A1FD-EA0D136EB167}"/>
    <dgm:cxn modelId="{0FE51A1B-A817-4F10-A7AD-FD4411ABF110}" type="presOf" srcId="{3FDA629B-1A2E-41ED-8166-34205BD74B11}" destId="{ACAD73FA-E2A2-4F9A-8D7E-FD16F09BE0AF}" srcOrd="0" destOrd="0" presId="urn:microsoft.com/office/officeart/2005/8/layout/vList4#1"/>
    <dgm:cxn modelId="{6ADDE320-A62D-4D65-A4FF-89A51AF8C8C9}" type="presOf" srcId="{66EA695B-2317-40B2-8DF5-E3CA1E7858AA}" destId="{318D8369-F401-46A4-BB9D-B00BCD0A7327}" srcOrd="1" destOrd="0" presId="urn:microsoft.com/office/officeart/2005/8/layout/vList4#1"/>
    <dgm:cxn modelId="{E1BA6D3C-A6E6-48BB-9EC7-BD2DC6784F11}" type="presOf" srcId="{66EA695B-2317-40B2-8DF5-E3CA1E7858AA}" destId="{44D06183-3498-4A70-AF73-0F6F3C5C8E83}" srcOrd="0" destOrd="0" presId="urn:microsoft.com/office/officeart/2005/8/layout/vList4#1"/>
    <dgm:cxn modelId="{5180D099-650E-4E23-AAB6-474B7185E1A1}" type="presOf" srcId="{8C083DE5-C7CE-4EA1-9AD3-DCE63B331E4D}" destId="{8DC335CB-9A82-4F48-897B-539302D9F55C}" srcOrd="1" destOrd="0" presId="urn:microsoft.com/office/officeart/2005/8/layout/vList4#1"/>
    <dgm:cxn modelId="{1541DF9B-A3E3-4744-8D0B-0A23392F2612}" type="presOf" srcId="{93ADA2AB-E176-4D7C-8B10-13F0E801CC59}" destId="{1E4CA65D-6347-4086-B1C4-12748D13BC8B}" srcOrd="0" destOrd="0" presId="urn:microsoft.com/office/officeart/2005/8/layout/vList4#1"/>
    <dgm:cxn modelId="{E8E821CC-8145-4D01-8552-6DB250EECDF9}" srcId="{93ADA2AB-E176-4D7C-8B10-13F0E801CC59}" destId="{66EA695B-2317-40B2-8DF5-E3CA1E7858AA}" srcOrd="0" destOrd="0" parTransId="{C622CF47-9F30-4973-8B94-5B18E156ADF8}" sibTransId="{F85E6472-2E66-4C5B-B77E-337B10BCAD66}"/>
    <dgm:cxn modelId="{11F0ACF4-F5EE-43C0-BA65-87216EABB82F}" type="presOf" srcId="{8C083DE5-C7CE-4EA1-9AD3-DCE63B331E4D}" destId="{5F4A65B7-371B-45C8-BFD1-40AA38D4A85D}" srcOrd="0" destOrd="0" presId="urn:microsoft.com/office/officeart/2005/8/layout/vList4#1"/>
    <dgm:cxn modelId="{9C8A96FF-2030-4909-B8B4-DD502C1A5F54}" srcId="{93ADA2AB-E176-4D7C-8B10-13F0E801CC59}" destId="{8C083DE5-C7CE-4EA1-9AD3-DCE63B331E4D}" srcOrd="2" destOrd="0" parTransId="{EDA26803-86EC-45C3-A2AA-C71D41854CCE}" sibTransId="{93FF0659-66E8-43BE-BE0A-8B3B57FC2061}"/>
    <dgm:cxn modelId="{9DA2D562-3441-4467-AA39-3CED12A3BDE3}" type="presParOf" srcId="{1E4CA65D-6347-4086-B1C4-12748D13BC8B}" destId="{18C504BA-0AD1-44C7-A46B-ABF63176A862}" srcOrd="0" destOrd="0" presId="urn:microsoft.com/office/officeart/2005/8/layout/vList4#1"/>
    <dgm:cxn modelId="{CCD3E2CA-CE02-4135-BD9B-E33DB06484E6}" type="presParOf" srcId="{18C504BA-0AD1-44C7-A46B-ABF63176A862}" destId="{44D06183-3498-4A70-AF73-0F6F3C5C8E83}" srcOrd="0" destOrd="0" presId="urn:microsoft.com/office/officeart/2005/8/layout/vList4#1"/>
    <dgm:cxn modelId="{B41FCDC0-2DAA-46D1-821A-EA2BF2670CD9}" type="presParOf" srcId="{18C504BA-0AD1-44C7-A46B-ABF63176A862}" destId="{304FB322-005C-4569-BD46-D7A04E1BD09E}" srcOrd="1" destOrd="0" presId="urn:microsoft.com/office/officeart/2005/8/layout/vList4#1"/>
    <dgm:cxn modelId="{22DE22D1-E740-4C87-924C-B9E56C530FE5}" type="presParOf" srcId="{18C504BA-0AD1-44C7-A46B-ABF63176A862}" destId="{318D8369-F401-46A4-BB9D-B00BCD0A7327}" srcOrd="2" destOrd="0" presId="urn:microsoft.com/office/officeart/2005/8/layout/vList4#1"/>
    <dgm:cxn modelId="{6A3D21BE-DECB-44E9-8A73-9A15A7886A6A}" type="presParOf" srcId="{1E4CA65D-6347-4086-B1C4-12748D13BC8B}" destId="{E0252D1D-B103-403F-B291-5AFD59CE9016}" srcOrd="1" destOrd="0" presId="urn:microsoft.com/office/officeart/2005/8/layout/vList4#1"/>
    <dgm:cxn modelId="{21DE2E1C-40E6-44F9-90F6-D25019B68D0F}" type="presParOf" srcId="{1E4CA65D-6347-4086-B1C4-12748D13BC8B}" destId="{AACE3E8E-DDBF-4369-AAA6-DB04151C098A}" srcOrd="2" destOrd="0" presId="urn:microsoft.com/office/officeart/2005/8/layout/vList4#1"/>
    <dgm:cxn modelId="{4F728C26-7E64-4427-A223-360010527E3D}" type="presParOf" srcId="{AACE3E8E-DDBF-4369-AAA6-DB04151C098A}" destId="{ACAD73FA-E2A2-4F9A-8D7E-FD16F09BE0AF}" srcOrd="0" destOrd="0" presId="urn:microsoft.com/office/officeart/2005/8/layout/vList4#1"/>
    <dgm:cxn modelId="{09698AC1-B1BE-4038-A86A-CD947F1EA9BF}" type="presParOf" srcId="{AACE3E8E-DDBF-4369-AAA6-DB04151C098A}" destId="{EE914E0C-CB9E-4378-91A9-2348CB70ADE2}" srcOrd="1" destOrd="0" presId="urn:microsoft.com/office/officeart/2005/8/layout/vList4#1"/>
    <dgm:cxn modelId="{28F23D1E-65FE-4F66-B0BB-96A1E8B1F62F}" type="presParOf" srcId="{AACE3E8E-DDBF-4369-AAA6-DB04151C098A}" destId="{7AB43608-869E-4060-B27B-A57A53F86158}" srcOrd="2" destOrd="0" presId="urn:microsoft.com/office/officeart/2005/8/layout/vList4#1"/>
    <dgm:cxn modelId="{1C6BC908-9F5D-4A5B-AB93-D6E7612FF1E6}" type="presParOf" srcId="{1E4CA65D-6347-4086-B1C4-12748D13BC8B}" destId="{DEAFD785-3B82-4A7E-8D0C-D25DFA3D8A6D}" srcOrd="3" destOrd="0" presId="urn:microsoft.com/office/officeart/2005/8/layout/vList4#1"/>
    <dgm:cxn modelId="{D028F983-600A-4A4B-AC26-98D20923C981}" type="presParOf" srcId="{1E4CA65D-6347-4086-B1C4-12748D13BC8B}" destId="{ABE4A664-C03B-432E-8817-21F4D42E202B}" srcOrd="4" destOrd="0" presId="urn:microsoft.com/office/officeart/2005/8/layout/vList4#1"/>
    <dgm:cxn modelId="{3EC6A285-A7F3-41A8-8314-935309135085}" type="presParOf" srcId="{ABE4A664-C03B-432E-8817-21F4D42E202B}" destId="{5F4A65B7-371B-45C8-BFD1-40AA38D4A85D}" srcOrd="0" destOrd="0" presId="urn:microsoft.com/office/officeart/2005/8/layout/vList4#1"/>
    <dgm:cxn modelId="{884E4579-4081-4FAC-816A-5FF9F3F37A57}" type="presParOf" srcId="{ABE4A664-C03B-432E-8817-21F4D42E202B}" destId="{5B8F1B8A-964B-4712-8F13-F8D07FBE248D}" srcOrd="1" destOrd="0" presId="urn:microsoft.com/office/officeart/2005/8/layout/vList4#1"/>
    <dgm:cxn modelId="{31FFF6AB-A4A5-4D67-8018-289E8BAB6D01}" type="presParOf" srcId="{ABE4A664-C03B-432E-8817-21F4D42E202B}" destId="{8DC335CB-9A82-4F48-897B-539302D9F55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C2FFE-D03A-4F5A-83D9-6A7257D85DA7}">
      <dsp:nvSpPr>
        <dsp:cNvPr id="0" name=""/>
        <dsp:cNvSpPr/>
      </dsp:nvSpPr>
      <dsp:spPr>
        <a:xfrm rot="16200000">
          <a:off x="1428120" y="-1428120"/>
          <a:ext cx="2079159" cy="49354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200" kern="1200" dirty="0"/>
            <a:t>Hyperparathyroidism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200" kern="1200" dirty="0"/>
            <a:t>Milk alkali syndrome</a:t>
          </a:r>
        </a:p>
      </dsp:txBody>
      <dsp:txXfrm rot="5400000">
        <a:off x="0" y="0"/>
        <a:ext cx="4935400" cy="1559369"/>
      </dsp:txXfrm>
    </dsp:sp>
    <dsp:sp modelId="{A8513EAF-59C7-4089-A42A-999271AE4533}">
      <dsp:nvSpPr>
        <dsp:cNvPr id="0" name=""/>
        <dsp:cNvSpPr/>
      </dsp:nvSpPr>
      <dsp:spPr>
        <a:xfrm>
          <a:off x="4935400" y="0"/>
          <a:ext cx="4935400" cy="207915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3200" kern="1200" dirty="0"/>
            <a:t>Hypervitaminosis-D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3200" kern="1200" dirty="0"/>
            <a:t>       Hyperphosphatemia</a:t>
          </a:r>
        </a:p>
      </dsp:txBody>
      <dsp:txXfrm>
        <a:off x="4935400" y="0"/>
        <a:ext cx="4935400" cy="1559369"/>
      </dsp:txXfrm>
    </dsp:sp>
    <dsp:sp modelId="{6E0C721C-E3A6-42C1-BFF2-62D1E23AF7E2}">
      <dsp:nvSpPr>
        <dsp:cNvPr id="0" name=""/>
        <dsp:cNvSpPr/>
      </dsp:nvSpPr>
      <dsp:spPr>
        <a:xfrm rot="10800000">
          <a:off x="0" y="2079159"/>
          <a:ext cx="4935400" cy="207915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3200" kern="1200" dirty="0"/>
            <a:t>Sarcoidosis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Bone metastases </a:t>
          </a:r>
        </a:p>
      </dsp:txBody>
      <dsp:txXfrm rot="10800000">
        <a:off x="0" y="2598948"/>
        <a:ext cx="4935400" cy="1559369"/>
      </dsp:txXfrm>
    </dsp:sp>
    <dsp:sp modelId="{2346D03F-E6F0-448D-8841-A4D382338451}">
      <dsp:nvSpPr>
        <dsp:cNvPr id="0" name=""/>
        <dsp:cNvSpPr/>
      </dsp:nvSpPr>
      <dsp:spPr>
        <a:xfrm rot="5400000">
          <a:off x="6363521" y="651038"/>
          <a:ext cx="2079159" cy="49354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Vit D deficiency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(rare)</a:t>
          </a:r>
        </a:p>
      </dsp:txBody>
      <dsp:txXfrm rot="-5400000">
        <a:off x="4935401" y="2598948"/>
        <a:ext cx="4935400" cy="1559369"/>
      </dsp:txXfrm>
    </dsp:sp>
    <dsp:sp modelId="{D5BDF755-69C5-43CA-838C-E828D4BAA778}">
      <dsp:nvSpPr>
        <dsp:cNvPr id="0" name=""/>
        <dsp:cNvSpPr/>
      </dsp:nvSpPr>
      <dsp:spPr>
        <a:xfrm>
          <a:off x="3454780" y="1559369"/>
          <a:ext cx="2961240" cy="1039579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Associations</a:t>
          </a:r>
        </a:p>
      </dsp:txBody>
      <dsp:txXfrm>
        <a:off x="3505528" y="1610117"/>
        <a:ext cx="2859744" cy="938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1B94D-9444-4ED3-A1AF-F9A70864BF1B}">
      <dsp:nvSpPr>
        <dsp:cNvPr id="0" name=""/>
        <dsp:cNvSpPr/>
      </dsp:nvSpPr>
      <dsp:spPr>
        <a:xfrm>
          <a:off x="4904205" y="2168347"/>
          <a:ext cx="2756064" cy="238410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ASSOCIATIONS</a:t>
          </a:r>
        </a:p>
      </dsp:txBody>
      <dsp:txXfrm>
        <a:off x="5360923" y="2563427"/>
        <a:ext cx="1842628" cy="1593947"/>
      </dsp:txXfrm>
    </dsp:sp>
    <dsp:sp modelId="{CC6F13A8-B96C-4DA2-A5C7-81D86757D480}">
      <dsp:nvSpPr>
        <dsp:cNvPr id="0" name=""/>
        <dsp:cNvSpPr/>
      </dsp:nvSpPr>
      <dsp:spPr>
        <a:xfrm>
          <a:off x="6630031" y="1027713"/>
          <a:ext cx="1039854" cy="89597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170CA4-6BEA-4CCD-9A82-C860F36E6118}">
      <dsp:nvSpPr>
        <dsp:cNvPr id="0" name=""/>
        <dsp:cNvSpPr/>
      </dsp:nvSpPr>
      <dsp:spPr>
        <a:xfrm>
          <a:off x="5158079" y="0"/>
          <a:ext cx="2258575" cy="195393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2400" b="1" kern="1200" dirty="0">
              <a:solidFill>
                <a:schemeClr val="bg1"/>
              </a:solidFill>
            </a:rPr>
            <a:t>Renal failure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2400" b="1" kern="1200" dirty="0">
              <a:solidFill>
                <a:schemeClr val="bg1"/>
              </a:solidFill>
            </a:rPr>
            <a:t>Hepatic failure</a:t>
          </a:r>
        </a:p>
      </dsp:txBody>
      <dsp:txXfrm>
        <a:off x="5532373" y="323808"/>
        <a:ext cx="1509987" cy="1306316"/>
      </dsp:txXfrm>
    </dsp:sp>
    <dsp:sp modelId="{CDA8062B-B56B-4FEA-A479-93AEFE7281E9}">
      <dsp:nvSpPr>
        <dsp:cNvPr id="0" name=""/>
        <dsp:cNvSpPr/>
      </dsp:nvSpPr>
      <dsp:spPr>
        <a:xfrm>
          <a:off x="7843623" y="2702705"/>
          <a:ext cx="1039854" cy="89597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4298B-E96D-4B19-88A9-A2459EEBCC3B}">
      <dsp:nvSpPr>
        <dsp:cNvPr id="0" name=""/>
        <dsp:cNvSpPr/>
      </dsp:nvSpPr>
      <dsp:spPr>
        <a:xfrm>
          <a:off x="7229454" y="1201799"/>
          <a:ext cx="2258575" cy="195393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1800" b="1" kern="1200" dirty="0" err="1">
              <a:solidFill>
                <a:schemeClr val="bg1"/>
              </a:solidFill>
            </a:rPr>
            <a:t>Hyperparathy-roidism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7603748" y="1525607"/>
        <a:ext cx="1509987" cy="1306316"/>
      </dsp:txXfrm>
    </dsp:sp>
    <dsp:sp modelId="{6170ABF2-8237-4F9F-BA2F-45215572C0F3}">
      <dsp:nvSpPr>
        <dsp:cNvPr id="0" name=""/>
        <dsp:cNvSpPr/>
      </dsp:nvSpPr>
      <dsp:spPr>
        <a:xfrm>
          <a:off x="7000584" y="4593456"/>
          <a:ext cx="1039854" cy="89597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B7051-CA84-4AF2-A48A-150FC3E6AD8B}">
      <dsp:nvSpPr>
        <dsp:cNvPr id="0" name=""/>
        <dsp:cNvSpPr/>
      </dsp:nvSpPr>
      <dsp:spPr>
        <a:xfrm>
          <a:off x="7229454" y="3564398"/>
          <a:ext cx="2258575" cy="195393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2200" b="1" kern="1200" dirty="0">
              <a:solidFill>
                <a:schemeClr val="bg1"/>
              </a:solidFill>
            </a:rPr>
            <a:t>Malignancy</a:t>
          </a:r>
        </a:p>
      </dsp:txBody>
      <dsp:txXfrm>
        <a:off x="7603748" y="3888206"/>
        <a:ext cx="1509987" cy="1306316"/>
      </dsp:txXfrm>
    </dsp:sp>
    <dsp:sp modelId="{E7D69F4D-2CEE-4DE4-BB9E-B7FD42863223}">
      <dsp:nvSpPr>
        <dsp:cNvPr id="0" name=""/>
        <dsp:cNvSpPr/>
      </dsp:nvSpPr>
      <dsp:spPr>
        <a:xfrm>
          <a:off x="4909334" y="4789723"/>
          <a:ext cx="1039854" cy="89597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FC6F6-12E8-428F-8E1D-C28CB1ED042A}">
      <dsp:nvSpPr>
        <dsp:cNvPr id="0" name=""/>
        <dsp:cNvSpPr/>
      </dsp:nvSpPr>
      <dsp:spPr>
        <a:xfrm>
          <a:off x="5158079" y="4767542"/>
          <a:ext cx="2258575" cy="195393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2800" b="1" kern="1200" dirty="0">
              <a:solidFill>
                <a:schemeClr val="bg1"/>
              </a:solidFill>
            </a:rPr>
            <a:t>Obesity, DM,CTDs</a:t>
          </a:r>
        </a:p>
      </dsp:txBody>
      <dsp:txXfrm>
        <a:off x="5532373" y="5091350"/>
        <a:ext cx="1509987" cy="1306316"/>
      </dsp:txXfrm>
    </dsp:sp>
    <dsp:sp modelId="{5C46F9BE-AFED-4CB6-AE70-9E972582D828}">
      <dsp:nvSpPr>
        <dsp:cNvPr id="0" name=""/>
        <dsp:cNvSpPr/>
      </dsp:nvSpPr>
      <dsp:spPr>
        <a:xfrm>
          <a:off x="3675869" y="3115403"/>
          <a:ext cx="1039854" cy="89597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F64F20-2F22-4E8A-825E-3B8EE4EC69A5}">
      <dsp:nvSpPr>
        <dsp:cNvPr id="0" name=""/>
        <dsp:cNvSpPr/>
      </dsp:nvSpPr>
      <dsp:spPr>
        <a:xfrm>
          <a:off x="3077087" y="3565742"/>
          <a:ext cx="2258575" cy="195393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2400" b="1" kern="1200" dirty="0">
              <a:solidFill>
                <a:schemeClr val="bg1"/>
              </a:solidFill>
            </a:rPr>
            <a:t>Protein S, Protein C deficiency</a:t>
          </a:r>
        </a:p>
      </dsp:txBody>
      <dsp:txXfrm>
        <a:off x="3451381" y="3889550"/>
        <a:ext cx="1509987" cy="1306316"/>
      </dsp:txXfrm>
    </dsp:sp>
    <dsp:sp modelId="{461C9D1A-D9A6-448E-8346-5C8B20EF3A63}">
      <dsp:nvSpPr>
        <dsp:cNvPr id="0" name=""/>
        <dsp:cNvSpPr/>
      </dsp:nvSpPr>
      <dsp:spPr>
        <a:xfrm>
          <a:off x="3077087" y="1199111"/>
          <a:ext cx="2258575" cy="195393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2400" b="1" kern="1200" dirty="0">
              <a:solidFill>
                <a:schemeClr val="bg1"/>
              </a:solidFill>
            </a:rPr>
            <a:t>Warfarin, steroid use</a:t>
          </a:r>
        </a:p>
      </dsp:txBody>
      <dsp:txXfrm>
        <a:off x="3451381" y="1522919"/>
        <a:ext cx="1509987" cy="13063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06183-3498-4A70-AF73-0F6F3C5C8E83}">
      <dsp:nvSpPr>
        <dsp:cNvPr id="0" name=""/>
        <dsp:cNvSpPr/>
      </dsp:nvSpPr>
      <dsp:spPr>
        <a:xfrm>
          <a:off x="696" y="0"/>
          <a:ext cx="10719158" cy="20886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   Correct Ca levels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   Debridement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   Treatment of underlying renal disease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   Treat septicemia</a:t>
          </a:r>
        </a:p>
      </dsp:txBody>
      <dsp:txXfrm>
        <a:off x="2312321" y="0"/>
        <a:ext cx="8407533" cy="2088625"/>
      </dsp:txXfrm>
    </dsp:sp>
    <dsp:sp modelId="{304FB322-005C-4569-BD46-D7A04E1BD09E}">
      <dsp:nvSpPr>
        <dsp:cNvPr id="0" name=""/>
        <dsp:cNvSpPr/>
      </dsp:nvSpPr>
      <dsp:spPr>
        <a:xfrm>
          <a:off x="225813" y="87666"/>
          <a:ext cx="2028114" cy="1913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CAD73FA-E2A2-4F9A-8D7E-FD16F09BE0AF}">
      <dsp:nvSpPr>
        <dsp:cNvPr id="0" name=""/>
        <dsp:cNvSpPr/>
      </dsp:nvSpPr>
      <dsp:spPr>
        <a:xfrm>
          <a:off x="0" y="2256440"/>
          <a:ext cx="10720552" cy="1678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   IV sodium thiosulphate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   Thrombolysis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   Anticoagulants</a:t>
          </a:r>
        </a:p>
      </dsp:txBody>
      <dsp:txXfrm>
        <a:off x="2311925" y="2256440"/>
        <a:ext cx="8408626" cy="1678150"/>
      </dsp:txXfrm>
    </dsp:sp>
    <dsp:sp modelId="{EE914E0C-CB9E-4378-91A9-2348CB70ADE2}">
      <dsp:nvSpPr>
        <dsp:cNvPr id="0" name=""/>
        <dsp:cNvSpPr/>
      </dsp:nvSpPr>
      <dsp:spPr>
        <a:xfrm>
          <a:off x="194176" y="2345818"/>
          <a:ext cx="2091386" cy="14993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F4A65B7-371B-45C8-BFD1-40AA38D4A85D}">
      <dsp:nvSpPr>
        <dsp:cNvPr id="0" name=""/>
        <dsp:cNvSpPr/>
      </dsp:nvSpPr>
      <dsp:spPr>
        <a:xfrm>
          <a:off x="0" y="4102405"/>
          <a:ext cx="10720552" cy="1678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   Parathyroidectomy</a:t>
          </a:r>
        </a:p>
      </dsp:txBody>
      <dsp:txXfrm>
        <a:off x="2311925" y="4102405"/>
        <a:ext cx="8408626" cy="1678150"/>
      </dsp:txXfrm>
    </dsp:sp>
    <dsp:sp modelId="{5B8F1B8A-964B-4712-8F13-F8D07FBE248D}">
      <dsp:nvSpPr>
        <dsp:cNvPr id="0" name=""/>
        <dsp:cNvSpPr/>
      </dsp:nvSpPr>
      <dsp:spPr>
        <a:xfrm>
          <a:off x="229115" y="4185856"/>
          <a:ext cx="2021510" cy="15112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D32CE2-6C64-40A5-9DAB-DD3946A432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569BD-8C5B-4110-9E60-C359DDF561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7E1B8-528F-4D87-8EBD-B843BAE2C861}" type="datetimeFigureOut">
              <a:rPr lang="en-US" smtClean="0"/>
              <a:pPr/>
              <a:t>5/26/2024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05E23-8F29-4628-B4F0-7CBCB7658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933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E576D-777F-42E1-9739-7FD89F404092}" type="datetimeFigureOut">
              <a:rPr lang="en-US" smtClean="0"/>
              <a:pPr/>
              <a:t>5/26/2024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F1A11-BB96-443E-B274-982C61AA7E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9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 /><Relationship Id="rId1" Type="http://schemas.openxmlformats.org/officeDocument/2006/relationships/notesMaster" Target="../notesMasters/notesMaster1.xml" 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 /><Relationship Id="rId1" Type="http://schemas.openxmlformats.org/officeDocument/2006/relationships/notesMaster" Target="../notesMasters/notesMaster1.xml" 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 /><Relationship Id="rId1" Type="http://schemas.openxmlformats.org/officeDocument/2006/relationships/notesMaster" Target="../notesMasters/notesMaster1.xml" 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 /><Relationship Id="rId1" Type="http://schemas.openxmlformats.org/officeDocument/2006/relationships/notesMaster" Target="../notesMasters/notesMaster1.xml" 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 /><Relationship Id="rId1" Type="http://schemas.openxmlformats.org/officeDocument/2006/relationships/notesMaster" Target="../notesMasters/notesMaster1.xml" 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 /><Relationship Id="rId1" Type="http://schemas.openxmlformats.org/officeDocument/2006/relationships/notesMaster" Target="../notesMasters/notesMaster1.xml" 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 /><Relationship Id="rId1" Type="http://schemas.openxmlformats.org/officeDocument/2006/relationships/notesMaster" Target="../notesMasters/notesMaster1.xml" 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 /><Relationship Id="rId1" Type="http://schemas.openxmlformats.org/officeDocument/2006/relationships/notesMaster" Target="../notesMasters/notesMaster1.xml" 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 /><Relationship Id="rId1" Type="http://schemas.openxmlformats.org/officeDocument/2006/relationships/notesMaster" Target="../notesMasters/notesMaster1.xml" 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 /><Relationship Id="rId1" Type="http://schemas.openxmlformats.org/officeDocument/2006/relationships/notesMaster" Target="../notesMasters/notesMaster1.xml" 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 /><Relationship Id="rId1" Type="http://schemas.openxmlformats.org/officeDocument/2006/relationships/notesMaster" Target="../notesMasters/notesMaster1.xml" 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 /><Relationship Id="rId1" Type="http://schemas.openxmlformats.org/officeDocument/2006/relationships/notesMaster" Target="../notesMasters/notesMaster1.xml" 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 /><Relationship Id="rId1" Type="http://schemas.openxmlformats.org/officeDocument/2006/relationships/notesMaster" Target="../notesMasters/notesMaster1.xml" 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 /><Relationship Id="rId1" Type="http://schemas.openxmlformats.org/officeDocument/2006/relationships/notesMaster" Target="../notesMasters/notesMaster1.xml" 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 /><Relationship Id="rId1" Type="http://schemas.openxmlformats.org/officeDocument/2006/relationships/notesMaster" Target="../notesMasters/notesMaster1.xml" 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 /><Relationship Id="rId1" Type="http://schemas.openxmlformats.org/officeDocument/2006/relationships/notesMaster" Target="../notesMasters/notesMaster1.xml" 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758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24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579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12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Cutaneous manifestation presents after many years of onset of the underlying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38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97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Rarely calcification is seen as a complication of SLE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79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0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Infection = onchocerciasis, cysticercosis</a:t>
            </a:r>
          </a:p>
          <a:p>
            <a:r>
              <a:rPr lang="en-US" dirty="0"/>
              <a:t>Intrauterine herpetic infection may also cause calcification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64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69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59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Intralesional steroid 20 mg/ml</a:t>
            </a:r>
            <a:r>
              <a:rPr lang="en-US" baseline="0"/>
              <a:t> every 4-8 wks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94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60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2382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Second line treatment for extensive disease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83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813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05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54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468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3401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2180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Primary </a:t>
            </a:r>
            <a:r>
              <a:rPr lang="en-US" dirty="0" err="1"/>
              <a:t>hyperp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raised Ca and PTH (or normal), </a:t>
            </a:r>
            <a:r>
              <a:rPr lang="en-US" dirty="0" err="1">
                <a:sym typeface="Wingdings" pitchFamily="2" charset="2"/>
              </a:rPr>
              <a:t>dec</a:t>
            </a:r>
            <a:r>
              <a:rPr lang="en-US" dirty="0">
                <a:sym typeface="Wingdings" pitchFamily="2" charset="2"/>
              </a:rPr>
              <a:t> PO4</a:t>
            </a:r>
          </a:p>
          <a:p>
            <a:r>
              <a:rPr lang="en-US" dirty="0">
                <a:sym typeface="Wingdings" pitchFamily="2" charset="2"/>
              </a:rPr>
              <a:t>Sec </a:t>
            </a:r>
            <a:r>
              <a:rPr lang="en-US" dirty="0" err="1">
                <a:sym typeface="Wingdings" pitchFamily="2" charset="2"/>
              </a:rPr>
              <a:t>hyperp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dirty="0" err="1">
                <a:sym typeface="Wingdings" pitchFamily="2" charset="2"/>
              </a:rPr>
              <a:t>dec</a:t>
            </a:r>
            <a:r>
              <a:rPr lang="en-US" dirty="0">
                <a:sym typeface="Wingdings" pitchFamily="2" charset="2"/>
              </a:rPr>
              <a:t> or normal Ca, raised PTH, raised or </a:t>
            </a:r>
            <a:r>
              <a:rPr lang="en-US" dirty="0" err="1">
                <a:sym typeface="Wingdings" pitchFamily="2" charset="2"/>
              </a:rPr>
              <a:t>dec</a:t>
            </a:r>
            <a:r>
              <a:rPr lang="en-US" dirty="0">
                <a:sym typeface="Wingdings" pitchFamily="2" charset="2"/>
              </a:rPr>
              <a:t> PO4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Resolves when </a:t>
            </a:r>
            <a:r>
              <a:rPr lang="en-US" dirty="0" err="1"/>
              <a:t>hypercalcemia</a:t>
            </a:r>
            <a:r>
              <a:rPr lang="en-US" dirty="0"/>
              <a:t>/</a:t>
            </a:r>
            <a:r>
              <a:rPr lang="en-US" dirty="0" err="1"/>
              <a:t>hyperphosphatemia</a:t>
            </a:r>
            <a:r>
              <a:rPr lang="en-US" dirty="0"/>
              <a:t> has been corrected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known as calcific uremic arteriopathy or calcifying panniculitis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747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Abnormality in systemic Ca</a:t>
            </a:r>
            <a:r>
              <a:rPr lang="en-US" baseline="0" dirty="0"/>
              <a:t> homeostasis </a:t>
            </a:r>
            <a:r>
              <a:rPr lang="en-US" baseline="0" dirty="0">
                <a:sym typeface="Wingdings" pitchFamily="2" charset="2"/>
              </a:rPr>
              <a:t> high Ca deposits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Medial calcification of small and medium sized arteries with intimal hyperplasia in dermal and </a:t>
            </a:r>
            <a:r>
              <a:rPr lang="en-US" dirty="0" err="1"/>
              <a:t>subcut</a:t>
            </a:r>
            <a:r>
              <a:rPr lang="en-US" dirty="0"/>
              <a:t> tissues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354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139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Yellow arrows showing blood vessels with calcification </a:t>
            </a:r>
          </a:p>
          <a:p>
            <a:r>
              <a:rPr lang="en-US" dirty="0"/>
              <a:t>Green arrows showing small foci of calcification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5369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524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33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bone defect causing bone destruction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7160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more severe form necrotizing fasciitis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7654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587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500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5059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02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64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Vitamin D intoxication which acts on GI mucosa and causes Ca absorption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662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Renal failure = Hyperphosphatemia and hypocalcemia…… Low vit-D activation so low GI Ca absorption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261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Milk alkali syndrome = characterized by excessive ingestion of calcium containing foods or antacids leading to hypercalcemia, causes irreversible renal failure, nephrocalcinosis, subcutaneous calcification predominantly in peri-articular tissue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Tumoral calcinosis = deposition of calcific masses around major joints (hips, shoulders, elbows, knees). Overlying skin is normal, ulceration and calcinosis cutis occur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F1A11-BB96-443E-B274-982C61AA7E0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0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C2E115-5267-49A0-A702-59745AC649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04479580-C1B1-4B70-875C-70152944F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4355" y="4687178"/>
            <a:ext cx="159851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323CA5D-7F88-4E2C-B2E1-D03E010724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0172" y="1726672"/>
            <a:ext cx="125366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DFF095-F8DE-447E-A83F-BD55BD03BE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3189" y="71740"/>
            <a:ext cx="125366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A2755C1-A0B6-448A-BE5D-4B492BB7BB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693" y="2858632"/>
            <a:ext cx="125366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F3357-BDC3-43CE-89C0-05F5AB9733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73216" y="3667946"/>
            <a:ext cx="9285382" cy="1277857"/>
          </a:xfrm>
        </p:spPr>
        <p:txBody>
          <a:bodyPr anchor="ctr"/>
          <a:lstStyle>
            <a:lvl1pPr algn="l">
              <a:defRPr sz="6000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EFD7F6-12F1-44A8-B26F-82773993F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70418" y="5325276"/>
            <a:ext cx="3677297" cy="682094"/>
          </a:xfrm>
        </p:spPr>
        <p:txBody>
          <a:bodyPr anchor="ctr"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5B50AA-4BAC-4997-B444-E281DECD0DB4}"/>
              </a:ext>
            </a:extLst>
          </p:cNvPr>
          <p:cNvCxnSpPr>
            <a:cxnSpLocks/>
          </p:cNvCxnSpPr>
          <p:nvPr userDrawn="1"/>
        </p:nvCxnSpPr>
        <p:spPr>
          <a:xfrm>
            <a:off x="4579559" y="5744231"/>
            <a:ext cx="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DEC412-0EF3-4D93-AF25-A2D2F5A5093A}"/>
              </a:ext>
            </a:extLst>
          </p:cNvPr>
          <p:cNvCxnSpPr>
            <a:cxnSpLocks/>
          </p:cNvCxnSpPr>
          <p:nvPr userDrawn="1"/>
        </p:nvCxnSpPr>
        <p:spPr>
          <a:xfrm>
            <a:off x="2536371" y="2017985"/>
            <a:ext cx="0" cy="15343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2836A9-D1F4-4562-B95F-B7BF8F4713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5428" y="5655432"/>
            <a:ext cx="33188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836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9EDF1B-BFF2-495C-B3B8-4EE6F48140F0}"/>
              </a:ext>
            </a:extLst>
          </p:cNvPr>
          <p:cNvSpPr/>
          <p:nvPr userDrawn="1"/>
        </p:nvSpPr>
        <p:spPr>
          <a:xfrm>
            <a:off x="8412200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9F2809-C0D4-4624-9BF4-7A5A02FC6504}"/>
              </a:ext>
            </a:extLst>
          </p:cNvPr>
          <p:cNvSpPr/>
          <p:nvPr userDrawn="1"/>
        </p:nvSpPr>
        <p:spPr>
          <a:xfrm>
            <a:off x="1034142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38AFF1-A7FF-4F75-9E57-C1827806B34E}"/>
              </a:ext>
            </a:extLst>
          </p:cNvPr>
          <p:cNvSpPr/>
          <p:nvPr userDrawn="1"/>
        </p:nvSpPr>
        <p:spPr>
          <a:xfrm>
            <a:off x="4706975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34142" y="3266159"/>
            <a:ext cx="2941600" cy="360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 1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142" y="4117103"/>
            <a:ext cx="2941600" cy="1141882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AA3FE14-6E13-47C9-A512-83A96F3D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83A9ED-5F19-4646-ADCE-C829C97154DC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187F4BE-3AD3-4857-B0A9-A9285E52D8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06975" y="3266159"/>
            <a:ext cx="2941600" cy="360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 2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F81158B-DA52-484D-8105-92B77E4DC4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06975" y="4117103"/>
            <a:ext cx="2941600" cy="1141882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AFDDE4E-007E-431B-937C-1B26959515F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12200" y="3266159"/>
            <a:ext cx="2941600" cy="360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 3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3B096111-A95B-402E-B431-43D852C9E2A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12200" y="4117103"/>
            <a:ext cx="2941600" cy="1141882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7EDA1598-95B9-4907-B9B9-46A0B9ACC8D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63AF9C34-CC92-4EDC-9D5F-1FABCEB8740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EAEA54FD-376F-4285-9684-F9DFDE0B47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67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FBFD526-F385-422D-A7A7-BCE72D8141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3"/>
            <a:ext cx="5288281" cy="6857999"/>
          </a:xfrm>
          <a:custGeom>
            <a:avLst/>
            <a:gdLst>
              <a:gd name="connsiteX0" fmla="*/ 0 w 5288281"/>
              <a:gd name="connsiteY0" fmla="*/ 0 h 6857999"/>
              <a:gd name="connsiteX1" fmla="*/ 1707378 w 5288281"/>
              <a:gd name="connsiteY1" fmla="*/ 0 h 6857999"/>
              <a:gd name="connsiteX2" fmla="*/ 1707378 w 5288281"/>
              <a:gd name="connsiteY2" fmla="*/ 1511096 h 6857999"/>
              <a:gd name="connsiteX3" fmla="*/ 5288281 w 5288281"/>
              <a:gd name="connsiteY3" fmla="*/ 1511096 h 6857999"/>
              <a:gd name="connsiteX4" fmla="*/ 5288281 w 5288281"/>
              <a:gd name="connsiteY4" fmla="*/ 3253159 h 6857999"/>
              <a:gd name="connsiteX5" fmla="*/ 1707378 w 5288281"/>
              <a:gd name="connsiteY5" fmla="*/ 3253159 h 6857999"/>
              <a:gd name="connsiteX6" fmla="*/ 1707378 w 5288281"/>
              <a:gd name="connsiteY6" fmla="*/ 5115860 h 6857999"/>
              <a:gd name="connsiteX7" fmla="*/ 5272034 w 5288281"/>
              <a:gd name="connsiteY7" fmla="*/ 5115860 h 6857999"/>
              <a:gd name="connsiteX8" fmla="*/ 5272034 w 5288281"/>
              <a:gd name="connsiteY8" fmla="*/ 6857999 h 6857999"/>
              <a:gd name="connsiteX9" fmla="*/ 0 w 5288281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88281" h="6857999">
                <a:moveTo>
                  <a:pt x="0" y="0"/>
                </a:moveTo>
                <a:lnTo>
                  <a:pt x="1707378" y="0"/>
                </a:lnTo>
                <a:lnTo>
                  <a:pt x="1707378" y="1511096"/>
                </a:lnTo>
                <a:lnTo>
                  <a:pt x="5288281" y="1511096"/>
                </a:lnTo>
                <a:lnTo>
                  <a:pt x="5288281" y="3253159"/>
                </a:lnTo>
                <a:lnTo>
                  <a:pt x="1707378" y="3253159"/>
                </a:lnTo>
                <a:lnTo>
                  <a:pt x="1707378" y="5115860"/>
                </a:lnTo>
                <a:lnTo>
                  <a:pt x="5272034" y="5115860"/>
                </a:lnTo>
                <a:lnTo>
                  <a:pt x="5272034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2DB8B03-EE62-48FF-8583-59DFBBED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720" y="1419438"/>
            <a:ext cx="4450080" cy="924808"/>
          </a:xfrm>
        </p:spPr>
        <p:txBody>
          <a:bodyPr lIns="0" anchor="t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EAF98237-032C-4FA5-B76D-C29FB5F6FF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66082" y="3009550"/>
            <a:ext cx="1254314" cy="3600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44353DAE-0553-4AB4-8929-C4F0C1424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66082" y="4017086"/>
            <a:ext cx="1254314" cy="3600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9651CB4B-B007-4E99-9371-20279E8FF7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66082" y="4957948"/>
            <a:ext cx="1254314" cy="3600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C0437717-0C1B-4589-AEF7-D8E934F411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03720" y="2816574"/>
            <a:ext cx="561421" cy="627254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#</a:t>
            </a:r>
            <a:endParaRPr lang="en-ZA"/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E01B6B4-5A67-4429-A312-A531EC3BF42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03720" y="3805802"/>
            <a:ext cx="561421" cy="627254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#</a:t>
            </a:r>
            <a:endParaRPr lang="en-ZA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1673722D-82CF-4D94-9D83-D95A8DE5AC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03721" y="4795030"/>
            <a:ext cx="561421" cy="627254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#</a:t>
            </a:r>
            <a:endParaRPr lang="en-ZA"/>
          </a:p>
        </p:txBody>
      </p:sp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05767D4F-E20C-4F37-B411-A7F221B6A85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29106" y="3074238"/>
            <a:ext cx="2427514" cy="715169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2" name="Text Placeholder 18">
            <a:extLst>
              <a:ext uri="{FF2B5EF4-FFF2-40B4-BE49-F238E27FC236}">
                <a16:creationId xmlns:a16="http://schemas.microsoft.com/office/drawing/2014/main" id="{BB90A96A-A614-41C0-9759-F6C15AE6806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29106" y="4074889"/>
            <a:ext cx="2427514" cy="715169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983AE7FC-57B1-4AB3-8EAA-A85904DBBE9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29106" y="5016921"/>
            <a:ext cx="2427514" cy="715169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8AECD175-60EB-459F-BA4C-8E4DE7BC0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180FF4C-4A98-4E30-B414-026CEECA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9498BBC0-E864-44E0-8C60-D13DC062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9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4F48E-4E21-421F-A044-1D5C607BF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9000"/>
            <a:ext cx="4114797" cy="27479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lnSpc>
                <a:spcPct val="150000"/>
              </a:lnSpc>
              <a:buNone/>
              <a:defRPr sz="1200"/>
            </a:lvl2pPr>
            <a:lvl3pPr marL="914400" indent="0">
              <a:lnSpc>
                <a:spcPct val="150000"/>
              </a:lnSpc>
              <a:buNone/>
              <a:defRPr sz="1200"/>
            </a:lvl3pPr>
            <a:lvl4pPr marL="1371600" indent="0">
              <a:lnSpc>
                <a:spcPct val="150000"/>
              </a:lnSpc>
              <a:buNone/>
              <a:defRPr sz="1200"/>
            </a:lvl4pPr>
            <a:lvl5pPr marL="1828800" indent="0">
              <a:lnSpc>
                <a:spcPct val="150000"/>
              </a:lnSpc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70E23-CF91-4792-9B98-182E6804B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3" y="3429000"/>
            <a:ext cx="4114797" cy="27479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lnSpc>
                <a:spcPct val="150000"/>
              </a:lnSpc>
              <a:buNone/>
              <a:defRPr sz="1200"/>
            </a:lvl2pPr>
            <a:lvl3pPr marL="914400" indent="0">
              <a:lnSpc>
                <a:spcPct val="150000"/>
              </a:lnSpc>
              <a:buNone/>
              <a:defRPr sz="1200"/>
            </a:lvl3pPr>
            <a:lvl4pPr marL="1371600" indent="0">
              <a:lnSpc>
                <a:spcPct val="150000"/>
              </a:lnSpc>
              <a:buNone/>
              <a:defRPr sz="1200"/>
            </a:lvl4pPr>
            <a:lvl5pPr marL="1828800" indent="0">
              <a:lnSpc>
                <a:spcPct val="150000"/>
              </a:lnSpc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A2875-2896-4182-BA30-FB502AC9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2769E-89D2-4868-B2CF-A0759A62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7500" y="6356350"/>
            <a:ext cx="876300" cy="365125"/>
          </a:xfrm>
        </p:spPr>
        <p:txBody>
          <a:bodyPr/>
          <a:lstStyle/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011F19-A2C9-4F67-A7F1-592B85FF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C8CFDC-095C-4312-A01D-7430D1FEAA6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603500"/>
            <a:ext cx="0" cy="42545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DE385DE-9334-4CED-AD7E-F63A320B0512}"/>
              </a:ext>
            </a:extLst>
          </p:cNvPr>
          <p:cNvSpPr/>
          <p:nvPr userDrawn="1"/>
        </p:nvSpPr>
        <p:spPr>
          <a:xfrm>
            <a:off x="0" y="2324100"/>
            <a:ext cx="12192000" cy="63341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1839B3-0E6A-4750-8862-3A55B0FEF98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1" y="2413000"/>
            <a:ext cx="4114795" cy="49371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72DA832-BD58-447B-A20E-EA3A7F4EAFF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239003" y="2413000"/>
            <a:ext cx="4114797" cy="49371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64EBCEB5-BD23-4BD0-BB31-DF6A631D5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2" y="6356350"/>
            <a:ext cx="303846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3348445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7335" y="1822008"/>
            <a:ext cx="3295186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7335" y="2167484"/>
            <a:ext cx="3294437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80795" y="3339988"/>
            <a:ext cx="3295186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80795" y="3685464"/>
            <a:ext cx="3294437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1710" y="4857968"/>
            <a:ext cx="3295186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1710" y="5203444"/>
            <a:ext cx="3294437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4844B5-3E4A-4209-AD6C-31EB9B57D62E}"/>
              </a:ext>
            </a:extLst>
          </p:cNvPr>
          <p:cNvCxnSpPr>
            <a:cxnSpLocks/>
          </p:cNvCxnSpPr>
          <p:nvPr userDrawn="1"/>
        </p:nvCxnSpPr>
        <p:spPr>
          <a:xfrm flipV="1">
            <a:off x="4369950" y="805543"/>
            <a:ext cx="3648352" cy="6052189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1519057B-4248-4880-A89E-5DCBBB157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319657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6011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7A5A-4225-417D-92C6-1C9A16E3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4F48E-4E21-421F-A044-1D5C607BF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70E23-CF91-4792-9B98-182E6804B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A2875-2896-4182-BA30-FB502AC9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BA8EE-BF3B-4E61-9241-4BC605B36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2769E-89D2-4868-B2CF-A0759A62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0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1C53D-85FC-41D8-9A69-F4734072C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4142" y="2046288"/>
            <a:ext cx="554445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446CE-03E2-409B-B8EF-7C188C1E6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4142" y="3162300"/>
            <a:ext cx="5544458" cy="3027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4FC59-2ADF-4A3F-BBF9-07FF02220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40588" y="2046288"/>
            <a:ext cx="4114800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7F889E-7C42-4396-AEE8-7B337AFAF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40588" y="3162300"/>
            <a:ext cx="4114800" cy="3027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3D57D1-26E8-4CE2-AAA6-482AA55F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24918E-7FEA-4406-B5C4-9CA22363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15B8D0-7EB3-42DC-AD4D-51B34268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F7DCBA-487E-4B33-BB90-0DADF952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319657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79E440-088D-4C5E-AE96-53292A60A147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251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2" y="1850572"/>
            <a:ext cx="10134601" cy="4093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A22921-D059-426E-8623-0C4322D5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620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B19AA7-3B63-43B8-BE54-6F7F01B262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04817" y="2233881"/>
            <a:ext cx="3387182" cy="2390238"/>
          </a:xfrm>
          <a:custGeom>
            <a:avLst/>
            <a:gdLst>
              <a:gd name="connsiteX0" fmla="*/ 1033243 w 3387182"/>
              <a:gd name="connsiteY0" fmla="*/ 0 h 2390238"/>
              <a:gd name="connsiteX1" fmla="*/ 3387182 w 3387182"/>
              <a:gd name="connsiteY1" fmla="*/ 0 h 2390238"/>
              <a:gd name="connsiteX2" fmla="*/ 3378264 w 3387182"/>
              <a:gd name="connsiteY2" fmla="*/ 2390238 h 2390238"/>
              <a:gd name="connsiteX3" fmla="*/ 0 w 3387182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7182" h="2390238">
                <a:moveTo>
                  <a:pt x="1033243" y="0"/>
                </a:moveTo>
                <a:lnTo>
                  <a:pt x="3387182" y="0"/>
                </a:lnTo>
                <a:lnTo>
                  <a:pt x="3378264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B55057A-5AE4-4EAE-8E1E-189462BF31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0016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4433358-37F4-4631-87BD-71A4E90A4C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75215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663A4BE-7DD2-4FAC-B36C-6A1DAB0740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33881"/>
            <a:ext cx="3378263" cy="2390238"/>
          </a:xfrm>
          <a:custGeom>
            <a:avLst/>
            <a:gdLst>
              <a:gd name="connsiteX0" fmla="*/ 0 w 3378263"/>
              <a:gd name="connsiteY0" fmla="*/ 0 h 2390238"/>
              <a:gd name="connsiteX1" fmla="*/ 3378263 w 3378263"/>
              <a:gd name="connsiteY1" fmla="*/ 0 h 2390238"/>
              <a:gd name="connsiteX2" fmla="*/ 2345020 w 3378263"/>
              <a:gd name="connsiteY2" fmla="*/ 2390238 h 2390238"/>
              <a:gd name="connsiteX3" fmla="*/ 0 w 3378263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8263" h="2390238">
                <a:moveTo>
                  <a:pt x="0" y="0"/>
                </a:moveTo>
                <a:lnTo>
                  <a:pt x="3378263" y="0"/>
                </a:lnTo>
                <a:lnTo>
                  <a:pt x="2345020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EF1FEE-F11E-4D86-B18A-334DC837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3D405-92C8-41A3-8CA8-EAB7EE6E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3E559-638A-4105-95C4-0812BA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157B5A6-CA34-4D5D-9A70-14D478D5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CEC8B31E-90EA-47DA-88C8-7210550FEC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4933" y="5061424"/>
            <a:ext cx="2443654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nAME</a:t>
            </a:r>
            <a:endParaRPr lang="en-US"/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0B29C3B6-1467-4DB9-A2AE-6C82548895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4932" y="5406900"/>
            <a:ext cx="2443099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C0CAE507-1952-49D5-A01E-F3CEA53FEF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476" y="5061424"/>
            <a:ext cx="2443654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nAME</a:t>
            </a:r>
            <a:endParaRPr lang="en-US"/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BC2F8ABF-1CD3-4283-BBC9-9536E8C04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475" y="5406900"/>
            <a:ext cx="2443099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FE6695F4-4900-48B5-9D68-486774B8D7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77835" y="5061424"/>
            <a:ext cx="2443654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nAME</a:t>
            </a:r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FF214FA8-F7B7-40D8-A97C-52E0B0BDE1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77834" y="5406900"/>
            <a:ext cx="2443099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56B0AF9E-C16A-4170-A149-1E47AC0D81C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00181" y="5057897"/>
            <a:ext cx="2443654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nAME</a:t>
            </a:r>
            <a:endParaRPr lang="en-US"/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B1CB5369-F6CE-41B6-ACE8-9FA5781CB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00180" y="5403373"/>
            <a:ext cx="2443099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41151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8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88E0AC7A-AA85-427E-8B83-AEEF229EDA4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383802" y="3121794"/>
            <a:ext cx="1808198" cy="1097726"/>
          </a:xfrm>
          <a:custGeom>
            <a:avLst/>
            <a:gdLst>
              <a:gd name="connsiteX0" fmla="*/ 474569 w 1808198"/>
              <a:gd name="connsiteY0" fmla="*/ 0 h 1097726"/>
              <a:gd name="connsiteX1" fmla="*/ 1799279 w 1808198"/>
              <a:gd name="connsiteY1" fmla="*/ 0 h 1097726"/>
              <a:gd name="connsiteX2" fmla="*/ 1808198 w 1808198"/>
              <a:gd name="connsiteY2" fmla="*/ 1097726 h 1097726"/>
              <a:gd name="connsiteX3" fmla="*/ 0 w 1808198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8198" h="1097726">
                <a:moveTo>
                  <a:pt x="474569" y="0"/>
                </a:moveTo>
                <a:lnTo>
                  <a:pt x="1799279" y="0"/>
                </a:lnTo>
                <a:lnTo>
                  <a:pt x="1808198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6437AD1-FE22-40AE-8BB8-8B8B9C5770F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0427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97978D8E-FCD0-4E7C-BD0B-F2F47BA1B2D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416963" y="3121794"/>
            <a:ext cx="1799279" cy="1097726"/>
          </a:xfrm>
          <a:custGeom>
            <a:avLst/>
            <a:gdLst>
              <a:gd name="connsiteX0" fmla="*/ 474570 w 1799279"/>
              <a:gd name="connsiteY0" fmla="*/ 0 h 1097726"/>
              <a:gd name="connsiteX1" fmla="*/ 1799279 w 1799279"/>
              <a:gd name="connsiteY1" fmla="*/ 0 h 1097726"/>
              <a:gd name="connsiteX2" fmla="*/ 132479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570" y="0"/>
                </a:moveTo>
                <a:lnTo>
                  <a:pt x="1799279" y="0"/>
                </a:lnTo>
                <a:lnTo>
                  <a:pt x="132479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83197EDA-7F24-4C0A-B859-34173E066FC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933589" y="3121794"/>
            <a:ext cx="1799125" cy="1097726"/>
          </a:xfrm>
          <a:custGeom>
            <a:avLst/>
            <a:gdLst>
              <a:gd name="connsiteX0" fmla="*/ 474570 w 1799125"/>
              <a:gd name="connsiteY0" fmla="*/ 0 h 1097726"/>
              <a:gd name="connsiteX1" fmla="*/ 1799125 w 1799125"/>
              <a:gd name="connsiteY1" fmla="*/ 0 h 1097726"/>
              <a:gd name="connsiteX2" fmla="*/ 1799125 w 1799125"/>
              <a:gd name="connsiteY2" fmla="*/ 356 h 1097726"/>
              <a:gd name="connsiteX3" fmla="*/ 1324799 w 1799125"/>
              <a:gd name="connsiteY3" fmla="*/ 1097726 h 1097726"/>
              <a:gd name="connsiteX4" fmla="*/ 0 w 1799125"/>
              <a:gd name="connsiteY4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9125" h="1097726">
                <a:moveTo>
                  <a:pt x="474570" y="0"/>
                </a:moveTo>
                <a:lnTo>
                  <a:pt x="1799125" y="0"/>
                </a:lnTo>
                <a:lnTo>
                  <a:pt x="1799125" y="356"/>
                </a:lnTo>
                <a:lnTo>
                  <a:pt x="132479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5CFC424-FDBC-4BD5-B5FB-E2C7B5DE600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450214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2475369-85E0-474D-9454-6911B2BB54D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966838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9231E13B-CD8C-48FC-A6DB-E87F08B4628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483375" y="3121794"/>
            <a:ext cx="1799279" cy="1097726"/>
          </a:xfrm>
          <a:custGeom>
            <a:avLst/>
            <a:gdLst>
              <a:gd name="connsiteX0" fmla="*/ 474569 w 1799279"/>
              <a:gd name="connsiteY0" fmla="*/ 0 h 1097726"/>
              <a:gd name="connsiteX1" fmla="*/ 1799279 w 1799279"/>
              <a:gd name="connsiteY1" fmla="*/ 0 h 1097726"/>
              <a:gd name="connsiteX2" fmla="*/ 1324798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569" y="0"/>
                </a:moveTo>
                <a:lnTo>
                  <a:pt x="1799279" y="0"/>
                </a:lnTo>
                <a:lnTo>
                  <a:pt x="1324798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A7D62AC-CCFA-44C3-98ED-F750B562B96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" y="3121794"/>
            <a:ext cx="1799279" cy="1097726"/>
          </a:xfrm>
          <a:custGeom>
            <a:avLst/>
            <a:gdLst>
              <a:gd name="connsiteX0" fmla="*/ 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EF1FEE-F11E-4D86-B18A-334DC837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3D405-92C8-41A3-8CA8-EAB7EE6E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3E559-638A-4105-95C4-0812BA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157B5A6-CA34-4D5D-9A70-14D478D5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C0CAE507-1952-49D5-A01E-F3CEA53FEF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325820"/>
            <a:ext cx="1799279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BC2F8ABF-1CD3-4283-BBC9-9536E8C04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9" y="2586626"/>
            <a:ext cx="1798870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7" name="Text Placeholder 15">
            <a:extLst>
              <a:ext uri="{FF2B5EF4-FFF2-40B4-BE49-F238E27FC236}">
                <a16:creationId xmlns:a16="http://schemas.microsoft.com/office/drawing/2014/main" id="{F3625817-ADC5-402C-BF70-E72E180EA94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29000" y="2325820"/>
            <a:ext cx="1337117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1CD742BF-928E-4F96-A707-0762F7415A8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29005" y="2586626"/>
            <a:ext cx="1336813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F63CF451-68B6-4006-B393-3926AD5577F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95597" y="2325820"/>
            <a:ext cx="1337117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0" name="Text Placeholder 18">
            <a:extLst>
              <a:ext uri="{FF2B5EF4-FFF2-40B4-BE49-F238E27FC236}">
                <a16:creationId xmlns:a16="http://schemas.microsoft.com/office/drawing/2014/main" id="{0812886F-184C-40A8-A729-8B4B4926879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95602" y="2586626"/>
            <a:ext cx="1336813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227745AB-F0A1-4D69-B3E7-1E05EC5A83C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71508" y="2325820"/>
            <a:ext cx="1337117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2" name="Text Placeholder 18">
            <a:extLst>
              <a:ext uri="{FF2B5EF4-FFF2-40B4-BE49-F238E27FC236}">
                <a16:creationId xmlns:a16="http://schemas.microsoft.com/office/drawing/2014/main" id="{FA1D1660-FDA5-41B8-9EE3-ADA0E15F0C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71513" y="2586626"/>
            <a:ext cx="1336813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40B672B5-5EF2-428E-8952-03BB5F47FB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83375" y="4507480"/>
            <a:ext cx="1337117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4" name="Text Placeholder 18">
            <a:extLst>
              <a:ext uri="{FF2B5EF4-FFF2-40B4-BE49-F238E27FC236}">
                <a16:creationId xmlns:a16="http://schemas.microsoft.com/office/drawing/2014/main" id="{AAB3392A-4B63-483C-B97B-A962BA72959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83380" y="4768286"/>
            <a:ext cx="1336813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52F154E0-81D0-4ED7-81F5-F2A41F6EE2E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57493" y="4507480"/>
            <a:ext cx="1337117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6" name="Text Placeholder 18">
            <a:extLst>
              <a:ext uri="{FF2B5EF4-FFF2-40B4-BE49-F238E27FC236}">
                <a16:creationId xmlns:a16="http://schemas.microsoft.com/office/drawing/2014/main" id="{D57D2666-5AA0-4552-8434-DE134549DA0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57498" y="4768286"/>
            <a:ext cx="1336813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7E6E0780-44C2-48C7-99F2-E711D9BFA85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416963" y="4502202"/>
            <a:ext cx="1337117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8" name="Text Placeholder 18">
            <a:extLst>
              <a:ext uri="{FF2B5EF4-FFF2-40B4-BE49-F238E27FC236}">
                <a16:creationId xmlns:a16="http://schemas.microsoft.com/office/drawing/2014/main" id="{41A5DBDC-E19D-4B74-863C-D63A78E4938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416968" y="4763008"/>
            <a:ext cx="1336813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15">
            <a:extLst>
              <a:ext uri="{FF2B5EF4-FFF2-40B4-BE49-F238E27FC236}">
                <a16:creationId xmlns:a16="http://schemas.microsoft.com/office/drawing/2014/main" id="{EEFB1377-2783-49F1-A131-38F4B63B90C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376433" y="4527297"/>
            <a:ext cx="1799279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0" name="Text Placeholder 18">
            <a:extLst>
              <a:ext uri="{FF2B5EF4-FFF2-40B4-BE49-F238E27FC236}">
                <a16:creationId xmlns:a16="http://schemas.microsoft.com/office/drawing/2014/main" id="{C188F315-95C8-490A-AB31-6B6D7A7A535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376438" y="4788103"/>
            <a:ext cx="1798870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51908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7A579D-F737-4350-8205-BCA37BAFE1AB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35F811-46C6-4574-99D7-6B90FE873BD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B03F056-6BD3-4D1E-B794-6796E05CC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DD442E15-02E7-470A-B455-1641DC03E51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7AB804A3-DDE8-4F7C-AA96-94BD89866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D76E21-775F-4F86-8F17-E8258055D6D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90EB005-534F-4E5E-81D4-3795AF32C8F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DDA664B-9E00-41E2-903A-87130EEDB2D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F38183B6-48F8-4715-8596-BFC77AFE924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C6D44CB-DAE7-40C8-B7B5-3AC0F92E224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388CB94-B0AB-4513-9265-432FA36890D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2DB4D40-3550-49E6-AF64-41E7E499F45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6056747-20EC-4D2B-8AD5-79902BC51847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568700" y="4464453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1809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A9869E4-27A3-4A22-92EA-ECD5099EC492}"/>
              </a:ext>
            </a:extLst>
          </p:cNvPr>
          <p:cNvSpPr/>
          <p:nvPr userDrawn="1"/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  <a:gd name="connsiteX17" fmla="*/ 1341004 w 6175114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lnTo>
                  <a:pt x="1341004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6" y="3257550"/>
            <a:ext cx="4203247" cy="743744"/>
          </a:xfrm>
        </p:spPr>
        <p:txBody>
          <a:bodyPr lIns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4238625"/>
            <a:ext cx="4203247" cy="1800225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781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E65E2A4-B306-4415-9D4B-9E9F98B043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08046" cy="6858000"/>
          </a:xfrm>
          <a:custGeom>
            <a:avLst/>
            <a:gdLst>
              <a:gd name="connsiteX0" fmla="*/ 0 w 6508046"/>
              <a:gd name="connsiteY0" fmla="*/ 0 h 6858000"/>
              <a:gd name="connsiteX1" fmla="*/ 364331 w 6508046"/>
              <a:gd name="connsiteY1" fmla="*/ 0 h 6858000"/>
              <a:gd name="connsiteX2" fmla="*/ 1163270 w 6508046"/>
              <a:gd name="connsiteY2" fmla="*/ 2195274 h 6858000"/>
              <a:gd name="connsiteX3" fmla="*/ 1708696 w 6508046"/>
              <a:gd name="connsiteY3" fmla="*/ 4033986 h 6858000"/>
              <a:gd name="connsiteX4" fmla="*/ 1771025 w 6508046"/>
              <a:gd name="connsiteY4" fmla="*/ 4033986 h 6858000"/>
              <a:gd name="connsiteX5" fmla="*/ 2316450 w 6508046"/>
              <a:gd name="connsiteY5" fmla="*/ 2195274 h 6858000"/>
              <a:gd name="connsiteX6" fmla="*/ 3084403 w 6508046"/>
              <a:gd name="connsiteY6" fmla="*/ 0 h 6858000"/>
              <a:gd name="connsiteX7" fmla="*/ 6508046 w 6508046"/>
              <a:gd name="connsiteY7" fmla="*/ 0 h 6858000"/>
              <a:gd name="connsiteX8" fmla="*/ 6508046 w 6508046"/>
              <a:gd name="connsiteY8" fmla="*/ 6858000 h 6858000"/>
              <a:gd name="connsiteX9" fmla="*/ 4310896 w 6508046"/>
              <a:gd name="connsiteY9" fmla="*/ 6858000 h 6858000"/>
              <a:gd name="connsiteX10" fmla="*/ 4310896 w 6508046"/>
              <a:gd name="connsiteY10" fmla="*/ 4407962 h 6858000"/>
              <a:gd name="connsiteX11" fmla="*/ 4638169 w 6508046"/>
              <a:gd name="connsiteY11" fmla="*/ 683746 h 6858000"/>
              <a:gd name="connsiteX12" fmla="*/ 4575840 w 6508046"/>
              <a:gd name="connsiteY12" fmla="*/ 683746 h 6858000"/>
              <a:gd name="connsiteX13" fmla="*/ 3734395 w 6508046"/>
              <a:gd name="connsiteY13" fmla="*/ 3332738 h 6858000"/>
              <a:gd name="connsiteX14" fmla="*/ 2441823 w 6508046"/>
              <a:gd name="connsiteY14" fmla="*/ 6858000 h 6858000"/>
              <a:gd name="connsiteX15" fmla="*/ 914221 w 6508046"/>
              <a:gd name="connsiteY15" fmla="*/ 6858000 h 6858000"/>
              <a:gd name="connsiteX16" fmla="*/ 0 w 6508046"/>
              <a:gd name="connsiteY16" fmla="*/ 43361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08046" h="6858000">
                <a:moveTo>
                  <a:pt x="0" y="0"/>
                </a:moveTo>
                <a:lnTo>
                  <a:pt x="364331" y="0"/>
                </a:lnTo>
                <a:lnTo>
                  <a:pt x="1163270" y="2195274"/>
                </a:lnTo>
                <a:cubicBezTo>
                  <a:pt x="1350258" y="2787402"/>
                  <a:pt x="1521708" y="3395157"/>
                  <a:pt x="1708696" y="4033986"/>
                </a:cubicBezTo>
                <a:lnTo>
                  <a:pt x="1771025" y="4033986"/>
                </a:lnTo>
                <a:cubicBezTo>
                  <a:pt x="1958013" y="3395067"/>
                  <a:pt x="2113925" y="2787313"/>
                  <a:pt x="2316450" y="2195274"/>
                </a:cubicBezTo>
                <a:lnTo>
                  <a:pt x="3084403" y="0"/>
                </a:lnTo>
                <a:lnTo>
                  <a:pt x="6508046" y="0"/>
                </a:lnTo>
                <a:lnTo>
                  <a:pt x="6508046" y="6858000"/>
                </a:lnTo>
                <a:lnTo>
                  <a:pt x="4310896" y="6858000"/>
                </a:lnTo>
                <a:lnTo>
                  <a:pt x="4310896" y="4407962"/>
                </a:lnTo>
                <a:cubicBezTo>
                  <a:pt x="4310896" y="3410694"/>
                  <a:pt x="4513511" y="1681014"/>
                  <a:pt x="4638169" y="683746"/>
                </a:cubicBezTo>
                <a:lnTo>
                  <a:pt x="4575840" y="683746"/>
                </a:lnTo>
                <a:lnTo>
                  <a:pt x="3734395" y="3332738"/>
                </a:lnTo>
                <a:lnTo>
                  <a:pt x="2441823" y="6858000"/>
                </a:lnTo>
                <a:lnTo>
                  <a:pt x="914221" y="6858000"/>
                </a:lnTo>
                <a:lnTo>
                  <a:pt x="0" y="43361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771" y="4136571"/>
            <a:ext cx="3907972" cy="1883230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43743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2514" y="6356350"/>
            <a:ext cx="217553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A22921-D059-426E-8623-0C4322D5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771" y="3363686"/>
            <a:ext cx="3907972" cy="555171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8A5C12-53C3-4CC4-AA3B-D3292948C778}"/>
              </a:ext>
            </a:extLst>
          </p:cNvPr>
          <p:cNvCxnSpPr>
            <a:cxnSpLocks/>
          </p:cNvCxnSpPr>
          <p:nvPr userDrawn="1"/>
        </p:nvCxnSpPr>
        <p:spPr>
          <a:xfrm>
            <a:off x="7271657" y="0"/>
            <a:ext cx="0" cy="3124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62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D230F83A-5E75-4047-ADC0-05151570D70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426578" y="0"/>
            <a:ext cx="5765422" cy="6858000"/>
          </a:xfrm>
          <a:custGeom>
            <a:avLst/>
            <a:gdLst>
              <a:gd name="connsiteX0" fmla="*/ 4105955 w 5765422"/>
              <a:gd name="connsiteY0" fmla="*/ 0 h 6858000"/>
              <a:gd name="connsiteX1" fmla="*/ 5765422 w 5765422"/>
              <a:gd name="connsiteY1" fmla="*/ 0 h 6858000"/>
              <a:gd name="connsiteX2" fmla="*/ 5765422 w 5765422"/>
              <a:gd name="connsiteY2" fmla="*/ 6858000 h 6858000"/>
              <a:gd name="connsiteX3" fmla="*/ 0 w 57654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5422" h="6858000">
                <a:moveTo>
                  <a:pt x="4105955" y="0"/>
                </a:moveTo>
                <a:lnTo>
                  <a:pt x="5765422" y="0"/>
                </a:lnTo>
                <a:lnTo>
                  <a:pt x="576542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6FD6FB9-CD68-47AB-A03D-06B72104AF1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1657" y="-16298"/>
            <a:ext cx="5555640" cy="6874299"/>
          </a:xfrm>
          <a:custGeom>
            <a:avLst/>
            <a:gdLst>
              <a:gd name="connsiteX0" fmla="*/ 0 w 5555640"/>
              <a:gd name="connsiteY0" fmla="*/ 0 h 6874299"/>
              <a:gd name="connsiteX1" fmla="*/ 5555640 w 5555640"/>
              <a:gd name="connsiteY1" fmla="*/ 8960 h 6874299"/>
              <a:gd name="connsiteX2" fmla="*/ 1445237 w 5555640"/>
              <a:gd name="connsiteY2" fmla="*/ 6874299 h 6874299"/>
              <a:gd name="connsiteX3" fmla="*/ 0 w 5555640"/>
              <a:gd name="connsiteY3" fmla="*/ 6874299 h 687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5640" h="6874299">
                <a:moveTo>
                  <a:pt x="0" y="0"/>
                </a:moveTo>
                <a:lnTo>
                  <a:pt x="5555640" y="8960"/>
                </a:lnTo>
                <a:lnTo>
                  <a:pt x="1445237" y="6874299"/>
                </a:lnTo>
                <a:lnTo>
                  <a:pt x="0" y="68742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1307" y="4277953"/>
            <a:ext cx="2310968" cy="470424"/>
          </a:xfrm>
        </p:spPr>
        <p:txBody>
          <a:bodyPr lIns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6823" y="4752561"/>
            <a:ext cx="2310968" cy="470424"/>
          </a:xfrm>
        </p:spPr>
        <p:txBody>
          <a:bodyPr lIns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713" y="5217644"/>
            <a:ext cx="2310968" cy="470424"/>
          </a:xfrm>
        </p:spPr>
        <p:txBody>
          <a:bodyPr lIns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AD14F11B-0FDD-41EF-8278-550F37093B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80046" y="5673201"/>
            <a:ext cx="2310968" cy="470424"/>
          </a:xfrm>
        </p:spPr>
        <p:txBody>
          <a:bodyPr lIns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B2270B-D707-4103-98F1-E697CEBA7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1" y="3363686"/>
            <a:ext cx="3907972" cy="555171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24205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with pic 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F5EB3F05-D570-4C10-88F4-F6BC15CF1F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2700"/>
            <a:ext cx="7080595" cy="6870700"/>
          </a:xfrm>
          <a:custGeom>
            <a:avLst/>
            <a:gdLst>
              <a:gd name="connsiteX0" fmla="*/ 0 w 7080595"/>
              <a:gd name="connsiteY0" fmla="*/ 0 h 6870700"/>
              <a:gd name="connsiteX1" fmla="*/ 7080595 w 7080595"/>
              <a:gd name="connsiteY1" fmla="*/ 0 h 6870700"/>
              <a:gd name="connsiteX2" fmla="*/ 7080595 w 7080595"/>
              <a:gd name="connsiteY2" fmla="*/ 1883211 h 6870700"/>
              <a:gd name="connsiteX3" fmla="*/ 4515477 w 7080595"/>
              <a:gd name="connsiteY3" fmla="*/ 1883211 h 6870700"/>
              <a:gd name="connsiteX4" fmla="*/ 4515477 w 7080595"/>
              <a:gd name="connsiteY4" fmla="*/ 6870700 h 6870700"/>
              <a:gd name="connsiteX5" fmla="*/ 2269215 w 7080595"/>
              <a:gd name="connsiteY5" fmla="*/ 6870700 h 6870700"/>
              <a:gd name="connsiteX6" fmla="*/ 2269215 w 7080595"/>
              <a:gd name="connsiteY6" fmla="*/ 1883211 h 6870700"/>
              <a:gd name="connsiteX7" fmla="*/ 0 w 7080595"/>
              <a:gd name="connsiteY7" fmla="*/ 1883211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0595" h="6870700">
                <a:moveTo>
                  <a:pt x="0" y="0"/>
                </a:moveTo>
                <a:lnTo>
                  <a:pt x="7080595" y="0"/>
                </a:lnTo>
                <a:lnTo>
                  <a:pt x="7080595" y="1883211"/>
                </a:lnTo>
                <a:lnTo>
                  <a:pt x="4515477" y="1883211"/>
                </a:lnTo>
                <a:lnTo>
                  <a:pt x="4515477" y="6870700"/>
                </a:lnTo>
                <a:lnTo>
                  <a:pt x="2269215" y="6870700"/>
                </a:lnTo>
                <a:lnTo>
                  <a:pt x="2269215" y="1883211"/>
                </a:lnTo>
                <a:lnTo>
                  <a:pt x="0" y="18832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EA6F9E-1C21-4644-8E2A-AD5673EEA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799" y="2318657"/>
            <a:ext cx="4203247" cy="1440996"/>
          </a:xfrm>
        </p:spPr>
        <p:txBody>
          <a:bodyPr lIns="0" anchor="b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1D1C8A-E829-4284-AB95-2DD0C7BAA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799" y="4147457"/>
            <a:ext cx="4203247" cy="1532165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C539CF-E024-420D-BFED-5F2212DA8CE3}"/>
              </a:ext>
            </a:extLst>
          </p:cNvPr>
          <p:cNvCxnSpPr>
            <a:cxnSpLocks/>
          </p:cNvCxnSpPr>
          <p:nvPr userDrawn="1"/>
        </p:nvCxnSpPr>
        <p:spPr>
          <a:xfrm>
            <a:off x="-1" y="4376058"/>
            <a:ext cx="70539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09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pic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583479E-F517-4F8A-9382-5B73D7510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6" y="3257550"/>
            <a:ext cx="4203247" cy="743744"/>
          </a:xfrm>
        </p:spPr>
        <p:txBody>
          <a:bodyPr lIns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4238625"/>
            <a:ext cx="4203247" cy="1800225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8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with pic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583479E-F517-4F8A-9382-5B73D7510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6" y="3257550"/>
            <a:ext cx="4203247" cy="743744"/>
          </a:xfrm>
        </p:spPr>
        <p:txBody>
          <a:bodyPr lIns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4238625"/>
            <a:ext cx="4203247" cy="1800225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8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with pic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583479E-F517-4F8A-9382-5B73D7510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6" y="3257550"/>
            <a:ext cx="4203247" cy="743744"/>
          </a:xfrm>
        </p:spPr>
        <p:txBody>
          <a:bodyPr lIns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4238625"/>
            <a:ext cx="4203247" cy="1800225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8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with pic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583479E-F517-4F8A-9382-5B73D7510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6" y="3257550"/>
            <a:ext cx="4203247" cy="743744"/>
          </a:xfrm>
        </p:spPr>
        <p:txBody>
          <a:bodyPr lIns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4238625"/>
            <a:ext cx="4203247" cy="1800225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8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 with pic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583479E-F517-4F8A-9382-5B73D7510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6" y="3257550"/>
            <a:ext cx="4203247" cy="743744"/>
          </a:xfrm>
        </p:spPr>
        <p:txBody>
          <a:bodyPr lIns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4238625"/>
            <a:ext cx="4203247" cy="1800225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8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 with pic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583479E-F517-4F8A-9382-5B73D7510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6" y="3257550"/>
            <a:ext cx="4203247" cy="743744"/>
          </a:xfrm>
        </p:spPr>
        <p:txBody>
          <a:bodyPr lIns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4238625"/>
            <a:ext cx="4203247" cy="1800225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583479E-F517-4F8A-9382-5B73D7510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6" y="3257550"/>
            <a:ext cx="4203247" cy="743744"/>
          </a:xfrm>
        </p:spPr>
        <p:txBody>
          <a:bodyPr lIns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4238625"/>
            <a:ext cx="4203247" cy="1800225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4186" y="2903538"/>
            <a:ext cx="3104198" cy="345475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141" y="3249013"/>
            <a:ext cx="3103493" cy="866401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894" y="2903538"/>
            <a:ext cx="310419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2223" y="3249013"/>
            <a:ext cx="3103493" cy="866401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9601" y="2903538"/>
            <a:ext cx="310419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0305" y="3249013"/>
            <a:ext cx="3103493" cy="866401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CB12E29-CEAA-4595-B65C-5BE0B527CD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33811" y="4551950"/>
            <a:ext cx="310419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9A5A9E4A-8FA1-4B1A-86F3-162A0ED25F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3766" y="4897425"/>
            <a:ext cx="3103493" cy="866401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1656AF90-4012-4B9E-81A7-2796EE40A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41519" y="4551950"/>
            <a:ext cx="310419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E34BCA93-D058-4D61-BAE5-2671E15723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41848" y="4897425"/>
            <a:ext cx="3103493" cy="866401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BE8C5BE-9959-40C7-83C2-546EBFBC14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49226" y="4551950"/>
            <a:ext cx="310419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FC20880-2D17-4854-A424-DED10A8A8D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49930" y="4897425"/>
            <a:ext cx="3103493" cy="866401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7A579D-F737-4350-8205-BCA37BAFE1AB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00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0921" y="2145859"/>
            <a:ext cx="5042568" cy="345473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0922" y="2491335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419184"/>
            <a:ext cx="2362200" cy="1110286"/>
          </a:xfrm>
        </p:spPr>
        <p:txBody>
          <a:bodyPr lIns="0" anchor="b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50921" y="3198051"/>
            <a:ext cx="504256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922" y="3543527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921" y="5302434"/>
            <a:ext cx="504256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50922" y="5647910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AE158F00-CB9F-4C14-B6F0-47E4F70191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50921" y="4250243"/>
            <a:ext cx="504256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07878182-5985-41C8-B69F-9DB9EC1313F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922" y="4595719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8873A5-9160-4B79-B9CB-CBE583030B0E}"/>
              </a:ext>
            </a:extLst>
          </p:cNvPr>
          <p:cNvCxnSpPr>
            <a:cxnSpLocks/>
          </p:cNvCxnSpPr>
          <p:nvPr userDrawn="1"/>
        </p:nvCxnSpPr>
        <p:spPr>
          <a:xfrm>
            <a:off x="3766456" y="-16561"/>
            <a:ext cx="0" cy="687456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4D9D5EA-266D-4541-BA3F-22BC31AAB6AA}"/>
              </a:ext>
            </a:extLst>
          </p:cNvPr>
          <p:cNvCxnSpPr/>
          <p:nvPr userDrawn="1"/>
        </p:nvCxnSpPr>
        <p:spPr>
          <a:xfrm>
            <a:off x="-1" y="1676400"/>
            <a:ext cx="1219199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88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,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A2B5F8DD-B338-48F8-9DF4-E1A31DFCB5B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" y="0"/>
            <a:ext cx="6694955" cy="6858000"/>
          </a:xfrm>
          <a:custGeom>
            <a:avLst/>
            <a:gdLst>
              <a:gd name="connsiteX0" fmla="*/ 0 w 6694955"/>
              <a:gd name="connsiteY0" fmla="*/ 0 h 6858000"/>
              <a:gd name="connsiteX1" fmla="*/ 6694955 w 6694955"/>
              <a:gd name="connsiteY1" fmla="*/ 0 h 6858000"/>
              <a:gd name="connsiteX2" fmla="*/ 2589160 w 6694955"/>
              <a:gd name="connsiteY2" fmla="*/ 6857732 h 6858000"/>
              <a:gd name="connsiteX3" fmla="*/ 0 w 66949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4955" h="6858000">
                <a:moveTo>
                  <a:pt x="0" y="0"/>
                </a:moveTo>
                <a:lnTo>
                  <a:pt x="6694955" y="0"/>
                </a:lnTo>
                <a:lnTo>
                  <a:pt x="2589160" y="6857732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4768" y="2069658"/>
            <a:ext cx="5042568" cy="345476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4768" y="2415134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633" y="690928"/>
            <a:ext cx="4501910" cy="732282"/>
          </a:xfrm>
        </p:spPr>
        <p:txBody>
          <a:bodyPr lIns="0" anchor="b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0006" y="3587638"/>
            <a:ext cx="504256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00007" y="3933114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8264" y="5105618"/>
            <a:ext cx="504256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98264" y="5451094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4273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 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F5EB3F05-D570-4C10-88F4-F6BC15CF1F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2700"/>
            <a:ext cx="7080595" cy="6870700"/>
          </a:xfrm>
          <a:custGeom>
            <a:avLst/>
            <a:gdLst>
              <a:gd name="connsiteX0" fmla="*/ 0 w 7080595"/>
              <a:gd name="connsiteY0" fmla="*/ 0 h 6870700"/>
              <a:gd name="connsiteX1" fmla="*/ 7080595 w 7080595"/>
              <a:gd name="connsiteY1" fmla="*/ 0 h 6870700"/>
              <a:gd name="connsiteX2" fmla="*/ 7080595 w 7080595"/>
              <a:gd name="connsiteY2" fmla="*/ 1883211 h 6870700"/>
              <a:gd name="connsiteX3" fmla="*/ 4515477 w 7080595"/>
              <a:gd name="connsiteY3" fmla="*/ 1883211 h 6870700"/>
              <a:gd name="connsiteX4" fmla="*/ 4515477 w 7080595"/>
              <a:gd name="connsiteY4" fmla="*/ 6870700 h 6870700"/>
              <a:gd name="connsiteX5" fmla="*/ 2269215 w 7080595"/>
              <a:gd name="connsiteY5" fmla="*/ 6870700 h 6870700"/>
              <a:gd name="connsiteX6" fmla="*/ 2269215 w 7080595"/>
              <a:gd name="connsiteY6" fmla="*/ 1883211 h 6870700"/>
              <a:gd name="connsiteX7" fmla="*/ 0 w 7080595"/>
              <a:gd name="connsiteY7" fmla="*/ 1883211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0595" h="6870700">
                <a:moveTo>
                  <a:pt x="0" y="0"/>
                </a:moveTo>
                <a:lnTo>
                  <a:pt x="7080595" y="0"/>
                </a:lnTo>
                <a:lnTo>
                  <a:pt x="7080595" y="1883211"/>
                </a:lnTo>
                <a:lnTo>
                  <a:pt x="4515477" y="1883211"/>
                </a:lnTo>
                <a:lnTo>
                  <a:pt x="4515477" y="6870700"/>
                </a:lnTo>
                <a:lnTo>
                  <a:pt x="2269215" y="6870700"/>
                </a:lnTo>
                <a:lnTo>
                  <a:pt x="2269215" y="1883211"/>
                </a:lnTo>
                <a:lnTo>
                  <a:pt x="0" y="18832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EA6F9E-1C21-4644-8E2A-AD5673EEA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799" y="2318657"/>
            <a:ext cx="4203247" cy="1440996"/>
          </a:xfrm>
        </p:spPr>
        <p:txBody>
          <a:bodyPr lIns="0" anchor="b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1D1C8A-E829-4284-AB95-2DD0C7BAA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799" y="4147457"/>
            <a:ext cx="4203247" cy="1532165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C539CF-E024-420D-BFED-5F2212DA8CE3}"/>
              </a:ext>
            </a:extLst>
          </p:cNvPr>
          <p:cNvCxnSpPr>
            <a:cxnSpLocks/>
          </p:cNvCxnSpPr>
          <p:nvPr userDrawn="1"/>
        </p:nvCxnSpPr>
        <p:spPr>
          <a:xfrm>
            <a:off x="-1" y="4376058"/>
            <a:ext cx="70539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09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5404BE-7C49-4381-8FC0-95A496CFB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9B922914-E333-400C-A083-27A44BE79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50085" y="4546575"/>
            <a:ext cx="1500624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486A9052-3614-4622-A421-1D20E5B311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374" y="2750392"/>
            <a:ext cx="125366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3ADE3E-3D48-4C5D-9FE4-2D7A26315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380" y="903514"/>
            <a:ext cx="125366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9B49215A-DBBC-4C0F-A6A8-DFB2D54643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7374" y="897072"/>
            <a:ext cx="125366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BB770-F6A6-44A3-BCE1-BCCCC1E81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143" y="5201920"/>
            <a:ext cx="5747657" cy="992505"/>
          </a:xfrm>
        </p:spPr>
        <p:txBody>
          <a:bodyPr anchor="ctr">
            <a:normAutofit/>
          </a:bodyPr>
          <a:lstStyle>
            <a:lvl1pPr>
              <a:defRPr sz="4800" cap="all" baseline="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Graphic 8">
            <a:extLst>
              <a:ext uri="{FF2B5EF4-FFF2-40B4-BE49-F238E27FC236}">
                <a16:creationId xmlns:a16="http://schemas.microsoft.com/office/drawing/2014/main" id="{A6A04B8C-D941-483E-B669-7436C535C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65384" y="1857932"/>
            <a:ext cx="922101" cy="244589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Graphic 8">
            <a:extLst>
              <a:ext uri="{FF2B5EF4-FFF2-40B4-BE49-F238E27FC236}">
                <a16:creationId xmlns:a16="http://schemas.microsoft.com/office/drawing/2014/main" id="{7A6DC6C6-E9EB-405C-A68E-EE8EEBBCA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45311" y="1857400"/>
            <a:ext cx="691575" cy="8866"/>
          </a:xfrm>
          <a:custGeom>
            <a:avLst/>
            <a:gdLst>
              <a:gd name="connsiteX0" fmla="*/ 691576 w 691575"/>
              <a:gd name="connsiteY0" fmla="*/ 0 h 8866"/>
              <a:gd name="connsiteX1" fmla="*/ 0 w 691575"/>
              <a:gd name="connsiteY1" fmla="*/ 0 h 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575" h="8866">
                <a:moveTo>
                  <a:pt x="691576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028B5C16-2909-487D-BE4D-A794F3BA7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65384" y="1857931"/>
            <a:ext cx="922101" cy="257362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16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orient="horz" pos="1584" userDrawn="1">
          <p15:clr>
            <a:srgbClr val="FBAE40"/>
          </p15:clr>
        </p15:guide>
        <p15:guide id="3" orient="horz" pos="271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icons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34142" y="3971432"/>
            <a:ext cx="2941600" cy="360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142" y="4605832"/>
            <a:ext cx="2941600" cy="1141882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34142" y="3048000"/>
            <a:ext cx="769486" cy="769486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7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AA3FE14-6E13-47C9-A512-83A96F3D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83A9ED-5F19-4646-ADCE-C829C97154DC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187F4BE-3AD3-4857-B0A9-A9285E52D8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06975" y="3971432"/>
            <a:ext cx="2941600" cy="360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F81158B-DA52-484D-8105-92B77E4DC4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06975" y="4605832"/>
            <a:ext cx="2941600" cy="1141882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51CF84FA-944B-434D-A8DD-F5D8A6BD7F12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706975" y="3048000"/>
            <a:ext cx="769486" cy="769486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7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AFDDE4E-007E-431B-937C-1B26959515F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12200" y="3971432"/>
            <a:ext cx="2941600" cy="360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3B096111-A95B-402E-B431-43D852C9E2A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12200" y="4605832"/>
            <a:ext cx="2941600" cy="1141882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25" name="Picture Placeholder 15">
            <a:extLst>
              <a:ext uri="{FF2B5EF4-FFF2-40B4-BE49-F238E27FC236}">
                <a16:creationId xmlns:a16="http://schemas.microsoft.com/office/drawing/2014/main" id="{F07B788A-B491-4062-8710-AC0B5654D44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412200" y="3048000"/>
            <a:ext cx="769486" cy="769486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7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D798BE23-D422-4EB1-A64B-247490908929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4BF2994C-9A98-4FB0-B040-0D7D4EE7DBB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6B5941B-782C-4ACF-AF36-8E21DA11A22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20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29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28" Type="http://schemas.openxmlformats.org/officeDocument/2006/relationships/slideLayout" Target="../slideLayouts/slideLayout28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slideLayout" Target="../slideLayouts/slideLayout27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7FA4A-CE52-4DA0-8842-74FE37E2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BCD1D-6E4A-43CA-A3D4-B104CE27D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1BDA0-5B55-4A85-ACBF-31F8F3EB2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A55C-7321-4214-9297-F53B7B9E5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30C71-8F7D-4855-A35C-46C83B4BF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6665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8" r:id="rId3"/>
    <p:sldLayoutId id="2147483667" r:id="rId4"/>
    <p:sldLayoutId id="2147483668" r:id="rId5"/>
    <p:sldLayoutId id="2147483669" r:id="rId6"/>
    <p:sldLayoutId id="2147483670" r:id="rId7"/>
    <p:sldLayoutId id="2147483651" r:id="rId8"/>
    <p:sldLayoutId id="2147483661" r:id="rId9"/>
    <p:sldLayoutId id="2147483671" r:id="rId10"/>
    <p:sldLayoutId id="2147483679" r:id="rId11"/>
    <p:sldLayoutId id="2147483677" r:id="rId12"/>
    <p:sldLayoutId id="2147483672" r:id="rId13"/>
    <p:sldLayoutId id="2147483652" r:id="rId14"/>
    <p:sldLayoutId id="2147483653" r:id="rId15"/>
    <p:sldLayoutId id="2147483650" r:id="rId16"/>
    <p:sldLayoutId id="2147483654" r:id="rId17"/>
    <p:sldLayoutId id="2147483674" r:id="rId18"/>
    <p:sldLayoutId id="2147483676" r:id="rId19"/>
    <p:sldLayoutId id="2147483673" r:id="rId20"/>
    <p:sldLayoutId id="2147483675" r:id="rId21"/>
    <p:sldLayoutId id="2147483681" r:id="rId22"/>
    <p:sldLayoutId id="2147483682" r:id="rId23"/>
    <p:sldLayoutId id="2147483684" r:id="rId24"/>
    <p:sldLayoutId id="2147483686" r:id="rId25"/>
    <p:sldLayoutId id="2147483687" r:id="rId26"/>
    <p:sldLayoutId id="2147483688" r:id="rId27"/>
    <p:sldLayoutId id="2147483689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6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9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6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0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10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0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10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10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0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10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0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0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0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1.xml" 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 /><Relationship Id="rId3" Type="http://schemas.openxmlformats.org/officeDocument/2006/relationships/image" Target="../media/image16.png" /><Relationship Id="rId7" Type="http://schemas.openxmlformats.org/officeDocument/2006/relationships/image" Target="../media/image20.pn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9.xml" /><Relationship Id="rId6" Type="http://schemas.openxmlformats.org/officeDocument/2006/relationships/image" Target="../media/image19.svg" /><Relationship Id="rId5" Type="http://schemas.openxmlformats.org/officeDocument/2006/relationships/image" Target="../media/image18.png" /><Relationship Id="rId4" Type="http://schemas.openxmlformats.org/officeDocument/2006/relationships/image" Target="../media/image17.sv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3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3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3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13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13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13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13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13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13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6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23.jpe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34.xml" /><Relationship Id="rId1" Type="http://schemas.openxmlformats.org/officeDocument/2006/relationships/slideLayout" Target="../slideLayouts/slideLayout9.xml" /><Relationship Id="rId6" Type="http://schemas.openxmlformats.org/officeDocument/2006/relationships/image" Target="../media/image21.svg" /><Relationship Id="rId5" Type="http://schemas.openxmlformats.org/officeDocument/2006/relationships/image" Target="../media/image20.png" /><Relationship Id="rId4" Type="http://schemas.openxmlformats.org/officeDocument/2006/relationships/image" Target="../media/image19.svg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35.xml" /><Relationship Id="rId1" Type="http://schemas.openxmlformats.org/officeDocument/2006/relationships/slideLayout" Target="../slideLayouts/slideLayout9.xml" /><Relationship Id="rId6" Type="http://schemas.openxmlformats.org/officeDocument/2006/relationships/image" Target="../media/image21.svg" /><Relationship Id="rId5" Type="http://schemas.openxmlformats.org/officeDocument/2006/relationships/image" Target="../media/image20.png" /><Relationship Id="rId4" Type="http://schemas.openxmlformats.org/officeDocument/2006/relationships/image" Target="../media/image19.sv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notesSlide" Target="../notesSlides/notesSlide36.xml" /><Relationship Id="rId1" Type="http://schemas.openxmlformats.org/officeDocument/2006/relationships/slideLayout" Target="../slideLayouts/slideLayout6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4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3.xml" 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 /><Relationship Id="rId1" Type="http://schemas.openxmlformats.org/officeDocument/2006/relationships/slideLayout" Target="../slideLayouts/slideLayout10.xml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notesSlide" Target="../notesSlides/notesSlide38.xml" /><Relationship Id="rId1" Type="http://schemas.openxmlformats.org/officeDocument/2006/relationships/slideLayout" Target="../slideLayouts/slideLayout24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notesSlide" Target="../notesSlides/notesSlide39.xml" /><Relationship Id="rId1" Type="http://schemas.openxmlformats.org/officeDocument/2006/relationships/slideLayout" Target="../slideLayouts/slideLayout25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 /><Relationship Id="rId1" Type="http://schemas.openxmlformats.org/officeDocument/2006/relationships/slideLayout" Target="../slideLayouts/slideLayout10.xml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notesSlide" Target="../notesSlides/notesSlide41.xml" /><Relationship Id="rId1" Type="http://schemas.openxmlformats.org/officeDocument/2006/relationships/slideLayout" Target="../slideLayouts/slideLayout16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 /><Relationship Id="rId1" Type="http://schemas.openxmlformats.org/officeDocument/2006/relationships/slideLayout" Target="../slideLayouts/slideLayout26.xml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 /><Relationship Id="rId7" Type="http://schemas.microsoft.com/office/2007/relationships/diagramDrawing" Target="../diagrams/drawing2.xml" /><Relationship Id="rId2" Type="http://schemas.openxmlformats.org/officeDocument/2006/relationships/notesSlide" Target="../notesSlides/notesSlide43.xml" /><Relationship Id="rId1" Type="http://schemas.openxmlformats.org/officeDocument/2006/relationships/slideLayout" Target="../slideLayouts/slideLayout27.xml" /><Relationship Id="rId6" Type="http://schemas.openxmlformats.org/officeDocument/2006/relationships/diagramColors" Target="../diagrams/colors2.xml" /><Relationship Id="rId5" Type="http://schemas.openxmlformats.org/officeDocument/2006/relationships/diagramQuickStyle" Target="../diagrams/quickStyle2.xml" /><Relationship Id="rId4" Type="http://schemas.openxmlformats.org/officeDocument/2006/relationships/diagramLayout" Target="../diagrams/layout2.xml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notesSlide" Target="../notesSlides/notesSlide44.xml" /><Relationship Id="rId1" Type="http://schemas.openxmlformats.org/officeDocument/2006/relationships/slideLayout" Target="../slideLayouts/slideLayout28.xml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notesSlide" Target="../notesSlides/notesSlide45.xml" /><Relationship Id="rId1" Type="http://schemas.openxmlformats.org/officeDocument/2006/relationships/slideLayout" Target="../slideLayouts/slideLayout2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6.xml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notesSlide" Target="../notesSlides/notesSlide46.xml" /><Relationship Id="rId1" Type="http://schemas.openxmlformats.org/officeDocument/2006/relationships/slideLayout" Target="../slideLayouts/slideLayout16.xml" 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 /><Relationship Id="rId2" Type="http://schemas.openxmlformats.org/officeDocument/2006/relationships/notesSlide" Target="../notesSlides/notesSlide47.xml" /><Relationship Id="rId1" Type="http://schemas.openxmlformats.org/officeDocument/2006/relationships/slideLayout" Target="../slideLayouts/slideLayout16.xml" 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 /><Relationship Id="rId2" Type="http://schemas.openxmlformats.org/officeDocument/2006/relationships/notesSlide" Target="../notesSlides/notesSlide48.xml" /><Relationship Id="rId1" Type="http://schemas.openxmlformats.org/officeDocument/2006/relationships/slideLayout" Target="../slideLayouts/slideLayout16.xml" 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notesSlide" Target="../notesSlides/notesSlide49.xml" /><Relationship Id="rId1" Type="http://schemas.openxmlformats.org/officeDocument/2006/relationships/slideLayout" Target="../slideLayouts/slideLayout25.xml" 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6.xml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16.xml" 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 /><Relationship Id="rId1" Type="http://schemas.openxmlformats.org/officeDocument/2006/relationships/slideLayout" Target="../slideLayouts/slideLayout16.xml" 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 /><Relationship Id="rId1" Type="http://schemas.openxmlformats.org/officeDocument/2006/relationships/slideLayout" Target="../slideLayouts/slideLayout16.xml" 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 /><Relationship Id="rId1" Type="http://schemas.openxmlformats.org/officeDocument/2006/relationships/slideLayout" Target="../slideLayouts/slideLayout12.xml" 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notesSlide" Target="../notesSlides/notesSlide53.xml" /><Relationship Id="rId1" Type="http://schemas.openxmlformats.org/officeDocument/2006/relationships/slideLayout" Target="../slideLayouts/slideLayout23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6.xml" 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3.xml" 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 /><Relationship Id="rId3" Type="http://schemas.openxmlformats.org/officeDocument/2006/relationships/image" Target="../media/image16.png" /><Relationship Id="rId7" Type="http://schemas.openxmlformats.org/officeDocument/2006/relationships/image" Target="../media/image20.png" /><Relationship Id="rId2" Type="http://schemas.openxmlformats.org/officeDocument/2006/relationships/notesSlide" Target="../notesSlides/notesSlide54.xml" /><Relationship Id="rId1" Type="http://schemas.openxmlformats.org/officeDocument/2006/relationships/slideLayout" Target="../slideLayouts/slideLayout9.xml" /><Relationship Id="rId6" Type="http://schemas.openxmlformats.org/officeDocument/2006/relationships/image" Target="../media/image19.svg" /><Relationship Id="rId5" Type="http://schemas.openxmlformats.org/officeDocument/2006/relationships/image" Target="../media/image18.png" /><Relationship Id="rId4" Type="http://schemas.openxmlformats.org/officeDocument/2006/relationships/image" Target="../media/image17.svg" 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 /><Relationship Id="rId7" Type="http://schemas.microsoft.com/office/2007/relationships/diagramDrawing" Target="../diagrams/drawing3.xml" /><Relationship Id="rId2" Type="http://schemas.openxmlformats.org/officeDocument/2006/relationships/notesSlide" Target="../notesSlides/notesSlide55.xml" /><Relationship Id="rId1" Type="http://schemas.openxmlformats.org/officeDocument/2006/relationships/slideLayout" Target="../slideLayouts/slideLayout16.xml" /><Relationship Id="rId6" Type="http://schemas.openxmlformats.org/officeDocument/2006/relationships/diagramColors" Target="../diagrams/colors3.xml" /><Relationship Id="rId5" Type="http://schemas.openxmlformats.org/officeDocument/2006/relationships/diagramQuickStyle" Target="../diagrams/quickStyle3.xml" /><Relationship Id="rId4" Type="http://schemas.openxmlformats.org/officeDocument/2006/relationships/diagramLayout" Target="../diagrams/layout3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6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FF213-2508-5BAB-397B-231EC8D2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7183578-2E5A-64DC-F791-0F189A1CC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28" t="4255" r="15306" b="12303"/>
          <a:stretch/>
        </p:blipFill>
        <p:spPr>
          <a:xfrm>
            <a:off x="1997825" y="0"/>
            <a:ext cx="7303830" cy="6843229"/>
          </a:xfrm>
        </p:spPr>
      </p:pic>
    </p:spTree>
    <p:extLst>
      <p:ext uri="{BB962C8B-B14F-4D97-AF65-F5344CB8AC3E}">
        <p14:creationId xmlns:p14="http://schemas.microsoft.com/office/powerpoint/2010/main" val="4216653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3040131"/>
            <a:ext cx="6096000" cy="38178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200" noProof="1"/>
              <a:t>Ocuurs locally in dead and degenerated tissues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300" b="1" noProof="1"/>
              <a:t>Ca metabolism = normal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300" b="1" noProof="1"/>
              <a:t>Serum Ca = normal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200" noProof="1"/>
              <a:t>Secondary to inflammation, infections, trauma,      injection /infusion of calcium containing materials, tumors, genetic diseases.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EAF2965-1DCE-4B93-BD47-2AD94F6E3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615" y="3026979"/>
            <a:ext cx="5916385" cy="369449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Deposition in normal tissues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/>
              <a:t>Ca metabolism = deranged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/>
              <a:t>Serum Ca = raised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Seen in cases of hyperthyroidism, hypervitaminosis D, milk alkali syndrome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Normal phenomena in old 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604E6A-773D-4777-825E-8D25A2E7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7500" y="6356350"/>
            <a:ext cx="876300" cy="365125"/>
          </a:xfrm>
        </p:spPr>
        <p:txBody>
          <a:bodyPr/>
          <a:lstStyle/>
          <a:p>
            <a:fld id="{9FF96520-E4CE-4EAD-8ABF-1D2297D6B3A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>
            <a:normAutofit/>
          </a:bodyPr>
          <a:lstStyle/>
          <a:p>
            <a:r>
              <a:rPr lang="en-US" sz="4800" b="1" dirty="0"/>
              <a:t>Pathologic calcification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2325007"/>
            <a:ext cx="4114797" cy="669696"/>
          </a:xfrm>
        </p:spPr>
        <p:txBody>
          <a:bodyPr>
            <a:normAutofit/>
          </a:bodyPr>
          <a:lstStyle/>
          <a:p>
            <a:r>
              <a:rPr lang="en-ZA" sz="4000" b="1" dirty="0"/>
              <a:t>dystrophic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800853" y="2331357"/>
            <a:ext cx="4114797" cy="669696"/>
          </a:xfrm>
        </p:spPr>
        <p:txBody>
          <a:bodyPr>
            <a:normAutofit/>
          </a:bodyPr>
          <a:lstStyle/>
          <a:p>
            <a:r>
              <a:rPr lang="en-US" sz="4000" b="1" dirty="0"/>
              <a:t>metastatic</a:t>
            </a:r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D4A67-3A46-4F54-A12A-EAE1B53E6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11</a:t>
            </a:fld>
            <a:endParaRPr lang="en-ZA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993524"/>
              </p:ext>
            </p:extLst>
          </p:nvPr>
        </p:nvGraphicFramePr>
        <p:xfrm>
          <a:off x="144379" y="930443"/>
          <a:ext cx="11903240" cy="5791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0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0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0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0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2169">
                <a:tc>
                  <a:txBody>
                    <a:bodyPr/>
                    <a:lstStyle/>
                    <a:p>
                      <a:r>
                        <a:rPr lang="en-US" dirty="0"/>
                        <a:t>Categories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Serum calcium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Serum phosphate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Associated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5872">
                <a:tc>
                  <a:txBody>
                    <a:bodyPr/>
                    <a:lstStyle/>
                    <a:p>
                      <a:r>
                        <a:rPr lang="en-US" dirty="0"/>
                        <a:t>Dystrophic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Local tissue</a:t>
                      </a:r>
                      <a:r>
                        <a:rPr lang="en-US" baseline="0" dirty="0"/>
                        <a:t> injury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dirty="0"/>
                        <a:t>CTD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dirty="0"/>
                        <a:t>Panniculitis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dirty="0"/>
                        <a:t>Cutaneous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neoplasms</a:t>
                      </a:r>
                      <a:endParaRPr lang="en-US" baseline="0" dirty="0"/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baseline="0" dirty="0"/>
                        <a:t>Infections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5872">
                <a:tc>
                  <a:txBody>
                    <a:bodyPr/>
                    <a:lstStyle/>
                    <a:p>
                      <a:r>
                        <a:rPr lang="en-US" dirty="0"/>
                        <a:t>Metastatic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Elevated/normal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Elevated/normal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Precipitation of calcium salts in normal tissue due to underlying defect in Ca/PO4 metabolism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dirty="0"/>
                        <a:t>CRF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dirty="0" err="1"/>
                        <a:t>Hypervitaminosis</a:t>
                      </a:r>
                      <a:r>
                        <a:rPr lang="en-US" dirty="0"/>
                        <a:t>-D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dirty="0"/>
                        <a:t>Milk</a:t>
                      </a:r>
                      <a:r>
                        <a:rPr lang="en-US" baseline="0" dirty="0"/>
                        <a:t> alkali syndrome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baseline="0" dirty="0" err="1"/>
                        <a:t>Tumoral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calcinosis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2169">
                <a:tc>
                  <a:txBody>
                    <a:bodyPr/>
                    <a:lstStyle/>
                    <a:p>
                      <a:r>
                        <a:rPr lang="en-US" dirty="0"/>
                        <a:t>Idiopathic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Unknown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4949">
                <a:tc>
                  <a:txBody>
                    <a:bodyPr/>
                    <a:lstStyle/>
                    <a:p>
                      <a:r>
                        <a:rPr lang="en-US" dirty="0"/>
                        <a:t>Iatrogenic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Local injury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dirty="0"/>
                        <a:t>IV calcium chloride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dirty="0"/>
                        <a:t>IV calcium </a:t>
                      </a:r>
                      <a:r>
                        <a:rPr lang="en-US" dirty="0" err="1"/>
                        <a:t>gluconate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465239" y="136525"/>
            <a:ext cx="726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CALCINOSIS CUTIS SUBTYPES</a:t>
            </a:r>
          </a:p>
        </p:txBody>
      </p:sp>
    </p:spTree>
    <p:extLst>
      <p:ext uri="{BB962C8B-B14F-4D97-AF65-F5344CB8AC3E}">
        <p14:creationId xmlns:p14="http://schemas.microsoft.com/office/powerpoint/2010/main" val="2069393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6125A41-0604-2EE9-6D15-235EC37DCE9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3394" r="1339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64BC1-DA72-48D5-81A1-C62B430199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05162" y="1377001"/>
            <a:ext cx="4968765" cy="2207172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Male : female = 1:4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Adults with dermatomyositis (30%)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Children  with dermatomyositis(70%)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3628" cy="84661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Dystrophic calcification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E5D0F5-4C11-47EE-BA9F-DEF2F44DD3D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D86DE-B923-4D58-B00B-1914FA90BB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871545" y="4012174"/>
            <a:ext cx="4067234" cy="639617"/>
          </a:xfrm>
        </p:spPr>
        <p:txBody>
          <a:bodyPr/>
          <a:lstStyle/>
          <a:p>
            <a:r>
              <a:rPr sz="2800" b="1" dirty="0"/>
              <a:t>Associations</a:t>
            </a:r>
            <a:endParaRPr lang="en-US" sz="28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1D6DC6-1167-4691-9102-803C951DFE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80946" y="4641390"/>
            <a:ext cx="8610599" cy="1960553"/>
          </a:xfrm>
        </p:spPr>
        <p:txBody>
          <a:bodyPr>
            <a:noAutofit/>
          </a:bodyPr>
          <a:lstStyle/>
          <a:p>
            <a:r>
              <a:rPr lang="en-US" sz="2400" b="1" u="sng" dirty="0"/>
              <a:t>CTDs ; </a:t>
            </a:r>
            <a:r>
              <a:rPr lang="en-US" sz="2000" dirty="0"/>
              <a:t>Dermatomyositis, scleroderma, lupus erythematosus</a:t>
            </a:r>
          </a:p>
          <a:p>
            <a:r>
              <a:rPr lang="en-US" sz="2000" dirty="0"/>
              <a:t>PCT, morphea, lichen </a:t>
            </a:r>
            <a:r>
              <a:rPr lang="en-US" sz="2000" dirty="0" err="1"/>
              <a:t>sclerosus</a:t>
            </a:r>
            <a:endParaRPr lang="en-US" sz="2000" dirty="0"/>
          </a:p>
          <a:p>
            <a:r>
              <a:rPr lang="en-US" sz="2400" b="1" u="sng" dirty="0"/>
              <a:t>Infections ; </a:t>
            </a:r>
            <a:r>
              <a:rPr lang="en-US" sz="2000" dirty="0"/>
              <a:t>onchocerciasis, cysticercosis, taenia </a:t>
            </a:r>
            <a:r>
              <a:rPr lang="en-US" sz="2000" dirty="0" err="1"/>
              <a:t>solium</a:t>
            </a:r>
            <a:r>
              <a:rPr lang="en-US" sz="2000" dirty="0"/>
              <a:t>, herpetic infections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 txBox="1">
            <a:spLocks/>
          </p:cNvSpPr>
          <p:nvPr/>
        </p:nvSpPr>
        <p:spPr>
          <a:xfrm>
            <a:off x="6905162" y="196205"/>
            <a:ext cx="5192243" cy="979581"/>
          </a:xfrm>
          <a:prstGeom prst="rect">
            <a:avLst/>
          </a:prstGeom>
        </p:spPr>
        <p:txBody>
          <a:bodyPr vert="horz" lIns="0" tIns="45720" rIns="91440" bIns="45720" rtlCol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Inflammatory diseases and infections</a:t>
            </a:r>
          </a:p>
        </p:txBody>
      </p:sp>
    </p:spTree>
    <p:extLst>
      <p:ext uri="{BB962C8B-B14F-4D97-AF65-F5344CB8AC3E}">
        <p14:creationId xmlns:p14="http://schemas.microsoft.com/office/powerpoint/2010/main" val="6279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E7B4C-9F2C-459E-B835-5C4DEAB06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F96520-E4CE-4EAD-8ABF-1D2297D6B3A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799" y="136525"/>
            <a:ext cx="4203247" cy="1248359"/>
          </a:xfrm>
        </p:spPr>
        <p:txBody>
          <a:bodyPr/>
          <a:lstStyle/>
          <a:p>
            <a:r>
              <a:rPr lang="en-ZA" sz="3600" b="1" dirty="0"/>
              <a:t>histopathology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7834" y="2396358"/>
            <a:ext cx="5819213" cy="37994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Stains = H&amp;E (blue), Von </a:t>
            </a:r>
            <a:r>
              <a:rPr lang="en-US" sz="2400" dirty="0" err="1"/>
              <a:t>kossa</a:t>
            </a:r>
            <a:r>
              <a:rPr lang="en-US" sz="2400" dirty="0"/>
              <a:t> (black)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Dermis = Fine granules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Subcutis = large irregular masses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Chronic </a:t>
            </a:r>
            <a:r>
              <a:rPr lang="en-US" sz="2400" dirty="0" err="1"/>
              <a:t>lymphohistiocytic</a:t>
            </a:r>
            <a:r>
              <a:rPr lang="en-US" sz="2400" dirty="0"/>
              <a:t> infiltrate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Transelimination</a:t>
            </a:r>
            <a:r>
              <a:rPr lang="en-US" sz="2400" dirty="0"/>
              <a:t> of calcium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DBABAF3-765F-6268-4E51-B0922A9E90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356" r="11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2800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8EB8BD-3F7B-C748-F6F8-E15818CC5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1535" y="0"/>
            <a:ext cx="9108929" cy="68705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DB98E-3067-419F-D4F2-724B1586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849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DB98E-3067-419F-D4F2-724B1586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CD092C0-013C-0273-173C-E1647C951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3849" y="32315"/>
            <a:ext cx="7835462" cy="6812468"/>
          </a:xfrm>
        </p:spPr>
      </p:pic>
    </p:spTree>
    <p:extLst>
      <p:ext uri="{BB962C8B-B14F-4D97-AF65-F5344CB8AC3E}">
        <p14:creationId xmlns:p14="http://schemas.microsoft.com/office/powerpoint/2010/main" val="2499049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DB98E-3067-419F-D4F2-724B1586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A58CB4-40B3-3AFB-42DA-A0E6576DA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3945" y="92212"/>
            <a:ext cx="8671034" cy="6751664"/>
          </a:xfrm>
        </p:spPr>
      </p:pic>
    </p:spTree>
    <p:extLst>
      <p:ext uri="{BB962C8B-B14F-4D97-AF65-F5344CB8AC3E}">
        <p14:creationId xmlns:p14="http://schemas.microsoft.com/office/powerpoint/2010/main" val="3828497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3"/>
          </p:nvPr>
        </p:nvSpPr>
        <p:spPr>
          <a:xfrm>
            <a:off x="0" y="855406"/>
            <a:ext cx="2941600" cy="66173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 dirty="0"/>
              <a:t>Dermatomyositis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0" y="1831103"/>
            <a:ext cx="2941600" cy="44664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On trunk, limbs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Yellow white nodules and plaques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Ulcerate, </a:t>
            </a:r>
            <a:r>
              <a:rPr lang="en-US" sz="2000" dirty="0" err="1">
                <a:solidFill>
                  <a:schemeClr val="bg1"/>
                </a:solidFill>
              </a:rPr>
              <a:t>transelimination</a:t>
            </a:r>
            <a:r>
              <a:rPr lang="en-US" sz="2000" dirty="0">
                <a:solidFill>
                  <a:schemeClr val="bg1"/>
                </a:solidFill>
              </a:rPr>
              <a:t> of chalk like white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Calcification of muscles, contractures, deformity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413" y="0"/>
            <a:ext cx="10515600" cy="924808"/>
          </a:xfrm>
        </p:spPr>
        <p:txBody>
          <a:bodyPr/>
          <a:lstStyle/>
          <a:p>
            <a:pPr algn="ctr"/>
            <a:r>
              <a:rPr dirty="0"/>
              <a:t>presentation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3"/>
          </p:nvPr>
        </p:nvSpPr>
        <p:spPr>
          <a:xfrm>
            <a:off x="3084653" y="855406"/>
            <a:ext cx="2941600" cy="6469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/>
              <a:t>CREST syndrome</a:t>
            </a:r>
            <a:endParaRPr lang="en-US" sz="22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4"/>
          </p:nvPr>
        </p:nvSpPr>
        <p:spPr>
          <a:xfrm>
            <a:off x="6137568" y="1828800"/>
            <a:ext cx="2941600" cy="44540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When associated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pseudoscleroderma</a:t>
            </a:r>
            <a:endParaRPr lang="en-US" sz="1800" dirty="0">
              <a:solidFill>
                <a:schemeClr val="bg1"/>
              </a:solidFill>
              <a:cs typeface="Times New Roman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Ulcerating plaque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transelimination</a:t>
            </a:r>
            <a:r>
              <a:rPr lang="en-US" sz="1800" dirty="0">
                <a:solidFill>
                  <a:schemeClr val="bg1"/>
                </a:solidFill>
                <a:cs typeface="Times New Roman"/>
              </a:rPr>
              <a:t> of chalky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cs typeface="Times New Roman"/>
              </a:rPr>
              <a:t>Head, neck, dorsum of hand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Heals with scarring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Scarring alopecia of scalp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6170445" y="840658"/>
            <a:ext cx="2941600" cy="6784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400" b="1">
                <a:latin typeface="Times New Roman"/>
                <a:cs typeface="Times New Roman"/>
              </a:rPr>
              <a:t>PCT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9250400" y="1828801"/>
            <a:ext cx="2941600" cy="44687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Times New Roman"/>
              </a:rPr>
              <a:t>Asymptomatic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Times New Roman"/>
              </a:rPr>
              <a:t>Nodules in </a:t>
            </a:r>
            <a:r>
              <a:rPr lang="en-US" sz="2400" b="1" dirty="0">
                <a:solidFill>
                  <a:schemeClr val="bg1"/>
                </a:solidFill>
                <a:cs typeface="Times New Roman"/>
              </a:rPr>
              <a:t>subcutaneous tissue and buttocks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9261987" y="840658"/>
            <a:ext cx="2930013" cy="6784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latin typeface="Times New Roman"/>
                <a:cs typeface="Times New Roman"/>
              </a:rPr>
              <a:t>LE (SLE, panniculitis, DLE, SCLE)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057832" y="1814053"/>
            <a:ext cx="2941600" cy="44687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/>
              <a:t>Site of trauma (elbows, knuckles, </a:t>
            </a:r>
            <a:r>
              <a:rPr lang="en-US" sz="2400" b="1" dirty="0" err="1"/>
              <a:t>volar</a:t>
            </a:r>
            <a:r>
              <a:rPr lang="en-US" sz="2400" b="1" dirty="0"/>
              <a:t> aspect of fingers)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Nodules/plaques </a:t>
            </a:r>
            <a:r>
              <a:rPr lang="en-US" sz="2400" dirty="0">
                <a:cs typeface="Times New Roman"/>
              </a:rPr>
              <a:t>→ ulcerate → extrude chalky white material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3"/>
          </p:nvPr>
        </p:nvSpPr>
        <p:spPr>
          <a:xfrm>
            <a:off x="0" y="855406"/>
            <a:ext cx="2941600" cy="66173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 dirty="0"/>
              <a:t>Dermatomyositis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0" y="1831103"/>
            <a:ext cx="2941600" cy="44664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On trunk, limbs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Yellow white nodules and plaques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Ulcerate, </a:t>
            </a:r>
            <a:r>
              <a:rPr lang="en-US" sz="2000" dirty="0" err="1">
                <a:solidFill>
                  <a:schemeClr val="bg1"/>
                </a:solidFill>
              </a:rPr>
              <a:t>transelimination</a:t>
            </a:r>
            <a:r>
              <a:rPr lang="en-US" sz="2000" dirty="0">
                <a:solidFill>
                  <a:schemeClr val="bg1"/>
                </a:solidFill>
              </a:rPr>
              <a:t> of chalk like white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Calcification of muscles, contractures, deformity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413" y="0"/>
            <a:ext cx="10515600" cy="924808"/>
          </a:xfrm>
        </p:spPr>
        <p:txBody>
          <a:bodyPr/>
          <a:lstStyle/>
          <a:p>
            <a:pPr algn="ctr"/>
            <a:r>
              <a:rPr dirty="0"/>
              <a:t>presentation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3"/>
          </p:nvPr>
        </p:nvSpPr>
        <p:spPr>
          <a:xfrm>
            <a:off x="3084653" y="855406"/>
            <a:ext cx="2941600" cy="6469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/>
              <a:t>CREST syndrome</a:t>
            </a:r>
            <a:endParaRPr lang="en-US" sz="22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4"/>
          </p:nvPr>
        </p:nvSpPr>
        <p:spPr>
          <a:xfrm>
            <a:off x="6137568" y="1828800"/>
            <a:ext cx="2941600" cy="44540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When associated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pseudoscleroderma</a:t>
            </a:r>
            <a:endParaRPr lang="en-US" sz="1800" dirty="0">
              <a:solidFill>
                <a:schemeClr val="bg1"/>
              </a:solidFill>
              <a:cs typeface="Times New Roman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Ulcerating plaque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transelimination</a:t>
            </a:r>
            <a:r>
              <a:rPr lang="en-US" sz="1800" dirty="0">
                <a:solidFill>
                  <a:schemeClr val="bg1"/>
                </a:solidFill>
                <a:cs typeface="Times New Roman"/>
              </a:rPr>
              <a:t> of chalky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Head, neck, dorsum of hand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Heals with scarring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Scarring alopecia of scalp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6170445" y="840658"/>
            <a:ext cx="2941600" cy="6784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400" b="1">
                <a:latin typeface="Times New Roman"/>
                <a:cs typeface="Times New Roman"/>
              </a:rPr>
              <a:t>PCT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9250400" y="1828801"/>
            <a:ext cx="2941600" cy="44687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Asymptomatic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Nodules in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subcutis</a:t>
            </a:r>
            <a:endParaRPr lang="en-US" sz="1800" dirty="0">
              <a:solidFill>
                <a:schemeClr val="bg1"/>
              </a:solidFill>
              <a:cs typeface="Times New Roman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Buttocks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9261987" y="840658"/>
            <a:ext cx="2930013" cy="6784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latin typeface="Times New Roman"/>
                <a:cs typeface="Times New Roman"/>
              </a:rPr>
              <a:t>LE (SLE, panniculitis, DLE, SCLE)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057832" y="1814053"/>
            <a:ext cx="2941600" cy="44687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/>
              <a:t>Site of trauma (elbows, knuckles, </a:t>
            </a:r>
            <a:r>
              <a:rPr lang="en-US" sz="2000" dirty="0" err="1"/>
              <a:t>volar</a:t>
            </a:r>
            <a:r>
              <a:rPr lang="en-US" sz="2000" dirty="0"/>
              <a:t> aspect of fingers)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/>
              <a:t>Nodules/plaques </a:t>
            </a:r>
            <a:r>
              <a:rPr lang="en-US" sz="2000" dirty="0">
                <a:cs typeface="Times New Roman"/>
              </a:rPr>
              <a:t>→ ulcerate → extrude chalky white material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8BEE1E-4F2D-E124-A2D1-F39851CE3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755" y="155617"/>
            <a:ext cx="8371490" cy="65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78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3"/>
          </p:nvPr>
        </p:nvSpPr>
        <p:spPr>
          <a:xfrm>
            <a:off x="0" y="855406"/>
            <a:ext cx="2941600" cy="66173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 dirty="0"/>
              <a:t>Dermatomyositis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0" y="1831103"/>
            <a:ext cx="2941600" cy="44664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On trunk, limbs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Yellow white nodules and plaques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Ulcerate, </a:t>
            </a:r>
            <a:r>
              <a:rPr lang="en-US" sz="2400" dirty="0" err="1">
                <a:solidFill>
                  <a:schemeClr val="bg1"/>
                </a:solidFill>
              </a:rPr>
              <a:t>transelimination</a:t>
            </a:r>
            <a:r>
              <a:rPr lang="en-US" sz="2400" dirty="0">
                <a:solidFill>
                  <a:schemeClr val="bg1"/>
                </a:solidFill>
              </a:rPr>
              <a:t> of chalk like white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Calcification of muscles, contractures, deformity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413" y="0"/>
            <a:ext cx="10515600" cy="924808"/>
          </a:xfrm>
        </p:spPr>
        <p:txBody>
          <a:bodyPr/>
          <a:lstStyle/>
          <a:p>
            <a:pPr algn="ctr"/>
            <a:r>
              <a:rPr dirty="0"/>
              <a:t>presentation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3"/>
          </p:nvPr>
        </p:nvSpPr>
        <p:spPr>
          <a:xfrm>
            <a:off x="3084653" y="855406"/>
            <a:ext cx="2941600" cy="6469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/>
              <a:t>CREST syndrome</a:t>
            </a:r>
            <a:endParaRPr lang="en-US" sz="22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4"/>
          </p:nvPr>
        </p:nvSpPr>
        <p:spPr>
          <a:xfrm>
            <a:off x="6137568" y="1828800"/>
            <a:ext cx="2941600" cy="44540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Times New Roman"/>
              </a:rPr>
              <a:t>When associated with </a:t>
            </a:r>
            <a:r>
              <a:rPr lang="en-US" sz="2000" dirty="0" err="1">
                <a:solidFill>
                  <a:schemeClr val="bg1"/>
                </a:solidFill>
                <a:cs typeface="Times New Roman"/>
              </a:rPr>
              <a:t>pseudoscleroderma</a:t>
            </a:r>
            <a:endParaRPr lang="en-US" sz="2000" dirty="0">
              <a:solidFill>
                <a:schemeClr val="bg1"/>
              </a:solidFill>
              <a:cs typeface="Times New Roman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Times New Roman"/>
              </a:rPr>
              <a:t>Ulcerating plaque with </a:t>
            </a:r>
            <a:r>
              <a:rPr lang="en-US" sz="2000" dirty="0" err="1">
                <a:solidFill>
                  <a:schemeClr val="bg1"/>
                </a:solidFill>
                <a:cs typeface="Times New Roman"/>
              </a:rPr>
              <a:t>transelimination</a:t>
            </a:r>
            <a:r>
              <a:rPr lang="en-US" sz="2000" dirty="0">
                <a:solidFill>
                  <a:schemeClr val="bg1"/>
                </a:solidFill>
                <a:cs typeface="Times New Roman"/>
              </a:rPr>
              <a:t> of chalky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cs typeface="Times New Roman"/>
              </a:rPr>
              <a:t>Head, neck, dorsum of hand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Times New Roman"/>
              </a:rPr>
              <a:t>Heals with scarring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Times New Roman"/>
              </a:rPr>
              <a:t>Scarring alopecia of scalp</a:t>
            </a:r>
          </a:p>
          <a:p>
            <a:endParaRPr lang="en-US" sz="1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6170445" y="840658"/>
            <a:ext cx="2941600" cy="6784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400" b="1">
                <a:latin typeface="Times New Roman"/>
                <a:cs typeface="Times New Roman"/>
              </a:rPr>
              <a:t>PCT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9250400" y="1828801"/>
            <a:ext cx="2941600" cy="44687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Times New Roman"/>
              </a:rPr>
              <a:t>Asymptomatic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Times New Roman"/>
              </a:rPr>
              <a:t>Nodules in </a:t>
            </a:r>
            <a:r>
              <a:rPr lang="en-US" sz="2400" b="1" dirty="0">
                <a:solidFill>
                  <a:schemeClr val="bg1"/>
                </a:solidFill>
                <a:cs typeface="Times New Roman"/>
              </a:rPr>
              <a:t>subcutaneous tissue and buttocks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9261987" y="840658"/>
            <a:ext cx="2930013" cy="6784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latin typeface="Times New Roman"/>
                <a:cs typeface="Times New Roman"/>
              </a:rPr>
              <a:t>LE (SLE, panniculitis, DLE, SCLE)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057832" y="1814053"/>
            <a:ext cx="2941600" cy="44687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/>
              <a:t>Site of trauma (elbows, knuckles, </a:t>
            </a:r>
            <a:r>
              <a:rPr lang="en-US" sz="2400" b="1" dirty="0" err="1"/>
              <a:t>volar</a:t>
            </a:r>
            <a:r>
              <a:rPr lang="en-US" sz="2400" b="1" dirty="0"/>
              <a:t> aspect of fingers)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Nodules/plaques </a:t>
            </a:r>
            <a:r>
              <a:rPr lang="en-US" sz="2400" dirty="0">
                <a:cs typeface="Times New Roman"/>
              </a:rPr>
              <a:t>→ ulcerate → extrude chalky white material</a:t>
            </a:r>
          </a:p>
        </p:txBody>
      </p:sp>
    </p:spTree>
    <p:extLst>
      <p:ext uri="{BB962C8B-B14F-4D97-AF65-F5344CB8AC3E}">
        <p14:creationId xmlns:p14="http://schemas.microsoft.com/office/powerpoint/2010/main" val="85457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EE427349-2C23-4643-A4C8-552661FAA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578" y="598239"/>
            <a:ext cx="4658204" cy="127785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alcinosis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2D5ABC8-73C6-4DB8-B474-F46298EA24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29422" y="1366694"/>
            <a:ext cx="1598515" cy="16660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C600DDB-51C1-4E0E-8FC1-10C888E4E7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5913" y="-85363"/>
            <a:ext cx="1253665" cy="16811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2" name="Subtitle 31">
            <a:extLst>
              <a:ext uri="{FF2B5EF4-FFF2-40B4-BE49-F238E27FC236}">
                <a16:creationId xmlns:a16="http://schemas.microsoft.com/office/drawing/2014/main" id="{F69B5076-6A18-4AD8-A2C2-DB967CF6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6215" y="4239081"/>
            <a:ext cx="3275785" cy="2312744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Dr zainab 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Mcps</a:t>
            </a:r>
            <a:r>
              <a:rPr lang="en-US" b="1" dirty="0">
                <a:solidFill>
                  <a:schemeClr val="tx1"/>
                </a:solidFill>
              </a:rPr>
              <a:t> PGR-II</a:t>
            </a:r>
          </a:p>
          <a:p>
            <a:r>
              <a:rPr lang="en-US" b="1" dirty="0">
                <a:solidFill>
                  <a:schemeClr val="tx1"/>
                </a:solidFill>
              </a:rPr>
              <a:t>Dermatology, </a:t>
            </a:r>
            <a:r>
              <a:rPr lang="en-US" b="1" dirty="0" err="1">
                <a:solidFill>
                  <a:schemeClr val="tx1"/>
                </a:solidFill>
              </a:rPr>
              <a:t>sph</a:t>
            </a:r>
            <a:r>
              <a:rPr lang="en-US" b="1" dirty="0">
                <a:solidFill>
                  <a:schemeClr val="tx1"/>
                </a:solidFill>
              </a:rPr>
              <a:t>, </a:t>
            </a:r>
          </a:p>
          <a:p>
            <a:r>
              <a:rPr lang="en-US" b="1" dirty="0">
                <a:solidFill>
                  <a:schemeClr val="tx1"/>
                </a:solidFill>
              </a:rPr>
              <a:t>Qta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3578" y="2199730"/>
            <a:ext cx="2020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UTIS</a:t>
            </a:r>
          </a:p>
        </p:txBody>
      </p:sp>
    </p:spTree>
    <p:extLst>
      <p:ext uri="{BB962C8B-B14F-4D97-AF65-F5344CB8AC3E}">
        <p14:creationId xmlns:p14="http://schemas.microsoft.com/office/powerpoint/2010/main" val="506310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3"/>
          </p:nvPr>
        </p:nvSpPr>
        <p:spPr>
          <a:xfrm>
            <a:off x="0" y="855406"/>
            <a:ext cx="2941600" cy="66173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 dirty="0"/>
              <a:t>Dermatomyositis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0" y="1831103"/>
            <a:ext cx="2941600" cy="44664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On trunk, limbs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Yellow white nodules and plaques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Ulcerate, </a:t>
            </a:r>
            <a:r>
              <a:rPr lang="en-US" sz="2000" dirty="0" err="1">
                <a:solidFill>
                  <a:schemeClr val="bg1"/>
                </a:solidFill>
              </a:rPr>
              <a:t>transelimination</a:t>
            </a:r>
            <a:r>
              <a:rPr lang="en-US" sz="2000" dirty="0">
                <a:solidFill>
                  <a:schemeClr val="bg1"/>
                </a:solidFill>
              </a:rPr>
              <a:t> of chalk like white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Calcification of muscles, contractures, deformity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413" y="0"/>
            <a:ext cx="10515600" cy="924808"/>
          </a:xfrm>
        </p:spPr>
        <p:txBody>
          <a:bodyPr/>
          <a:lstStyle/>
          <a:p>
            <a:pPr algn="ctr"/>
            <a:r>
              <a:rPr dirty="0"/>
              <a:t>presentation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3"/>
          </p:nvPr>
        </p:nvSpPr>
        <p:spPr>
          <a:xfrm>
            <a:off x="3084653" y="855406"/>
            <a:ext cx="2941600" cy="6469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/>
              <a:t>CREST syndrome</a:t>
            </a:r>
            <a:endParaRPr lang="en-US" sz="22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4"/>
          </p:nvPr>
        </p:nvSpPr>
        <p:spPr>
          <a:xfrm>
            <a:off x="6137568" y="1828800"/>
            <a:ext cx="2941600" cy="44540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When associated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pseudoscleroderma</a:t>
            </a:r>
            <a:endParaRPr lang="en-US" sz="1800" dirty="0">
              <a:solidFill>
                <a:schemeClr val="bg1"/>
              </a:solidFill>
              <a:cs typeface="Times New Roman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Ulcerating plaque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transelimination</a:t>
            </a:r>
            <a:r>
              <a:rPr lang="en-US" sz="1800" dirty="0">
                <a:solidFill>
                  <a:schemeClr val="bg1"/>
                </a:solidFill>
                <a:cs typeface="Times New Roman"/>
              </a:rPr>
              <a:t> of chalky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Head, neck, dorsum of hand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Heals with scarring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Scarring alopecia of scalp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6170445" y="840658"/>
            <a:ext cx="2941600" cy="6784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400" b="1">
                <a:latin typeface="Times New Roman"/>
                <a:cs typeface="Times New Roman"/>
              </a:rPr>
              <a:t>PCT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9250400" y="1828801"/>
            <a:ext cx="2941600" cy="44687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Asymptomatic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Nodules in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subcutis</a:t>
            </a:r>
            <a:endParaRPr lang="en-US" sz="1800" dirty="0">
              <a:solidFill>
                <a:schemeClr val="bg1"/>
              </a:solidFill>
              <a:cs typeface="Times New Roman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Buttocks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9261987" y="840658"/>
            <a:ext cx="2930013" cy="6784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latin typeface="Times New Roman"/>
                <a:cs typeface="Times New Roman"/>
              </a:rPr>
              <a:t>LE (SLE, panniculitis, DLE, SCLE)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057832" y="1814053"/>
            <a:ext cx="2941600" cy="44687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/>
              <a:t>Site of trauma (elbows, knuckles, </a:t>
            </a:r>
            <a:r>
              <a:rPr lang="en-US" sz="2000" dirty="0" err="1"/>
              <a:t>volar</a:t>
            </a:r>
            <a:r>
              <a:rPr lang="en-US" sz="2000" dirty="0"/>
              <a:t> aspect of fingers)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/>
              <a:t>Nodules/plaques </a:t>
            </a:r>
            <a:r>
              <a:rPr lang="en-US" sz="2000" dirty="0">
                <a:cs typeface="Times New Roman"/>
              </a:rPr>
              <a:t>→ ulcerate → extrude chalky white material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D7285F-7A3F-882C-6AD9-C9C5CE06F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983" y="136525"/>
            <a:ext cx="8660524" cy="64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25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3"/>
          </p:nvPr>
        </p:nvSpPr>
        <p:spPr>
          <a:xfrm>
            <a:off x="0" y="855406"/>
            <a:ext cx="2941600" cy="66173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 dirty="0"/>
              <a:t>Dermatomyositis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0" y="1831103"/>
            <a:ext cx="2941600" cy="44664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On trunk, limbs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Yellow white nodules and plaques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Ulcerate, </a:t>
            </a:r>
            <a:r>
              <a:rPr lang="en-US" sz="2000" dirty="0" err="1">
                <a:solidFill>
                  <a:schemeClr val="bg1"/>
                </a:solidFill>
              </a:rPr>
              <a:t>transelimination</a:t>
            </a:r>
            <a:r>
              <a:rPr lang="en-US" sz="2000" dirty="0">
                <a:solidFill>
                  <a:schemeClr val="bg1"/>
                </a:solidFill>
              </a:rPr>
              <a:t> of chalk like white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Calcification of muscles, contractures, deformity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413" y="0"/>
            <a:ext cx="10515600" cy="924808"/>
          </a:xfrm>
        </p:spPr>
        <p:txBody>
          <a:bodyPr/>
          <a:lstStyle/>
          <a:p>
            <a:pPr algn="ctr"/>
            <a:r>
              <a:rPr dirty="0"/>
              <a:t>presentation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3"/>
          </p:nvPr>
        </p:nvSpPr>
        <p:spPr>
          <a:xfrm>
            <a:off x="3084653" y="855406"/>
            <a:ext cx="2941600" cy="6469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/>
              <a:t>CREST syndrome</a:t>
            </a:r>
            <a:endParaRPr lang="en-US" sz="22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4"/>
          </p:nvPr>
        </p:nvSpPr>
        <p:spPr>
          <a:xfrm>
            <a:off x="6137568" y="1828800"/>
            <a:ext cx="2941600" cy="44540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When associated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pseudoscleroderma</a:t>
            </a:r>
            <a:endParaRPr lang="en-US" sz="1800" dirty="0">
              <a:solidFill>
                <a:schemeClr val="bg1"/>
              </a:solidFill>
              <a:cs typeface="Times New Roman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Ulcerating plaque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transelimination</a:t>
            </a:r>
            <a:r>
              <a:rPr lang="en-US" sz="1800" dirty="0">
                <a:solidFill>
                  <a:schemeClr val="bg1"/>
                </a:solidFill>
                <a:cs typeface="Times New Roman"/>
              </a:rPr>
              <a:t> of chalky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cs typeface="Times New Roman"/>
              </a:rPr>
              <a:t>Head, neck, dorsum of hand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Heals with scarring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Scarring alopecia of scalp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6170445" y="840658"/>
            <a:ext cx="2941600" cy="6784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400" b="1">
                <a:latin typeface="Times New Roman"/>
                <a:cs typeface="Times New Roman"/>
              </a:rPr>
              <a:t>PCT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9250400" y="1828801"/>
            <a:ext cx="2941600" cy="44687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Times New Roman"/>
              </a:rPr>
              <a:t>Asymptomatic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Times New Roman"/>
              </a:rPr>
              <a:t>Nodules in </a:t>
            </a:r>
            <a:r>
              <a:rPr lang="en-US" sz="2400" b="1" dirty="0">
                <a:solidFill>
                  <a:schemeClr val="bg1"/>
                </a:solidFill>
                <a:cs typeface="Times New Roman"/>
              </a:rPr>
              <a:t>subcutaneous tissue and buttocks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9261987" y="840658"/>
            <a:ext cx="2930013" cy="6784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latin typeface="Times New Roman"/>
                <a:cs typeface="Times New Roman"/>
              </a:rPr>
              <a:t>LE (SLE, panniculitis, DLE, SCLE)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057832" y="1814053"/>
            <a:ext cx="2941600" cy="44687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/>
              <a:t>Site of trauma (elbows, knuckles, </a:t>
            </a:r>
            <a:r>
              <a:rPr lang="en-US" sz="2400" b="1" dirty="0" err="1"/>
              <a:t>volar</a:t>
            </a:r>
            <a:r>
              <a:rPr lang="en-US" sz="2400" b="1" dirty="0"/>
              <a:t> aspect of fingers)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Nodules/plaques </a:t>
            </a:r>
            <a:r>
              <a:rPr lang="en-US" sz="2400" dirty="0">
                <a:cs typeface="Times New Roman"/>
              </a:rPr>
              <a:t>→ ulcerate → extrude chalky white material</a:t>
            </a:r>
          </a:p>
        </p:txBody>
      </p:sp>
    </p:spTree>
    <p:extLst>
      <p:ext uri="{BB962C8B-B14F-4D97-AF65-F5344CB8AC3E}">
        <p14:creationId xmlns:p14="http://schemas.microsoft.com/office/powerpoint/2010/main" val="2648529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3"/>
          </p:nvPr>
        </p:nvSpPr>
        <p:spPr>
          <a:xfrm>
            <a:off x="0" y="855406"/>
            <a:ext cx="2941600" cy="66173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 dirty="0"/>
              <a:t>Dermatomyositis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0" y="1831103"/>
            <a:ext cx="2941600" cy="44664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On trunk, limbs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Yellow white nodules and plaques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Ulcerate, </a:t>
            </a:r>
            <a:r>
              <a:rPr lang="en-US" sz="1800" dirty="0" err="1">
                <a:solidFill>
                  <a:schemeClr val="bg1"/>
                </a:solidFill>
              </a:rPr>
              <a:t>transelimination</a:t>
            </a:r>
            <a:r>
              <a:rPr lang="en-US" sz="1800" dirty="0">
                <a:solidFill>
                  <a:schemeClr val="bg1"/>
                </a:solidFill>
              </a:rPr>
              <a:t> of chalk like white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Calcification of muscles, contractures, deformity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413" y="0"/>
            <a:ext cx="10515600" cy="924808"/>
          </a:xfrm>
        </p:spPr>
        <p:txBody>
          <a:bodyPr/>
          <a:lstStyle/>
          <a:p>
            <a:pPr algn="ctr"/>
            <a:r>
              <a:rPr dirty="0"/>
              <a:t>presentation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3"/>
          </p:nvPr>
        </p:nvSpPr>
        <p:spPr>
          <a:xfrm>
            <a:off x="3084653" y="855406"/>
            <a:ext cx="2941600" cy="6469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/>
              <a:t>CREST syndrome</a:t>
            </a:r>
            <a:endParaRPr lang="en-US" sz="22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4"/>
          </p:nvPr>
        </p:nvSpPr>
        <p:spPr>
          <a:xfrm>
            <a:off x="6137568" y="1828800"/>
            <a:ext cx="2941600" cy="44540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When associated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pseudoscleroderma</a:t>
            </a:r>
            <a:endParaRPr lang="en-US" sz="1800" dirty="0">
              <a:solidFill>
                <a:schemeClr val="bg1"/>
              </a:solidFill>
              <a:cs typeface="Times New Roman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Ulcerating plaque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transelimination</a:t>
            </a:r>
            <a:r>
              <a:rPr lang="en-US" sz="1800" dirty="0">
                <a:solidFill>
                  <a:schemeClr val="bg1"/>
                </a:solidFill>
                <a:cs typeface="Times New Roman"/>
              </a:rPr>
              <a:t> of chalky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Head, neck, dorsum of hand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Heals with scarring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Scarring alopecia of scalp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6170445" y="840658"/>
            <a:ext cx="2941600" cy="6784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400" b="1">
                <a:latin typeface="Times New Roman"/>
                <a:cs typeface="Times New Roman"/>
              </a:rPr>
              <a:t>PCT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9250400" y="1828801"/>
            <a:ext cx="2941600" cy="44687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Times New Roman"/>
              </a:rPr>
              <a:t>Asymptomatic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Times New Roman"/>
              </a:rPr>
              <a:t>Nodules in </a:t>
            </a:r>
            <a:r>
              <a:rPr lang="en-US" sz="2400" b="1" dirty="0">
                <a:solidFill>
                  <a:schemeClr val="bg1"/>
                </a:solidFill>
                <a:cs typeface="Times New Roman"/>
              </a:rPr>
              <a:t>subcutaneous tissue and buttocks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9261987" y="840658"/>
            <a:ext cx="2930013" cy="6784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latin typeface="Times New Roman"/>
                <a:cs typeface="Times New Roman"/>
              </a:rPr>
              <a:t>LE (SLE, panniculitis, DLE, SCLE)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057832" y="1814053"/>
            <a:ext cx="2941600" cy="44687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/>
              <a:t>Site of trauma (elbows, knuckles, </a:t>
            </a:r>
            <a:r>
              <a:rPr lang="en-US" sz="2000" dirty="0" err="1"/>
              <a:t>volar</a:t>
            </a:r>
            <a:r>
              <a:rPr lang="en-US" sz="2000" dirty="0"/>
              <a:t> aspect of fingers)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/>
              <a:t>Nodules/plaques </a:t>
            </a:r>
            <a:r>
              <a:rPr lang="en-US" sz="2000" dirty="0">
                <a:cs typeface="Times New Roman"/>
              </a:rPr>
              <a:t>→ ulcerate → extrude chalky white material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195BF-607A-32A8-749F-F905111A5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2" y="200997"/>
            <a:ext cx="7437441" cy="64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50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3"/>
          </p:nvPr>
        </p:nvSpPr>
        <p:spPr>
          <a:xfrm>
            <a:off x="0" y="855406"/>
            <a:ext cx="2941600" cy="66173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 dirty="0"/>
              <a:t>Dermatomyositis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0" y="1831103"/>
            <a:ext cx="2941600" cy="44664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On trunk, limbs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Yellow white nodules and plaques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Ulcerate, </a:t>
            </a:r>
            <a:r>
              <a:rPr lang="en-US" sz="2000" dirty="0" err="1">
                <a:solidFill>
                  <a:schemeClr val="bg1"/>
                </a:solidFill>
              </a:rPr>
              <a:t>transelimination</a:t>
            </a:r>
            <a:r>
              <a:rPr lang="en-US" sz="2000" dirty="0">
                <a:solidFill>
                  <a:schemeClr val="bg1"/>
                </a:solidFill>
              </a:rPr>
              <a:t> of chalk like white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Calcification of muscles, contractures, deformity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413" y="0"/>
            <a:ext cx="10515600" cy="924808"/>
          </a:xfrm>
        </p:spPr>
        <p:txBody>
          <a:bodyPr/>
          <a:lstStyle/>
          <a:p>
            <a:pPr algn="ctr"/>
            <a:r>
              <a:rPr dirty="0"/>
              <a:t>presentation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3"/>
          </p:nvPr>
        </p:nvSpPr>
        <p:spPr>
          <a:xfrm>
            <a:off x="3084653" y="855406"/>
            <a:ext cx="2941600" cy="6469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/>
              <a:t>CREST syndrome</a:t>
            </a:r>
            <a:endParaRPr lang="en-US" sz="22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4"/>
          </p:nvPr>
        </p:nvSpPr>
        <p:spPr>
          <a:xfrm>
            <a:off x="6137568" y="1828800"/>
            <a:ext cx="2941600" cy="44540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When associated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pseudoscleroderma</a:t>
            </a:r>
            <a:endParaRPr lang="en-US" sz="1800" dirty="0">
              <a:solidFill>
                <a:schemeClr val="bg1"/>
              </a:solidFill>
              <a:cs typeface="Times New Roman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Ulcerating plaque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transelimination</a:t>
            </a:r>
            <a:r>
              <a:rPr lang="en-US" sz="1800" dirty="0">
                <a:solidFill>
                  <a:schemeClr val="bg1"/>
                </a:solidFill>
                <a:cs typeface="Times New Roman"/>
              </a:rPr>
              <a:t> of chalky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cs typeface="Times New Roman"/>
              </a:rPr>
              <a:t>Head, neck, dorsum of hand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Heals with scarring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Scarring alopecia of scalp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6170445" y="840658"/>
            <a:ext cx="2941600" cy="6784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400" b="1">
                <a:latin typeface="Times New Roman"/>
                <a:cs typeface="Times New Roman"/>
              </a:rPr>
              <a:t>PCT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9250400" y="1828801"/>
            <a:ext cx="2941600" cy="44687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Times New Roman"/>
              </a:rPr>
              <a:t>Asymptomatic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Times New Roman"/>
              </a:rPr>
              <a:t>Nodules in </a:t>
            </a:r>
            <a:r>
              <a:rPr lang="en-US" sz="2400" b="1" dirty="0">
                <a:solidFill>
                  <a:schemeClr val="bg1"/>
                </a:solidFill>
                <a:cs typeface="Times New Roman"/>
              </a:rPr>
              <a:t>subcutaneous tissue and buttocks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9261987" y="840658"/>
            <a:ext cx="2930013" cy="6784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latin typeface="Times New Roman"/>
                <a:cs typeface="Times New Roman"/>
              </a:rPr>
              <a:t>LE (SLE, panniculitis, DLE, SCLE)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057832" y="1814053"/>
            <a:ext cx="2941600" cy="44687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/>
              <a:t>Site of trauma (elbows, knuckles, </a:t>
            </a:r>
            <a:r>
              <a:rPr lang="en-US" sz="2400" b="1" dirty="0" err="1"/>
              <a:t>volar</a:t>
            </a:r>
            <a:r>
              <a:rPr lang="en-US" sz="2400" b="1" dirty="0"/>
              <a:t> aspect of fingers)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Nodules/plaques </a:t>
            </a:r>
            <a:r>
              <a:rPr lang="en-US" sz="2400" dirty="0">
                <a:cs typeface="Times New Roman"/>
              </a:rPr>
              <a:t>→ ulcerate → extrude chalky white material</a:t>
            </a:r>
          </a:p>
        </p:txBody>
      </p:sp>
    </p:spTree>
    <p:extLst>
      <p:ext uri="{BB962C8B-B14F-4D97-AF65-F5344CB8AC3E}">
        <p14:creationId xmlns:p14="http://schemas.microsoft.com/office/powerpoint/2010/main" val="1633293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3"/>
          </p:nvPr>
        </p:nvSpPr>
        <p:spPr>
          <a:xfrm>
            <a:off x="0" y="855406"/>
            <a:ext cx="2941600" cy="66173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 dirty="0"/>
              <a:t>Dermatomyositis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0" y="1831103"/>
            <a:ext cx="2941600" cy="44664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On trunk, limbs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Yellow white nodules and plaques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Ulcerate, </a:t>
            </a:r>
            <a:r>
              <a:rPr lang="en-US" sz="2000" dirty="0" err="1">
                <a:solidFill>
                  <a:schemeClr val="bg1"/>
                </a:solidFill>
              </a:rPr>
              <a:t>transelimination</a:t>
            </a:r>
            <a:r>
              <a:rPr lang="en-US" sz="2000" dirty="0">
                <a:solidFill>
                  <a:schemeClr val="bg1"/>
                </a:solidFill>
              </a:rPr>
              <a:t> of chalk like white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Calcification of muscles, contractures, deformity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413" y="0"/>
            <a:ext cx="10515600" cy="924808"/>
          </a:xfrm>
        </p:spPr>
        <p:txBody>
          <a:bodyPr/>
          <a:lstStyle/>
          <a:p>
            <a:pPr algn="ctr"/>
            <a:r>
              <a:rPr dirty="0"/>
              <a:t>presentation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3"/>
          </p:nvPr>
        </p:nvSpPr>
        <p:spPr>
          <a:xfrm>
            <a:off x="3084653" y="855406"/>
            <a:ext cx="2941600" cy="6469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sz="2200" b="1"/>
              <a:t>CREST syndrome</a:t>
            </a:r>
            <a:endParaRPr lang="en-US" sz="22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4"/>
          </p:nvPr>
        </p:nvSpPr>
        <p:spPr>
          <a:xfrm>
            <a:off x="6137568" y="1828800"/>
            <a:ext cx="2941600" cy="44540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When associated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pseudoscleroderma</a:t>
            </a:r>
            <a:endParaRPr lang="en-US" sz="1800" dirty="0">
              <a:solidFill>
                <a:schemeClr val="bg1"/>
              </a:solidFill>
              <a:cs typeface="Times New Roman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Ulcerating plaque with </a:t>
            </a:r>
            <a:r>
              <a:rPr lang="en-US" sz="1800" dirty="0" err="1">
                <a:solidFill>
                  <a:schemeClr val="bg1"/>
                </a:solidFill>
                <a:cs typeface="Times New Roman"/>
              </a:rPr>
              <a:t>transelimination</a:t>
            </a:r>
            <a:r>
              <a:rPr lang="en-US" sz="1800" dirty="0">
                <a:solidFill>
                  <a:schemeClr val="bg1"/>
                </a:solidFill>
                <a:cs typeface="Times New Roman"/>
              </a:rPr>
              <a:t> of chalky material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cs typeface="Times New Roman"/>
              </a:rPr>
              <a:t>Head, neck, dorsum of hand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Heals with scarring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Times New Roman"/>
              </a:rPr>
              <a:t>Scarring alopecia of scalp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6170445" y="840658"/>
            <a:ext cx="2941600" cy="6784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400" b="1">
                <a:latin typeface="Times New Roman"/>
                <a:cs typeface="Times New Roman"/>
              </a:rPr>
              <a:t>PCT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9250400" y="1828801"/>
            <a:ext cx="2941600" cy="44687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Times New Roman"/>
              </a:rPr>
              <a:t>Asymptomatic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Times New Roman"/>
              </a:rPr>
              <a:t>Nodules in </a:t>
            </a:r>
            <a:r>
              <a:rPr lang="en-US" sz="2400" b="1" dirty="0">
                <a:solidFill>
                  <a:schemeClr val="bg1"/>
                </a:solidFill>
                <a:cs typeface="Times New Roman"/>
              </a:rPr>
              <a:t>subcutaneous tissue and buttocks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9261987" y="840658"/>
            <a:ext cx="2930013" cy="6784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latin typeface="Times New Roman"/>
                <a:cs typeface="Times New Roman"/>
              </a:rPr>
              <a:t>LE (SLE, panniculitis, DLE, SCLE)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057832" y="1814053"/>
            <a:ext cx="2941600" cy="44687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/>
              <a:t>Site of trauma (elbows, knuckles, </a:t>
            </a:r>
            <a:r>
              <a:rPr lang="en-US" sz="2400" b="1" dirty="0" err="1"/>
              <a:t>volar</a:t>
            </a:r>
            <a:r>
              <a:rPr lang="en-US" sz="2400" b="1" dirty="0"/>
              <a:t> aspect of fingers)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Nodules/plaques </a:t>
            </a:r>
            <a:r>
              <a:rPr lang="en-US" sz="2400" dirty="0">
                <a:cs typeface="Times New Roman"/>
              </a:rPr>
              <a:t>→ ulcerate → extrude chalky white material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787FC-8E27-567C-6F65-474904CC5ED3}"/>
              </a:ext>
            </a:extLst>
          </p:cNvPr>
          <p:cNvGrpSpPr/>
          <p:nvPr/>
        </p:nvGrpSpPr>
        <p:grpSpPr>
          <a:xfrm>
            <a:off x="1702192" y="195809"/>
            <a:ext cx="6488901" cy="6525666"/>
            <a:chOff x="1702192" y="195809"/>
            <a:chExt cx="6488901" cy="65256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E41FE1-2940-19B3-6F64-414D83E15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2192" y="195809"/>
              <a:ext cx="6488901" cy="6525666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66A3410-E961-45BF-2D4E-47704CA5FE6E}"/>
                </a:ext>
              </a:extLst>
            </p:cNvPr>
            <p:cNvSpPr/>
            <p:nvPr/>
          </p:nvSpPr>
          <p:spPr>
            <a:xfrm>
              <a:off x="5424021" y="1765466"/>
              <a:ext cx="768549" cy="1465268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9792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3"/>
          </p:nvPr>
        </p:nvSpPr>
        <p:spPr>
          <a:xfrm>
            <a:off x="614855" y="412954"/>
            <a:ext cx="4572000" cy="125819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800" b="1" dirty="0"/>
              <a:t>Subcutaneous fat necrosis of newborn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614855" y="1879416"/>
            <a:ext cx="4572000" cy="456563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Premature infants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Erythematous</a:t>
            </a:r>
            <a:r>
              <a:rPr lang="en-US" sz="2800" dirty="0">
                <a:solidFill>
                  <a:schemeClr val="bg1"/>
                </a:solidFill>
              </a:rPr>
              <a:t>, well defined nodules/plaques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Cheeks, back, buttocks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May calcify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Associated with </a:t>
            </a:r>
            <a:r>
              <a:rPr lang="en-US" sz="2800" dirty="0" err="1">
                <a:solidFill>
                  <a:schemeClr val="bg1"/>
                </a:solidFill>
              </a:rPr>
              <a:t>hyercalcemia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7005145" y="412953"/>
            <a:ext cx="4572000" cy="125819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800" b="1" dirty="0"/>
              <a:t>infection</a:t>
            </a:r>
            <a:endParaRPr lang="en-US" sz="28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7005147" y="1879416"/>
            <a:ext cx="4571997" cy="399145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Calcified nodules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Head, pelvic or pectoral area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Intrauterine herpetic infection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3"/>
          </p:nvPr>
        </p:nvSpPr>
        <p:spPr>
          <a:xfrm>
            <a:off x="614855" y="412954"/>
            <a:ext cx="4572000" cy="125819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800" b="1" dirty="0"/>
              <a:t>Subcutaneous fat necrosis of newborn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614855" y="1879416"/>
            <a:ext cx="4572000" cy="456563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Premature infants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Erythematous</a:t>
            </a:r>
            <a:r>
              <a:rPr lang="en-US" sz="2800" dirty="0">
                <a:solidFill>
                  <a:schemeClr val="bg1"/>
                </a:solidFill>
              </a:rPr>
              <a:t>, well defined nodules/plaques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Cheeks, back, buttocks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May calcify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Associated with </a:t>
            </a:r>
            <a:r>
              <a:rPr lang="en-US" sz="2800" dirty="0" err="1">
                <a:solidFill>
                  <a:schemeClr val="bg1"/>
                </a:solidFill>
              </a:rPr>
              <a:t>hyercalcemia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7005145" y="412953"/>
            <a:ext cx="4572000" cy="125819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800" b="1" dirty="0"/>
              <a:t>infection</a:t>
            </a:r>
            <a:endParaRPr lang="en-US" sz="28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7005147" y="1879416"/>
            <a:ext cx="4571997" cy="399145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Calcified nodules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Head, pelvic or pectoral area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Intrauterine herpetic infection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73A00-2AFA-8DEB-3C50-C8013E17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986" y="-15271"/>
            <a:ext cx="6787429" cy="655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63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3"/>
          </p:nvPr>
        </p:nvSpPr>
        <p:spPr>
          <a:xfrm>
            <a:off x="614855" y="412954"/>
            <a:ext cx="4572000" cy="125819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800" b="1" dirty="0"/>
              <a:t>Subcutaneous fat necrosis of newborn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614855" y="1879416"/>
            <a:ext cx="4572000" cy="456563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Premature infants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Erythematous</a:t>
            </a:r>
            <a:r>
              <a:rPr lang="en-US" sz="2800" dirty="0">
                <a:solidFill>
                  <a:schemeClr val="bg1"/>
                </a:solidFill>
              </a:rPr>
              <a:t>, well defined nodules/plaques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Cheeks, back, buttocks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May calcify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Associated with </a:t>
            </a:r>
            <a:r>
              <a:rPr lang="en-US" sz="2800" dirty="0" err="1">
                <a:solidFill>
                  <a:schemeClr val="bg1"/>
                </a:solidFill>
              </a:rPr>
              <a:t>hyercalcemia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7005145" y="412953"/>
            <a:ext cx="4572000" cy="125819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sz="2800" b="1" dirty="0"/>
              <a:t>infection</a:t>
            </a:r>
            <a:endParaRPr lang="en-US" sz="28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7005147" y="1879416"/>
            <a:ext cx="4571997" cy="399145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Calcified nodules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Head, pelvic or pectoral area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Intrauterine herpetic infection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93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D925A155-AC90-6787-8532-DA65C7627370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3"/>
          <a:srcRect t="11515" b="11515"/>
          <a:stretch>
            <a:fillRect/>
          </a:stretch>
        </p:blipFill>
        <p:spPr/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720" y="1133838"/>
            <a:ext cx="4450080" cy="924808"/>
          </a:xfrm>
        </p:spPr>
        <p:txBody>
          <a:bodyPr>
            <a:normAutofit/>
          </a:bodyPr>
          <a:lstStyle/>
          <a:p>
            <a:r>
              <a:rPr lang="en-ZA" sz="3600" b="1" dirty="0"/>
              <a:t>complications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5E2A87B-0EA4-4713-9221-35871F264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E49016C6-0B94-F842-8ADC-8B1333FF3AB4}"/>
              </a:ext>
            </a:extLst>
          </p:cNvPr>
          <p:cNvSpPr txBox="1">
            <a:spLocks/>
          </p:cNvSpPr>
          <p:nvPr/>
        </p:nvSpPr>
        <p:spPr>
          <a:xfrm>
            <a:off x="6903720" y="2816574"/>
            <a:ext cx="561421" cy="627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1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0A53824F-6EB3-4B03-530A-DAF4D674BDF0}"/>
              </a:ext>
            </a:extLst>
          </p:cNvPr>
          <p:cNvSpPr txBox="1">
            <a:spLocks/>
          </p:cNvSpPr>
          <p:nvPr/>
        </p:nvSpPr>
        <p:spPr>
          <a:xfrm>
            <a:off x="6903720" y="3805802"/>
            <a:ext cx="561421" cy="627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2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3C93092-9993-E027-0F11-03A38E24AF82}"/>
              </a:ext>
            </a:extLst>
          </p:cNvPr>
          <p:cNvSpPr txBox="1">
            <a:spLocks/>
          </p:cNvSpPr>
          <p:nvPr/>
        </p:nvSpPr>
        <p:spPr>
          <a:xfrm>
            <a:off x="6903721" y="4795030"/>
            <a:ext cx="561421" cy="6272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noProof="1"/>
              <a:t>3</a:t>
            </a:r>
            <a:endParaRPr lang="en-ZA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9546131-C5BB-E38F-C1E8-3932E94B94E9}"/>
              </a:ext>
            </a:extLst>
          </p:cNvPr>
          <p:cNvSpPr txBox="1">
            <a:spLocks/>
          </p:cNvSpPr>
          <p:nvPr/>
        </p:nvSpPr>
        <p:spPr>
          <a:xfrm>
            <a:off x="7611467" y="3862697"/>
            <a:ext cx="2427514" cy="71516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/>
              <a:t>Contractures </a:t>
            </a:r>
            <a:endParaRPr lang="en-US" sz="2600" dirty="0"/>
          </a:p>
        </p:txBody>
      </p:sp>
      <p:sp>
        <p:nvSpPr>
          <p:cNvPr id="30" name="Content Placeholder 23">
            <a:extLst>
              <a:ext uri="{FF2B5EF4-FFF2-40B4-BE49-F238E27FC236}">
                <a16:creationId xmlns:a16="http://schemas.microsoft.com/office/drawing/2014/main" id="{9E22CA07-A0A4-3DB4-28D0-63F3C54C61C8}"/>
              </a:ext>
            </a:extLst>
          </p:cNvPr>
          <p:cNvSpPr txBox="1">
            <a:spLocks/>
          </p:cNvSpPr>
          <p:nvPr/>
        </p:nvSpPr>
        <p:spPr>
          <a:xfrm>
            <a:off x="7655713" y="4834225"/>
            <a:ext cx="2427514" cy="593181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600" noProof="1"/>
              <a:t>Deformity 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5B5A180-6CD5-5792-868C-DAC2E8850F9B}"/>
              </a:ext>
            </a:extLst>
          </p:cNvPr>
          <p:cNvSpPr txBox="1">
            <a:spLocks/>
          </p:cNvSpPr>
          <p:nvPr/>
        </p:nvSpPr>
        <p:spPr>
          <a:xfrm>
            <a:off x="7581970" y="2600605"/>
            <a:ext cx="3771830" cy="1102981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800"/>
              <a:t>Ulceration with secondary calcification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350452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82690-B145-4D4F-B2D1-0B2A8C50FD7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4577" y="3086528"/>
            <a:ext cx="3328269" cy="604903"/>
          </a:xfrm>
        </p:spPr>
        <p:txBody>
          <a:bodyPr>
            <a:normAutofit fontScale="92500"/>
          </a:bodyPr>
          <a:lstStyle/>
          <a:p>
            <a:r>
              <a:rPr lang="en-ZA" sz="2400" b="1" dirty="0"/>
              <a:t>Serology assessment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40DF9D-0C9E-4C5D-9635-6B4DE10CCEE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18656" y="3811768"/>
            <a:ext cx="2941600" cy="164748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ZA" sz="2400" noProof="1"/>
              <a:t>For CTD </a:t>
            </a:r>
          </a:p>
        </p:txBody>
      </p:sp>
      <p:pic>
        <p:nvPicPr>
          <p:cNvPr id="27" name="Picture Placeholder 11" descr="Microscope outline">
            <a:extLst>
              <a:ext uri="{FF2B5EF4-FFF2-40B4-BE49-F238E27FC236}">
                <a16:creationId xmlns:a16="http://schemas.microsoft.com/office/drawing/2014/main" id="{E7501A7A-87F1-48B8-AE66-9FB3CB45D40B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3135" y="2177846"/>
            <a:ext cx="769486" cy="769486"/>
          </a:xfr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4E0A63-A388-49B1-A04E-27CE9BD6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/>
          <a:lstStyle/>
          <a:p>
            <a:r>
              <a:rPr lang="en-ZA" dirty="0"/>
              <a:t>investigations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297407-CE4E-4284-879D-AEC39571362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246564" y="3042283"/>
            <a:ext cx="3328269" cy="76948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ZA" sz="2400" b="1" noProof="1"/>
              <a:t>Full biochemical assessment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C3A7BE-F7FC-4942-A31A-491A8A80610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246564" y="3724255"/>
            <a:ext cx="3171073" cy="30300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ZA" sz="2000" noProof="1"/>
              <a:t>Serum Ca</a:t>
            </a:r>
          </a:p>
          <a:p>
            <a:pPr>
              <a:buFont typeface="Arial" pitchFamily="34" charset="0"/>
              <a:buChar char="•"/>
            </a:pPr>
            <a:r>
              <a:rPr lang="en-ZA" sz="2000" noProof="1"/>
              <a:t>Serum phosphate</a:t>
            </a:r>
          </a:p>
          <a:p>
            <a:pPr>
              <a:buFont typeface="Arial" pitchFamily="34" charset="0"/>
              <a:buChar char="•"/>
            </a:pPr>
            <a:r>
              <a:rPr lang="en-ZA" sz="2000" noProof="1"/>
              <a:t>Alkaline phosphatase</a:t>
            </a:r>
          </a:p>
          <a:p>
            <a:pPr>
              <a:buFont typeface="Arial" pitchFamily="34" charset="0"/>
              <a:buChar char="•"/>
            </a:pPr>
            <a:r>
              <a:rPr lang="en-ZA" sz="2000" noProof="1"/>
              <a:t>Vitamin D</a:t>
            </a:r>
          </a:p>
          <a:p>
            <a:pPr>
              <a:buFont typeface="Arial" pitchFamily="34" charset="0"/>
              <a:buChar char="•"/>
            </a:pPr>
            <a:r>
              <a:rPr lang="en-ZA" sz="2000" noProof="1"/>
              <a:t>Parathormone (PTH)</a:t>
            </a:r>
          </a:p>
          <a:p>
            <a:pPr>
              <a:buFont typeface="Arial" pitchFamily="34" charset="0"/>
              <a:buChar char="•"/>
            </a:pPr>
            <a:endParaRPr lang="en-ZA" sz="2000" noProof="1"/>
          </a:p>
        </p:txBody>
      </p:sp>
      <p:pic>
        <p:nvPicPr>
          <p:cNvPr id="28" name="Picture Placeholder 15" descr="Document outline">
            <a:extLst>
              <a:ext uri="{FF2B5EF4-FFF2-40B4-BE49-F238E27FC236}">
                <a16:creationId xmlns:a16="http://schemas.microsoft.com/office/drawing/2014/main" id="{55BF36B0-70C1-41A7-97F7-10772AE3E317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21724" y="2177846"/>
            <a:ext cx="769486" cy="769486"/>
          </a:xfr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CCE699-03D1-4642-B46A-B14EF17DA18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049992" y="2968542"/>
            <a:ext cx="3156324" cy="721882"/>
          </a:xfrm>
        </p:spPr>
        <p:txBody>
          <a:bodyPr>
            <a:normAutofit/>
          </a:bodyPr>
          <a:lstStyle/>
          <a:p>
            <a:r>
              <a:rPr lang="en-ZA" sz="2400" b="1" dirty="0"/>
              <a:t>Confirm the </a:t>
            </a:r>
            <a:r>
              <a:rPr lang="en-ZA" sz="2400" b="1" dirty="0" err="1"/>
              <a:t>dx</a:t>
            </a:r>
            <a:endParaRPr lang="en-ZA" sz="2400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1DF189-6F2F-4C21-88CC-C82D3D0D14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279465" y="3484954"/>
            <a:ext cx="2941600" cy="245864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ZA" sz="2400" noProof="1"/>
              <a:t>X-ray</a:t>
            </a:r>
          </a:p>
          <a:p>
            <a:pPr>
              <a:buFont typeface="Arial" pitchFamily="34" charset="0"/>
              <a:buChar char="•"/>
            </a:pPr>
            <a:r>
              <a:rPr lang="en-ZA" sz="2400" noProof="1"/>
              <a:t>Skin biopsy</a:t>
            </a:r>
          </a:p>
        </p:txBody>
      </p:sp>
      <p:pic>
        <p:nvPicPr>
          <p:cNvPr id="29" name="Picture Placeholder 17" descr="Illustrator outline">
            <a:extLst>
              <a:ext uri="{FF2B5EF4-FFF2-40B4-BE49-F238E27FC236}">
                <a16:creationId xmlns:a16="http://schemas.microsoft.com/office/drawing/2014/main" id="{3F6B18F7-FCBF-493A-AD96-1FFF95A95E2F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53207" y="2015612"/>
            <a:ext cx="769486" cy="769486"/>
          </a:xfr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D4A67-3A46-4F54-A12A-EAE1B53E6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29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69393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0921" y="2145859"/>
            <a:ext cx="5042568" cy="587127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sz="2400" b="1" dirty="0"/>
              <a:t>Physiology of calcification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419184"/>
            <a:ext cx="2362200" cy="1110286"/>
          </a:xfrm>
        </p:spPr>
        <p:txBody>
          <a:bodyPr/>
          <a:lstStyle/>
          <a:p>
            <a:r>
              <a:t>topics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EB4FD15-5553-45C2-B403-92726A0897A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00EDB-B024-49EC-A7CD-4E3A92A0AC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50921" y="3198051"/>
            <a:ext cx="5042568" cy="320381"/>
          </a:xfrm>
        </p:spPr>
        <p:txBody>
          <a:bodyPr/>
          <a:lstStyle/>
          <a:p>
            <a:r>
              <a:rPr lang="en-US" sz="2400" b="1" dirty="0"/>
              <a:t>Pathology of calcification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D82EC7-5ADD-4197-AE50-6BAA12DAE5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50922" y="3543527"/>
            <a:ext cx="5041422" cy="540104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9BFD7D-5F7D-451D-BDB4-C36E0A7A44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0921" y="5232095"/>
            <a:ext cx="5042568" cy="320381"/>
          </a:xfrm>
        </p:spPr>
        <p:txBody>
          <a:bodyPr/>
          <a:lstStyle/>
          <a:p>
            <a:r>
              <a:rPr lang="en-US" sz="2400" b="1" dirty="0"/>
              <a:t>Types of calcinosis cutis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BCF128-16BF-47FB-8300-C056A7A674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50921" y="4250243"/>
            <a:ext cx="5042568" cy="320381"/>
          </a:xfrm>
        </p:spPr>
        <p:txBody>
          <a:bodyPr/>
          <a:lstStyle/>
          <a:p>
            <a:r>
              <a:rPr lang="en-US" sz="2400" b="1" dirty="0"/>
              <a:t>calcinosis cutis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89BFD7D-5F7D-451D-BDB4-C36E0A7A44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62644" y="6017541"/>
            <a:ext cx="5042568" cy="320381"/>
          </a:xfrm>
        </p:spPr>
        <p:txBody>
          <a:bodyPr/>
          <a:lstStyle/>
          <a:p>
            <a:r>
              <a:rPr sz="2400" b="1"/>
              <a:t>calciphylaxis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B19BD1C-075E-A74F-B379-737B98CAF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671" y="1217323"/>
            <a:ext cx="2090618" cy="508238"/>
          </a:xfrm>
        </p:spPr>
        <p:txBody>
          <a:bodyPr vert="horz" lIns="0" tIns="45720" rIns="91440" bIns="45720" rtlCol="0" anchor="t">
            <a:normAutofit lnSpcReduction="10000"/>
          </a:bodyPr>
          <a:lstStyle/>
          <a:p>
            <a:r>
              <a:rPr lang="en-US" sz="3200" b="1" u="sng" dirty="0"/>
              <a:t>1</a:t>
            </a:r>
            <a:r>
              <a:rPr lang="en-US" sz="3200" b="1" u="sng" baseline="30000" dirty="0"/>
              <a:t>st</a:t>
            </a:r>
            <a:r>
              <a:rPr lang="en-US" sz="3200" b="1" u="sng" dirty="0"/>
              <a:t> line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4BB97F-B86E-2C42-8391-A2B8B7D7DC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319" y="1843789"/>
            <a:ext cx="7423952" cy="472169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Surgical excision/wound care/debridement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CO2laser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Intralesional steroid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Topical </a:t>
            </a:r>
            <a:r>
              <a:rPr lang="en-US" sz="2400" dirty="0" err="1"/>
              <a:t>thiosulphate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Intralesional thiosulphate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74D5FC-7122-4EA9-A7AA-BA3F9A46DF3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815" y="292515"/>
            <a:ext cx="3995058" cy="924808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/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1414364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B19BD1C-075E-A74F-B379-737B98CAF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671" y="1217323"/>
            <a:ext cx="2090618" cy="508238"/>
          </a:xfrm>
        </p:spPr>
        <p:txBody>
          <a:bodyPr vert="horz" lIns="0" tIns="45720" rIns="91440" bIns="45720" rtlCol="0" anchor="t">
            <a:normAutofit lnSpcReduction="10000"/>
          </a:bodyPr>
          <a:lstStyle/>
          <a:p>
            <a:r>
              <a:rPr lang="en-US" sz="3200" b="1" u="sng" dirty="0"/>
              <a:t>1</a:t>
            </a:r>
            <a:r>
              <a:rPr lang="en-US" sz="3200" b="1" u="sng" baseline="30000" dirty="0"/>
              <a:t>st</a:t>
            </a:r>
            <a:r>
              <a:rPr lang="en-US" sz="3200" b="1" u="sng" dirty="0"/>
              <a:t> line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4BB97F-B86E-2C42-8391-A2B8B7D7DC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319" y="1843789"/>
            <a:ext cx="5806353" cy="472169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Surgical excision/wound care/debridement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CO2laser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Intralesional steroid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Topical </a:t>
            </a:r>
            <a:r>
              <a:rPr lang="en-US" sz="2400" dirty="0" err="1"/>
              <a:t>thiosulphate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Intralesional thiosulphate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74D5FC-7122-4EA9-A7AA-BA3F9A46DF3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815" y="292515"/>
            <a:ext cx="3995058" cy="924808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/>
              <a:t>treatment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8ED3D1-D585-197D-86F9-96D6CFD5E36F}"/>
              </a:ext>
            </a:extLst>
          </p:cNvPr>
          <p:cNvGrpSpPr/>
          <p:nvPr/>
        </p:nvGrpSpPr>
        <p:grpSpPr>
          <a:xfrm>
            <a:off x="4272977" y="2068804"/>
            <a:ext cx="2983872" cy="2998036"/>
            <a:chOff x="4105408" y="2684344"/>
            <a:chExt cx="2983872" cy="2998036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3B8BADD4-FB26-D183-842E-AD71A09FE121}"/>
                </a:ext>
              </a:extLst>
            </p:cNvPr>
            <p:cNvSpPr/>
            <p:nvPr/>
          </p:nvSpPr>
          <p:spPr>
            <a:xfrm rot="5400000">
              <a:off x="4098326" y="2691426"/>
              <a:ext cx="2998036" cy="2983872"/>
            </a:xfrm>
            <a:prstGeom prst="wedgeEllipseCallout">
              <a:avLst>
                <a:gd name="adj1" fmla="val 932"/>
                <a:gd name="adj2" fmla="val 69781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6A0C87-13F4-81FC-0191-CBF5FD9D4431}"/>
                </a:ext>
              </a:extLst>
            </p:cNvPr>
            <p:cNvSpPr txBox="1"/>
            <p:nvPr/>
          </p:nvSpPr>
          <p:spPr>
            <a:xfrm>
              <a:off x="4740014" y="3583197"/>
              <a:ext cx="2113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20 mg/ml </a:t>
              </a:r>
            </a:p>
            <a:p>
              <a:r>
                <a:rPr lang="en-US" sz="2400" b="1" dirty="0">
                  <a:solidFill>
                    <a:schemeClr val="bg1"/>
                  </a:solidFill>
                </a:rPr>
                <a:t>Every 4-8 weeks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34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B19BD1C-075E-A74F-B379-737B98CAF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671" y="1217323"/>
            <a:ext cx="2090618" cy="508238"/>
          </a:xfrm>
        </p:spPr>
        <p:txBody>
          <a:bodyPr vert="horz" lIns="0" tIns="45720" rIns="91440" bIns="45720" rtlCol="0" anchor="t">
            <a:normAutofit lnSpcReduction="10000"/>
          </a:bodyPr>
          <a:lstStyle/>
          <a:p>
            <a:r>
              <a:rPr lang="en-US" sz="3200" b="1" u="sng" dirty="0"/>
              <a:t>1</a:t>
            </a:r>
            <a:r>
              <a:rPr lang="en-US" sz="3200" b="1" u="sng" baseline="30000" dirty="0"/>
              <a:t>st</a:t>
            </a:r>
            <a:r>
              <a:rPr lang="en-US" sz="3200" b="1" u="sng" dirty="0"/>
              <a:t> line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4BB97F-B86E-2C42-8391-A2B8B7D7DC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319" y="1843789"/>
            <a:ext cx="5806353" cy="472169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Surgical excision/wound care/debridement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CO2laser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Intralesional steroid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Topical </a:t>
            </a:r>
            <a:r>
              <a:rPr lang="en-US" sz="2400" dirty="0" err="1"/>
              <a:t>thiosulphate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Intralesional </a:t>
            </a:r>
            <a:r>
              <a:rPr lang="en-US" sz="2400" dirty="0" err="1"/>
              <a:t>thiosulphate</a:t>
            </a:r>
            <a:r>
              <a:rPr lang="en-US" sz="2400" dirty="0"/>
              <a:t>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74D5FC-7122-4EA9-A7AA-BA3F9A46DF3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815" y="292515"/>
            <a:ext cx="3995058" cy="924808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/>
              <a:t>treatment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213462-1BE3-C77B-387B-53FD11B2F307}"/>
              </a:ext>
            </a:extLst>
          </p:cNvPr>
          <p:cNvGrpSpPr/>
          <p:nvPr/>
        </p:nvGrpSpPr>
        <p:grpSpPr>
          <a:xfrm>
            <a:off x="4357564" y="2705618"/>
            <a:ext cx="2983872" cy="2998036"/>
            <a:chOff x="4105408" y="2684344"/>
            <a:chExt cx="2983872" cy="2998036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3252890E-352F-5CC9-901A-49A4027405CF}"/>
                </a:ext>
              </a:extLst>
            </p:cNvPr>
            <p:cNvSpPr/>
            <p:nvPr/>
          </p:nvSpPr>
          <p:spPr>
            <a:xfrm rot="5400000">
              <a:off x="4098326" y="2691426"/>
              <a:ext cx="2998036" cy="2983872"/>
            </a:xfrm>
            <a:prstGeom prst="wedgeEllipseCallout">
              <a:avLst>
                <a:gd name="adj1" fmla="val 932"/>
                <a:gd name="adj2" fmla="val 69781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6A52A3-28B8-60FF-ABF7-B9ACC1CFC963}"/>
                </a:ext>
              </a:extLst>
            </p:cNvPr>
            <p:cNvSpPr txBox="1"/>
            <p:nvPr/>
          </p:nvSpPr>
          <p:spPr>
            <a:xfrm>
              <a:off x="4740014" y="3583197"/>
              <a:ext cx="2113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10% </a:t>
              </a:r>
              <a:r>
                <a:rPr lang="en-US" sz="2400" b="1" dirty="0" err="1">
                  <a:solidFill>
                    <a:schemeClr val="bg1"/>
                  </a:solidFill>
                </a:rPr>
                <a:t>soln</a:t>
              </a:r>
              <a:endParaRPr lang="en-US" sz="2400" b="1" dirty="0">
                <a:solidFill>
                  <a:schemeClr val="bg1"/>
                </a:solidFill>
              </a:endParaRPr>
            </a:p>
            <a:p>
              <a:r>
                <a:rPr lang="en-US" sz="2400" b="1" dirty="0">
                  <a:solidFill>
                    <a:schemeClr val="bg1"/>
                  </a:solidFill>
                </a:rPr>
                <a:t>Twice weekly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468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B19BD1C-075E-A74F-B379-737B98CAF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671" y="1217323"/>
            <a:ext cx="2090618" cy="508238"/>
          </a:xfrm>
        </p:spPr>
        <p:txBody>
          <a:bodyPr vert="horz" lIns="0" tIns="45720" rIns="91440" bIns="45720" rtlCol="0" anchor="t">
            <a:normAutofit lnSpcReduction="10000"/>
          </a:bodyPr>
          <a:lstStyle/>
          <a:p>
            <a:r>
              <a:rPr lang="en-US" sz="3200" b="1" u="sng" dirty="0"/>
              <a:t>1</a:t>
            </a:r>
            <a:r>
              <a:rPr lang="en-US" sz="3200" b="1" u="sng" baseline="30000" dirty="0"/>
              <a:t>st</a:t>
            </a:r>
            <a:r>
              <a:rPr lang="en-US" sz="3200" b="1" u="sng" dirty="0"/>
              <a:t> line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4BB97F-B86E-2C42-8391-A2B8B7D7DC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319" y="1843789"/>
            <a:ext cx="5806353" cy="472169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Surgical excision/wound care/debridement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CO2laser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Intralesional steroid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Topical </a:t>
            </a:r>
            <a:r>
              <a:rPr lang="en-US" sz="2400" dirty="0" err="1"/>
              <a:t>thiosulphate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Intralesional </a:t>
            </a:r>
            <a:r>
              <a:rPr lang="en-US" sz="2400" dirty="0" err="1"/>
              <a:t>thiosulphate</a:t>
            </a:r>
            <a:r>
              <a:rPr lang="en-US" sz="2400" dirty="0"/>
              <a:t>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74D5FC-7122-4EA9-A7AA-BA3F9A46DF3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815" y="292515"/>
            <a:ext cx="3995058" cy="924808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/>
              <a:t>treatment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BB3352-4552-DEA7-DE06-8EDADDD8781F}"/>
              </a:ext>
            </a:extLst>
          </p:cNvPr>
          <p:cNvGrpSpPr/>
          <p:nvPr/>
        </p:nvGrpSpPr>
        <p:grpSpPr>
          <a:xfrm>
            <a:off x="4916569" y="3012276"/>
            <a:ext cx="2983872" cy="2998036"/>
            <a:chOff x="3947829" y="2391828"/>
            <a:chExt cx="2983872" cy="2998036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A4723A20-5CE7-28B4-2534-D96283C8FE26}"/>
                </a:ext>
              </a:extLst>
            </p:cNvPr>
            <p:cNvSpPr/>
            <p:nvPr/>
          </p:nvSpPr>
          <p:spPr>
            <a:xfrm rot="5400000">
              <a:off x="3940747" y="2398910"/>
              <a:ext cx="2998036" cy="2983872"/>
            </a:xfrm>
            <a:prstGeom prst="wedgeEllipseCallout">
              <a:avLst>
                <a:gd name="adj1" fmla="val 15432"/>
                <a:gd name="adj2" fmla="val 6726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468B51-E26D-764C-C963-E39D02ACC8CD}"/>
                </a:ext>
              </a:extLst>
            </p:cNvPr>
            <p:cNvSpPr txBox="1"/>
            <p:nvPr/>
          </p:nvSpPr>
          <p:spPr>
            <a:xfrm>
              <a:off x="4506898" y="3475347"/>
              <a:ext cx="2113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0.1 ml of 25% </a:t>
              </a:r>
              <a:r>
                <a:rPr lang="en-US" sz="2400" b="1" dirty="0" err="1">
                  <a:solidFill>
                    <a:schemeClr val="bg1"/>
                  </a:solidFill>
                </a:rPr>
                <a:t>soln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127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74D5FC-7122-4EA9-A7AA-BA3F9A46DF3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59B810C-73DF-B44C-80E1-083E2F3B7C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4742" y="511712"/>
            <a:ext cx="2238497" cy="649964"/>
          </a:xfrm>
        </p:spPr>
        <p:txBody>
          <a:bodyPr/>
          <a:lstStyle/>
          <a:p>
            <a:r>
              <a:rPr lang="en-US" sz="3200" b="1" u="sng" dirty="0"/>
              <a:t>2</a:t>
            </a:r>
            <a:r>
              <a:rPr lang="en-US" sz="3200" b="1" u="sng" baseline="30000" dirty="0"/>
              <a:t>nd</a:t>
            </a:r>
            <a:r>
              <a:rPr lang="en-US" sz="3200" b="1" u="sng" dirty="0"/>
              <a:t> line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1FA41B41-DD97-A64E-8203-BA7A580F5A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8637" y="1161675"/>
            <a:ext cx="3483755" cy="383004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Diltiazem</a:t>
            </a:r>
            <a:r>
              <a:rPr lang="en-US" sz="28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Bisphosphonate</a:t>
            </a:r>
            <a:r>
              <a:rPr lang="en-US" sz="28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Aluminium</a:t>
            </a:r>
            <a:r>
              <a:rPr lang="en-US" sz="2800" dirty="0"/>
              <a:t> hydroxide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Minocycline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Stem cell transplant</a:t>
            </a:r>
          </a:p>
          <a:p>
            <a:endParaRPr lang="en-US" sz="2000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D1DAC95E-B0DB-8B46-B628-F1B5520F05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34532" y="510608"/>
            <a:ext cx="2108052" cy="609876"/>
          </a:xfrm>
        </p:spPr>
        <p:txBody>
          <a:bodyPr/>
          <a:lstStyle/>
          <a:p>
            <a:r>
              <a:rPr lang="en-US" sz="3200" b="1" u="sng" dirty="0"/>
              <a:t>3</a:t>
            </a:r>
            <a:r>
              <a:rPr lang="en-US" sz="3200" b="1" u="sng" baseline="30000" dirty="0"/>
              <a:t>rd</a:t>
            </a:r>
            <a:r>
              <a:rPr lang="en-US" sz="3200" b="1" u="sng" dirty="0"/>
              <a:t> line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4DA0D9F-5083-A949-8155-00F064833C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39463" y="1120484"/>
            <a:ext cx="3263900" cy="3196683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Colchicine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Ceftriaxone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Probenecid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Warfarin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IVIG</a:t>
            </a:r>
          </a:p>
          <a:p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F08EA0-9B41-E1E5-D8D1-78EEA03F753A}"/>
              </a:ext>
            </a:extLst>
          </p:cNvPr>
          <p:cNvGrpSpPr/>
          <p:nvPr/>
        </p:nvGrpSpPr>
        <p:grpSpPr>
          <a:xfrm>
            <a:off x="2683239" y="836694"/>
            <a:ext cx="2108051" cy="2046089"/>
            <a:chOff x="2537085" y="876993"/>
            <a:chExt cx="1716374" cy="168645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F58C8035-63E1-F46A-E2CF-DFD95BE992F3}"/>
                </a:ext>
              </a:extLst>
            </p:cNvPr>
            <p:cNvSpPr/>
            <p:nvPr/>
          </p:nvSpPr>
          <p:spPr>
            <a:xfrm rot="5400000">
              <a:off x="2552045" y="862033"/>
              <a:ext cx="1686453" cy="1716374"/>
            </a:xfrm>
            <a:prstGeom prst="wedgeRoundRectCallout">
              <a:avLst>
                <a:gd name="adj1" fmla="val -15647"/>
                <a:gd name="adj2" fmla="val 69645"/>
                <a:gd name="adj3" fmla="val 1666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E98699-307A-EB03-A0FC-82007C02B727}"/>
                </a:ext>
              </a:extLst>
            </p:cNvPr>
            <p:cNvSpPr txBox="1"/>
            <p:nvPr/>
          </p:nvSpPr>
          <p:spPr>
            <a:xfrm>
              <a:off x="2735705" y="1139125"/>
              <a:ext cx="1341618" cy="989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Up to 480 mg per 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7353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74D5FC-7122-4EA9-A7AA-BA3F9A46DF3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59B810C-73DF-B44C-80E1-083E2F3B7C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4742" y="511712"/>
            <a:ext cx="2238497" cy="649964"/>
          </a:xfrm>
        </p:spPr>
        <p:txBody>
          <a:bodyPr/>
          <a:lstStyle/>
          <a:p>
            <a:r>
              <a:rPr lang="en-US" sz="3200" b="1" u="sng" dirty="0"/>
              <a:t>2</a:t>
            </a:r>
            <a:r>
              <a:rPr lang="en-US" sz="3200" b="1" u="sng" baseline="30000" dirty="0"/>
              <a:t>nd</a:t>
            </a:r>
            <a:r>
              <a:rPr lang="en-US" sz="3200" b="1" u="sng" dirty="0"/>
              <a:t> line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1FA41B41-DD97-A64E-8203-BA7A580F5A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8637" y="1161675"/>
            <a:ext cx="3483755" cy="383004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Diltiazem</a:t>
            </a:r>
            <a:r>
              <a:rPr lang="en-US" sz="28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Bisphosphonate</a:t>
            </a:r>
            <a:r>
              <a:rPr lang="en-US" sz="28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Aluminium</a:t>
            </a:r>
            <a:r>
              <a:rPr lang="en-US" sz="2800" dirty="0"/>
              <a:t> hydroxide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Minocycline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Stem cell transplant</a:t>
            </a:r>
          </a:p>
          <a:p>
            <a:endParaRPr lang="en-US" sz="2000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D1DAC95E-B0DB-8B46-B628-F1B5520F05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34532" y="510608"/>
            <a:ext cx="2108052" cy="609876"/>
          </a:xfrm>
        </p:spPr>
        <p:txBody>
          <a:bodyPr/>
          <a:lstStyle/>
          <a:p>
            <a:r>
              <a:rPr lang="en-US" sz="3200" b="1" u="sng" dirty="0"/>
              <a:t>3</a:t>
            </a:r>
            <a:r>
              <a:rPr lang="en-US" sz="3200" b="1" u="sng" baseline="30000" dirty="0"/>
              <a:t>rd</a:t>
            </a:r>
            <a:r>
              <a:rPr lang="en-US" sz="3200" b="1" u="sng" dirty="0"/>
              <a:t> line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4DA0D9F-5083-A949-8155-00F064833C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39463" y="1120484"/>
            <a:ext cx="3263900" cy="3196683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Colchicine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Ceftriaxone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Probenecid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Warfarin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IVIG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98699-307A-EB03-A0FC-82007C02B727}"/>
              </a:ext>
            </a:extLst>
          </p:cNvPr>
          <p:cNvSpPr txBox="1"/>
          <p:nvPr/>
        </p:nvSpPr>
        <p:spPr>
          <a:xfrm>
            <a:off x="2735705" y="1139125"/>
            <a:ext cx="1341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 to 480 mg per day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6AF718-B124-BC9E-FA05-919A8742FEB5}"/>
              </a:ext>
            </a:extLst>
          </p:cNvPr>
          <p:cNvGrpSpPr/>
          <p:nvPr/>
        </p:nvGrpSpPr>
        <p:grpSpPr>
          <a:xfrm>
            <a:off x="3976345" y="1161675"/>
            <a:ext cx="3951158" cy="3979392"/>
            <a:chOff x="2521802" y="891182"/>
            <a:chExt cx="1716374" cy="1686453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8B5860-FA7F-870E-B524-3483FC0F47BE}"/>
                </a:ext>
              </a:extLst>
            </p:cNvPr>
            <p:cNvSpPr/>
            <p:nvPr/>
          </p:nvSpPr>
          <p:spPr>
            <a:xfrm rot="5400000">
              <a:off x="2536762" y="876222"/>
              <a:ext cx="1686453" cy="1716374"/>
            </a:xfrm>
            <a:prstGeom prst="wedgeRoundRectCallout">
              <a:avLst>
                <a:gd name="adj1" fmla="val -19272"/>
                <a:gd name="adj2" fmla="val 67731"/>
                <a:gd name="adj3" fmla="val 1666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66B024-5E53-FEC7-A370-A1670A8CF984}"/>
                </a:ext>
              </a:extLst>
            </p:cNvPr>
            <p:cNvSpPr txBox="1"/>
            <p:nvPr/>
          </p:nvSpPr>
          <p:spPr>
            <a:xfrm>
              <a:off x="2655841" y="970221"/>
              <a:ext cx="1448294" cy="14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bg1"/>
                  </a:solidFill>
                </a:rPr>
                <a:t>Oral alendronate 10mg/day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bg1"/>
                  </a:solidFill>
                </a:rPr>
                <a:t>Oral Etidronate 800mg/day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bg1"/>
                  </a:solidFill>
                </a:rPr>
                <a:t>IV </a:t>
              </a:r>
              <a:r>
                <a:rPr lang="en-US" sz="2800" b="1" dirty="0" err="1">
                  <a:solidFill>
                    <a:schemeClr val="bg1"/>
                  </a:solidFill>
                </a:rPr>
                <a:t>palmidronate</a:t>
              </a:r>
              <a:r>
                <a:rPr lang="en-US" sz="2800" b="1" dirty="0">
                  <a:solidFill>
                    <a:schemeClr val="bg1"/>
                  </a:solidFill>
                </a:rPr>
                <a:t> 1mg/kg/day for 3 days every 3 months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932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74D5FC-7122-4EA9-A7AA-BA3F9A46DF3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59B810C-73DF-B44C-80E1-083E2F3B7C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4742" y="511712"/>
            <a:ext cx="2238497" cy="649964"/>
          </a:xfrm>
        </p:spPr>
        <p:txBody>
          <a:bodyPr/>
          <a:lstStyle/>
          <a:p>
            <a:r>
              <a:rPr lang="en-US" sz="3200" b="1" u="sng" dirty="0"/>
              <a:t>2</a:t>
            </a:r>
            <a:r>
              <a:rPr lang="en-US" sz="3200" b="1" u="sng" baseline="30000" dirty="0"/>
              <a:t>nd</a:t>
            </a:r>
            <a:r>
              <a:rPr lang="en-US" sz="3200" b="1" u="sng" dirty="0"/>
              <a:t> line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1FA41B41-DD97-A64E-8203-BA7A580F5A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8637" y="1161675"/>
            <a:ext cx="3483755" cy="383004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Diltiazem</a:t>
            </a:r>
            <a:r>
              <a:rPr lang="en-US" sz="28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Bisphosphonate</a:t>
            </a:r>
            <a:r>
              <a:rPr lang="en-US" sz="28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Aluminium</a:t>
            </a:r>
            <a:r>
              <a:rPr lang="en-US" sz="2800" dirty="0"/>
              <a:t> hydroxide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Minocycline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Stem cell transplant</a:t>
            </a:r>
          </a:p>
          <a:p>
            <a:endParaRPr lang="en-US" sz="2000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D1DAC95E-B0DB-8B46-B628-F1B5520F05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34532" y="510608"/>
            <a:ext cx="2108052" cy="609876"/>
          </a:xfrm>
        </p:spPr>
        <p:txBody>
          <a:bodyPr/>
          <a:lstStyle/>
          <a:p>
            <a:r>
              <a:rPr lang="en-US" sz="3200" b="1" u="sng" dirty="0"/>
              <a:t>3</a:t>
            </a:r>
            <a:r>
              <a:rPr lang="en-US" sz="3200" b="1" u="sng" baseline="30000" dirty="0"/>
              <a:t>rd</a:t>
            </a:r>
            <a:r>
              <a:rPr lang="en-US" sz="3200" b="1" u="sng" dirty="0"/>
              <a:t> line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4DA0D9F-5083-A949-8155-00F064833C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39463" y="1120484"/>
            <a:ext cx="3263900" cy="3196683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Colchicine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Ceftriaxone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Probenecid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Warfarin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IVIG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98699-307A-EB03-A0FC-82007C02B727}"/>
              </a:ext>
            </a:extLst>
          </p:cNvPr>
          <p:cNvSpPr txBox="1"/>
          <p:nvPr/>
        </p:nvSpPr>
        <p:spPr>
          <a:xfrm>
            <a:off x="2735705" y="1139125"/>
            <a:ext cx="1341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 to 480 mg per day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6AF718-B124-BC9E-FA05-919A8742FEB5}"/>
              </a:ext>
            </a:extLst>
          </p:cNvPr>
          <p:cNvGrpSpPr/>
          <p:nvPr/>
        </p:nvGrpSpPr>
        <p:grpSpPr>
          <a:xfrm>
            <a:off x="4404922" y="2473345"/>
            <a:ext cx="2685425" cy="2068675"/>
            <a:chOff x="2521802" y="891182"/>
            <a:chExt cx="1716374" cy="1686453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8B5860-FA7F-870E-B524-3483FC0F47BE}"/>
                </a:ext>
              </a:extLst>
            </p:cNvPr>
            <p:cNvSpPr/>
            <p:nvPr/>
          </p:nvSpPr>
          <p:spPr>
            <a:xfrm rot="5400000">
              <a:off x="2536762" y="876222"/>
              <a:ext cx="1686453" cy="1716374"/>
            </a:xfrm>
            <a:prstGeom prst="wedgeRoundRectCallout">
              <a:avLst>
                <a:gd name="adj1" fmla="val -19272"/>
                <a:gd name="adj2" fmla="val 67731"/>
                <a:gd name="adj3" fmla="val 1666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66B024-5E53-FEC7-A370-A1670A8CF984}"/>
                </a:ext>
              </a:extLst>
            </p:cNvPr>
            <p:cNvSpPr txBox="1"/>
            <p:nvPr/>
          </p:nvSpPr>
          <p:spPr>
            <a:xfrm>
              <a:off x="2650528" y="1228217"/>
              <a:ext cx="1448294" cy="777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bg1"/>
                  </a:solidFill>
                </a:rPr>
                <a:t>Up to 2.4 g/day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9297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74D5FC-7122-4EA9-A7AA-BA3F9A46DF3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59B810C-73DF-B44C-80E1-083E2F3B7C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4742" y="511712"/>
            <a:ext cx="2238497" cy="649964"/>
          </a:xfrm>
        </p:spPr>
        <p:txBody>
          <a:bodyPr/>
          <a:lstStyle/>
          <a:p>
            <a:r>
              <a:rPr lang="en-US" sz="3200" b="1" u="sng" dirty="0"/>
              <a:t>2</a:t>
            </a:r>
            <a:r>
              <a:rPr lang="en-US" sz="3200" b="1" u="sng" baseline="30000" dirty="0"/>
              <a:t>nd</a:t>
            </a:r>
            <a:r>
              <a:rPr lang="en-US" sz="3200" b="1" u="sng" dirty="0"/>
              <a:t> line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1FA41B41-DD97-A64E-8203-BA7A580F5A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8637" y="1161675"/>
            <a:ext cx="3483755" cy="383004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Diltiazem</a:t>
            </a:r>
            <a:r>
              <a:rPr lang="en-US" sz="28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Bisphosphonate</a:t>
            </a:r>
            <a:r>
              <a:rPr lang="en-US" sz="28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Aluminium</a:t>
            </a:r>
            <a:r>
              <a:rPr lang="en-US" sz="2800" dirty="0"/>
              <a:t> hydroxide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Minocycline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Stem cell transplant</a:t>
            </a:r>
          </a:p>
          <a:p>
            <a:endParaRPr lang="en-US" sz="2000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D1DAC95E-B0DB-8B46-B628-F1B5520F05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34532" y="510608"/>
            <a:ext cx="2108052" cy="609876"/>
          </a:xfrm>
        </p:spPr>
        <p:txBody>
          <a:bodyPr/>
          <a:lstStyle/>
          <a:p>
            <a:r>
              <a:rPr lang="en-US" sz="3200" b="1" u="sng" dirty="0"/>
              <a:t>3</a:t>
            </a:r>
            <a:r>
              <a:rPr lang="en-US" sz="3200" b="1" u="sng" baseline="30000" dirty="0"/>
              <a:t>rd</a:t>
            </a:r>
            <a:r>
              <a:rPr lang="en-US" sz="3200" b="1" u="sng" dirty="0"/>
              <a:t> line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4DA0D9F-5083-A949-8155-00F064833C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39463" y="1120484"/>
            <a:ext cx="3263900" cy="3196683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Colchicine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Ceftriaxone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Probenecid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Warfarin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IVIG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98699-307A-EB03-A0FC-82007C02B727}"/>
              </a:ext>
            </a:extLst>
          </p:cNvPr>
          <p:cNvSpPr txBox="1"/>
          <p:nvPr/>
        </p:nvSpPr>
        <p:spPr>
          <a:xfrm>
            <a:off x="2735705" y="1139125"/>
            <a:ext cx="1341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 to 480 mg per day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6AF718-B124-BC9E-FA05-919A8742FEB5}"/>
              </a:ext>
            </a:extLst>
          </p:cNvPr>
          <p:cNvGrpSpPr/>
          <p:nvPr/>
        </p:nvGrpSpPr>
        <p:grpSpPr>
          <a:xfrm>
            <a:off x="3520502" y="3282829"/>
            <a:ext cx="2685425" cy="2068675"/>
            <a:chOff x="2521802" y="891182"/>
            <a:chExt cx="1716374" cy="1686453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8B5860-FA7F-870E-B524-3483FC0F47BE}"/>
                </a:ext>
              </a:extLst>
            </p:cNvPr>
            <p:cNvSpPr/>
            <p:nvPr/>
          </p:nvSpPr>
          <p:spPr>
            <a:xfrm rot="5400000">
              <a:off x="2536762" y="876222"/>
              <a:ext cx="1686453" cy="1716374"/>
            </a:xfrm>
            <a:prstGeom prst="wedgeRoundRectCallout">
              <a:avLst>
                <a:gd name="adj1" fmla="val -19272"/>
                <a:gd name="adj2" fmla="val 67731"/>
                <a:gd name="adj3" fmla="val 1666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66B024-5E53-FEC7-A370-A1670A8CF984}"/>
                </a:ext>
              </a:extLst>
            </p:cNvPr>
            <p:cNvSpPr txBox="1"/>
            <p:nvPr/>
          </p:nvSpPr>
          <p:spPr>
            <a:xfrm>
              <a:off x="2719623" y="1155236"/>
              <a:ext cx="1448294" cy="1129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bg1"/>
                  </a:solidFill>
                </a:rPr>
                <a:t>Up to 200mg per 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5866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74D5FC-7122-4EA9-A7AA-BA3F9A46DF3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59B810C-73DF-B44C-80E1-083E2F3B7C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4742" y="511712"/>
            <a:ext cx="2238497" cy="649964"/>
          </a:xfrm>
        </p:spPr>
        <p:txBody>
          <a:bodyPr/>
          <a:lstStyle/>
          <a:p>
            <a:r>
              <a:rPr lang="en-US" sz="3200" b="1" u="sng" dirty="0"/>
              <a:t>2</a:t>
            </a:r>
            <a:r>
              <a:rPr lang="en-US" sz="3200" b="1" u="sng" baseline="30000" dirty="0"/>
              <a:t>nd</a:t>
            </a:r>
            <a:r>
              <a:rPr lang="en-US" sz="3200" b="1" u="sng" dirty="0"/>
              <a:t> line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1FA41B41-DD97-A64E-8203-BA7A580F5A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8637" y="1161675"/>
            <a:ext cx="3483755" cy="383004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Diltiazem</a:t>
            </a:r>
            <a:r>
              <a:rPr lang="en-US" sz="28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Bisphosphonate</a:t>
            </a:r>
            <a:r>
              <a:rPr lang="en-US" sz="28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Aluminium</a:t>
            </a:r>
            <a:r>
              <a:rPr lang="en-US" sz="2800" dirty="0"/>
              <a:t> hydroxide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Minocycline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Stem cell transplant</a:t>
            </a:r>
          </a:p>
          <a:p>
            <a:endParaRPr lang="en-US" sz="2000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D1DAC95E-B0DB-8B46-B628-F1B5520F05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34532" y="510608"/>
            <a:ext cx="2108052" cy="609876"/>
          </a:xfrm>
        </p:spPr>
        <p:txBody>
          <a:bodyPr/>
          <a:lstStyle/>
          <a:p>
            <a:r>
              <a:rPr lang="en-US" sz="3200" b="1" u="sng" dirty="0"/>
              <a:t>3</a:t>
            </a:r>
            <a:r>
              <a:rPr lang="en-US" sz="3200" b="1" u="sng" baseline="30000" dirty="0"/>
              <a:t>rd</a:t>
            </a:r>
            <a:r>
              <a:rPr lang="en-US" sz="3200" b="1" u="sng" dirty="0"/>
              <a:t> line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4DA0D9F-5083-A949-8155-00F064833C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39463" y="1120484"/>
            <a:ext cx="3263900" cy="3196683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/>
              <a:t>Colchicine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Ceftriaxone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Probenecid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Warfarin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IVIG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98699-307A-EB03-A0FC-82007C02B727}"/>
              </a:ext>
            </a:extLst>
          </p:cNvPr>
          <p:cNvSpPr txBox="1"/>
          <p:nvPr/>
        </p:nvSpPr>
        <p:spPr>
          <a:xfrm>
            <a:off x="2735705" y="1139125"/>
            <a:ext cx="1341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 to 480 mg per day</a:t>
            </a:r>
          </a:p>
        </p:txBody>
      </p:sp>
    </p:spTree>
    <p:extLst>
      <p:ext uri="{BB962C8B-B14F-4D97-AF65-F5344CB8AC3E}">
        <p14:creationId xmlns:p14="http://schemas.microsoft.com/office/powerpoint/2010/main" val="25897280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1C4FFF1-F045-24C3-3EDF-A092154A04C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t="6231" b="6231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629"/>
            <a:ext cx="6417129" cy="76744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Dystrophic calcification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64BC1-DA72-48D5-81A1-C62B430199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9202" y="2563586"/>
            <a:ext cx="6221186" cy="3363685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At site of trauma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Burns, </a:t>
            </a:r>
            <a:r>
              <a:rPr lang="en-US" sz="2800" dirty="0" err="1"/>
              <a:t>keloid</a:t>
            </a:r>
            <a:r>
              <a:rPr lang="en-US" sz="2800" dirty="0"/>
              <a:t>, heel prick testing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Heparin injections (commonly in renal patients)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E5D0F5-4C11-47EE-BA9F-DEF2F44DD3D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 txBox="1">
            <a:spLocks/>
          </p:cNvSpPr>
          <p:nvPr/>
        </p:nvSpPr>
        <p:spPr>
          <a:xfrm>
            <a:off x="6694957" y="767443"/>
            <a:ext cx="5426505" cy="10287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Trauma/calcium containing injections</a:t>
            </a:r>
          </a:p>
        </p:txBody>
      </p:sp>
    </p:spTree>
    <p:extLst>
      <p:ext uri="{BB962C8B-B14F-4D97-AF65-F5344CB8AC3E}">
        <p14:creationId xmlns:p14="http://schemas.microsoft.com/office/powerpoint/2010/main" val="627911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3000" r="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B8C0F9-FAEC-9066-B74E-0B2141415805}"/>
              </a:ext>
            </a:extLst>
          </p:cNvPr>
          <p:cNvSpPr/>
          <p:nvPr/>
        </p:nvSpPr>
        <p:spPr>
          <a:xfrm>
            <a:off x="3294993" y="1024759"/>
            <a:ext cx="1734207" cy="3626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6F1C6-C2F4-F356-8F7D-FC3F50661CFA}"/>
              </a:ext>
            </a:extLst>
          </p:cNvPr>
          <p:cNvSpPr/>
          <p:nvPr/>
        </p:nvSpPr>
        <p:spPr>
          <a:xfrm>
            <a:off x="3294993" y="1891862"/>
            <a:ext cx="1734207" cy="2207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C07DEE1-B5B3-D717-9618-723EC99B04A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20327" y="1933731"/>
            <a:ext cx="4356352" cy="4742933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275B7E-0617-04EC-B19A-2A1D8CDA4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042" y="1055216"/>
            <a:ext cx="4709749" cy="1027188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chemeClr val="tx1"/>
                </a:solidFill>
              </a:rPr>
              <a:t>HEEL PRICK CALCINOSIS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tx1"/>
                </a:solidFill>
              </a:rPr>
              <a:t>Firm papule on heels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E6337-BE73-DDE2-C9C9-252F268E8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34093" y="136525"/>
            <a:ext cx="5017955" cy="1945879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chemeClr val="tx1"/>
                </a:solidFill>
              </a:rPr>
              <a:t>POST-INFUSION OR INJECTION</a:t>
            </a:r>
          </a:p>
          <a:p>
            <a:pPr>
              <a:buFont typeface="Arial" pitchFamily="34" charset="0"/>
              <a:buChar char="•"/>
            </a:pPr>
            <a:r>
              <a:rPr lang="en-US" sz="2400" cap="none" dirty="0">
                <a:solidFill>
                  <a:schemeClr val="tx1"/>
                </a:solidFill>
              </a:rPr>
              <a:t>Warm, tender swelling at site of injection Ulceration, necrosis</a:t>
            </a:r>
          </a:p>
          <a:p>
            <a:pPr>
              <a:buFont typeface="Arial" pitchFamily="34" charset="0"/>
              <a:buChar char="•"/>
            </a:pPr>
            <a:r>
              <a:rPr lang="en-US" sz="2400" cap="none" dirty="0">
                <a:solidFill>
                  <a:schemeClr val="tx1"/>
                </a:solidFill>
              </a:rPr>
              <a:t>At site of electroencephalography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83860" y="67094"/>
            <a:ext cx="3438042" cy="1027187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presentaton</a:t>
            </a:r>
            <a:endParaRPr lang="en-US" sz="3600" b="1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B90CEED-26D2-A659-C3CD-AAAF1653B0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b="18900"/>
          <a:stretch/>
        </p:blipFill>
        <p:spPr>
          <a:xfrm>
            <a:off x="422080" y="2308487"/>
            <a:ext cx="5415675" cy="43435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E0A63-A388-49B1-A04E-27CE9BD6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956" y="136525"/>
            <a:ext cx="3507877" cy="924808"/>
          </a:xfrm>
        </p:spPr>
        <p:txBody>
          <a:bodyPr/>
          <a:lstStyle/>
          <a:p>
            <a:r>
              <a:rPr lang="en-ZA" dirty="0"/>
              <a:t>investigations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297407-CE4E-4284-879D-AEC39571362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21620" y="2265547"/>
            <a:ext cx="3507876" cy="83905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ZA" sz="2400" b="1" noProof="1"/>
              <a:t>Full biochemical assessment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C3A7BE-F7FC-4942-A31A-491A8A80610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35585" y="3083733"/>
            <a:ext cx="3507876" cy="333747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ZA" sz="2400" noProof="1"/>
              <a:t>Serum Ca</a:t>
            </a:r>
          </a:p>
          <a:p>
            <a:pPr>
              <a:buFont typeface="Arial" pitchFamily="34" charset="0"/>
              <a:buChar char="•"/>
            </a:pPr>
            <a:r>
              <a:rPr lang="en-ZA" sz="2400" noProof="1"/>
              <a:t>Serum phosphate</a:t>
            </a:r>
          </a:p>
          <a:p>
            <a:pPr>
              <a:buFont typeface="Arial" pitchFamily="34" charset="0"/>
              <a:buChar char="•"/>
            </a:pPr>
            <a:r>
              <a:rPr lang="en-ZA" sz="2400" noProof="1"/>
              <a:t>Alkaline phosphatase</a:t>
            </a:r>
          </a:p>
          <a:p>
            <a:pPr>
              <a:buFont typeface="Arial" pitchFamily="34" charset="0"/>
              <a:buChar char="•"/>
            </a:pPr>
            <a:r>
              <a:rPr lang="en-ZA" sz="2400" noProof="1"/>
              <a:t>Vitamin D</a:t>
            </a:r>
          </a:p>
          <a:p>
            <a:pPr>
              <a:buFont typeface="Arial" pitchFamily="34" charset="0"/>
              <a:buChar char="•"/>
            </a:pPr>
            <a:r>
              <a:rPr lang="en-ZA" sz="2400" noProof="1"/>
              <a:t>Parathormone (PTH)</a:t>
            </a:r>
          </a:p>
          <a:p>
            <a:pPr>
              <a:buFont typeface="Arial" pitchFamily="34" charset="0"/>
              <a:buChar char="•"/>
            </a:pPr>
            <a:endParaRPr lang="en-ZA" sz="2400" noProof="1"/>
          </a:p>
        </p:txBody>
      </p:sp>
      <p:pic>
        <p:nvPicPr>
          <p:cNvPr id="28" name="Picture Placeholder 15" descr="Document outline">
            <a:extLst>
              <a:ext uri="{FF2B5EF4-FFF2-40B4-BE49-F238E27FC236}">
                <a16:creationId xmlns:a16="http://schemas.microsoft.com/office/drawing/2014/main" id="{55BF36B0-70C1-41A7-97F7-10772AE3E317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47133" y="1362483"/>
            <a:ext cx="769486" cy="769486"/>
          </a:xfr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CCE699-03D1-4642-B46A-B14EF17DA18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97181" y="2294080"/>
            <a:ext cx="3081648" cy="582583"/>
          </a:xfrm>
        </p:spPr>
        <p:txBody>
          <a:bodyPr>
            <a:normAutofit/>
          </a:bodyPr>
          <a:lstStyle/>
          <a:p>
            <a:r>
              <a:rPr lang="en-ZA" sz="2400" b="1" dirty="0"/>
              <a:t>Confirm the </a:t>
            </a:r>
            <a:r>
              <a:rPr lang="en-ZA" sz="2400" b="1" dirty="0" err="1"/>
              <a:t>dx</a:t>
            </a:r>
            <a:endParaRPr lang="en-ZA" sz="2400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1DF189-6F2F-4C21-88CC-C82D3D0D14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837229" y="3083733"/>
            <a:ext cx="2941600" cy="245864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ZA" sz="2400" noProof="1"/>
              <a:t>X-ray</a:t>
            </a:r>
          </a:p>
          <a:p>
            <a:pPr>
              <a:buFont typeface="Arial" pitchFamily="34" charset="0"/>
              <a:buChar char="•"/>
            </a:pPr>
            <a:r>
              <a:rPr lang="en-ZA" sz="2400" noProof="1"/>
              <a:t>Skin biopsy</a:t>
            </a:r>
          </a:p>
        </p:txBody>
      </p:sp>
      <p:pic>
        <p:nvPicPr>
          <p:cNvPr id="29" name="Picture Placeholder 17" descr="Illustrator outline">
            <a:extLst>
              <a:ext uri="{FF2B5EF4-FFF2-40B4-BE49-F238E27FC236}">
                <a16:creationId xmlns:a16="http://schemas.microsoft.com/office/drawing/2014/main" id="{3F6B18F7-FCBF-493A-AD96-1FFF95A95E2F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279465" y="1356656"/>
            <a:ext cx="769486" cy="769486"/>
          </a:xfr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D4A67-3A46-4F54-A12A-EAE1B53E6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41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69393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82690-B145-4D4F-B2D1-0B2A8C50FD7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78338" y="1611130"/>
            <a:ext cx="2941600" cy="467519"/>
          </a:xfrm>
        </p:spPr>
        <p:txBody>
          <a:bodyPr>
            <a:normAutofit lnSpcReduction="10000"/>
          </a:bodyPr>
          <a:lstStyle/>
          <a:p>
            <a:r>
              <a:rPr lang="en-ZA" sz="2800" b="1" dirty="0"/>
              <a:t>treatment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C3A7BE-F7FC-4942-A31A-491A8A80610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78338" y="2078650"/>
            <a:ext cx="2941600" cy="281260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ZA" sz="2800" noProof="1"/>
              <a:t>Conservative</a:t>
            </a:r>
          </a:p>
          <a:p>
            <a:pPr>
              <a:buFont typeface="Arial" pitchFamily="34" charset="0"/>
              <a:buChar char="•"/>
            </a:pPr>
            <a:r>
              <a:rPr lang="en-ZA" sz="2800" noProof="1"/>
              <a:t>Excision </a:t>
            </a:r>
          </a:p>
          <a:p>
            <a:pPr>
              <a:buFont typeface="Arial" pitchFamily="34" charset="0"/>
              <a:buChar char="•"/>
            </a:pPr>
            <a:endParaRPr lang="en-ZA" sz="2800" noProof="1"/>
          </a:p>
        </p:txBody>
      </p:sp>
      <p:pic>
        <p:nvPicPr>
          <p:cNvPr id="28" name="Picture Placeholder 15" descr="Document outline">
            <a:extLst>
              <a:ext uri="{FF2B5EF4-FFF2-40B4-BE49-F238E27FC236}">
                <a16:creationId xmlns:a16="http://schemas.microsoft.com/office/drawing/2014/main" id="{55BF36B0-70C1-41A7-97F7-10772AE3E317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7349" y="560439"/>
            <a:ext cx="769486" cy="769486"/>
          </a:xfr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CCE699-03D1-4642-B46A-B14EF17DA18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728155" y="1562675"/>
            <a:ext cx="2941600" cy="515973"/>
          </a:xfrm>
        </p:spPr>
        <p:txBody>
          <a:bodyPr>
            <a:normAutofit/>
          </a:bodyPr>
          <a:lstStyle/>
          <a:p>
            <a:r>
              <a:rPr lang="en-ZA" sz="2800" b="1" dirty="0"/>
              <a:t>prognosis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1DF189-6F2F-4C21-88CC-C82D3D0D14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728155" y="2096553"/>
            <a:ext cx="3965826" cy="281260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ZA" sz="2800" noProof="1"/>
              <a:t>Resolve without treatment</a:t>
            </a:r>
          </a:p>
          <a:p>
            <a:pPr>
              <a:buFont typeface="Arial" pitchFamily="34" charset="0"/>
              <a:buChar char="•"/>
            </a:pPr>
            <a:r>
              <a:rPr lang="en-ZA" sz="2800" noProof="1"/>
              <a:t>Resolves when culprit is removed</a:t>
            </a:r>
          </a:p>
        </p:txBody>
      </p:sp>
      <p:pic>
        <p:nvPicPr>
          <p:cNvPr id="29" name="Picture Placeholder 17" descr="Illustrator outline">
            <a:extLst>
              <a:ext uri="{FF2B5EF4-FFF2-40B4-BE49-F238E27FC236}">
                <a16:creationId xmlns:a16="http://schemas.microsoft.com/office/drawing/2014/main" id="{3F6B18F7-FCBF-493A-AD96-1FFF95A95E2F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264716" y="560439"/>
            <a:ext cx="769486" cy="769486"/>
          </a:xfr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D4A67-3A46-4F54-A12A-EAE1B53E6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42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69393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99DA051-EC45-C735-3D8C-77F0E0C99D8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7665" r="1766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64BC1-DA72-48D5-81A1-C62B430199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66015" y="2061173"/>
            <a:ext cx="6147446" cy="4477739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Benign and malignant tumors of skin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err="1"/>
              <a:t>Pilomatricoma</a:t>
            </a:r>
            <a:r>
              <a:rPr lang="en-US" sz="2400" dirty="0"/>
              <a:t> (75% of cases), BCC, epidermoid cyst</a:t>
            </a:r>
          </a:p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Genetic (PXE, </a:t>
            </a:r>
            <a:r>
              <a:rPr lang="en-US" sz="2400" dirty="0" err="1"/>
              <a:t>Ehler</a:t>
            </a:r>
            <a:r>
              <a:rPr lang="en-US" sz="2400" dirty="0"/>
              <a:t> </a:t>
            </a:r>
            <a:r>
              <a:rPr lang="en-US" sz="2400" dirty="0" err="1"/>
              <a:t>Danlos</a:t>
            </a:r>
            <a:r>
              <a:rPr lang="en-US" sz="2400" dirty="0"/>
              <a:t> syndrome, Werner syndrome, </a:t>
            </a:r>
            <a:r>
              <a:rPr lang="en-US" sz="2400" dirty="0" err="1"/>
              <a:t>Rothmund</a:t>
            </a:r>
            <a:r>
              <a:rPr lang="en-US" sz="2400" dirty="0"/>
              <a:t>-Thomson syndrome)</a:t>
            </a:r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657"/>
            <a:ext cx="6376353" cy="77775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Dystrophic calcification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E5D0F5-4C11-47EE-BA9F-DEF2F44DD3D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 txBox="1">
            <a:spLocks/>
          </p:cNvSpPr>
          <p:nvPr/>
        </p:nvSpPr>
        <p:spPr>
          <a:xfrm>
            <a:off x="6694957" y="627521"/>
            <a:ext cx="5148677" cy="1216215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Tumors and genetic diseases</a:t>
            </a:r>
          </a:p>
        </p:txBody>
      </p:sp>
    </p:spTree>
    <p:extLst>
      <p:ext uri="{BB962C8B-B14F-4D97-AF65-F5344CB8AC3E}">
        <p14:creationId xmlns:p14="http://schemas.microsoft.com/office/powerpoint/2010/main" val="627911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CB34EA-9963-5D9B-19EE-60F47E8986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814" y="1453733"/>
            <a:ext cx="3104198" cy="345475"/>
          </a:xfrm>
        </p:spPr>
        <p:txBody>
          <a:bodyPr/>
          <a:lstStyle/>
          <a:p>
            <a:r>
              <a:rPr lang="en-US" sz="2400" b="1" dirty="0" err="1"/>
              <a:t>Pilomatricoma</a:t>
            </a:r>
            <a:endParaRPr lang="en-US" sz="2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44143-29D2-9D49-251E-E8C2D2A7EE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5518" y="1952563"/>
            <a:ext cx="3744455" cy="2583232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Mobile, hard, subcutaneous papule or nodule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Become inflamed and tender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May</a:t>
            </a:r>
            <a:r>
              <a:rPr lang="en-US" sz="1800" dirty="0"/>
              <a:t> perforate, exuding chalky white material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BA0C9-FB1C-CF15-DA11-FA2773ED8C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92523" y="1063291"/>
            <a:ext cx="3104198" cy="866401"/>
          </a:xfrm>
        </p:spPr>
        <p:txBody>
          <a:bodyPr/>
          <a:lstStyle/>
          <a:p>
            <a:r>
              <a:rPr lang="en-US" sz="2000" b="1" dirty="0"/>
              <a:t>Pilar cyst</a:t>
            </a:r>
          </a:p>
          <a:p>
            <a:r>
              <a:rPr lang="en-US" sz="2000" b="1" dirty="0"/>
              <a:t>epidermoid cyst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2D1517-608D-0751-662C-F976D6F57C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43902" y="1952563"/>
            <a:ext cx="3201440" cy="129513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Foci of calcification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537C0D-F851-6D5F-3F88-EE06804E58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48521" y="1535866"/>
            <a:ext cx="3104198" cy="320381"/>
          </a:xfrm>
        </p:spPr>
        <p:txBody>
          <a:bodyPr/>
          <a:lstStyle/>
          <a:p>
            <a:r>
              <a:rPr lang="en-US" sz="2400" b="1" dirty="0"/>
              <a:t>Melanocytic naevi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6AB425-82CC-8372-C623-417166C037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9226" y="1952563"/>
            <a:ext cx="3103493" cy="86640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Calcify and ossify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1792424-6642-7D8E-CD66-77A76814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280" y="223362"/>
            <a:ext cx="6517541" cy="924808"/>
          </a:xfrm>
        </p:spPr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C26D0BB-D689-6FFC-8E98-760911AE3A2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739589-C805-0905-978F-9AE5B2AAE8E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6582" y="4585053"/>
            <a:ext cx="3104198" cy="320381"/>
          </a:xfrm>
        </p:spPr>
        <p:txBody>
          <a:bodyPr/>
          <a:lstStyle/>
          <a:p>
            <a:r>
              <a:rPr lang="en-US" sz="2800" b="1" dirty="0"/>
              <a:t>PXE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7A26E5-39B9-D544-E98A-D9C2A329FCC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5518" y="4946680"/>
            <a:ext cx="3103491" cy="178784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Yellow papules on neck, flexures and abdomen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40BCEC-2526-3E94-D9AD-1DFF622AA8E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43480" y="4585053"/>
            <a:ext cx="4002341" cy="385827"/>
          </a:xfrm>
        </p:spPr>
        <p:txBody>
          <a:bodyPr/>
          <a:lstStyle/>
          <a:p>
            <a:r>
              <a:rPr lang="en-US" sz="2400" b="1" dirty="0" err="1"/>
              <a:t>Ehler</a:t>
            </a:r>
            <a:r>
              <a:rPr lang="en-US" sz="2400" b="1" dirty="0"/>
              <a:t> Danlos syndrome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3FE2C4-4394-A32F-D0CE-FF3316EF23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59766" y="4934253"/>
            <a:ext cx="3201439" cy="158706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At sites of scar, calcified subcutaneous spheroids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48AFEBC-56A6-282B-B526-62013E86B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60292" y="4626299"/>
            <a:ext cx="3104198" cy="320381"/>
          </a:xfrm>
        </p:spPr>
        <p:txBody>
          <a:bodyPr/>
          <a:lstStyle/>
          <a:p>
            <a:r>
              <a:rPr lang="en-US" sz="2400" b="1" dirty="0"/>
              <a:t>Werner syndrome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3C38AA-A22A-8EA3-A74D-DEAC8A0DB55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51281" y="4886956"/>
            <a:ext cx="3515201" cy="158706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Progeria with </a:t>
            </a:r>
            <a:r>
              <a:rPr lang="en-US" sz="2400" dirty="0" err="1"/>
              <a:t>sclerodermoid</a:t>
            </a:r>
            <a:r>
              <a:rPr lang="en-US" sz="2400" dirty="0"/>
              <a:t> changes</a:t>
            </a:r>
          </a:p>
        </p:txBody>
      </p:sp>
    </p:spTree>
    <p:extLst>
      <p:ext uri="{BB962C8B-B14F-4D97-AF65-F5344CB8AC3E}">
        <p14:creationId xmlns:p14="http://schemas.microsoft.com/office/powerpoint/2010/main" val="3494261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97271" y="3178278"/>
            <a:ext cx="2964425" cy="501444"/>
          </a:xfrm>
        </p:spPr>
        <p:txBody>
          <a:bodyPr>
            <a:normAutofit/>
          </a:bodyPr>
          <a:lstStyle/>
          <a:p>
            <a:r>
              <a:rPr lang="en-ZA" sz="2400" b="1" dirty="0"/>
              <a:t>investigation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20876" y="4117103"/>
            <a:ext cx="2854865" cy="1324328"/>
          </a:xfrm>
        </p:spPr>
        <p:txBody>
          <a:bodyPr>
            <a:normAutofit/>
          </a:bodyPr>
          <a:lstStyle/>
          <a:p>
            <a:r>
              <a:rPr lang="en-ZA" sz="2400" dirty="0"/>
              <a:t>Biopsy (confirmatory)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1C399-8F48-44F5-9461-3C89866D4CE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412200" y="3266159"/>
            <a:ext cx="2941600" cy="360000"/>
          </a:xfrm>
        </p:spPr>
        <p:txBody>
          <a:bodyPr>
            <a:noAutofit/>
          </a:bodyPr>
          <a:lstStyle/>
          <a:p>
            <a:r>
              <a:rPr sz="2400" b="1"/>
              <a:t>treatment</a:t>
            </a:r>
            <a:endParaRPr lang="en-US" sz="2400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2B9716-8D44-4864-8986-720957B3436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524568" y="4117102"/>
            <a:ext cx="2829232" cy="1752755"/>
          </a:xfrm>
        </p:spPr>
        <p:txBody>
          <a:bodyPr>
            <a:normAutofit/>
          </a:bodyPr>
          <a:lstStyle/>
          <a:p>
            <a:r>
              <a:rPr lang="en-ZA" sz="2800" noProof="1"/>
              <a:t>Excision </a:t>
            </a:r>
            <a:endParaRPr lang="en-ZA" sz="2800" dirty="0"/>
          </a:p>
          <a:p>
            <a:endParaRPr lang="en-US" sz="1800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875A7EC-3DB7-4BAF-9699-4DCDE45D006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45</a:t>
            </a:fld>
            <a:endParaRPr lang="en-ZA" dirty="0"/>
          </a:p>
        </p:txBody>
      </p:sp>
      <p:sp>
        <p:nvSpPr>
          <p:cNvPr id="13" name="Rectangle 12"/>
          <p:cNvSpPr/>
          <p:nvPr/>
        </p:nvSpPr>
        <p:spPr>
          <a:xfrm>
            <a:off x="4704735" y="3200400"/>
            <a:ext cx="2964426" cy="5014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780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2DE9C9-5C3B-CDD4-920F-8AD785634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875" y="1510166"/>
            <a:ext cx="3552688" cy="714184"/>
          </a:xfrm>
        </p:spPr>
        <p:txBody>
          <a:bodyPr/>
          <a:lstStyle/>
          <a:p>
            <a:r>
              <a:rPr lang="en-US" sz="2800" b="1" dirty="0"/>
              <a:t>Scrotal calcinosis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E71CD-CB56-9B17-AEDE-04826AAFD9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58" y="2198108"/>
            <a:ext cx="3327760" cy="155839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White subcutaneous firm, multiple nodules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A05474-D038-2ABA-1011-B22F46711F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09581" y="1289196"/>
            <a:ext cx="3432748" cy="769965"/>
          </a:xfrm>
        </p:spPr>
        <p:txBody>
          <a:bodyPr/>
          <a:lstStyle/>
          <a:p>
            <a:r>
              <a:rPr lang="en-US" sz="2400" b="1" dirty="0"/>
              <a:t>Subepidermal calcified nodules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450A6-DEBD-3932-8167-5DC0DB1821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9581" y="2224350"/>
            <a:ext cx="3327760" cy="225053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Childhood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Extremities and 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Solitary hard yellow-white papules  or nodules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A8D27F-74A0-9768-6F24-CD4F19B9FF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26039" y="1461355"/>
            <a:ext cx="3707070" cy="714184"/>
          </a:xfrm>
        </p:spPr>
        <p:txBody>
          <a:bodyPr/>
          <a:lstStyle/>
          <a:p>
            <a:r>
              <a:rPr lang="en-US" sz="2400" b="1" dirty="0"/>
              <a:t>Tumoral calcinosis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505C40-6ED2-5D26-C054-76C5CB59D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26039" y="2159182"/>
            <a:ext cx="3523703" cy="225053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Twice common in females, adolescent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Large subcutaneous masses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Around major joints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6AB95F-A195-CD21-7B3D-76516386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611" y="100263"/>
            <a:ext cx="6505910" cy="9248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ZA" sz="4000" b="1" dirty="0">
                <a:solidFill>
                  <a:schemeClr val="bg1"/>
                </a:solidFill>
              </a:rPr>
              <a:t>Idiopathic calcification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CF0EA07-999D-301D-0C17-190C8370E79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50F061-F7D3-2B24-9B73-ED928A0447E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213" y="4957927"/>
            <a:ext cx="3552688" cy="499735"/>
          </a:xfrm>
        </p:spPr>
        <p:txBody>
          <a:bodyPr/>
          <a:lstStyle/>
          <a:p>
            <a:r>
              <a:rPr lang="en-US" sz="2800" b="1" dirty="0"/>
              <a:t>Miliary calcinosis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13D8DF-F47F-82E4-E2EB-EAE6D1CC9D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7906" y="5501285"/>
            <a:ext cx="3463995" cy="122019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Child with Down syndrome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321204-BBAD-42FA-60A2-56DF0FFC1E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76566" y="4591261"/>
            <a:ext cx="3707070" cy="866401"/>
          </a:xfrm>
        </p:spPr>
        <p:txBody>
          <a:bodyPr/>
          <a:lstStyle/>
          <a:p>
            <a:r>
              <a:rPr lang="en-US" sz="2400" b="1" dirty="0"/>
              <a:t>Idiopathic calcinosis universalis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EFD438-87F9-67A3-6897-757545016E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0" y="5457662"/>
            <a:ext cx="3103493" cy="86640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Dermatomyositis </a:t>
            </a:r>
          </a:p>
        </p:txBody>
      </p:sp>
    </p:spTree>
    <p:extLst>
      <p:ext uri="{BB962C8B-B14F-4D97-AF65-F5344CB8AC3E}">
        <p14:creationId xmlns:p14="http://schemas.microsoft.com/office/powerpoint/2010/main" val="3785016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2DE9C9-5C3B-CDD4-920F-8AD785634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875" y="1510166"/>
            <a:ext cx="3552688" cy="714184"/>
          </a:xfrm>
        </p:spPr>
        <p:txBody>
          <a:bodyPr/>
          <a:lstStyle/>
          <a:p>
            <a:r>
              <a:rPr lang="en-US" sz="2800" b="1" dirty="0"/>
              <a:t>Scrotal calcinosis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E71CD-CB56-9B17-AEDE-04826AAFD9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58" y="2198108"/>
            <a:ext cx="3327760" cy="155839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White subcutaneous firm, multiple nodules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A05474-D038-2ABA-1011-B22F46711F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09581" y="1289196"/>
            <a:ext cx="3432748" cy="769965"/>
          </a:xfrm>
        </p:spPr>
        <p:txBody>
          <a:bodyPr/>
          <a:lstStyle/>
          <a:p>
            <a:r>
              <a:rPr lang="en-US" sz="2400" b="1" dirty="0"/>
              <a:t>Subepidermal calcified nodules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450A6-DEBD-3932-8167-5DC0DB1821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9581" y="2224350"/>
            <a:ext cx="3327760" cy="225053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Childhood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Extremities and 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Solitary hard yellow-white papules  or nodules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A8D27F-74A0-9768-6F24-CD4F19B9FF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26039" y="1461355"/>
            <a:ext cx="3707070" cy="714184"/>
          </a:xfrm>
        </p:spPr>
        <p:txBody>
          <a:bodyPr/>
          <a:lstStyle/>
          <a:p>
            <a:r>
              <a:rPr lang="en-US" sz="2400" b="1" dirty="0"/>
              <a:t>Tumoral calcinosis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505C40-6ED2-5D26-C054-76C5CB59D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26039" y="2159182"/>
            <a:ext cx="3523703" cy="225053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Twice common in females, adolescent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Large subcutaneous masses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Around major joints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6AB95F-A195-CD21-7B3D-76516386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583" y="97210"/>
            <a:ext cx="6505910" cy="9248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ZA" sz="4000" b="1" dirty="0">
                <a:solidFill>
                  <a:schemeClr val="bg1"/>
                </a:solidFill>
              </a:rPr>
              <a:t>Idiopathic calcification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CF0EA07-999D-301D-0C17-190C8370E79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50F061-F7D3-2B24-9B73-ED928A0447E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213" y="4957927"/>
            <a:ext cx="3552688" cy="499735"/>
          </a:xfrm>
        </p:spPr>
        <p:txBody>
          <a:bodyPr/>
          <a:lstStyle/>
          <a:p>
            <a:r>
              <a:rPr lang="en-US" sz="2800" b="1" dirty="0"/>
              <a:t>Miliary calcinosis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13D8DF-F47F-82E4-E2EB-EAE6D1CC9D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7906" y="5501285"/>
            <a:ext cx="3463995" cy="122019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Child with Down syndrome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321204-BBAD-42FA-60A2-56DF0FFC1E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76566" y="4591261"/>
            <a:ext cx="3707070" cy="866401"/>
          </a:xfrm>
        </p:spPr>
        <p:txBody>
          <a:bodyPr/>
          <a:lstStyle/>
          <a:p>
            <a:r>
              <a:rPr lang="en-US" sz="2400" b="1" dirty="0"/>
              <a:t>Idiopathic calcinosis universalis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EFD438-87F9-67A3-6897-757545016E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0" y="5457662"/>
            <a:ext cx="3103493" cy="86640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Dermatomyositis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9EE12-7BDB-AA88-377C-4B4DA6455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401" y="316525"/>
            <a:ext cx="7995335" cy="613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85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2DE9C9-5C3B-CDD4-920F-8AD785634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875" y="1510166"/>
            <a:ext cx="3552688" cy="714184"/>
          </a:xfrm>
        </p:spPr>
        <p:txBody>
          <a:bodyPr/>
          <a:lstStyle/>
          <a:p>
            <a:r>
              <a:rPr lang="en-US" sz="2800" b="1" dirty="0"/>
              <a:t>Scrotal calcinosis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E71CD-CB56-9B17-AEDE-04826AAFD9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58" y="2198108"/>
            <a:ext cx="3327760" cy="155839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White subcutaneous firm, multiple nodules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A05474-D038-2ABA-1011-B22F46711F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09581" y="1289196"/>
            <a:ext cx="3432748" cy="769965"/>
          </a:xfrm>
        </p:spPr>
        <p:txBody>
          <a:bodyPr/>
          <a:lstStyle/>
          <a:p>
            <a:r>
              <a:rPr lang="en-US" sz="2400" b="1" dirty="0"/>
              <a:t>Subepidermal calcified nodules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450A6-DEBD-3932-8167-5DC0DB1821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9581" y="2224350"/>
            <a:ext cx="3327760" cy="225053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Childhood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Extremities and 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Solitary hard yellow-white papules  or nodules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A8D27F-74A0-9768-6F24-CD4F19B9FF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26039" y="1461355"/>
            <a:ext cx="3707070" cy="714184"/>
          </a:xfrm>
        </p:spPr>
        <p:txBody>
          <a:bodyPr/>
          <a:lstStyle/>
          <a:p>
            <a:r>
              <a:rPr lang="en-US" sz="2400" b="1" dirty="0"/>
              <a:t>Tumoral calcinosis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505C40-6ED2-5D26-C054-76C5CB59D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26039" y="2159182"/>
            <a:ext cx="3523703" cy="225053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Twice common in females, adolescent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Large subcutaneous masses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Around major joints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6AB95F-A195-CD21-7B3D-76516386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557" y="109997"/>
            <a:ext cx="6505910" cy="9248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ZA" sz="4000" b="1" dirty="0">
                <a:solidFill>
                  <a:schemeClr val="bg1"/>
                </a:solidFill>
              </a:rPr>
              <a:t>Idiopathic calcification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CF0EA07-999D-301D-0C17-190C8370E79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50F061-F7D3-2B24-9B73-ED928A0447E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213" y="4957927"/>
            <a:ext cx="3552688" cy="499735"/>
          </a:xfrm>
        </p:spPr>
        <p:txBody>
          <a:bodyPr/>
          <a:lstStyle/>
          <a:p>
            <a:r>
              <a:rPr lang="en-US" sz="2800" b="1" dirty="0"/>
              <a:t>Miliary calcinosis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13D8DF-F47F-82E4-E2EB-EAE6D1CC9D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7906" y="5501285"/>
            <a:ext cx="3463995" cy="122019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Child with Down syndrome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321204-BBAD-42FA-60A2-56DF0FFC1E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76566" y="4591261"/>
            <a:ext cx="3707070" cy="866401"/>
          </a:xfrm>
        </p:spPr>
        <p:txBody>
          <a:bodyPr/>
          <a:lstStyle/>
          <a:p>
            <a:r>
              <a:rPr lang="en-US" sz="2400" b="1" dirty="0"/>
              <a:t>Idiopathic calcinosis universalis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EFD438-87F9-67A3-6897-757545016E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0" y="5457662"/>
            <a:ext cx="3103493" cy="86640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Dermatomyositis </a:t>
            </a:r>
          </a:p>
        </p:txBody>
      </p:sp>
    </p:spTree>
    <p:extLst>
      <p:ext uri="{BB962C8B-B14F-4D97-AF65-F5344CB8AC3E}">
        <p14:creationId xmlns:p14="http://schemas.microsoft.com/office/powerpoint/2010/main" val="429789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2DE9C9-5C3B-CDD4-920F-8AD785634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875" y="1510166"/>
            <a:ext cx="3552688" cy="714184"/>
          </a:xfrm>
        </p:spPr>
        <p:txBody>
          <a:bodyPr/>
          <a:lstStyle/>
          <a:p>
            <a:r>
              <a:rPr lang="en-US" sz="2800" b="1" dirty="0"/>
              <a:t>Scrotal calcinosis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E71CD-CB56-9B17-AEDE-04826AAFD9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58" y="2198108"/>
            <a:ext cx="3327760" cy="155839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White subcutaneous firm, multiple nodules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A05474-D038-2ABA-1011-B22F46711F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09581" y="1289196"/>
            <a:ext cx="3432748" cy="769965"/>
          </a:xfrm>
        </p:spPr>
        <p:txBody>
          <a:bodyPr/>
          <a:lstStyle/>
          <a:p>
            <a:r>
              <a:rPr lang="en-US" sz="2400" b="1" dirty="0"/>
              <a:t>Subepidermal calcified nodules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450A6-DEBD-3932-8167-5DC0DB1821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9581" y="2224350"/>
            <a:ext cx="3327760" cy="225053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Childhood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Extremities and 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Solitary hard yellow-white papules  or nodules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A8D27F-74A0-9768-6F24-CD4F19B9FF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26039" y="1461355"/>
            <a:ext cx="3707070" cy="714184"/>
          </a:xfrm>
        </p:spPr>
        <p:txBody>
          <a:bodyPr/>
          <a:lstStyle/>
          <a:p>
            <a:r>
              <a:rPr lang="en-US" sz="2400" b="1" dirty="0"/>
              <a:t>Tumoral calcinosis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505C40-6ED2-5D26-C054-76C5CB59D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26039" y="2159182"/>
            <a:ext cx="3523703" cy="225053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Twice common in females, adolescent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Large subcutaneous masses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Around major joints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6AB95F-A195-CD21-7B3D-76516386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219" y="110244"/>
            <a:ext cx="6505910" cy="9248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ZA" sz="4000" b="1" dirty="0">
                <a:solidFill>
                  <a:schemeClr val="bg1"/>
                </a:solidFill>
              </a:rPr>
              <a:t>Idiopathic calcification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CF0EA07-999D-301D-0C17-190C8370E79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50F061-F7D3-2B24-9B73-ED928A0447E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213" y="4957927"/>
            <a:ext cx="3552688" cy="499735"/>
          </a:xfrm>
        </p:spPr>
        <p:txBody>
          <a:bodyPr/>
          <a:lstStyle/>
          <a:p>
            <a:r>
              <a:rPr lang="en-US" sz="2800" b="1" dirty="0"/>
              <a:t>Miliary calcinosis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13D8DF-F47F-82E4-E2EB-EAE6D1CC9D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7906" y="5501285"/>
            <a:ext cx="3463995" cy="122019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Child with Down syndrome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321204-BBAD-42FA-60A2-56DF0FFC1E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76566" y="4591261"/>
            <a:ext cx="3707070" cy="866401"/>
          </a:xfrm>
        </p:spPr>
        <p:txBody>
          <a:bodyPr/>
          <a:lstStyle/>
          <a:p>
            <a:r>
              <a:rPr lang="en-US" sz="2400" b="1" dirty="0"/>
              <a:t>Idiopathic calcinosis universalis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EFD438-87F9-67A3-6897-757545016E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0" y="5457662"/>
            <a:ext cx="3103493" cy="86640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Dermatomyositis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15B6E3-BAFB-158B-9C1A-0F5899F15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599" y="259383"/>
            <a:ext cx="6377231" cy="63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13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961" y="1156034"/>
            <a:ext cx="4203247" cy="1410702"/>
          </a:xfrm>
        </p:spPr>
        <p:txBody>
          <a:bodyPr/>
          <a:lstStyle/>
          <a:p>
            <a:r>
              <a:rPr lang="en-ZA" sz="3600" b="1" dirty="0"/>
              <a:t>Pathologic Calcification	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844" y="3253623"/>
            <a:ext cx="6175113" cy="3377531"/>
          </a:xfrm>
        </p:spPr>
        <p:txBody>
          <a:bodyPr vert="horz" lIns="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Abnormal tissue deposition of Calcium salts with smaller amount of iron, magnesium and other mineral salts.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Normally calcification in </a:t>
            </a:r>
            <a:r>
              <a:rPr lang="en-US" sz="2600" dirty="0" err="1"/>
              <a:t>osteoids</a:t>
            </a:r>
            <a:r>
              <a:rPr lang="en-US" sz="2600" dirty="0"/>
              <a:t>, teeth enamel in form of </a:t>
            </a:r>
            <a:r>
              <a:rPr lang="en-US" sz="2600" dirty="0" err="1"/>
              <a:t>Hydroxyapatite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77E4778-31EF-DDFD-7348-8CE0CE7157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1" b="91"/>
          <a:stretch>
            <a:fillRect/>
          </a:stretch>
        </p:blipFill>
        <p:spPr>
          <a:xfrm>
            <a:off x="6035040" y="0"/>
            <a:ext cx="6203633" cy="6889444"/>
          </a:xfrm>
        </p:spPr>
      </p:pic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2DE9C9-5C3B-CDD4-920F-8AD785634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875" y="1510166"/>
            <a:ext cx="3552688" cy="714184"/>
          </a:xfrm>
        </p:spPr>
        <p:txBody>
          <a:bodyPr/>
          <a:lstStyle/>
          <a:p>
            <a:r>
              <a:rPr lang="en-US" sz="2800" b="1" dirty="0"/>
              <a:t>Scrotal calcinosis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E71CD-CB56-9B17-AEDE-04826AAFD9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58" y="2198108"/>
            <a:ext cx="3327760" cy="155839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White subcutaneous firm, multiple nodules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A05474-D038-2ABA-1011-B22F46711F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09581" y="1289196"/>
            <a:ext cx="3432748" cy="769965"/>
          </a:xfrm>
        </p:spPr>
        <p:txBody>
          <a:bodyPr/>
          <a:lstStyle/>
          <a:p>
            <a:r>
              <a:rPr lang="en-US" sz="2400" b="1" dirty="0"/>
              <a:t>Subepidermal calcified nodules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450A6-DEBD-3932-8167-5DC0DB1821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9581" y="2224350"/>
            <a:ext cx="3327760" cy="225053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Childhood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Extremities and 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Solitary hard yellow-white papules  or nodules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A8D27F-74A0-9768-6F24-CD4F19B9FF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26039" y="1461355"/>
            <a:ext cx="3707070" cy="714184"/>
          </a:xfrm>
        </p:spPr>
        <p:txBody>
          <a:bodyPr/>
          <a:lstStyle/>
          <a:p>
            <a:r>
              <a:rPr lang="en-US" sz="2400" b="1" dirty="0"/>
              <a:t>Tumoral calcinosis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505C40-6ED2-5D26-C054-76C5CB59D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26039" y="2159182"/>
            <a:ext cx="3523703" cy="225053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Twice common in females, adolescent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Large subcutaneous masses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Around major joints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6AB95F-A195-CD21-7B3D-76516386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219" y="132550"/>
            <a:ext cx="6505910" cy="9248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ZA" sz="4000" b="1" dirty="0">
                <a:solidFill>
                  <a:schemeClr val="bg1"/>
                </a:solidFill>
              </a:rPr>
              <a:t>Idiopathic calcification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CF0EA07-999D-301D-0C17-190C8370E79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50F061-F7D3-2B24-9B73-ED928A0447E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213" y="4957927"/>
            <a:ext cx="3552688" cy="499735"/>
          </a:xfrm>
        </p:spPr>
        <p:txBody>
          <a:bodyPr/>
          <a:lstStyle/>
          <a:p>
            <a:r>
              <a:rPr lang="en-US" sz="2800" b="1" dirty="0"/>
              <a:t>Miliary calcinosis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13D8DF-F47F-82E4-E2EB-EAE6D1CC9D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7906" y="5501285"/>
            <a:ext cx="3463995" cy="122019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Child with Down syndrome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321204-BBAD-42FA-60A2-56DF0FFC1E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76566" y="4591261"/>
            <a:ext cx="3707070" cy="866401"/>
          </a:xfrm>
        </p:spPr>
        <p:txBody>
          <a:bodyPr/>
          <a:lstStyle/>
          <a:p>
            <a:r>
              <a:rPr lang="en-US" sz="2400" b="1" dirty="0"/>
              <a:t>Idiopathic calcinosis universalis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EFD438-87F9-67A3-6897-757545016E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0" y="5457662"/>
            <a:ext cx="3103493" cy="86640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Dermatomyositis </a:t>
            </a:r>
          </a:p>
        </p:txBody>
      </p:sp>
    </p:spTree>
    <p:extLst>
      <p:ext uri="{BB962C8B-B14F-4D97-AF65-F5344CB8AC3E}">
        <p14:creationId xmlns:p14="http://schemas.microsoft.com/office/powerpoint/2010/main" val="20708354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34143" y="3200400"/>
            <a:ext cx="2854866" cy="567203"/>
          </a:xfrm>
        </p:spPr>
        <p:txBody>
          <a:bodyPr>
            <a:normAutofit/>
          </a:bodyPr>
          <a:lstStyle/>
          <a:p>
            <a:r>
              <a:rPr lang="en-ZA" sz="2800" dirty="0"/>
              <a:t>investigation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8200" y="4117102"/>
            <a:ext cx="3261938" cy="2239248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2400" dirty="0"/>
              <a:t>Biopsy (confirmatory)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/>
              <a:t>Radiology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/>
              <a:t>Serum Ca and PO4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1C399-8F48-44F5-9461-3C89866D4CE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389374" y="3200400"/>
            <a:ext cx="2964426" cy="567203"/>
          </a:xfrm>
        </p:spPr>
        <p:txBody>
          <a:bodyPr>
            <a:normAutofit/>
          </a:bodyPr>
          <a:lstStyle/>
          <a:p>
            <a:r>
              <a:rPr sz="2800"/>
              <a:t>treatment</a:t>
            </a:r>
            <a:endParaRPr lang="en-US" sz="2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2B9716-8D44-4864-8986-720957B3436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099281" y="4117102"/>
            <a:ext cx="3544612" cy="223924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noProof="1"/>
              <a:t>Excision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noProof="1"/>
              <a:t>Spontaneous resolution (miliary) </a:t>
            </a:r>
            <a:endParaRPr lang="en-ZA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875A7EC-3DB7-4BAF-9699-4DCDE45D006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51</a:t>
            </a:fld>
            <a:endParaRPr lang="en-ZA" dirty="0"/>
          </a:p>
        </p:txBody>
      </p:sp>
      <p:sp>
        <p:nvSpPr>
          <p:cNvPr id="13" name="Rectangle 12"/>
          <p:cNvSpPr/>
          <p:nvPr/>
        </p:nvSpPr>
        <p:spPr>
          <a:xfrm>
            <a:off x="4704735" y="3200400"/>
            <a:ext cx="2964426" cy="5014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780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73028" y="112713"/>
            <a:ext cx="6807786" cy="7516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Metastatic calcification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1185" y="1133275"/>
            <a:ext cx="9634318" cy="80963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Abnormality in systemic Ca homeostasis </a:t>
            </a:r>
            <a:r>
              <a:rPr lang="en-US" sz="2400" dirty="0">
                <a:sym typeface="Wingdings" pitchFamily="2" charset="2"/>
              </a:rPr>
              <a:t> high Ca deposits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52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2F448F7-2854-14B8-8FFF-11F2F5BF2D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140160"/>
              </p:ext>
            </p:extLst>
          </p:nvPr>
        </p:nvGraphicFramePr>
        <p:xfrm>
          <a:off x="1291184" y="2380594"/>
          <a:ext cx="9870801" cy="4158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1185" y="381615"/>
            <a:ext cx="5330841" cy="665520"/>
          </a:xfrm>
        </p:spPr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1184" y="1224116"/>
            <a:ext cx="10062616" cy="287491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Asymptomatic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Periarticular calcification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Signs of hypercalcemia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Extensive miliary calcification </a:t>
            </a:r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549CF-8E35-F171-F272-5F4A6A77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" t="1967" r="2043" b="16646"/>
          <a:stretch/>
        </p:blipFill>
        <p:spPr>
          <a:xfrm>
            <a:off x="5453743" y="261257"/>
            <a:ext cx="6433458" cy="621512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3"/>
          </p:nvPr>
        </p:nvSpPr>
        <p:spPr>
          <a:xfrm>
            <a:off x="1034142" y="3147962"/>
            <a:ext cx="2941600" cy="596393"/>
          </a:xfrm>
        </p:spPr>
        <p:txBody>
          <a:bodyPr>
            <a:normAutofit/>
          </a:bodyPr>
          <a:lstStyle/>
          <a:p>
            <a:r>
              <a:rPr sz="2800" dirty="0"/>
              <a:t>prognosis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441434" y="4117103"/>
            <a:ext cx="3757351" cy="211027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Resolves with correction of underlying cause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3"/>
          </p:nvPr>
        </p:nvSpPr>
        <p:spPr>
          <a:xfrm>
            <a:off x="4734231" y="3266159"/>
            <a:ext cx="2914344" cy="478196"/>
          </a:xfrm>
        </p:spPr>
        <p:txBody>
          <a:bodyPr>
            <a:normAutofit/>
          </a:bodyPr>
          <a:lstStyle/>
          <a:p>
            <a:r>
              <a:rPr sz="2800" dirty="0"/>
              <a:t>investigation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4"/>
          </p:nvPr>
        </p:nvSpPr>
        <p:spPr>
          <a:xfrm>
            <a:off x="4497749" y="4087874"/>
            <a:ext cx="3526899" cy="2110276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Biochemical workup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Radiology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Biopsy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8407064" y="3266159"/>
            <a:ext cx="2946736" cy="478196"/>
          </a:xfrm>
        </p:spPr>
        <p:txBody>
          <a:bodyPr>
            <a:normAutofit/>
          </a:bodyPr>
          <a:lstStyle/>
          <a:p>
            <a:r>
              <a:rPr sz="2800" dirty="0"/>
              <a:t>treatment</a:t>
            </a:r>
            <a:endParaRPr lang="en-US" sz="2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8320462" y="4076714"/>
            <a:ext cx="3871538" cy="211027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Correction of underlying cause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Surgical excision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8251D-DE40-6765-0B8B-1F927378C101}"/>
              </a:ext>
            </a:extLst>
          </p:cNvPr>
          <p:cNvSpPr txBox="1"/>
          <p:nvPr/>
        </p:nvSpPr>
        <p:spPr>
          <a:xfrm>
            <a:off x="1295400" y="1040524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Complications: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Renal impairment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7850A-F2F3-B5A8-4138-5D5F0643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34854-A654-69E3-9D78-C5B326300401}"/>
              </a:ext>
            </a:extLst>
          </p:cNvPr>
          <p:cNvSpPr txBox="1"/>
          <p:nvPr/>
        </p:nvSpPr>
        <p:spPr>
          <a:xfrm>
            <a:off x="362608" y="1939158"/>
            <a:ext cx="8481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57150">
                  <a:solidFill>
                    <a:schemeClr val="bg1"/>
                  </a:solidFill>
                </a:ln>
                <a:noFill/>
                <a:latin typeface="Arial Black" panose="020B0A04020102020204" pitchFamily="34" charset="0"/>
              </a:rPr>
              <a:t>CALCIPHYLAXIS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CA9D5-6A8F-5083-8FEF-E1A3FA4EB60F}"/>
              </a:ext>
            </a:extLst>
          </p:cNvPr>
          <p:cNvSpPr txBox="1"/>
          <p:nvPr/>
        </p:nvSpPr>
        <p:spPr>
          <a:xfrm>
            <a:off x="362608" y="1939158"/>
            <a:ext cx="8481848" cy="120032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 Black" panose="020B0A04020102020204" pitchFamily="34" charset="0"/>
              </a:rPr>
              <a:t>CALCIPHYLAXIS</a:t>
            </a:r>
          </a:p>
        </p:txBody>
      </p:sp>
    </p:spTree>
    <p:extLst>
      <p:ext uri="{BB962C8B-B14F-4D97-AF65-F5344CB8AC3E}">
        <p14:creationId xmlns:p14="http://schemas.microsoft.com/office/powerpoint/2010/main" val="52776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9759" y="329552"/>
            <a:ext cx="5330841" cy="665520"/>
          </a:xfrm>
        </p:spPr>
        <p:txBody>
          <a:bodyPr/>
          <a:lstStyle/>
          <a:p>
            <a:pPr algn="ctr"/>
            <a:r>
              <a:rPr lang="en-US" sz="3600" b="1" dirty="0"/>
              <a:t>introduction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11902" y="1248526"/>
            <a:ext cx="10186112" cy="527992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Life threatening </a:t>
            </a:r>
            <a:r>
              <a:rPr lang="en-US" sz="2400" dirty="0" err="1"/>
              <a:t>thrombo</a:t>
            </a:r>
            <a:r>
              <a:rPr lang="en-US" sz="2400" dirty="0"/>
              <a:t>-occlusive </a:t>
            </a:r>
            <a:r>
              <a:rPr lang="en-US" sz="2400" dirty="0" err="1"/>
              <a:t>vasculopathy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Calcium deposits in skin and </a:t>
            </a:r>
            <a:r>
              <a:rPr lang="en-US" sz="2400" dirty="0" err="1"/>
              <a:t>subcutis</a:t>
            </a:r>
            <a:r>
              <a:rPr lang="en-US" sz="2400" dirty="0"/>
              <a:t>, within vessels, in surrounding tissues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Seen in setting of renal failure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Middle age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Female predominance (4:1)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57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B32568A-FA2C-2DA2-E9A7-E9892ECE0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2203173"/>
              </p:ext>
            </p:extLst>
          </p:nvPr>
        </p:nvGraphicFramePr>
        <p:xfrm>
          <a:off x="-186559" y="68262"/>
          <a:ext cx="12565117" cy="672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0579" y="353962"/>
            <a:ext cx="5330841" cy="665520"/>
          </a:xfrm>
        </p:spPr>
        <p:txBody>
          <a:bodyPr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224116"/>
            <a:ext cx="10733690" cy="5279922"/>
          </a:xfrm>
          <a:solidFill>
            <a:schemeClr val="accent1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Multifactorial 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Abnormalities in systemic Ca metabolism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Coagulation abnormalities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Receptor activator of nuclear factor kB (RANK), RANK ligand and </a:t>
            </a:r>
            <a:r>
              <a:rPr lang="en-US" sz="2400" b="1" dirty="0" err="1">
                <a:solidFill>
                  <a:schemeClr val="bg1"/>
                </a:solidFill>
              </a:rPr>
              <a:t>osteoprotogenerin</a:t>
            </a:r>
            <a:endParaRPr lang="en-US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Parathyroid hormone, corticosteroid, </a:t>
            </a:r>
            <a:r>
              <a:rPr lang="en-US" sz="2400" b="1" dirty="0" err="1">
                <a:solidFill>
                  <a:schemeClr val="bg1"/>
                </a:solidFill>
              </a:rPr>
              <a:t>aluminium</a:t>
            </a:r>
            <a:r>
              <a:rPr lang="en-US" sz="2400" b="1" dirty="0">
                <a:solidFill>
                  <a:schemeClr val="bg1"/>
                </a:solidFill>
              </a:rPr>
              <a:t>, liver disease, inflammations (activate RANK system)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Matrix G1a protein and Fetuin A (inhibit extraosseous calcification)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Warfarin </a:t>
            </a:r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 inhibition of vit K dependent gamma-carboxylation of matrix G1a protein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933F57C-E984-63F3-C251-5AE1365106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218" r="11218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96859-2856-A9C4-8B57-223E40EF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DB7835-9729-B1B6-E5B8-54FA9C79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782" y="1328058"/>
            <a:ext cx="4666450" cy="760186"/>
          </a:xfrm>
        </p:spPr>
        <p:txBody>
          <a:bodyPr/>
          <a:lstStyle/>
          <a:p>
            <a:r>
              <a:rPr lang="en-US" sz="3600" b="1" dirty="0"/>
              <a:t>histopathology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C35C81-9D29-301D-2AE5-389B1BE2E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276" y="2585544"/>
            <a:ext cx="6386771" cy="377080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Medial calcification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Intimal fibroplasia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Thrombosis of </a:t>
            </a:r>
            <a:r>
              <a:rPr lang="en-US" sz="2400" dirty="0" err="1"/>
              <a:t>pannicular</a:t>
            </a:r>
            <a:r>
              <a:rPr lang="en-US" sz="2400" dirty="0"/>
              <a:t> arterioles with cutaneous necrosis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Extravascular calcium deposits</a:t>
            </a:r>
          </a:p>
        </p:txBody>
      </p:sp>
    </p:spTree>
    <p:extLst>
      <p:ext uri="{BB962C8B-B14F-4D97-AF65-F5344CB8AC3E}">
        <p14:creationId xmlns:p14="http://schemas.microsoft.com/office/powerpoint/2010/main" val="1967302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97743" y="0"/>
            <a:ext cx="264979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28600" dir="168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17408" y="0"/>
            <a:ext cx="264979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28600" dir="168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14749" y="-5896"/>
            <a:ext cx="1578077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Causes of pathological calcification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1592826" y="0"/>
            <a:ext cx="2649794" cy="6858000"/>
            <a:chOff x="9542206" y="0"/>
            <a:chExt cx="2649794" cy="6858000"/>
          </a:xfrm>
        </p:grpSpPr>
        <p:sp>
          <p:nvSpPr>
            <p:cNvPr id="17" name="Rectangle 16"/>
            <p:cNvSpPr/>
            <p:nvPr/>
          </p:nvSpPr>
          <p:spPr>
            <a:xfrm>
              <a:off x="9542206" y="0"/>
              <a:ext cx="2649794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dist="228600" dir="168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748684" y="648930"/>
              <a:ext cx="24433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Renal failure</a:t>
              </a:r>
            </a:p>
            <a:p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60194" y="2905432"/>
              <a:ext cx="25318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Phosphate retention </a:t>
              </a:r>
              <a:r>
                <a:rPr lang="en-US" sz="2400" dirty="0">
                  <a:solidFill>
                    <a:schemeClr val="bg1"/>
                  </a:solidFill>
                  <a:latin typeface="Times New Roman"/>
                  <a:cs typeface="Times New Roman"/>
                  <a:sym typeface="Wingdings" pitchFamily="2" charset="2"/>
                </a:rPr>
                <a:t>→</a:t>
              </a:r>
              <a:r>
                <a:rPr lang="en-US" sz="2400" dirty="0">
                  <a:solidFill>
                    <a:schemeClr val="bg1"/>
                  </a:solidFill>
                  <a:sym typeface="Wingdings" pitchFamily="2" charset="2"/>
                </a:rPr>
                <a:t> raised PTH</a:t>
              </a:r>
              <a:endParaRPr lang="en-US" sz="2400" dirty="0">
                <a:solidFill>
                  <a:schemeClr val="bg1"/>
                </a:solidFill>
              </a:endParaRPr>
            </a:p>
            <a:p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90736" y="693175"/>
            <a:ext cx="25367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Vitamin-D related disorders	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78077" y="0"/>
            <a:ext cx="5250426" cy="6858000"/>
            <a:chOff x="1578077" y="0"/>
            <a:chExt cx="5250426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1578077" y="0"/>
              <a:ext cx="5250426" cy="6858000"/>
              <a:chOff x="1578077" y="0"/>
              <a:chExt cx="5250426" cy="68580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578077" y="0"/>
                <a:ext cx="2703873" cy="6858000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365522" y="722671"/>
                <a:ext cx="246298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Destruction of bones </a:t>
                </a:r>
              </a:p>
              <a:p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4468761" y="3008671"/>
              <a:ext cx="22122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/>
                  </a:solidFill>
                </a:rPr>
                <a:t>Myeloma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/>
                  </a:solidFill>
                </a:rPr>
                <a:t>Leukemia </a:t>
              </a:r>
            </a:p>
            <a:p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005483" y="2964425"/>
            <a:ext cx="2698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Intoxication; increase absorption of Ca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69806" y="737419"/>
            <a:ext cx="2566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Increased PTH-causing bone </a:t>
            </a:r>
            <a:r>
              <a:rPr lang="en-US" sz="2800" b="1" dirty="0" err="1">
                <a:solidFill>
                  <a:schemeClr val="bg1"/>
                </a:solidFill>
              </a:rPr>
              <a:t>resorption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69807" y="3156155"/>
            <a:ext cx="2315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Primary </a:t>
            </a:r>
            <a:r>
              <a:rPr lang="en-US" sz="2000" dirty="0" err="1">
                <a:solidFill>
                  <a:schemeClr val="bg1"/>
                </a:solidFill>
              </a:rPr>
              <a:t>hypepararthyroidism</a:t>
            </a:r>
            <a:r>
              <a:rPr lang="en-US" sz="2000" dirty="0">
                <a:solidFill>
                  <a:schemeClr val="bg1"/>
                </a:solidFill>
              </a:rPr>
              <a:t> (adenoma)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Secondary hyperparathyroidism (</a:t>
            </a:r>
            <a:r>
              <a:rPr lang="en-US" sz="2000" dirty="0" err="1">
                <a:solidFill>
                  <a:schemeClr val="bg1"/>
                </a:solidFill>
              </a:rPr>
              <a:t>paraneoplastic</a:t>
            </a:r>
            <a:r>
              <a:rPr lang="en-US" sz="2000" dirty="0">
                <a:solidFill>
                  <a:schemeClr val="bg1"/>
                </a:solidFill>
              </a:rPr>
              <a:t> syndrome)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F6FBD-1B4C-01EA-C967-3AB1F76E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C5D21F-BEB2-2760-9518-CDD96B556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546" t="42602" r="13824" b="14253"/>
          <a:stretch/>
        </p:blipFill>
        <p:spPr>
          <a:xfrm>
            <a:off x="0" y="714996"/>
            <a:ext cx="12239726" cy="5641354"/>
          </a:xfrm>
        </p:spPr>
      </p:pic>
    </p:spTree>
    <p:extLst>
      <p:ext uri="{BB962C8B-B14F-4D97-AF65-F5344CB8AC3E}">
        <p14:creationId xmlns:p14="http://schemas.microsoft.com/office/powerpoint/2010/main" val="40515586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F6FBD-1B4C-01EA-C967-3AB1F76E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2F85E34-A986-8D6B-B58B-CBDB26918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2634" y="73933"/>
            <a:ext cx="11328112" cy="6647542"/>
          </a:xfrm>
        </p:spPr>
      </p:pic>
    </p:spTree>
    <p:extLst>
      <p:ext uri="{BB962C8B-B14F-4D97-AF65-F5344CB8AC3E}">
        <p14:creationId xmlns:p14="http://schemas.microsoft.com/office/powerpoint/2010/main" val="20827833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F6FBD-1B4C-01EA-C967-3AB1F76E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B1B95F-6275-ED8A-D3AA-DBEBF6390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1243" y="59121"/>
            <a:ext cx="9065172" cy="6798879"/>
          </a:xfrm>
        </p:spPr>
      </p:pic>
    </p:spTree>
    <p:extLst>
      <p:ext uri="{BB962C8B-B14F-4D97-AF65-F5344CB8AC3E}">
        <p14:creationId xmlns:p14="http://schemas.microsoft.com/office/powerpoint/2010/main" val="5707686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l="-15000" t="-2000" r="-16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56923" y="384013"/>
            <a:ext cx="5330841" cy="66552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features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39427" y="1429068"/>
            <a:ext cx="9713146" cy="4624891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Painful often purpuric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Reticulate, violaceous, ulcerating, necrotic, calcified plaque, and livedo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Ulcers are irregular, stellate and deep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Lower abdomen, thighs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Good prognosis = little cutaneous involvement, more diffuse subcutaneous calcification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964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243F1-5D0F-A2A2-883D-9BDCC272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A98C5EA-B42A-A4BC-9B8E-9CA3D7894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008" y="-18751"/>
            <a:ext cx="10917507" cy="6876751"/>
          </a:xfrm>
        </p:spPr>
      </p:pic>
    </p:spTree>
    <p:extLst>
      <p:ext uri="{BB962C8B-B14F-4D97-AF65-F5344CB8AC3E}">
        <p14:creationId xmlns:p14="http://schemas.microsoft.com/office/powerpoint/2010/main" val="10200631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0B8DD04-8C3A-4E3C-F05F-375D8405D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485" y="-7541"/>
            <a:ext cx="9154053" cy="68655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2B651-FDDF-2E61-2521-A36269B57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307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60293F-CAF6-A073-9E4F-3AA53656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Vasculitis</a:t>
            </a:r>
          </a:p>
          <a:p>
            <a:r>
              <a:rPr lang="en-US" dirty="0"/>
              <a:t>Hypertensive ulcer of Martorell</a:t>
            </a:r>
          </a:p>
          <a:p>
            <a:r>
              <a:rPr lang="en-US" dirty="0"/>
              <a:t>Warfarin and heparin necrosis</a:t>
            </a:r>
          </a:p>
          <a:p>
            <a:r>
              <a:rPr lang="en-US" dirty="0"/>
              <a:t>Pyoderma gangrenosum</a:t>
            </a:r>
          </a:p>
          <a:p>
            <a:r>
              <a:rPr lang="en-US" dirty="0"/>
              <a:t>Necrotizing fasciitis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B8117E8-75F2-F089-A008-60DC920F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A91B181-25F1-9324-DE2D-95D7E33D0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Differential diagnosis</a:t>
            </a:r>
          </a:p>
        </p:txBody>
      </p:sp>
    </p:spTree>
    <p:extLst>
      <p:ext uri="{BB962C8B-B14F-4D97-AF65-F5344CB8AC3E}">
        <p14:creationId xmlns:p14="http://schemas.microsoft.com/office/powerpoint/2010/main" val="14742239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63E761-73C0-551E-BD2A-241DAE027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968766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739414">
                  <a:extLst>
                    <a:ext uri="{9D8B030D-6E8A-4147-A177-3AD203B41FA5}">
                      <a16:colId xmlns:a16="http://schemas.microsoft.com/office/drawing/2014/main" val="3842846873"/>
                    </a:ext>
                  </a:extLst>
                </a:gridCol>
                <a:gridCol w="2544698">
                  <a:extLst>
                    <a:ext uri="{9D8B030D-6E8A-4147-A177-3AD203B41FA5}">
                      <a16:colId xmlns:a16="http://schemas.microsoft.com/office/drawing/2014/main" val="883193137"/>
                    </a:ext>
                  </a:extLst>
                </a:gridCol>
                <a:gridCol w="2754071">
                  <a:extLst>
                    <a:ext uri="{9D8B030D-6E8A-4147-A177-3AD203B41FA5}">
                      <a16:colId xmlns:a16="http://schemas.microsoft.com/office/drawing/2014/main" val="2483414930"/>
                    </a:ext>
                  </a:extLst>
                </a:gridCol>
                <a:gridCol w="2480276">
                  <a:extLst>
                    <a:ext uri="{9D8B030D-6E8A-4147-A177-3AD203B41FA5}">
                      <a16:colId xmlns:a16="http://schemas.microsoft.com/office/drawing/2014/main" val="586420828"/>
                    </a:ext>
                  </a:extLst>
                </a:gridCol>
                <a:gridCol w="2673541">
                  <a:extLst>
                    <a:ext uri="{9D8B030D-6E8A-4147-A177-3AD203B41FA5}">
                      <a16:colId xmlns:a16="http://schemas.microsoft.com/office/drawing/2014/main" val="4102776904"/>
                    </a:ext>
                  </a:extLst>
                </a:gridCol>
              </a:tblGrid>
              <a:tr h="6495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Calciphylaxis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Pyoderma gangrenosum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Warfarin necrosis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Hypertensive ulcer (Martorell)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363214"/>
                  </a:ext>
                </a:extLst>
              </a:tr>
              <a:tr h="555023">
                <a:tc>
                  <a:txBody>
                    <a:bodyPr/>
                    <a:lstStyle/>
                    <a:p>
                      <a:r>
                        <a:rPr lang="en-US" dirty="0"/>
                        <a:t>M:F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4:6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811778"/>
                  </a:ext>
                </a:extLst>
              </a:tr>
              <a:tr h="555023">
                <a:tc>
                  <a:txBody>
                    <a:bodyPr/>
                    <a:lstStyle/>
                    <a:p>
                      <a:r>
                        <a:rPr lang="en-US" b="1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b="1" dirty="0"/>
                        <a:t>&gt;40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Any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&gt;50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&gt;55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45123"/>
                  </a:ext>
                </a:extLst>
              </a:tr>
              <a:tr h="649550">
                <a:tc>
                  <a:txBody>
                    <a:bodyPr/>
                    <a:lstStyle/>
                    <a:p>
                      <a:r>
                        <a:rPr lang="en-US" b="1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Abdomen, thighs, lower leg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Legs (commonly)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Breast, hips, buttocks, thighs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Lower leg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56482"/>
                  </a:ext>
                </a:extLst>
              </a:tr>
              <a:tr h="555023">
                <a:tc>
                  <a:txBody>
                    <a:bodyPr/>
                    <a:lstStyle/>
                    <a:p>
                      <a:r>
                        <a:rPr lang="en-US" dirty="0"/>
                        <a:t>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018355"/>
                  </a:ext>
                </a:extLst>
              </a:tr>
              <a:tr h="555023">
                <a:tc>
                  <a:txBody>
                    <a:bodyPr/>
                    <a:lstStyle/>
                    <a:p>
                      <a:r>
                        <a:rPr lang="en-US" dirty="0"/>
                        <a:t>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Purpuric, livedoid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Purpuric, raised, inflamed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Erythema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Purpuric, livedoid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175848"/>
                  </a:ext>
                </a:extLst>
              </a:tr>
              <a:tr h="927928">
                <a:tc>
                  <a:txBody>
                    <a:bodyPr/>
                    <a:lstStyle/>
                    <a:p>
                      <a:r>
                        <a:rPr lang="en-US" dirty="0"/>
                        <a:t>Surrounding  tissues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Livedo and firm, S/c, calcified nodules/plaques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Inflamed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Livedo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103351"/>
                  </a:ext>
                </a:extLst>
              </a:tr>
              <a:tr h="555023">
                <a:tc>
                  <a:txBody>
                    <a:bodyPr/>
                    <a:lstStyle/>
                    <a:p>
                      <a:r>
                        <a:rPr lang="en-US" dirty="0"/>
                        <a:t>Ca homeostasis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Often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064143"/>
                  </a:ext>
                </a:extLst>
              </a:tr>
              <a:tr h="927928">
                <a:tc>
                  <a:txBody>
                    <a:bodyPr/>
                    <a:lstStyle/>
                    <a:p>
                      <a:r>
                        <a:rPr lang="en-US" b="1" dirty="0"/>
                        <a:t>Associated diseases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Chronic renal failure, dialysis, hepatic failure,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IBD, RA, heme malignancies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Protein C deficiency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HTN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568131"/>
                  </a:ext>
                </a:extLst>
              </a:tr>
              <a:tr h="927928">
                <a:tc>
                  <a:txBody>
                    <a:bodyPr/>
                    <a:lstStyle/>
                    <a:p>
                      <a:r>
                        <a:rPr lang="en-US" dirty="0"/>
                        <a:t>Histology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Medial calcification, extravascular Ca deposition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Non-specific inflammation, necrosis, ulceration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Fibrin, thrombi, small vein and venules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Hyaline arteriosclerosis, intimal thickening, luminal narrowing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61460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F80A1-A888-775B-9225-8EB8923E7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1774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D3D258-8A67-F58A-CB85-1870EAA61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3144" y="3141094"/>
            <a:ext cx="4898570" cy="321525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Patients with more obvious subcutaneous calcification without livedo or necrosis have a benign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F4A66-2599-D2CA-B5AE-63B771A5F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46476" y="3298370"/>
            <a:ext cx="4552947" cy="2775857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Septicemia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Renal impairment</a:t>
            </a:r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DA475-B92B-6EB2-BFF4-4CDD6B55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3C8B1F-043E-D5EF-4051-F37C2DA281B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53144" y="2315140"/>
            <a:ext cx="5012870" cy="689429"/>
          </a:xfrm>
        </p:spPr>
        <p:txBody>
          <a:bodyPr>
            <a:noAutofit/>
          </a:bodyPr>
          <a:lstStyle/>
          <a:p>
            <a:r>
              <a:rPr lang="en-US" sz="2800" b="1" dirty="0"/>
              <a:t>Classification of severity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ED8B8F-BDF6-2DAC-54E0-93841420458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800853" y="2412999"/>
            <a:ext cx="4114797" cy="493710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complications</a:t>
            </a:r>
          </a:p>
        </p:txBody>
      </p:sp>
    </p:spTree>
    <p:extLst>
      <p:ext uri="{BB962C8B-B14F-4D97-AF65-F5344CB8AC3E}">
        <p14:creationId xmlns:p14="http://schemas.microsoft.com/office/powerpoint/2010/main" val="5978140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64D1E08-ED39-6F85-DE04-A296227553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5684" t="641" r="-2264" b="3205"/>
          <a:stretch/>
        </p:blipFill>
        <p:spPr>
          <a:xfrm>
            <a:off x="6016886" y="0"/>
            <a:ext cx="6175114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BA9D17-3080-646F-C88D-202A060DC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476" y="1113440"/>
            <a:ext cx="4203247" cy="743744"/>
          </a:xfrm>
        </p:spPr>
        <p:txBody>
          <a:bodyPr/>
          <a:lstStyle/>
          <a:p>
            <a:r>
              <a:rPr lang="en-US" sz="3600" b="1" dirty="0"/>
              <a:t>prognosis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69F66-45EE-FA9A-BCD6-04EF8DC2E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1" y="2916622"/>
            <a:ext cx="5785945" cy="362607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Cardiac, gastrointestinal, systemic arteries involvement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Mortality up to 80%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Median survival rate  &lt; 3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Mortality &gt; 60% with treatment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1D8E4-F219-06DD-5A0C-94F7F1AA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01733D5-8256-81DE-AD28-B8C50488AF43}"/>
              </a:ext>
            </a:extLst>
          </p:cNvPr>
          <p:cNvSpPr/>
          <p:nvPr/>
        </p:nvSpPr>
        <p:spPr>
          <a:xfrm>
            <a:off x="6873766" y="3429000"/>
            <a:ext cx="788275" cy="74886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46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168879" y="0"/>
            <a:ext cx="2792360" cy="6858000"/>
            <a:chOff x="6912079" y="0"/>
            <a:chExt cx="2792360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6912079" y="0"/>
              <a:ext cx="2649794" cy="6858000"/>
              <a:chOff x="6912079" y="0"/>
              <a:chExt cx="2649794" cy="6858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912079" y="0"/>
                <a:ext cx="2649794" cy="685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63500" dist="228600" dir="1680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990736" y="693175"/>
                <a:ext cx="253672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Vitamin-D related disorders	</a:t>
                </a:r>
              </a:p>
              <a:p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7005483" y="2964425"/>
              <a:ext cx="26989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Intoxication; increase absorption of Ca</a:t>
              </a:r>
            </a:p>
            <a:p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8"/>
          <p:cNvGrpSpPr/>
          <p:nvPr/>
        </p:nvGrpSpPr>
        <p:grpSpPr>
          <a:xfrm>
            <a:off x="4100051" y="0"/>
            <a:ext cx="2649794" cy="6858000"/>
            <a:chOff x="9542206" y="0"/>
            <a:chExt cx="2649794" cy="6858000"/>
          </a:xfrm>
        </p:grpSpPr>
        <p:sp>
          <p:nvSpPr>
            <p:cNvPr id="17" name="Rectangle 16"/>
            <p:cNvSpPr/>
            <p:nvPr/>
          </p:nvSpPr>
          <p:spPr>
            <a:xfrm>
              <a:off x="9542206" y="0"/>
              <a:ext cx="2649794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dist="228600" dir="168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748684" y="648930"/>
              <a:ext cx="24433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Renal failure</a:t>
              </a:r>
            </a:p>
            <a:p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60194" y="2905432"/>
              <a:ext cx="25318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Phosphate retention </a:t>
              </a:r>
              <a:r>
                <a:rPr lang="en-US" sz="2400" dirty="0">
                  <a:solidFill>
                    <a:schemeClr val="bg1"/>
                  </a:solidFill>
                  <a:latin typeface="Times New Roman"/>
                  <a:cs typeface="Times New Roman"/>
                  <a:sym typeface="Wingdings" pitchFamily="2" charset="2"/>
                </a:rPr>
                <a:t>→</a:t>
              </a:r>
              <a:r>
                <a:rPr lang="en-US" sz="2400" dirty="0">
                  <a:solidFill>
                    <a:schemeClr val="bg1"/>
                  </a:solidFill>
                  <a:sym typeface="Wingdings" pitchFamily="2" charset="2"/>
                </a:rPr>
                <a:t> raised PTH</a:t>
              </a:r>
              <a:endParaRPr lang="en-US" sz="2400" dirty="0">
                <a:solidFill>
                  <a:schemeClr val="bg1"/>
                </a:solidFill>
              </a:endParaRPr>
            </a:p>
            <a:p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97743" y="0"/>
            <a:ext cx="2649794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03290" y="0"/>
            <a:ext cx="2703873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578077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 u="sng" dirty="0">
                <a:solidFill>
                  <a:schemeClr val="bg1"/>
                </a:solidFill>
                <a:latin typeface="+mj-lt"/>
              </a:rPr>
              <a:t>Causes of pathological </a:t>
            </a:r>
            <a:r>
              <a:rPr lang="en-US" sz="3200" b="1" u="sng" dirty="0" err="1">
                <a:solidFill>
                  <a:schemeClr val="bg1"/>
                </a:solidFill>
                <a:latin typeface="+mj-lt"/>
              </a:rPr>
              <a:t>calcificaton</a:t>
            </a:r>
            <a:endParaRPr lang="en-US" sz="3200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65522" y="722671"/>
            <a:ext cx="2462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Destruction of bones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68761" y="3008671"/>
            <a:ext cx="2212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Myeloma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Leukemia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69806" y="737419"/>
            <a:ext cx="2566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Increased PTH-causing bone </a:t>
            </a:r>
            <a:r>
              <a:rPr lang="en-US" sz="2800" b="1" dirty="0" err="1">
                <a:solidFill>
                  <a:schemeClr val="bg1"/>
                </a:solidFill>
              </a:rPr>
              <a:t>resorption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69807" y="3156155"/>
            <a:ext cx="2315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Primary hyperthyroidism (adenoma)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Secondary hyperthyroidism (</a:t>
            </a:r>
            <a:r>
              <a:rPr lang="en-US" sz="2000" dirty="0" err="1">
                <a:solidFill>
                  <a:schemeClr val="bg1"/>
                </a:solidFill>
              </a:rPr>
              <a:t>paraneoplastic</a:t>
            </a:r>
            <a:r>
              <a:rPr lang="en-US" sz="2000" dirty="0">
                <a:solidFill>
                  <a:schemeClr val="bg1"/>
                </a:solidFill>
              </a:rPr>
              <a:t> syndrome)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64D1E08-ED39-6F85-DE04-A296227553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5684" t="641" r="-2264" b="3205"/>
          <a:stretch/>
        </p:blipFill>
        <p:spPr>
          <a:xfrm>
            <a:off x="6016886" y="0"/>
            <a:ext cx="6175114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BA9D17-3080-646F-C88D-202A060DC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476" y="1113440"/>
            <a:ext cx="4203247" cy="743744"/>
          </a:xfrm>
        </p:spPr>
        <p:txBody>
          <a:bodyPr/>
          <a:lstStyle/>
          <a:p>
            <a:r>
              <a:rPr lang="en-US" sz="3600" b="1" dirty="0"/>
              <a:t>prognosis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69F66-45EE-FA9A-BCD6-04EF8DC2E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1" y="2916622"/>
            <a:ext cx="5785945" cy="362607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Cardiac, gastrointestinal, systemic arteries involvement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Mortality up to 80%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Median survival rate  &lt; 3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Mortality &gt; 60% with treatment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1D8E4-F219-06DD-5A0C-94F7F1AA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01733D5-8256-81DE-AD28-B8C50488AF43}"/>
              </a:ext>
            </a:extLst>
          </p:cNvPr>
          <p:cNvSpPr/>
          <p:nvPr/>
        </p:nvSpPr>
        <p:spPr>
          <a:xfrm>
            <a:off x="6873766" y="3429000"/>
            <a:ext cx="788275" cy="74886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7EAC1D-5A5E-C5C7-6AC3-57F0F7801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79" y="187795"/>
            <a:ext cx="10079421" cy="667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60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82690-B145-4D4F-B2D1-0B2A8C50FD7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49725" y="2736466"/>
            <a:ext cx="4571999" cy="604902"/>
          </a:xfrm>
        </p:spPr>
        <p:txBody>
          <a:bodyPr>
            <a:normAutofit fontScale="92500"/>
          </a:bodyPr>
          <a:lstStyle/>
          <a:p>
            <a:r>
              <a:rPr lang="en-ZA" sz="2400" b="1" noProof="1"/>
              <a:t>Full biochemical assessment</a:t>
            </a:r>
          </a:p>
        </p:txBody>
      </p:sp>
      <p:pic>
        <p:nvPicPr>
          <p:cNvPr id="27" name="Picture Placeholder 11" descr="Microscope outline">
            <a:extLst>
              <a:ext uri="{FF2B5EF4-FFF2-40B4-BE49-F238E27FC236}">
                <a16:creationId xmlns:a16="http://schemas.microsoft.com/office/drawing/2014/main" id="{E7501A7A-87F1-48B8-AE66-9FB3CB45D40B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0241" y="1630869"/>
            <a:ext cx="769486" cy="769486"/>
          </a:xfr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4E0A63-A388-49B1-A04E-27CE9BD6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53961"/>
            <a:ext cx="8287407" cy="924808"/>
          </a:xfrm>
        </p:spPr>
        <p:txBody>
          <a:bodyPr>
            <a:normAutofit/>
          </a:bodyPr>
          <a:lstStyle/>
          <a:p>
            <a:r>
              <a:rPr lang="en-ZA" sz="3600" b="1" dirty="0"/>
              <a:t>investigations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297407-CE4E-4284-879D-AEC39571362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625200" y="2739833"/>
            <a:ext cx="2941600" cy="526826"/>
          </a:xfrm>
        </p:spPr>
        <p:txBody>
          <a:bodyPr>
            <a:normAutofit/>
          </a:bodyPr>
          <a:lstStyle/>
          <a:p>
            <a:r>
              <a:rPr lang="en-ZA" sz="2400" b="1" noProof="1"/>
              <a:t>serology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C3A7BE-F7FC-4942-A31A-491A8A80610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677478" y="3341368"/>
            <a:ext cx="2941600" cy="281260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ZA" sz="2400" noProof="1"/>
              <a:t>Blood sugar, HbA1c</a:t>
            </a:r>
          </a:p>
          <a:p>
            <a:pPr>
              <a:buFont typeface="Arial" pitchFamily="34" charset="0"/>
              <a:buChar char="•"/>
            </a:pPr>
            <a:r>
              <a:rPr lang="en-ZA" sz="2400" noProof="1"/>
              <a:t>LFTs</a:t>
            </a:r>
          </a:p>
          <a:p>
            <a:pPr>
              <a:buFont typeface="Arial" pitchFamily="34" charset="0"/>
              <a:buChar char="•"/>
            </a:pPr>
            <a:r>
              <a:rPr lang="en-ZA" sz="2400" noProof="1"/>
              <a:t>Coagulation screen</a:t>
            </a:r>
          </a:p>
          <a:p>
            <a:pPr>
              <a:buFont typeface="Arial" pitchFamily="34" charset="0"/>
              <a:buChar char="•"/>
            </a:pPr>
            <a:r>
              <a:rPr lang="en-ZA" sz="2400" noProof="1"/>
              <a:t>Culture </a:t>
            </a:r>
          </a:p>
          <a:p>
            <a:pPr>
              <a:buFont typeface="Arial" pitchFamily="34" charset="0"/>
              <a:buChar char="•"/>
            </a:pPr>
            <a:endParaRPr lang="en-ZA" sz="2400" noProof="1"/>
          </a:p>
        </p:txBody>
      </p:sp>
      <p:pic>
        <p:nvPicPr>
          <p:cNvPr id="28" name="Picture Placeholder 15" descr="Document outline">
            <a:extLst>
              <a:ext uri="{FF2B5EF4-FFF2-40B4-BE49-F238E27FC236}">
                <a16:creationId xmlns:a16="http://schemas.microsoft.com/office/drawing/2014/main" id="{55BF36B0-70C1-41A7-97F7-10772AE3E317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21724" y="1451210"/>
            <a:ext cx="769486" cy="769486"/>
          </a:xfr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CCE699-03D1-4642-B46A-B14EF17DA18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174910" y="2773017"/>
            <a:ext cx="3015340" cy="460458"/>
          </a:xfrm>
        </p:spPr>
        <p:txBody>
          <a:bodyPr>
            <a:normAutofit/>
          </a:bodyPr>
          <a:lstStyle/>
          <a:p>
            <a:r>
              <a:rPr lang="en-ZA" sz="2400" b="1" dirty="0"/>
              <a:t>Confirm the </a:t>
            </a:r>
            <a:r>
              <a:rPr lang="en-ZA" sz="2400" b="1" dirty="0" err="1"/>
              <a:t>dx</a:t>
            </a:r>
            <a:endParaRPr lang="en-ZA" sz="2400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1DF189-6F2F-4C21-88CC-C82D3D0D14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53207" y="3233475"/>
            <a:ext cx="2941600" cy="245864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ZA" sz="2800" noProof="1"/>
              <a:t>X-ray</a:t>
            </a:r>
          </a:p>
          <a:p>
            <a:pPr>
              <a:buFont typeface="Arial" pitchFamily="34" charset="0"/>
              <a:buChar char="•"/>
            </a:pPr>
            <a:r>
              <a:rPr lang="en-ZA" sz="2800" noProof="1"/>
              <a:t>Skin biopsy</a:t>
            </a:r>
          </a:p>
        </p:txBody>
      </p:sp>
      <p:pic>
        <p:nvPicPr>
          <p:cNvPr id="29" name="Picture Placeholder 17" descr="Illustrator outline">
            <a:extLst>
              <a:ext uri="{FF2B5EF4-FFF2-40B4-BE49-F238E27FC236}">
                <a16:creationId xmlns:a16="http://schemas.microsoft.com/office/drawing/2014/main" id="{3F6B18F7-FCBF-493A-AD96-1FFF95A95E2F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53207" y="1527663"/>
            <a:ext cx="769486" cy="769486"/>
          </a:xfrm>
          <a:noFill/>
          <a:ln w="95250" cap="sq" cmpd="sng" algn="ctr">
            <a:noFill/>
            <a:prstDash val="solid"/>
            <a:miter lim="800000"/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D4A67-3A46-4F54-A12A-EAE1B53E6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71</a:t>
            </a:fld>
            <a:endParaRPr lang="en-ZA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4A6A54C-054F-E43E-3A79-C7E89A6A25F2}"/>
              </a:ext>
            </a:extLst>
          </p:cNvPr>
          <p:cNvSpPr txBox="1">
            <a:spLocks/>
          </p:cNvSpPr>
          <p:nvPr/>
        </p:nvSpPr>
        <p:spPr>
          <a:xfrm>
            <a:off x="551794" y="3266659"/>
            <a:ext cx="3134162" cy="31475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ZA" sz="2400" noProof="1"/>
              <a:t>Serum 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sz="2400" noProof="1"/>
              <a:t>Serum phosphate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sz="2400" noProof="1"/>
              <a:t>Alkaline phosphatase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sz="2400" noProof="1"/>
              <a:t>Vitamin 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sz="2400" noProof="1"/>
              <a:t>Parathormone (PTH)</a:t>
            </a:r>
          </a:p>
          <a:p>
            <a:pPr>
              <a:buFont typeface="Arial" panose="020B0604020202020204" pitchFamily="34" charset="0"/>
              <a:buChar char="•"/>
            </a:pPr>
            <a:endParaRPr lang="en-ZA" sz="2400" noProof="1"/>
          </a:p>
        </p:txBody>
      </p:sp>
    </p:spTree>
    <p:extLst>
      <p:ext uri="{BB962C8B-B14F-4D97-AF65-F5344CB8AC3E}">
        <p14:creationId xmlns:p14="http://schemas.microsoft.com/office/powerpoint/2010/main" val="35445032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A3895E2-6E34-8A7B-F7D2-4A7838072E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5536038"/>
              </p:ext>
            </p:extLst>
          </p:nvPr>
        </p:nvGraphicFramePr>
        <p:xfrm>
          <a:off x="838200" y="935530"/>
          <a:ext cx="10720552" cy="5785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CED6B-6EF9-F77C-A93A-D37CAD337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6EF57A-C5F0-1192-239E-A5E80320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39246"/>
            <a:ext cx="10134601" cy="89628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656303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916993" y="0"/>
            <a:ext cx="5275007" cy="6858000"/>
            <a:chOff x="6916993" y="221226"/>
            <a:chExt cx="5275007" cy="6858000"/>
          </a:xfrm>
        </p:grpSpPr>
        <p:sp>
          <p:nvSpPr>
            <p:cNvPr id="17" name="Rectangle 16"/>
            <p:cNvSpPr/>
            <p:nvPr/>
          </p:nvSpPr>
          <p:spPr>
            <a:xfrm>
              <a:off x="6916993" y="221226"/>
              <a:ext cx="2649794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dist="228600" dir="168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748684" y="648930"/>
              <a:ext cx="24433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Renal failure</a:t>
              </a:r>
            </a:p>
            <a:p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60194" y="2905432"/>
              <a:ext cx="25318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Phosphate retention </a:t>
              </a:r>
              <a:r>
                <a:rPr lang="en-US" sz="2400" dirty="0">
                  <a:solidFill>
                    <a:schemeClr val="bg1"/>
                  </a:solidFill>
                  <a:latin typeface="Times New Roman"/>
                  <a:cs typeface="Times New Roman"/>
                  <a:sym typeface="Wingdings" pitchFamily="2" charset="2"/>
                </a:rPr>
                <a:t>→</a:t>
              </a:r>
              <a:r>
                <a:rPr lang="en-US" sz="2400" dirty="0">
                  <a:solidFill>
                    <a:schemeClr val="bg1"/>
                  </a:solidFill>
                  <a:sym typeface="Wingdings" pitchFamily="2" charset="2"/>
                </a:rPr>
                <a:t> raised PTH</a:t>
              </a:r>
              <a:endParaRPr lang="en-US" sz="2400" dirty="0">
                <a:solidFill>
                  <a:schemeClr val="bg1"/>
                </a:solidFill>
              </a:endParaRPr>
            </a:p>
            <a:p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97743" y="0"/>
            <a:ext cx="2649794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18039" y="0"/>
            <a:ext cx="2689124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3252" y="0"/>
            <a:ext cx="2718621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578077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 u="sng" dirty="0">
                <a:solidFill>
                  <a:schemeClr val="bg1"/>
                </a:solidFill>
                <a:latin typeface="+mj-lt"/>
              </a:rPr>
              <a:t>Causes of pathological </a:t>
            </a:r>
            <a:r>
              <a:rPr lang="en-US" sz="3200" b="1" u="sng" dirty="0" err="1">
                <a:solidFill>
                  <a:schemeClr val="bg1"/>
                </a:solidFill>
                <a:latin typeface="+mj-lt"/>
              </a:rPr>
              <a:t>calcificaton</a:t>
            </a:r>
            <a:endParaRPr lang="en-US" sz="3200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0736" y="693175"/>
            <a:ext cx="25367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Vitamin-D related disorders	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05483" y="2964425"/>
            <a:ext cx="2698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Intoxication; increase absorption of Ca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65522" y="722671"/>
            <a:ext cx="2462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Destruction of bones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68761" y="3008671"/>
            <a:ext cx="2212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Myeloma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Leukemia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69806" y="737419"/>
            <a:ext cx="2566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Increased PTH-causing bone </a:t>
            </a:r>
            <a:r>
              <a:rPr lang="en-US" sz="2800" b="1" dirty="0" err="1">
                <a:solidFill>
                  <a:schemeClr val="bg1"/>
                </a:solidFill>
              </a:rPr>
              <a:t>resorption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69807" y="3156155"/>
            <a:ext cx="2315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Primary hyperthyroidism (adenoma)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Secondary hyperthyroidism (</a:t>
            </a:r>
            <a:r>
              <a:rPr lang="en-US" sz="2000" dirty="0" err="1">
                <a:solidFill>
                  <a:schemeClr val="bg1"/>
                </a:solidFill>
              </a:rPr>
              <a:t>paraneoplastic</a:t>
            </a:r>
            <a:r>
              <a:rPr lang="en-US" sz="2000" dirty="0">
                <a:solidFill>
                  <a:schemeClr val="bg1"/>
                </a:solidFill>
              </a:rPr>
              <a:t> syndrome)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97742" y="0"/>
            <a:ext cx="2753031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57368" y="0"/>
            <a:ext cx="2762863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12079" y="0"/>
            <a:ext cx="2649794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578077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 u="sng" dirty="0">
                <a:solidFill>
                  <a:schemeClr val="bg1"/>
                </a:solidFill>
                <a:latin typeface="+mj-lt"/>
              </a:rPr>
              <a:t>Causes of pathological </a:t>
            </a:r>
            <a:r>
              <a:rPr lang="en-US" sz="3200" b="1" u="sng" dirty="0" err="1">
                <a:solidFill>
                  <a:schemeClr val="bg1"/>
                </a:solidFill>
                <a:latin typeface="+mj-lt"/>
              </a:rPr>
              <a:t>calcificaton</a:t>
            </a:r>
            <a:endParaRPr lang="en-US" sz="3200" u="sng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9542206" y="0"/>
            <a:ext cx="2649794" cy="6858000"/>
            <a:chOff x="9542206" y="0"/>
            <a:chExt cx="2649794" cy="6858000"/>
          </a:xfrm>
        </p:grpSpPr>
        <p:sp>
          <p:nvSpPr>
            <p:cNvPr id="17" name="Rectangle 16"/>
            <p:cNvSpPr/>
            <p:nvPr/>
          </p:nvSpPr>
          <p:spPr>
            <a:xfrm>
              <a:off x="9542206" y="0"/>
              <a:ext cx="2649794" cy="68580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748684" y="693176"/>
              <a:ext cx="2241755" cy="156332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Renal failure</a:t>
              </a:r>
            </a:p>
            <a:p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60194" y="2905432"/>
              <a:ext cx="2531806" cy="156966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Phosphate retention </a:t>
              </a:r>
              <a:r>
                <a:rPr lang="en-US" sz="2400" dirty="0">
                  <a:solidFill>
                    <a:schemeClr val="bg1"/>
                  </a:solidFill>
                  <a:latin typeface="Times New Roman"/>
                  <a:cs typeface="Times New Roman"/>
                  <a:sym typeface="Wingdings" pitchFamily="2" charset="2"/>
                </a:rPr>
                <a:t>→</a:t>
              </a:r>
              <a:r>
                <a:rPr lang="en-US" sz="2400" dirty="0">
                  <a:solidFill>
                    <a:schemeClr val="bg1"/>
                  </a:solidFill>
                  <a:sym typeface="Wingdings" pitchFamily="2" charset="2"/>
                </a:rPr>
                <a:t> raised PTH</a:t>
              </a:r>
              <a:endParaRPr lang="en-US" sz="2400" dirty="0">
                <a:solidFill>
                  <a:schemeClr val="bg1"/>
                </a:solidFill>
              </a:endParaRPr>
            </a:p>
            <a:p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90736" y="693175"/>
            <a:ext cx="25367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Vitamin-D related disorders	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05483" y="2964425"/>
            <a:ext cx="2698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Intoxication; increase absorption of Ca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65522" y="722671"/>
            <a:ext cx="2462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Destruction of bones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68761" y="3008671"/>
            <a:ext cx="2212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Myeloma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Leukemia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69806" y="737419"/>
            <a:ext cx="2566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Increased PTH-causing bone </a:t>
            </a:r>
            <a:r>
              <a:rPr lang="en-US" sz="2800" b="1" dirty="0" err="1">
                <a:solidFill>
                  <a:schemeClr val="bg1"/>
                </a:solidFill>
              </a:rPr>
              <a:t>resorption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69807" y="3156155"/>
            <a:ext cx="2315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Primary hyperthyroidism (adenoma)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Secondary hyperthyroidism (</a:t>
            </a:r>
            <a:r>
              <a:rPr lang="en-US" sz="2000" dirty="0" err="1">
                <a:solidFill>
                  <a:schemeClr val="bg1"/>
                </a:solidFill>
              </a:rPr>
              <a:t>paraneoplastic</a:t>
            </a:r>
            <a:r>
              <a:rPr lang="en-US" sz="2000" dirty="0">
                <a:solidFill>
                  <a:schemeClr val="bg1"/>
                </a:solidFill>
              </a:rPr>
              <a:t> syndrome)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74">
      <a:dk1>
        <a:srgbClr val="1E1E1E"/>
      </a:dk1>
      <a:lt1>
        <a:sysClr val="window" lastClr="FFFFFF"/>
      </a:lt1>
      <a:dk2>
        <a:srgbClr val="44546A"/>
      </a:dk2>
      <a:lt2>
        <a:srgbClr val="E7E6E6"/>
      </a:lt2>
      <a:accent1>
        <a:srgbClr val="81CC48"/>
      </a:accent1>
      <a:accent2>
        <a:srgbClr val="45BEAD"/>
      </a:accent2>
      <a:accent3>
        <a:srgbClr val="BFFF4B"/>
      </a:accent3>
      <a:accent4>
        <a:srgbClr val="B001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0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M Deck_tm12041065_Win32_LW_v2" id="{4F206296-6CCA-437B-ABEB-95E882651B70}" vid="{35168526-4CBB-4325-9C81-5B5C83385F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126E60-8824-40C8-9624-5890E719C527}">
  <ds:schemaRefs>
    <ds:schemaRef ds:uri="http://schemas.microsoft.com/office/2006/metadata/properties"/>
    <ds:schemaRef ds:uri="http://www.w3.org/2000/xmlns/"/>
    <ds:schemaRef ds:uri="71af3243-3dd4-4a8d-8c0d-dd76da1f02a5"/>
    <ds:schemaRef ds:uri="http://schemas.microsoft.com/sharepoint/v3"/>
    <ds:schemaRef ds:uri="http://www.w3.org/2001/XMLSchema-instance"/>
    <ds:schemaRef ds:uri="http://schemas.microsoft.com/office/infopath/2007/PartnerControls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7817B950-985C-4D79-B0A3-FA5D2FD780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2B6A28-7094-4F7C-9CE6-FEFFCFA7E15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2891</Words>
  <Application>Microsoft Office PowerPoint</Application>
  <PresentationFormat>Widescreen</PresentationFormat>
  <Paragraphs>865</Paragraphs>
  <Slides>72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PowerPoint Presentation</vt:lpstr>
      <vt:lpstr>alcinosis</vt:lpstr>
      <vt:lpstr>topics</vt:lpstr>
      <vt:lpstr>PowerPoint Presentation</vt:lpstr>
      <vt:lpstr>Pathologic Calcification  </vt:lpstr>
      <vt:lpstr>PowerPoint Presentation</vt:lpstr>
      <vt:lpstr>PowerPoint Presentation</vt:lpstr>
      <vt:lpstr>PowerPoint Presentation</vt:lpstr>
      <vt:lpstr>PowerPoint Presentation</vt:lpstr>
      <vt:lpstr>Pathologic calcification</vt:lpstr>
      <vt:lpstr>PowerPoint Presentation</vt:lpstr>
      <vt:lpstr>Dystrophic calcification</vt:lpstr>
      <vt:lpstr>histopathology</vt:lpstr>
      <vt:lpstr>PowerPoint Presentation</vt:lpstr>
      <vt:lpstr>PowerPoint Presentation</vt:lpstr>
      <vt:lpstr>PowerPoint Presentation</vt:lpstr>
      <vt:lpstr>presentation</vt:lpstr>
      <vt:lpstr>presentation</vt:lpstr>
      <vt:lpstr>presentation</vt:lpstr>
      <vt:lpstr>presentation</vt:lpstr>
      <vt:lpstr>presentation</vt:lpstr>
      <vt:lpstr>presentation</vt:lpstr>
      <vt:lpstr>presentation</vt:lpstr>
      <vt:lpstr>presentation</vt:lpstr>
      <vt:lpstr>PowerPoint Presentation</vt:lpstr>
      <vt:lpstr>PowerPoint Presentation</vt:lpstr>
      <vt:lpstr>PowerPoint Presentation</vt:lpstr>
      <vt:lpstr>complications</vt:lpstr>
      <vt:lpstr>investigations</vt:lpstr>
      <vt:lpstr>treatment</vt:lpstr>
      <vt:lpstr>treatment</vt:lpstr>
      <vt:lpstr>treatment</vt:lpstr>
      <vt:lpstr>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Dystrophic calcification</vt:lpstr>
      <vt:lpstr>presentaton</vt:lpstr>
      <vt:lpstr>investigations</vt:lpstr>
      <vt:lpstr>PowerPoint Presentation</vt:lpstr>
      <vt:lpstr>Dystrophic calcification</vt:lpstr>
      <vt:lpstr>presentation</vt:lpstr>
      <vt:lpstr>PowerPoint Presentation</vt:lpstr>
      <vt:lpstr>Idiopathic calcification</vt:lpstr>
      <vt:lpstr>Idiopathic calcification</vt:lpstr>
      <vt:lpstr>Idiopathic calcification</vt:lpstr>
      <vt:lpstr>Idiopathic calcification</vt:lpstr>
      <vt:lpstr>Idiopathic calcification</vt:lpstr>
      <vt:lpstr>PowerPoint Presentation</vt:lpstr>
      <vt:lpstr>Metastatic calcification</vt:lpstr>
      <vt:lpstr>Clinical features</vt:lpstr>
      <vt:lpstr>PowerPoint Presentation</vt:lpstr>
      <vt:lpstr>PowerPoint Presentation</vt:lpstr>
      <vt:lpstr>introduction</vt:lpstr>
      <vt:lpstr>PowerPoint Presentation</vt:lpstr>
      <vt:lpstr>pathophysiology</vt:lpstr>
      <vt:lpstr>histopathology</vt:lpstr>
      <vt:lpstr>PowerPoint Presentation</vt:lpstr>
      <vt:lpstr>PowerPoint Presentation</vt:lpstr>
      <vt:lpstr>PowerPoint Presentation</vt:lpstr>
      <vt:lpstr>Clinical features</vt:lpstr>
      <vt:lpstr>PowerPoint Presentation</vt:lpstr>
      <vt:lpstr>PowerPoint Presentation</vt:lpstr>
      <vt:lpstr>Differential diagnosis</vt:lpstr>
      <vt:lpstr>PowerPoint Presentation</vt:lpstr>
      <vt:lpstr>PowerPoint Presentation</vt:lpstr>
      <vt:lpstr>prognosis</vt:lpstr>
      <vt:lpstr>prognosis</vt:lpstr>
      <vt:lpstr>investigations</vt:lpstr>
      <vt:lpstr>treatment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zainab12ye2@gmail.com</cp:lastModifiedBy>
  <cp:revision>2</cp:revision>
  <dcterms:created xsi:type="dcterms:W3CDTF">2021-07-29T04:12:45Z</dcterms:created>
  <dcterms:modified xsi:type="dcterms:W3CDTF">2024-05-26T09:29:02Z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